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67" r:id="rId5"/>
    <p:sldId id="264" r:id="rId6"/>
    <p:sldId id="269" r:id="rId7"/>
    <p:sldId id="279" r:id="rId8"/>
    <p:sldId id="268" r:id="rId9"/>
    <p:sldId id="275" r:id="rId10"/>
    <p:sldId id="274" r:id="rId11"/>
    <p:sldId id="280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D26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4" autoAdjust="0"/>
    <p:restoredTop sz="94660"/>
  </p:normalViewPr>
  <p:slideViewPr>
    <p:cSldViewPr>
      <p:cViewPr varScale="1">
        <p:scale>
          <a:sx n="24" d="100"/>
          <a:sy n="24" d="100"/>
        </p:scale>
        <p:origin x="13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9600"/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67544" y="260648"/>
            <a:ext cx="82089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467544" y="260648"/>
            <a:ext cx="82089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467544" y="260648"/>
            <a:ext cx="82089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75283"/>
            <a:ext cx="4040188" cy="4706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75283"/>
            <a:ext cx="4041775" cy="4706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467544" y="260648"/>
            <a:ext cx="82089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063-E0F0-4183-8C9E-81A3E5624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51078-83F4-4633-9CFA-D2D300C09D96}" type="datetimeFigureOut">
              <a:rPr lang="th-TH" smtClean="0"/>
              <a:pPr/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DA80063-E0F0-4183-8C9E-81A3E56240B9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chemeClr val="tx1"/>
          </a:solidFill>
          <a:effectLst>
            <a:outerShdw blurRad="38100" dist="38100" dir="2700000" algn="tl">
              <a:schemeClr val="accent3">
                <a:lumMod val="40000"/>
                <a:lumOff val="60000"/>
                <a:alpha val="43000"/>
              </a:schemeClr>
            </a:outerShdw>
          </a:effectLst>
          <a:latin typeface="TH SarabunPSK" pitchFamily="34" charset="-34"/>
          <a:ea typeface="+mj-ea"/>
          <a:cs typeface="TH SarabunPSK" pitchFamily="34" charset="-34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600"/>
        </a:spcBef>
        <a:buClr>
          <a:srgbClr val="92D050"/>
        </a:buClr>
        <a:buFont typeface="Arial" pitchFamily="34" charset="0"/>
        <a:buChar char="•"/>
        <a:defRPr sz="4400" b="1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600"/>
        </a:spcBef>
        <a:buClr>
          <a:srgbClr val="FFC000"/>
        </a:buClr>
        <a:buSzPct val="70000"/>
        <a:buFont typeface="Wingdings" pitchFamily="2" charset="2"/>
        <a:buChar char="§"/>
        <a:defRPr sz="40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600"/>
        </a:spcBef>
        <a:buClr>
          <a:srgbClr val="00B0F0"/>
        </a:buClr>
        <a:buSzPct val="90000"/>
        <a:buFont typeface="Arial" pitchFamily="34" charset="0"/>
        <a:buChar char="•"/>
        <a:defRPr sz="36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600"/>
        </a:spcBef>
        <a:buClr>
          <a:srgbClr val="CC66FF"/>
        </a:buClr>
        <a:buSzPct val="70000"/>
        <a:buFont typeface="Wingdings" pitchFamily="2" charset="2"/>
        <a:buChar char="§"/>
        <a:defRPr sz="32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»"/>
        <a:defRPr sz="32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72208"/>
          </a:xfrm>
        </p:spPr>
        <p:txBody>
          <a:bodyPr/>
          <a:lstStyle/>
          <a:p>
            <a:r>
              <a:rPr lang="th-TH" smtClean="0"/>
              <a:t>เอกสารเคมี</a:t>
            </a:r>
            <a:br>
              <a:rPr lang="th-TH" smtClean="0"/>
            </a:br>
            <a:r>
              <a:rPr lang="en-US" sz="4400" smtClean="0"/>
              <a:t>Chemistry Literature</a:t>
            </a:r>
            <a:r>
              <a:rPr lang="th-TH" smtClean="0"/>
              <a:t/>
            </a:r>
            <a:br>
              <a:rPr lang="th-TH" smtClean="0"/>
            </a:br>
            <a:r>
              <a:rPr lang="en-US" sz="5400" smtClean="0"/>
              <a:t>01403291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584176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อ.ปิติ ตรีสุกล</a:t>
            </a:r>
          </a:p>
          <a:p>
            <a:r>
              <a:rPr lang="th-TH" dirty="0" smtClean="0"/>
              <a:t>อ.ภัทรพร จินตกานนท์</a:t>
            </a:r>
          </a:p>
          <a:p>
            <a:r>
              <a:rPr lang="th-TH" sz="3000" dirty="0" smtClean="0"/>
              <a:t>คณะศิลปศาสตร์และวิทยาศาสตร์</a:t>
            </a:r>
            <a:endParaRPr lang="th-TH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ข้อ 2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919910" cy="288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723" y="1268760"/>
            <a:ext cx="38257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18189"/>
            <a:ext cx="4896544" cy="252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มีความรักก็เหมือนกับทำข้อสอบ</a:t>
            </a:r>
          </a:p>
          <a:p>
            <a:r>
              <a:rPr lang="th-TH" dirty="0" smtClean="0"/>
              <a:t>ไม่ควรเลือกคำตอบที่ชอบ แต่ควรเลือกคำตอบที่ใช่</a:t>
            </a:r>
          </a:p>
          <a:p>
            <a:endParaRPr lang="th-TH" dirty="0" smtClean="0"/>
          </a:p>
          <a:p>
            <a:r>
              <a:rPr lang="th-TH" dirty="0" smtClean="0"/>
              <a:t>ความฝันของเรา</a:t>
            </a:r>
            <a:r>
              <a:rPr lang="th-TH" smtClean="0"/>
              <a:t>คืออะไร</a:t>
            </a:r>
          </a:p>
          <a:p>
            <a:r>
              <a:rPr lang="th-TH" smtClean="0"/>
              <a:t>มี</a:t>
            </a:r>
            <a:r>
              <a:rPr lang="th-TH" dirty="0" smtClean="0"/>
              <a:t>อะไรที่ชอบ</a:t>
            </a:r>
            <a:r>
              <a:rPr lang="en-US" dirty="0" smtClean="0"/>
              <a:t>/</a:t>
            </a:r>
            <a:r>
              <a:rPr lang="th-TH" dirty="0" smtClean="0"/>
              <a:t>คนที่รักอยู่ในฝันของเราบ้างไหม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B453-1AC1-4C23-A69E-8475C1607CB3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2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mtClean="0"/>
              <a:t>ระเบียบข้อบังคับของมหาวิทยาลัย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นิสิตที่ลงทะเบียนเรียนวิชาบังคับของหลักสูตรตัวเดิมซ้ำ 2 ครั้งแล้วยังไม่ผ่านจะหมดสภาพนิสิต</a:t>
            </a:r>
          </a:p>
          <a:p>
            <a:pPr algn="r">
              <a:buNone/>
            </a:pPr>
            <a:endParaRPr lang="th-TH" smtClean="0"/>
          </a:p>
          <a:p>
            <a:pPr algn="r">
              <a:buNone/>
            </a:pPr>
            <a:r>
              <a:rPr lang="th-TH" smtClean="0"/>
              <a:t>ศ.ดร. สุรศักดิ์ ฟ้ายิ่งยง</a:t>
            </a:r>
            <a:br>
              <a:rPr lang="th-TH" smtClean="0"/>
            </a:br>
            <a:r>
              <a:rPr lang="th-TH" sz="3200" smtClean="0"/>
              <a:t>นายกสภามหาวิทยาลัย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mtClean="0"/>
              <a:t>เป้าหมายในการเรียน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mtClean="0"/>
              <a:t>วิชานี้สามารถนำไปประโยชน์อย่างไร</a:t>
            </a:r>
          </a:p>
          <a:p>
            <a:r>
              <a:rPr lang="th-TH" smtClean="0"/>
              <a:t>เราเรียนวิชานี้เพื่ออะไร</a:t>
            </a:r>
          </a:p>
          <a:p>
            <a:r>
              <a:rPr lang="th-TH" smtClean="0"/>
              <a:t>เราเรียนไปเพื่ออะไร</a:t>
            </a:r>
          </a:p>
          <a:p>
            <a:r>
              <a:rPr lang="th-TH" smtClean="0"/>
              <a:t>แต่ละวัน ชีวิตเราเปลี่ยนแปลงไปอย่างไรบ้าง</a:t>
            </a:r>
          </a:p>
          <a:p>
            <a:r>
              <a:rPr lang="th-TH" smtClean="0"/>
              <a:t>เราหวังอะไรกับชีวิต</a:t>
            </a:r>
          </a:p>
          <a:p>
            <a:pPr lvl="1"/>
            <a:r>
              <a:rPr lang="th-TH" smtClean="0"/>
              <a:t>เลือกเรียนเคมีเพราะอะไร</a:t>
            </a:r>
          </a:p>
          <a:p>
            <a:pPr lvl="1"/>
            <a:r>
              <a:rPr lang="th-TH" smtClean="0"/>
              <a:t>อนาคตอยากมีชีวิตยังไง</a:t>
            </a:r>
          </a:p>
          <a:p>
            <a:pPr lvl="1"/>
            <a:r>
              <a:rPr lang="th-TH" smtClean="0"/>
              <a:t>อยากรู้หรือไม่ว่าอนาคตเราจะเป็นอย่างไร</a:t>
            </a: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B453-1AC1-4C23-A69E-8475C1607CB3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/>
              <a:t>เนื้อหา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th-TH"/>
              <a:t>ความรู้เบื้องต้นเกี่ยวกับเอกสารวิชาการ</a:t>
            </a:r>
          </a:p>
          <a:p>
            <a:pPr marL="533400" indent="-533400">
              <a:buFontTx/>
              <a:buAutoNum type="arabicPeriod"/>
            </a:pPr>
            <a:r>
              <a:rPr lang="th-TH"/>
              <a:t>ประเภทของเอกสารและรูปแบบการจัดเก็บเอกสาร</a:t>
            </a:r>
          </a:p>
          <a:p>
            <a:pPr marL="533400" indent="-533400">
              <a:buFontTx/>
              <a:buAutoNum type="arabicPeriod"/>
            </a:pPr>
            <a:r>
              <a:rPr lang="th-TH"/>
              <a:t>การสืบค้นจากฐานข้อมูลและเครือข่ายอินเตอร์เน็ต</a:t>
            </a:r>
          </a:p>
          <a:p>
            <a:pPr marL="533400" indent="-533400">
              <a:buFontTx/>
              <a:buAutoNum type="arabicPeriod"/>
            </a:pPr>
            <a:r>
              <a:rPr lang="th-TH"/>
              <a:t>การอ้างอิงเอกสาร</a:t>
            </a:r>
          </a:p>
          <a:p>
            <a:pPr marL="533400" indent="-533400">
              <a:buFontTx/>
              <a:buAutoNum type="arabicPeriod"/>
            </a:pPr>
            <a:r>
              <a:rPr lang="th-TH"/>
              <a:t>การอ่านและเขียนบทความวิชาการทางเคมี</a:t>
            </a:r>
          </a:p>
          <a:p>
            <a:pPr marL="533400" indent="-533400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 smtClean="0"/>
              <a:t>การวัดผลสัมฤทธิ์ในการเรียน </a:t>
            </a:r>
            <a:endParaRPr lang="en-US" dirty="0" smtClean="0"/>
          </a:p>
          <a:p>
            <a:pPr lvl="1">
              <a:tabLst>
                <a:tab pos="6640513" algn="l"/>
              </a:tabLst>
            </a:pPr>
            <a:r>
              <a:rPr lang="th-TH" dirty="0" smtClean="0"/>
              <a:t>ความสนใจและมีส่วนร่วมในชั้นเรียน </a:t>
            </a:r>
            <a:r>
              <a:rPr lang="en-US" dirty="0" smtClean="0"/>
              <a:t>*</a:t>
            </a:r>
            <a:r>
              <a:rPr lang="th-TH" dirty="0" smtClean="0"/>
              <a:t> </a:t>
            </a:r>
            <a:r>
              <a:rPr lang="en-US" dirty="0" smtClean="0"/>
              <a:t>	10%</a:t>
            </a:r>
          </a:p>
          <a:p>
            <a:pPr lvl="1">
              <a:tabLst>
                <a:tab pos="6640513" algn="l"/>
              </a:tabLst>
            </a:pPr>
            <a:r>
              <a:rPr lang="th-TH" smtClean="0"/>
              <a:t>การบ้าน/โครงงาน/ทดสอบย่อย	30</a:t>
            </a:r>
            <a:r>
              <a:rPr lang="en-US" smtClean="0"/>
              <a:t>%</a:t>
            </a:r>
            <a:endParaRPr lang="th-TH" dirty="0" smtClean="0"/>
          </a:p>
          <a:p>
            <a:pPr lvl="1">
              <a:tabLst>
                <a:tab pos="6640513" algn="l"/>
              </a:tabLst>
            </a:pPr>
            <a:r>
              <a:rPr lang="th-TH" smtClean="0"/>
              <a:t>สอบ</a:t>
            </a:r>
            <a:r>
              <a:rPr lang="th-TH" dirty="0" smtClean="0"/>
              <a:t>กลาง</a:t>
            </a:r>
            <a:r>
              <a:rPr lang="th-TH" smtClean="0"/>
              <a:t>ภาค </a:t>
            </a:r>
            <a:r>
              <a:rPr lang="en-US" smtClean="0"/>
              <a:t>	30</a:t>
            </a:r>
            <a:r>
              <a:rPr lang="en-US" dirty="0" smtClean="0"/>
              <a:t>%</a:t>
            </a:r>
          </a:p>
          <a:p>
            <a:pPr lvl="1">
              <a:tabLst>
                <a:tab pos="6640513" algn="l"/>
              </a:tabLst>
            </a:pPr>
            <a:r>
              <a:rPr lang="th-TH" dirty="0" smtClean="0"/>
              <a:t>สอบปลาย</a:t>
            </a:r>
            <a:r>
              <a:rPr lang="th-TH" smtClean="0"/>
              <a:t>ภาค </a:t>
            </a:r>
            <a:r>
              <a:rPr lang="en-US" dirty="0" smtClean="0"/>
              <a:t>	</a:t>
            </a:r>
            <a:r>
              <a:rPr lang="en-US" smtClean="0"/>
              <a:t>30%</a:t>
            </a:r>
            <a:br>
              <a:rPr lang="en-US" smtClean="0"/>
            </a:br>
            <a:r>
              <a:rPr lang="th-TH" sz="3200" smtClean="0"/>
              <a:t>ให้นิสิตนัดวันสอบกลางภาค/ปลายภาค (แจ้งภายในสัปดาห์ที่ 2)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mtClean="0"/>
              <a:t>การแบ่งกลุ่ม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แบ่งกลุ่มละ 3-4 คน ตามความสมัครใจ</a:t>
            </a:r>
          </a:p>
          <a:p>
            <a:r>
              <a:rPr lang="th-TH" dirty="0" smtClean="0"/>
              <a:t>งานกลุ่มแต่ละครั้งต้องระบุหน้าที่สมาชิกแต่ละคน</a:t>
            </a:r>
          </a:p>
          <a:p>
            <a:r>
              <a:rPr lang="th-TH" dirty="0" smtClean="0"/>
              <a:t>เช็คชื่อ/ตอบคำถาม เป็นกลุ่ม</a:t>
            </a:r>
          </a:p>
          <a:p>
            <a:pPr lvl="1"/>
            <a:r>
              <a:rPr lang="th-TH" dirty="0" smtClean="0"/>
              <a:t>มาไม่ครบ ขาดทั้งกลุ่ม</a:t>
            </a:r>
          </a:p>
          <a:p>
            <a:pPr lvl="1"/>
            <a:r>
              <a:rPr lang="th-TH" dirty="0" smtClean="0"/>
              <a:t>ตอบคำถาม 1 คน ได้คะแนนทั้งกลุ่ม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HW0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h-TH" dirty="0"/>
              <a:t>อายุขัยของนกอินทรี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th-TH" dirty="0"/>
              <a:t>วิธีทำโดยย่อของขนมจ่ามงกุฎ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 smtClean="0"/>
              <a:t>คน</a:t>
            </a:r>
            <a:r>
              <a:rPr lang="th-TH" dirty="0"/>
              <a:t>ที่มีอายุยืนที่สุดใน</a:t>
            </a:r>
            <a:r>
              <a:rPr lang="th-TH" dirty="0" smtClean="0"/>
              <a:t>โลกตอนนี้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80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HW1 </a:t>
            </a:r>
            <a:r>
              <a:rPr lang="th-TH" smtClean="0"/>
              <a:t>(เดี่ยว)</a:t>
            </a:r>
            <a:endParaRPr lang="th-T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th-TH" dirty="0" smtClean="0"/>
              <a:t>ค้นข้อมูลเกี่ยวกับรูป 2 ชุดต่อไปนี้</a:t>
            </a:r>
          </a:p>
          <a:p>
            <a:pPr lvl="1"/>
            <a:r>
              <a:rPr lang="th-TH" dirty="0" smtClean="0"/>
              <a:t>คืออะไร</a:t>
            </a:r>
          </a:p>
          <a:p>
            <a:pPr lvl="1"/>
            <a:r>
              <a:rPr lang="th-TH" dirty="0" smtClean="0"/>
              <a:t>เกิดขึ้นได้อย่างไร</a:t>
            </a:r>
          </a:p>
          <a:p>
            <a:r>
              <a:rPr lang="th-TH" dirty="0" smtClean="0"/>
              <a:t>ดูคำถามและตอบคำถามที่</a:t>
            </a:r>
            <a:r>
              <a:rPr lang="en-US" dirty="0" smtClean="0"/>
              <a:t>www.pirun.ku.ac.th/~faasptt/c291.html</a:t>
            </a:r>
            <a:br>
              <a:rPr lang="en-US" dirty="0" smtClean="0"/>
            </a:br>
            <a:r>
              <a:rPr lang="th-TH" dirty="0" smtClean="0">
                <a:solidFill>
                  <a:srgbClr val="FFC000"/>
                </a:solidFill>
              </a:rPr>
              <a:t>ภายใน</a:t>
            </a:r>
            <a:r>
              <a:rPr lang="th-TH" dirty="0">
                <a:solidFill>
                  <a:srgbClr val="FFC000"/>
                </a:solidFill>
              </a:rPr>
              <a:t>วันที่ </a:t>
            </a:r>
            <a:r>
              <a:rPr lang="th-TH" dirty="0" smtClean="0">
                <a:solidFill>
                  <a:srgbClr val="FFC000"/>
                </a:solidFill>
              </a:rPr>
              <a:t>1</a:t>
            </a:r>
            <a:r>
              <a:rPr lang="en-US" dirty="0" smtClean="0">
                <a:solidFill>
                  <a:srgbClr val="FFC000"/>
                </a:solidFill>
              </a:rPr>
              <a:t>8</a:t>
            </a:r>
            <a:r>
              <a:rPr lang="th-TH" dirty="0" smtClean="0">
                <a:solidFill>
                  <a:srgbClr val="FFC000"/>
                </a:solidFill>
              </a:rPr>
              <a:t> ม.ค. 59 เวลา 24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r>
              <a:rPr lang="th-TH" dirty="0" smtClean="0">
                <a:solidFill>
                  <a:srgbClr val="FFC000"/>
                </a:solidFill>
              </a:rPr>
              <a:t>00 น.</a:t>
            </a:r>
          </a:p>
          <a:p>
            <a:pPr lvl="1"/>
            <a:r>
              <a:rPr lang="th-TH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ห้ามทำพร้อมเพื่อน ลอกหรือให้เพื่อนทำให้ </a:t>
            </a:r>
            <a:r>
              <a:rPr lang="th-TH" b="1" u="sng" dirty="0" smtClean="0">
                <a:solidFill>
                  <a:srgbClr val="C00000"/>
                </a:solidFill>
              </a:rPr>
              <a:t>ไม่มีคะแนน</a:t>
            </a:r>
            <a:endParaRPr lang="th-TH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ข้อ 1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410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3744416" cy="20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384029" cy="309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ptt</Template>
  <TotalTime>377</TotalTime>
  <Words>285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Cordia New</vt:lpstr>
      <vt:lpstr>TH SarabunPSK</vt:lpstr>
      <vt:lpstr>Wingdings</vt:lpstr>
      <vt:lpstr>ptt</vt:lpstr>
      <vt:lpstr>เอกสารเคมี Chemistry Literature 01403291</vt:lpstr>
      <vt:lpstr>ระเบียบข้อบังคับของมหาวิทยาลัย</vt:lpstr>
      <vt:lpstr>เป้าหมายในการเรียน</vt:lpstr>
      <vt:lpstr>เนื้อหา</vt:lpstr>
      <vt:lpstr>PowerPoint Presentation</vt:lpstr>
      <vt:lpstr>การแบ่งกลุ่ม</vt:lpstr>
      <vt:lpstr>HW0 </vt:lpstr>
      <vt:lpstr>HW1 (เดี่ยว)</vt:lpstr>
      <vt:lpstr>ข้อ 1</vt:lpstr>
      <vt:lpstr>ข้อ 2</vt:lpstr>
      <vt:lpstr>PowerPoint Presentation</vt:lpstr>
    </vt:vector>
  </TitlesOfParts>
  <Company>Kasetsart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เอกสารเคมี</dc:title>
  <dc:creator>Piti Treesukol</dc:creator>
  <cp:lastModifiedBy>PITI</cp:lastModifiedBy>
  <cp:revision>57</cp:revision>
  <dcterms:created xsi:type="dcterms:W3CDTF">2012-11-03T22:48:04Z</dcterms:created>
  <dcterms:modified xsi:type="dcterms:W3CDTF">2019-01-14T07:49:14Z</dcterms:modified>
</cp:coreProperties>
</file>