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9" r:id="rId2"/>
    <p:sldId id="340" r:id="rId3"/>
    <p:sldId id="350" r:id="rId4"/>
    <p:sldId id="351" r:id="rId5"/>
    <p:sldId id="352" r:id="rId6"/>
    <p:sldId id="354" r:id="rId7"/>
    <p:sldId id="355" r:id="rId8"/>
    <p:sldId id="304" r:id="rId9"/>
    <p:sldId id="320" r:id="rId10"/>
    <p:sldId id="343" r:id="rId11"/>
    <p:sldId id="324" r:id="rId12"/>
    <p:sldId id="322" r:id="rId13"/>
    <p:sldId id="296" r:id="rId14"/>
    <p:sldId id="302" r:id="rId15"/>
    <p:sldId id="289" r:id="rId16"/>
    <p:sldId id="344" r:id="rId17"/>
    <p:sldId id="349" r:id="rId18"/>
    <p:sldId id="35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17E"/>
    <a:srgbClr val="78A9EA"/>
    <a:srgbClr val="99FF33"/>
    <a:srgbClr val="CC00FF"/>
    <a:srgbClr val="00FFFF"/>
    <a:srgbClr val="FF00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43" autoAdjust="0"/>
  </p:normalViewPr>
  <p:slideViewPr>
    <p:cSldViewPr snapToGrid="0">
      <p:cViewPr varScale="1">
        <p:scale>
          <a:sx n="104" d="100"/>
          <a:sy n="104" d="100"/>
        </p:scale>
        <p:origin x="12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9968-00E4-4C96-9472-AC2D853C9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5D13C-0EF9-47CA-B15C-C483F56DC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87FBE-F794-4709-B12C-89612B153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84D67-4718-4AD1-9CDE-34DB262BB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C1878-94C6-435D-82D8-3FB2A1360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62025"/>
            <a:ext cx="4038600" cy="51641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62025"/>
            <a:ext cx="4038600" cy="51641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A295E-3825-43FB-A0D8-CCB0EB752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8090C-1663-45ED-9798-5253D5937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6E295-B1F4-4D33-9B03-727959F21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025C2-ECBD-4158-A1AD-E82FD2D43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F4BEF-DAB7-4F09-BDFE-19148D9A7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998A2-F7C1-4F8B-BF71-C04F02D70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คลิกเพื่อแก้ไขลักษณะต้นแบบชื่อเรื่อง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62025"/>
            <a:ext cx="8229600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คลิกเพื่อแก้ไขลักษณะของข้อความต้นแบบ</a:t>
            </a:r>
          </a:p>
          <a:p>
            <a:pPr lvl="1"/>
            <a:r>
              <a:rPr lang="en-US" smtClean="0"/>
              <a:t>ระดับที่สอง</a:t>
            </a:r>
          </a:p>
          <a:p>
            <a:pPr lvl="2"/>
            <a:r>
              <a:rPr lang="en-US" smtClean="0"/>
              <a:t>ระดับที่สาม</a:t>
            </a:r>
          </a:p>
          <a:p>
            <a:pPr lvl="3"/>
            <a:r>
              <a:rPr lang="en-US" smtClean="0"/>
              <a:t>ระดับที่สี่</a:t>
            </a:r>
          </a:p>
          <a:p>
            <a:pPr lvl="4"/>
            <a:r>
              <a:rPr lang="en-US" smtClean="0"/>
              <a:t>ระดับที่ห้า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1BECF8C-2371-49F3-91EB-594BEAA66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TH SarabunPSK" pitchFamily="34" charset="-34"/>
          <a:ea typeface="+mj-ea"/>
          <a:cs typeface="TH SarabunPSK" pitchFamily="34" charset="-34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 pitchFamily="34" charset="0"/>
          <a:cs typeface="Cordia New" pitchFamily="34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 pitchFamily="34" charset="0"/>
          <a:cs typeface="Cordia New" pitchFamily="34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 pitchFamily="34" charset="0"/>
          <a:cs typeface="Cordia New" pitchFamily="34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 pitchFamily="34" charset="0"/>
          <a:cs typeface="Cordia New" pitchFamily="34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 pitchFamily="34" charset="0"/>
          <a:cs typeface="Cordia New" pitchFamily="34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 pitchFamily="34" charset="0"/>
          <a:cs typeface="Cordia New" pitchFamily="34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 pitchFamily="34" charset="0"/>
          <a:cs typeface="Cordia New" pitchFamily="34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bg1"/>
          </a:solidFill>
          <a:latin typeface="Arial" pitchFamily="34" charset="0"/>
          <a:cs typeface="Cordia New" pitchFamily="34" charset="-34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•"/>
        <a:defRPr sz="4000">
          <a:solidFill>
            <a:schemeClr val="bg1"/>
          </a:solidFill>
          <a:latin typeface="TH SarabunPSK" pitchFamily="34" charset="-34"/>
          <a:ea typeface="+mn-ea"/>
          <a:cs typeface="TH SarabunPSK" pitchFamily="34" charset="-34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–"/>
        <a:defRPr sz="3600">
          <a:solidFill>
            <a:schemeClr val="bg1"/>
          </a:solidFill>
          <a:latin typeface="TH SarabunPSK" pitchFamily="34" charset="-34"/>
          <a:cs typeface="TH SarabunPSK" pitchFamily="34" charset="-34"/>
        </a:defRPr>
      </a:lvl2pPr>
      <a:lvl3pPr marL="11430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TH SarabunPSK" pitchFamily="34" charset="-34"/>
          <a:cs typeface="TH SarabunPSK" pitchFamily="34" charset="-34"/>
        </a:defRPr>
      </a:lvl3pPr>
      <a:lvl4pPr marL="16002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TH SarabunPSK" pitchFamily="34" charset="-34"/>
          <a:cs typeface="TH SarabunPSK" pitchFamily="34" charset="-34"/>
        </a:defRPr>
      </a:lvl4pPr>
      <a:lvl5pPr marL="20574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TH SarabunPSK" pitchFamily="34" charset="-34"/>
          <a:cs typeface="TH SarabunPSK" pitchFamily="34" charset="-34"/>
        </a:defRPr>
      </a:lvl5pPr>
      <a:lvl6pPr marL="25146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hemerckindex.chemfinder.com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echnology.newscientist.com/article/dn11670-supertough-material-mimics-metal-and-crystal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th-TH" sz="7200" b="1" smtClean="0">
                <a:solidFill>
                  <a:srgbClr val="FFFF00"/>
                </a:solidFill>
              </a:rPr>
              <a:t>การสืบค้นข้อมูลทางเคมี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ปิติ ตรีสุกล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2613" y="2606675"/>
            <a:ext cx="5584825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Keyword Mixing</a:t>
            </a:r>
            <a:endParaRPr lang="th-TH" sz="4400" smtClean="0"/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Rigid rotor → Spectroscopy</a:t>
            </a:r>
          </a:p>
          <a:p>
            <a:pPr lvl="1"/>
            <a:r>
              <a:rPr lang="en-US" smtClean="0"/>
              <a:t>Symmetric top</a:t>
            </a:r>
          </a:p>
          <a:p>
            <a:pPr lvl="1"/>
            <a:r>
              <a:rPr lang="en-US" smtClean="0"/>
              <a:t>Asymmetric top</a:t>
            </a:r>
            <a:endParaRPr lang="th-TH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1500" y="2613025"/>
            <a:ext cx="5559425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1500" y="2622550"/>
            <a:ext cx="5583238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  <a:latin typeface="+mj-lt"/>
              </a:rPr>
              <a:t>Keywords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th-TH" sz="5400" dirty="0" smtClean="0"/>
              <a:t>แข็งตัวเร็ว</a:t>
            </a:r>
            <a:endParaRPr lang="en-US" sz="5400" dirty="0" smtClean="0"/>
          </a:p>
          <a:p>
            <a:pPr eaLnBrk="1" hangingPunct="1"/>
            <a:r>
              <a:rPr lang="th-TH" sz="5400" dirty="0" smtClean="0"/>
              <a:t>ไม่แตกร้าว</a:t>
            </a:r>
          </a:p>
          <a:p>
            <a:pPr eaLnBrk="1" hangingPunct="1"/>
            <a:r>
              <a:rPr lang="th-TH" sz="5400" dirty="0" smtClean="0"/>
              <a:t>ฉาบง่าย</a:t>
            </a:r>
          </a:p>
          <a:p>
            <a:pPr eaLnBrk="1" hangingPunct="1"/>
            <a:r>
              <a:rPr lang="th-TH" sz="5400" dirty="0" smtClean="0"/>
              <a:t>ผสมง่าย</a:t>
            </a:r>
          </a:p>
          <a:p>
            <a:pPr eaLnBrk="1" hangingPunct="1"/>
            <a:r>
              <a:rPr lang="th-TH" sz="5400" dirty="0" smtClean="0"/>
              <a:t>ยึดเกาะ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5400" dirty="0" smtClean="0"/>
              <a:t>Plastic</a:t>
            </a:r>
          </a:p>
          <a:p>
            <a:pPr eaLnBrk="1" hangingPunct="1"/>
            <a:r>
              <a:rPr lang="en-US" sz="5400" dirty="0" smtClean="0"/>
              <a:t>Natural Products</a:t>
            </a:r>
          </a:p>
          <a:p>
            <a:pPr eaLnBrk="1" hangingPunct="1"/>
            <a:r>
              <a:rPr lang="en-US" sz="5400" dirty="0" smtClean="0"/>
              <a:t>Coated Cover</a:t>
            </a:r>
          </a:p>
          <a:p>
            <a:pPr eaLnBrk="1" hangingPunct="1"/>
            <a:r>
              <a:rPr lang="en-US" sz="5400" dirty="0" smtClean="0"/>
              <a:t>Dust mite</a:t>
            </a:r>
          </a:p>
          <a:p>
            <a:pPr eaLnBrk="1" hangingPunct="1"/>
            <a:r>
              <a:rPr lang="en-US" sz="5400" dirty="0" err="1" smtClean="0"/>
              <a:t>Acaricides</a:t>
            </a:r>
            <a:endParaRPr lang="en-US" sz="5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  <p:bldP spid="8397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>
                <a:latin typeface="Century Gothic" pitchFamily="34" charset="0"/>
              </a:rPr>
              <a:t>Wikipedia</a:t>
            </a:r>
            <a:endParaRPr lang="th-TH" b="1" i="1" smtClean="0">
              <a:latin typeface="Century Gothic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h-TH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806" y="971550"/>
            <a:ext cx="726122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8" name="AutoShape 6"/>
          <p:cNvSpPr>
            <a:spLocks noChangeArrowheads="1"/>
          </p:cNvSpPr>
          <p:nvPr/>
        </p:nvSpPr>
        <p:spPr bwMode="auto">
          <a:xfrm>
            <a:off x="3209925" y="2028825"/>
            <a:ext cx="279400" cy="201613"/>
          </a:xfrm>
          <a:prstGeom prst="leftArrow">
            <a:avLst>
              <a:gd name="adj1" fmla="val 49602"/>
              <a:gd name="adj2" fmla="val 45668"/>
            </a:avLst>
          </a:prstGeom>
          <a:solidFill>
            <a:srgbClr val="78A9EA"/>
          </a:solidFill>
          <a:ln w="28575">
            <a:solidFill>
              <a:srgbClr val="14417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9880" name="AutoShape 8"/>
          <p:cNvSpPr>
            <a:spLocks noChangeArrowheads="1"/>
          </p:cNvSpPr>
          <p:nvPr/>
        </p:nvSpPr>
        <p:spPr bwMode="auto">
          <a:xfrm rot="10800000">
            <a:off x="5956300" y="5143500"/>
            <a:ext cx="279400" cy="201613"/>
          </a:xfrm>
          <a:prstGeom prst="leftArrow">
            <a:avLst>
              <a:gd name="adj1" fmla="val 49602"/>
              <a:gd name="adj2" fmla="val 45668"/>
            </a:avLst>
          </a:prstGeom>
          <a:solidFill>
            <a:srgbClr val="78A9EA"/>
          </a:solidFill>
          <a:ln w="28575">
            <a:solidFill>
              <a:srgbClr val="14417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9882" name="AutoShape 10"/>
          <p:cNvSpPr>
            <a:spLocks noChangeArrowheads="1"/>
          </p:cNvSpPr>
          <p:nvPr/>
        </p:nvSpPr>
        <p:spPr bwMode="auto">
          <a:xfrm>
            <a:off x="3987800" y="5214938"/>
            <a:ext cx="279400" cy="201612"/>
          </a:xfrm>
          <a:prstGeom prst="leftArrow">
            <a:avLst>
              <a:gd name="adj1" fmla="val 49602"/>
              <a:gd name="adj2" fmla="val 45668"/>
            </a:avLst>
          </a:prstGeom>
          <a:solidFill>
            <a:srgbClr val="78A9EA"/>
          </a:solidFill>
          <a:ln w="28575">
            <a:solidFill>
              <a:srgbClr val="14417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 animBg="1"/>
      <p:bldP spid="79878" grpId="1" animBg="1"/>
      <p:bldP spid="79880" grpId="0" animBg="1"/>
      <p:bldP spid="79880" grpId="1" animBg="1"/>
      <p:bldP spid="79882" grpId="0" animBg="1"/>
      <p:bldP spid="7988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>
                <a:latin typeface="Century Gothic" pitchFamily="34" charset="0"/>
              </a:rPr>
              <a:t>Merck Index</a:t>
            </a:r>
          </a:p>
        </p:txBody>
      </p:sp>
      <p:sp>
        <p:nvSpPr>
          <p:cNvPr id="1024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Merck Index is an encyclopedia of chemicals, drugs and biologicals with over 10,000 monographs on single substances or groups of related compounds. </a:t>
            </a:r>
          </a:p>
          <a:p>
            <a:pPr eaLnBrk="1" hangingPunct="1"/>
            <a:r>
              <a:rPr lang="en-US" sz="2800" smtClean="0"/>
              <a:t>It includes an appendix with monographs on organic name reactions. It is published by the United States pharmaceutical company Merck &amp; Co. </a:t>
            </a:r>
          </a:p>
          <a:p>
            <a:pPr eaLnBrk="1" hangingPunct="1"/>
            <a:r>
              <a:rPr lang="en-US" sz="2800" smtClean="0"/>
              <a:t>The Merck Index is available by subscription in an electronic searchable form, commonly carried by research libraries, as well as in a web-accessible form.</a:t>
            </a:r>
          </a:p>
        </p:txBody>
      </p:sp>
      <p:pic>
        <p:nvPicPr>
          <p:cNvPr id="1024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8225" y="4176713"/>
            <a:ext cx="5049838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2957513" y="3763963"/>
            <a:ext cx="4019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3"/>
              </a:rPr>
              <a:t>http://themerckindex.chemfinder.com/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h-TH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106" y="1205593"/>
            <a:ext cx="6783387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1996" y="977503"/>
            <a:ext cx="7002462" cy="574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631" y="1253501"/>
            <a:ext cx="8868229" cy="529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i="1" smtClean="0">
                <a:latin typeface="Century Gothic" pitchFamily="34" charset="0"/>
              </a:rPr>
              <a:t>NIST Chemistry Webbook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h-TH" smtClean="0"/>
          </a:p>
        </p:txBody>
      </p:sp>
      <p:pic>
        <p:nvPicPr>
          <p:cNvPr id="18436" name="Picture 4" descr="NIST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1719" y="1236666"/>
            <a:ext cx="4943475" cy="518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NIST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4739" y="1015321"/>
            <a:ext cx="5505450" cy="579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IST0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2893" y="870858"/>
            <a:ext cx="5643424" cy="592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NIST0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4261" y="955906"/>
            <a:ext cx="551180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SciFinder (Chemical Abstracts)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9339" y="1222151"/>
            <a:ext cx="5661755" cy="551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0288" y="1201058"/>
            <a:ext cx="58864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0870" y="1002840"/>
            <a:ext cx="6004273" cy="573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Material Safety Data Sheet (MSDS) 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th-TH" sz="3200" smtClean="0"/>
              <a:t>การชี้บ่งเคมีภัณฑ์</a:t>
            </a:r>
            <a:endParaRPr lang="en-US" sz="3200" smtClean="0"/>
          </a:p>
          <a:p>
            <a:pPr lvl="0"/>
            <a:r>
              <a:rPr lang="th-TH" sz="3200" smtClean="0"/>
              <a:t>ชื่อผู้ผลิต/จำหน่าย</a:t>
            </a:r>
            <a:endParaRPr lang="en-US" sz="3200" smtClean="0"/>
          </a:p>
          <a:p>
            <a:pPr lvl="0"/>
            <a:r>
              <a:rPr lang="th-TH" sz="3200" smtClean="0"/>
              <a:t>การใช้ประโยชน์</a:t>
            </a:r>
            <a:endParaRPr lang="en-US" sz="3200" smtClean="0"/>
          </a:p>
          <a:p>
            <a:pPr lvl="0"/>
            <a:r>
              <a:rPr lang="th-TH" sz="3200" smtClean="0"/>
              <a:t>ค่ามาตรฐานและความเป็นพิษ</a:t>
            </a:r>
            <a:endParaRPr lang="en-US" sz="3200" smtClean="0"/>
          </a:p>
          <a:p>
            <a:pPr lvl="0"/>
            <a:r>
              <a:rPr lang="th-TH" sz="3200" smtClean="0"/>
              <a:t>คุณสมบัติทางกายภาพและเคมี</a:t>
            </a:r>
            <a:endParaRPr lang="en-US" sz="3200" smtClean="0"/>
          </a:p>
          <a:p>
            <a:pPr lvl="0"/>
            <a:r>
              <a:rPr lang="th-TH" sz="3200" smtClean="0"/>
              <a:t>อันตรายต่อสุขภาพอนามัย</a:t>
            </a:r>
            <a:endParaRPr lang="en-US" sz="3200" smtClean="0"/>
          </a:p>
          <a:p>
            <a:pPr lvl="0"/>
            <a:r>
              <a:rPr lang="th-TH" sz="3200" smtClean="0"/>
              <a:t>ความคงตัวและการเกิดปฏิกิริยา</a:t>
            </a:r>
            <a:endParaRPr lang="en-US" sz="3200" smtClean="0"/>
          </a:p>
          <a:p>
            <a:pPr lvl="0"/>
            <a:r>
              <a:rPr lang="th-TH" sz="3200" smtClean="0"/>
              <a:t>การเกิดอัคคีภัยและการระเบิด</a:t>
            </a:r>
            <a:endParaRPr lang="en-US" sz="3200" smtClean="0"/>
          </a:p>
          <a:p>
            <a:r>
              <a:rPr lang="th-TH" smtClean="0"/>
              <a:t>การเก็บรักษา/สถานที่เก็บ/เคลื่อนย้าย/ขนส่ง</a:t>
            </a:r>
            <a:endParaRPr lang="en-US" smtClean="0"/>
          </a:p>
          <a:p>
            <a:pPr lvl="0"/>
            <a:endParaRPr lang="en-US" sz="3200" smtClean="0"/>
          </a:p>
          <a:p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th-TH" smtClean="0"/>
              <a:t>การกำจัดกรณีรั่วไหล</a:t>
            </a:r>
            <a:endParaRPr lang="en-US" smtClean="0"/>
          </a:p>
          <a:p>
            <a:pPr lvl="0"/>
            <a:r>
              <a:rPr lang="th-TH" smtClean="0"/>
              <a:t>อุปกรณ์ป้องกันอันตรายส่วนบุคคล</a:t>
            </a:r>
            <a:endParaRPr lang="en-US" smtClean="0"/>
          </a:p>
          <a:p>
            <a:pPr lvl="0"/>
            <a:r>
              <a:rPr lang="th-TH" smtClean="0"/>
              <a:t>การปฐมพยาบาล</a:t>
            </a:r>
            <a:endParaRPr lang="en-US" smtClean="0"/>
          </a:p>
          <a:p>
            <a:pPr lvl="0"/>
            <a:r>
              <a:rPr lang="th-TH" smtClean="0"/>
              <a:t>ผลกระทบต่อสิ่งแวดล้อม</a:t>
            </a:r>
            <a:endParaRPr lang="en-US" smtClean="0"/>
          </a:p>
          <a:p>
            <a:pPr lvl="0"/>
            <a:r>
              <a:rPr lang="th-TH" smtClean="0"/>
              <a:t>การเก็บตัวอย่างและวิเคราะห์</a:t>
            </a:r>
            <a:endParaRPr lang="en-US" smtClean="0"/>
          </a:p>
          <a:p>
            <a:pPr lvl="0"/>
            <a:r>
              <a:rPr lang="th-TH" smtClean="0"/>
              <a:t>การปฏิบัติกรณีฉุกเฉิน</a:t>
            </a:r>
            <a:endParaRPr lang="en-US" smtClean="0"/>
          </a:p>
          <a:p>
            <a:pPr lvl="0"/>
            <a:r>
              <a:rPr lang="th-TH" smtClean="0"/>
              <a:t>เอกสารอ้างอิง</a:t>
            </a:r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9429" y="872399"/>
            <a:ext cx="4891768" cy="584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C000"/>
                </a:solidFill>
              </a:rPr>
              <a:t>HW2 (</a:t>
            </a:r>
            <a:r>
              <a:rPr lang="th-TH" b="1" smtClean="0">
                <a:solidFill>
                  <a:srgbClr val="FFC000"/>
                </a:solidFill>
              </a:rPr>
              <a:t>เดี่ยว)</a:t>
            </a:r>
            <a:endParaRPr lang="th-TH" b="1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62025"/>
            <a:ext cx="8517835" cy="5164138"/>
          </a:xfrm>
        </p:spPr>
        <p:txBody>
          <a:bodyPr/>
          <a:lstStyle/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th-TH" smtClean="0"/>
              <a:t>เลือกสารเคมี 1 ชนิด ที่มีคุณสมบัติ </a:t>
            </a:r>
            <a:r>
              <a:rPr lang="en-US" smtClean="0"/>
              <a:t>“</a:t>
            </a:r>
            <a:r>
              <a:rPr lang="th-TH" smtClean="0"/>
              <a:t>มหัศจรรย์</a:t>
            </a:r>
            <a:r>
              <a:rPr lang="en-US" smtClean="0"/>
              <a:t>”</a:t>
            </a:r>
            <a:endParaRPr lang="th-TH" smtClean="0"/>
          </a:p>
          <a:p>
            <a:pPr marL="1458912" lvl="1" indent="-742950">
              <a:spcBef>
                <a:spcPts val="0"/>
              </a:spcBef>
              <a:buFont typeface="Wingdings" pitchFamily="2" charset="2"/>
              <a:buChar char="§"/>
            </a:pPr>
            <a:r>
              <a:rPr lang="th-TH" smtClean="0"/>
              <a:t>ชื่อสาร สูตรเคมี </a:t>
            </a:r>
          </a:p>
          <a:p>
            <a:pPr marL="1458912" lvl="1" indent="-742950">
              <a:spcBef>
                <a:spcPts val="0"/>
              </a:spcBef>
              <a:buFont typeface="Wingdings" pitchFamily="2" charset="2"/>
              <a:buChar char="§"/>
            </a:pPr>
            <a:r>
              <a:rPr lang="th-TH" smtClean="0"/>
              <a:t>ความพิเศษของสารนั้น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th-TH" smtClean="0"/>
              <a:t>เลือกสารเคมี 1 ชนิด ที่เคยได้ยินจากโฆษณาผลิตภัณฑ์</a:t>
            </a:r>
          </a:p>
          <a:p>
            <a:pPr marL="1458912" indent="-742950">
              <a:spcBef>
                <a:spcPts val="0"/>
              </a:spcBef>
              <a:buFont typeface="Wingdings" pitchFamily="2" charset="2"/>
              <a:buChar char="§"/>
            </a:pPr>
            <a:r>
              <a:rPr lang="th-TH" smtClean="0"/>
              <a:t>ชื่อสารเคมีที่เลือก</a:t>
            </a:r>
          </a:p>
          <a:p>
            <a:pPr marL="1458912" indent="-742950">
              <a:spcBef>
                <a:spcPts val="0"/>
              </a:spcBef>
              <a:buFont typeface="Wingdings" pitchFamily="2" charset="2"/>
              <a:buChar char="§"/>
            </a:pPr>
            <a:r>
              <a:rPr lang="th-TH" smtClean="0"/>
              <a:t>ประโยชน์ คุณสมบัติ เหตุผลที่เลือก</a:t>
            </a:r>
            <a:br>
              <a:rPr lang="th-TH" smtClean="0"/>
            </a:br>
            <a:r>
              <a:rPr lang="th-TH" b="1" smtClean="0">
                <a:solidFill>
                  <a:srgbClr val="FFC000"/>
                </a:solidFill>
              </a:rPr>
              <a:t>ตอบในเว็บไซต์ ภายในวันที่ 12 ม.ค. 2559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 startAt="3"/>
            </a:pPr>
            <a:r>
              <a:rPr lang="th-TH" smtClean="0"/>
              <a:t>ส่งข้อมูลของสารในข้อ 2</a:t>
            </a:r>
          </a:p>
          <a:p>
            <a:pPr marL="1458912" indent="-742950">
              <a:spcBef>
                <a:spcPts val="0"/>
              </a:spcBef>
              <a:buFont typeface="Wingdings" pitchFamily="2" charset="2"/>
              <a:buChar char="§"/>
            </a:pPr>
            <a:r>
              <a:rPr lang="th-TH" smtClean="0"/>
              <a:t>ข้อมูล </a:t>
            </a:r>
            <a:r>
              <a:rPr lang="en-US" smtClean="0"/>
              <a:t>Merck index</a:t>
            </a:r>
          </a:p>
          <a:p>
            <a:pPr marL="1458912" indent="-742950">
              <a:spcBef>
                <a:spcPts val="0"/>
              </a:spcBef>
              <a:buFont typeface="Wingdings" pitchFamily="2" charset="2"/>
              <a:buChar char="§"/>
            </a:pPr>
            <a:r>
              <a:rPr lang="th-TH" smtClean="0"/>
              <a:t>ข้อมูล </a:t>
            </a:r>
            <a:r>
              <a:rPr lang="en-US" smtClean="0"/>
              <a:t>Material Safety Data Sheets (MSDS)</a:t>
            </a:r>
            <a:r>
              <a:rPr lang="th-TH" smtClean="0"/>
              <a:t/>
            </a:r>
            <a:br>
              <a:rPr lang="th-TH" smtClean="0"/>
            </a:br>
            <a:r>
              <a:rPr lang="th-TH" b="1" smtClean="0">
                <a:solidFill>
                  <a:srgbClr val="FFC000"/>
                </a:solidFill>
              </a:rPr>
              <a:t>ส่งเป็นกระดาษ ภายในวันที่ </a:t>
            </a:r>
            <a:r>
              <a:rPr lang="en-US" b="1" smtClean="0">
                <a:solidFill>
                  <a:srgbClr val="FFC000"/>
                </a:solidFill>
              </a:rPr>
              <a:t>1</a:t>
            </a:r>
            <a:r>
              <a:rPr lang="th-TH" b="1" smtClean="0">
                <a:solidFill>
                  <a:srgbClr val="FFC000"/>
                </a:solidFill>
              </a:rPr>
              <a:t>5 ม.ค. 2559</a:t>
            </a:r>
            <a:endParaRPr lang="th-TH" b="1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4800" b="1" smtClean="0"/>
              <a:t>กลูต้าไธโอน คืออะไร มีอันตรายหรือไม่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กลูต้าไธโอน</a:t>
            </a:r>
          </a:p>
          <a:p>
            <a:pPr eaLnBrk="1" hangingPunct="1"/>
            <a:r>
              <a:rPr lang="th-TH" smtClean="0"/>
              <a:t>กลูต้าไธโอน อันตราย</a:t>
            </a:r>
          </a:p>
          <a:p>
            <a:pPr eaLnBrk="1" hangingPunct="1"/>
            <a:r>
              <a:rPr lang="th-TH" smtClean="0"/>
              <a:t>กลูต้าไธโอน สูตรเคมี</a:t>
            </a:r>
          </a:p>
          <a:p>
            <a:pPr eaLnBrk="1" hangingPunct="1"/>
            <a:r>
              <a:rPr lang="en-US" smtClean="0"/>
              <a:t>Glutathione</a:t>
            </a:r>
          </a:p>
          <a:p>
            <a:pPr eaLnBrk="1" hangingPunct="1"/>
            <a:r>
              <a:rPr lang="en-US" smtClean="0">
                <a:solidFill>
                  <a:srgbClr val="FF0066"/>
                </a:solidFill>
              </a:rPr>
              <a:t>Glutathione synthesis</a:t>
            </a:r>
          </a:p>
          <a:p>
            <a:pPr eaLnBrk="1" hangingPunct="1"/>
            <a:r>
              <a:rPr lang="en-US" smtClean="0">
                <a:solidFill>
                  <a:srgbClr val="FF0066"/>
                </a:solidFill>
              </a:rPr>
              <a:t>Glutathione toxicology</a:t>
            </a:r>
          </a:p>
          <a:p>
            <a:pPr eaLnBrk="1" hangingPunct="1"/>
            <a:endParaRPr lang="en-US" smtClean="0">
              <a:solidFill>
                <a:srgbClr val="FF0066"/>
              </a:solidFill>
            </a:endParaRPr>
          </a:p>
          <a:p>
            <a:pPr eaLnBrk="1" hangingPunct="1"/>
            <a:endParaRPr lang="th-TH" smtClean="0"/>
          </a:p>
        </p:txBody>
      </p:sp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3550" y="2076450"/>
            <a:ext cx="598805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3863" y="2044700"/>
            <a:ext cx="6027737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3863" y="2044700"/>
            <a:ext cx="6027737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63863" y="2044700"/>
            <a:ext cx="6027737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63863" y="2044700"/>
            <a:ext cx="6027737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63863" y="2044700"/>
            <a:ext cx="6027737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63863" y="2044700"/>
            <a:ext cx="6027737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40050" y="2043113"/>
            <a:ext cx="6027738" cy="461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157163" y="4802188"/>
            <a:ext cx="5181600" cy="132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th-TH" sz="2400" b="1">
                <a:solidFill>
                  <a:srgbClr val="FFCC00"/>
                </a:solidFill>
                <a:latin typeface="TH SarabunPSK" pitchFamily="34" charset="-34"/>
                <a:cs typeface="TH SarabunPSK" pitchFamily="34" charset="-34"/>
              </a:rPr>
              <a:t>เราเป็นนักวิทยาศาสตร์</a:t>
            </a:r>
            <a:r>
              <a:rPr lang="th-TH" b="1">
                <a:solidFill>
                  <a:srgbClr val="FFCC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>
                <a:solidFill>
                  <a:srgbClr val="FFCC00"/>
                </a:solidFill>
                <a:latin typeface="TH SarabunPSK" pitchFamily="34" charset="-34"/>
                <a:cs typeface="TH SarabunPSK" pitchFamily="34" charset="-34"/>
              </a:rPr>
              <a:t>/เคมี</a:t>
            </a:r>
          </a:p>
          <a:p>
            <a:pPr>
              <a:lnSpc>
                <a:spcPct val="95000"/>
              </a:lnSpc>
              <a:buFontTx/>
              <a:buChar char="•"/>
            </a:pPr>
            <a:r>
              <a:rPr lang="th-TH" sz="20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ต้องการข้อมูลอะไร</a:t>
            </a:r>
          </a:p>
          <a:p>
            <a:pPr>
              <a:lnSpc>
                <a:spcPct val="95000"/>
              </a:lnSpc>
              <a:buFontTx/>
              <a:buChar char="•"/>
            </a:pPr>
            <a:r>
              <a:rPr lang="th-TH" sz="20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ความน่าเชื่อถือของข้อมูล </a:t>
            </a:r>
          </a:p>
          <a:p>
            <a:pPr>
              <a:lnSpc>
                <a:spcPct val="95000"/>
              </a:lnSpc>
              <a:buFontTx/>
              <a:buChar char="•"/>
            </a:pPr>
            <a:r>
              <a:rPr lang="th-TH" sz="20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มีแหล่งที่มาที่ชัดเจน อ้างอิงได้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 build="p"/>
      <p:bldP spid="1044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Most Lightweight Solid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world's lowest-density solid is a silica nanofoam at 1 mg/cm</a:t>
            </a:r>
            <a:r>
              <a:rPr lang="en-US" sz="2800" baseline="30000" smtClean="0"/>
              <a:t>3</a:t>
            </a:r>
            <a:r>
              <a:rPr lang="en-US" sz="2800" smtClean="0"/>
              <a:t>, which is the evacuated version of the record-aerogel of 1.9 mg/cm</a:t>
            </a:r>
            <a:r>
              <a:rPr lang="en-US" sz="2800" baseline="30000" smtClean="0"/>
              <a:t>3</a:t>
            </a:r>
            <a:r>
              <a:rPr lang="en-US" sz="2800" smtClean="0"/>
              <a:t>. The density of air is 1.2 mg/cm</a:t>
            </a:r>
            <a:r>
              <a:rPr lang="en-US" sz="2800" baseline="30000" smtClean="0"/>
              <a:t>3</a:t>
            </a:r>
            <a:r>
              <a:rPr lang="en-US" sz="2800" smtClean="0"/>
              <a:t>.</a:t>
            </a:r>
          </a:p>
          <a:p>
            <a:pPr eaLnBrk="1" hangingPunct="1"/>
            <a:r>
              <a:rPr lang="en-US" sz="2800" smtClean="0"/>
              <a:t>Silica aerogel strongly absorbs infrared radiation. It allows the construction of materials that let light into buildings but trap heat for solar heating.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</p:txBody>
      </p:sp>
      <p:pic>
        <p:nvPicPr>
          <p:cNvPr id="3076" name="Picture 4" descr="Aerogelbri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4338" y="4076700"/>
            <a:ext cx="227965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Aerogel_match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4076700"/>
            <a:ext cx="174466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598px-Aerogel_na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3860800"/>
            <a:ext cx="280193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Hardest Material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Diamond?</a:t>
            </a:r>
          </a:p>
          <a:p>
            <a:pPr eaLnBrk="1" hangingPunct="1"/>
            <a:r>
              <a:rPr lang="en-US" sz="3600" smtClean="0"/>
              <a:t>Rhenium Diboride</a:t>
            </a:r>
          </a:p>
          <a:p>
            <a:pPr eaLnBrk="1" hangingPunct="1"/>
            <a:r>
              <a:rPr lang="en-US" sz="3600" smtClean="0"/>
              <a:t>Ultrahard Fullerite</a:t>
            </a:r>
          </a:p>
          <a:p>
            <a:pPr eaLnBrk="1" hangingPunct="1"/>
            <a:r>
              <a:rPr lang="en-US" sz="3600" smtClean="0"/>
              <a:t>Aggregated Diamond Nanorods.</a:t>
            </a:r>
          </a:p>
          <a:p>
            <a:pPr eaLnBrk="1" hangingPunct="1"/>
            <a:endParaRPr lang="en-US" sz="360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933825"/>
            <a:ext cx="25050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68313" y="6400800"/>
            <a:ext cx="540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hlinkClick r:id="rId3"/>
              </a:rPr>
              <a:t>http://technology.newscientist.com/article/dn11670-supertough-material-mimics-metal-and-crystal.html</a:t>
            </a:r>
            <a:r>
              <a:rPr lang="en-US" sz="1200"/>
              <a:t> : 19 Apr 2007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4005263"/>
            <a:ext cx="188436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867400" y="4005263"/>
            <a:ext cx="2449513" cy="2098675"/>
            <a:chOff x="3696" y="2523"/>
            <a:chExt cx="1543" cy="1322"/>
          </a:xfrm>
        </p:grpSpPr>
        <p:pic>
          <p:nvPicPr>
            <p:cNvPr id="13320" name="Picture 9" descr="diamondnanoro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96" y="2523"/>
              <a:ext cx="1543" cy="1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1" name="Rectangle 10"/>
            <p:cNvSpPr>
              <a:spLocks noChangeArrowheads="1"/>
            </p:cNvSpPr>
            <p:nvPr/>
          </p:nvSpPr>
          <p:spPr bwMode="auto">
            <a:xfrm>
              <a:off x="3878" y="3672"/>
              <a:ext cx="12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333333"/>
                  </a:solidFill>
                  <a:latin typeface="Arial Narrow" pitchFamily="34" charset="0"/>
                </a:rPr>
                <a:t>Aggregated Diamond Nanorods.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US" b="1" smtClean="0"/>
              <a:t>Strongest Fiber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h-TH" smtClean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140" y="1527856"/>
            <a:ext cx="3981450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1425" y="1596117"/>
            <a:ext cx="299561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FFFF00"/>
                </a:solidFill>
              </a:rPr>
              <a:t>จุดประสงค์ของการสืบค้นทางเคมี</a:t>
            </a:r>
            <a:endParaRPr lang="th-TH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หาไอเดีย/ทิศทาง</a:t>
            </a:r>
          </a:p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หาข้อมูล/ความรู้</a:t>
            </a:r>
          </a:p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หาวิธีการ/คำตอบ</a:t>
            </a:r>
          </a:p>
          <a:p>
            <a:r>
              <a:rPr lang="th-TH" sz="4400" dirty="0" smtClean="0"/>
              <a:t>ตรวจสอบข้อมูล ความถูกต้อง</a:t>
            </a:r>
          </a:p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ลดความซ้ำซ้อน/ความผิดพลาด</a:t>
            </a:r>
          </a:p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สร้างความน่าเชื่อถือให้กับข้อมูล</a:t>
            </a:r>
          </a:p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สร้างเครือข่ายความร่วมมือกันผู้อื่น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79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FFFF00"/>
                </a:solidFill>
                <a:latin typeface="+mj-lt"/>
              </a:rPr>
              <a:t>What do we want?</a:t>
            </a:r>
            <a:endParaRPr lang="th-TH" sz="48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-274320">
              <a:buClr>
                <a:srgbClr val="FF66FF"/>
              </a:buClr>
              <a:buSzPct val="120000"/>
              <a:buFont typeface="Wingdings 2" pitchFamily="18" charset="2"/>
              <a:buChar char=""/>
            </a:pP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ข้อมูลเบื้องต้น/ไอเดีย/ที่มาของปัญหา</a:t>
            </a:r>
          </a:p>
          <a:p>
            <a:pPr marL="274320" lvl="1" indent="-274320">
              <a:buClr>
                <a:srgbClr val="FF66FF"/>
              </a:buClr>
              <a:buSzPct val="120000"/>
              <a:buFont typeface="Wingdings 2" pitchFamily="18" charset="2"/>
              <a:buChar char=""/>
            </a:pP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ความก้าวหน้า พัฒนาการ</a:t>
            </a:r>
          </a:p>
          <a:p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ข้อมูลเฉพาะ</a:t>
            </a:r>
          </a:p>
          <a:p>
            <a:pPr lvl="1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กระบวนการ/ขั้นตอน/วิธี</a:t>
            </a:r>
          </a:p>
          <a:p>
            <a:pPr lvl="1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ผลที่ได้</a:t>
            </a:r>
          </a:p>
          <a:p>
            <a:pPr lvl="1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ข้อดีข้อเสีย</a:t>
            </a:r>
          </a:p>
        </p:txBody>
      </p:sp>
    </p:spTree>
    <p:extLst>
      <p:ext uri="{BB962C8B-B14F-4D97-AF65-F5344CB8AC3E}">
        <p14:creationId xmlns:p14="http://schemas.microsoft.com/office/powerpoint/2010/main" val="31221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7200" b="1" smtClean="0"/>
              <a:t>การค้นหาข้อมูลทางเคมี</a:t>
            </a:r>
            <a:endParaRPr lang="en-US" sz="7200" b="1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62025"/>
            <a:ext cx="8229600" cy="56213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th-TH" sz="3200" smtClean="0"/>
              <a:t>ค้นหาข้อมูลพื้นฐาน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rgbClr val="FFCC00"/>
              </a:buClr>
              <a:buFont typeface="Symbol" pitchFamily="18" charset="2"/>
              <a:buChar char="·"/>
            </a:pPr>
            <a:r>
              <a:rPr lang="en-US" sz="2800" smtClean="0"/>
              <a:t>search engine (google, Yahoo etc.) </a:t>
            </a:r>
            <a:endParaRPr lang="th-TH" sz="2800" smtClean="0"/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rgbClr val="FFCC00"/>
              </a:buClr>
              <a:buFont typeface="Symbol" pitchFamily="18" charset="2"/>
              <a:buChar char="·"/>
            </a:pPr>
            <a:r>
              <a:rPr lang="th-TH" sz="2800" smtClean="0"/>
              <a:t>ตั้งคำถาม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th-TH" sz="3200" smtClean="0"/>
              <a:t>ค้นหาข้อมูลเบื้องต้น 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rgbClr val="FFCC00"/>
              </a:buClr>
              <a:buFont typeface="Symbol" pitchFamily="18" charset="2"/>
              <a:buChar char="·"/>
            </a:pPr>
            <a:r>
              <a:rPr lang="th-TH" sz="2800" smtClean="0"/>
              <a:t>กำหนดคำหลัก</a:t>
            </a:r>
            <a:r>
              <a:rPr lang="en-US" sz="2800" smtClean="0"/>
              <a:t> (keywords) 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rgbClr val="FFCC00"/>
              </a:buClr>
              <a:buFont typeface="Symbol" pitchFamily="18" charset="2"/>
              <a:buChar char="·"/>
            </a:pPr>
            <a:r>
              <a:rPr lang="en-US" sz="2800" smtClean="0"/>
              <a:t>Encyclopedia/Scientific Dictionary </a:t>
            </a:r>
            <a:r>
              <a:rPr lang="th-TH" sz="2800" smtClean="0"/>
              <a:t>(</a:t>
            </a:r>
            <a:r>
              <a:rPr lang="en-US" sz="2800" smtClean="0"/>
              <a:t>wikipedia)</a:t>
            </a:r>
            <a:r>
              <a:rPr lang="th-TH" sz="2800" smtClean="0"/>
              <a:t> </a:t>
            </a:r>
            <a:endParaRPr lang="en-US" sz="2800" smtClean="0"/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rgbClr val="FFCC00"/>
              </a:buClr>
              <a:buFont typeface="Symbol" pitchFamily="18" charset="2"/>
              <a:buChar char="·"/>
            </a:pPr>
            <a:r>
              <a:rPr lang="th-TH" sz="2800" smtClean="0"/>
              <a:t>ข้อมูลทั่วไปเกี่ยวกับสารเคมี (</a:t>
            </a:r>
            <a:r>
              <a:rPr lang="en-US" sz="2800" smtClean="0"/>
              <a:t>Chemicals Index)</a:t>
            </a:r>
            <a:endParaRPr lang="th-TH" sz="2800" smtClean="0"/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rgbClr val="FFCC00"/>
              </a:buClr>
              <a:buFont typeface="Symbol" pitchFamily="18" charset="2"/>
              <a:buChar char="·"/>
            </a:pPr>
            <a:r>
              <a:rPr lang="th-TH" sz="2800" smtClean="0"/>
              <a:t>หนังสือในสาขาที่เกี่ยวข้อง</a:t>
            </a:r>
            <a:endParaRPr lang="en-US" sz="28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th-TH" sz="3200" smtClean="0"/>
              <a:t>การค้นหาเฉพาะทาง</a:t>
            </a:r>
            <a:r>
              <a:rPr lang="en-US" sz="3200" smtClean="0"/>
              <a:t>/</a:t>
            </a:r>
            <a:r>
              <a:rPr lang="th-TH" sz="3200" smtClean="0"/>
              <a:t>เชิงลึก	</a:t>
            </a:r>
            <a:endParaRPr lang="en-US" sz="3200" smtClean="0"/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rgbClr val="FFCC00"/>
              </a:buClr>
              <a:buFont typeface="Symbol" pitchFamily="18" charset="2"/>
              <a:buChar char="·"/>
            </a:pPr>
            <a:r>
              <a:rPr lang="th-TH" sz="2800" smtClean="0"/>
              <a:t>ฐานข้อมูล เว็บไซต์ทางวิชาการ</a:t>
            </a:r>
            <a:r>
              <a:rPr lang="en-US" sz="2800" smtClean="0"/>
              <a:t>/</a:t>
            </a:r>
            <a:r>
              <a:rPr lang="th-TH" sz="2800" smtClean="0"/>
              <a:t>งานวิจัย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rgbClr val="FFCC00"/>
              </a:buClr>
              <a:buFont typeface="Symbol" pitchFamily="18" charset="2"/>
              <a:buChar char="·"/>
            </a:pPr>
            <a:r>
              <a:rPr lang="th-TH" sz="2800" smtClean="0"/>
              <a:t>หนังสือเฉพาะทาง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rgbClr val="FFCC00"/>
              </a:buClr>
              <a:buFont typeface="Symbol" pitchFamily="18" charset="2"/>
              <a:buChar char="·"/>
            </a:pPr>
            <a:r>
              <a:rPr lang="th-TH" sz="2800" smtClean="0"/>
              <a:t>เอกสารทางเคมี (</a:t>
            </a:r>
            <a:r>
              <a:rPr lang="en-US" sz="2800" smtClean="0"/>
              <a:t>chemical Literature)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rgbClr val="FF0066"/>
              </a:buClr>
              <a:buFont typeface="Wingdings" pitchFamily="2" charset="2"/>
              <a:buChar char="§"/>
            </a:pPr>
            <a:r>
              <a:rPr lang="th-TH" sz="3200" b="1" smtClean="0">
                <a:solidFill>
                  <a:srgbClr val="99FF33"/>
                </a:solidFill>
              </a:rPr>
              <a:t>ข้อมูลที่สนใจในเกี่ยวกับสาร(เคมี)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rgbClr val="FFCC00"/>
              </a:buClr>
              <a:buFont typeface="Symbol" pitchFamily="18" charset="2"/>
              <a:buChar char="·"/>
            </a:pPr>
            <a:r>
              <a:rPr lang="th-TH" sz="2800" smtClean="0"/>
              <a:t>สมบัติของสารเคมี (กายภาพ</a:t>
            </a:r>
            <a:r>
              <a:rPr lang="en-US" sz="2800" smtClean="0"/>
              <a:t>/</a:t>
            </a:r>
            <a:r>
              <a:rPr lang="th-TH" sz="2800" smtClean="0"/>
              <a:t>เคมี)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rgbClr val="FFCC00"/>
              </a:buClr>
              <a:buFont typeface="Symbol" pitchFamily="18" charset="2"/>
              <a:buChar char="·"/>
            </a:pPr>
            <a:r>
              <a:rPr lang="th-TH" sz="2800" smtClean="0"/>
              <a:t>ประโยชน์/โทษ การพัฒนาผลิตภัณฑ์ การประยุกต์</a:t>
            </a:r>
            <a:endParaRPr lang="en-US" sz="2800" smtClean="0"/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rgbClr val="FFCC00"/>
              </a:buClr>
              <a:buFont typeface="Symbol" pitchFamily="18" charset="2"/>
              <a:buChar char="·"/>
            </a:pPr>
            <a:r>
              <a:rPr lang="th-TH" sz="2800" smtClean="0"/>
              <a:t>การทดลอง</a:t>
            </a:r>
            <a:r>
              <a:rPr lang="en-US" sz="2800" smtClean="0"/>
              <a:t>/</a:t>
            </a:r>
            <a:r>
              <a:rPr lang="th-TH" sz="2800" smtClean="0"/>
              <a:t>การเตรียม/ปรับปรุง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6600" b="1" smtClean="0"/>
              <a:t>แหล่งข้อมูลที่สำคัญ</a:t>
            </a:r>
            <a:endParaRPr lang="en-US" sz="6600" b="1" smtClean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th-TH" sz="3200" b="1" i="1" smtClean="0"/>
              <a:t>ข้อมูลเบื้องต้น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3200" smtClean="0"/>
              <a:t>Google</a:t>
            </a:r>
            <a:endParaRPr lang="th-TH" sz="32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3200" smtClean="0"/>
              <a:t>Wikipedia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3200" smtClean="0"/>
              <a:t>Merck Index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MSDS</a:t>
            </a:r>
            <a:endParaRPr lang="en-US" sz="32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3200" smtClean="0"/>
              <a:t>NIST webbook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th-TH" sz="3200" smtClean="0"/>
              <a:t>ห้องสมุด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th-TH" sz="2800" smtClean="0"/>
              <a:t>หนังสืออ้างอิง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th-TH" sz="2800" smtClean="0"/>
              <a:t>หนังสือวิชาการทั่วไป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th-TH" sz="3200" smtClean="0"/>
              <a:t>ฐานข้อมูล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3200" smtClean="0"/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th-TH" sz="3200" b="1" i="1" smtClean="0"/>
              <a:t>ข้อมูลเชิงลึก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th-TH" sz="3200" smtClean="0"/>
              <a:t>ฐานข้อมูลทางเคมี</a:t>
            </a:r>
            <a:endParaRPr lang="en-US" sz="3200" smtClean="0"/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800" smtClean="0"/>
              <a:t>Chemical Abstract</a:t>
            </a:r>
            <a:endParaRPr lang="th-TH" sz="2800" smtClean="0"/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800" b="1" smtClean="0"/>
              <a:t>Scifinder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800" smtClean="0"/>
              <a:t>Science Direct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th-TH" sz="3200" smtClean="0"/>
              <a:t>ห้องสมุด</a:t>
            </a:r>
            <a:endParaRPr lang="en-US" sz="3200" smtClean="0"/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th-TH" sz="2800" smtClean="0"/>
              <a:t>หนังสือวิชาการเฉพาะทาง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th-TH" sz="2800" smtClean="0"/>
              <a:t>วารสารวิชาการ 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th-TH" sz="2800" smtClean="0"/>
              <a:t>(</a:t>
            </a:r>
            <a:r>
              <a:rPr lang="en-US" sz="2800" smtClean="0"/>
              <a:t>Scientific Journal)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th-TH" sz="2800" smtClean="0"/>
              <a:t>บทความทางวิชาการ 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th-TH" sz="2800" smtClean="0"/>
              <a:t>(</a:t>
            </a:r>
            <a:r>
              <a:rPr lang="en-US" sz="2800" smtClean="0"/>
              <a:t>Scientific articles/papers)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th-TH" sz="3200" smtClean="0"/>
              <a:t>เว็บไซต์เฉพาะทาง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600" smtClean="0"/>
              <a:t>http://www.chemweb.com</a:t>
            </a:r>
            <a:endParaRPr lang="en-US" sz="28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การออกแบบเริ่มต้น">
  <a:themeElements>
    <a:clrScheme name="การออกแบบเริ่มต้น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การออกแบบเริ่มต้น">
      <a:majorFont>
        <a:latin typeface="Arial"/>
        <a:ea typeface=""/>
        <a:cs typeface="Cordia New"/>
      </a:majorFont>
      <a:minorFont>
        <a:latin typeface="Cordia New"/>
        <a:ea typeface=""/>
        <a:cs typeface="Cordi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535</Words>
  <Application>Microsoft Office PowerPoint</Application>
  <PresentationFormat>On-screen Show (4:3)</PresentationFormat>
  <Paragraphs>128</Paragraphs>
  <Slides>18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Narrow</vt:lpstr>
      <vt:lpstr>Century Gothic</vt:lpstr>
      <vt:lpstr>Cordia New</vt:lpstr>
      <vt:lpstr>Symbol</vt:lpstr>
      <vt:lpstr>TH SarabunPSK</vt:lpstr>
      <vt:lpstr>Wingdings</vt:lpstr>
      <vt:lpstr>Wingdings 2</vt:lpstr>
      <vt:lpstr>การออกแบบเริ่มต้น</vt:lpstr>
      <vt:lpstr>การสืบค้นข้อมูลทางเคมี</vt:lpstr>
      <vt:lpstr>กลูต้าไธโอน คืออะไร มีอันตรายหรือไม่</vt:lpstr>
      <vt:lpstr>Most Lightweight Solid</vt:lpstr>
      <vt:lpstr>Hardest Material</vt:lpstr>
      <vt:lpstr>Strongest Fiber</vt:lpstr>
      <vt:lpstr>จุดประสงค์ของการสืบค้นทางเคมี</vt:lpstr>
      <vt:lpstr>What do we want?</vt:lpstr>
      <vt:lpstr>การค้นหาข้อมูลทางเคมี</vt:lpstr>
      <vt:lpstr>แหล่งข้อมูลที่สำคัญ</vt:lpstr>
      <vt:lpstr>Keyword Mixing</vt:lpstr>
      <vt:lpstr>Keywords</vt:lpstr>
      <vt:lpstr>Wikipedia</vt:lpstr>
      <vt:lpstr>Merck Index</vt:lpstr>
      <vt:lpstr>PowerPoint Presentation</vt:lpstr>
      <vt:lpstr>NIST Chemistry Webbook</vt:lpstr>
      <vt:lpstr>SciFinder (Chemical Abstracts)</vt:lpstr>
      <vt:lpstr>Material Safety Data Sheet (MSDS) </vt:lpstr>
      <vt:lpstr>HW2 (เดี่ยว)</vt:lpstr>
    </vt:vector>
  </TitlesOfParts>
  <Company>INTEL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SciFinder</dc:title>
  <dc:creator>ASUS</dc:creator>
  <cp:lastModifiedBy>PITI</cp:lastModifiedBy>
  <cp:revision>52</cp:revision>
  <dcterms:created xsi:type="dcterms:W3CDTF">2008-01-02T07:19:09Z</dcterms:created>
  <dcterms:modified xsi:type="dcterms:W3CDTF">2019-01-14T07:28:35Z</dcterms:modified>
</cp:coreProperties>
</file>