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66" r:id="rId4"/>
    <p:sldId id="268" r:id="rId5"/>
    <p:sldId id="275" r:id="rId6"/>
    <p:sldId id="287" r:id="rId7"/>
    <p:sldId id="279" r:id="rId8"/>
    <p:sldId id="271" r:id="rId9"/>
    <p:sldId id="280" r:id="rId10"/>
    <p:sldId id="288" r:id="rId11"/>
    <p:sldId id="274" r:id="rId12"/>
    <p:sldId id="276" r:id="rId13"/>
    <p:sldId id="272" r:id="rId14"/>
    <p:sldId id="273" r:id="rId15"/>
    <p:sldId id="277" r:id="rId16"/>
    <p:sldId id="278" r:id="rId17"/>
    <p:sldId id="314" r:id="rId18"/>
    <p:sldId id="313" r:id="rId19"/>
    <p:sldId id="312" r:id="rId20"/>
    <p:sldId id="270" r:id="rId21"/>
    <p:sldId id="316" r:id="rId22"/>
    <p:sldId id="315"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281" r:id="rId44"/>
    <p:sldId id="282" r:id="rId45"/>
    <p:sldId id="283" r:id="rId46"/>
    <p:sldId id="284" r:id="rId47"/>
    <p:sldId id="285" r:id="rId48"/>
    <p:sldId id="286" r:id="rId49"/>
    <p:sldId id="310" r:id="rId50"/>
    <p:sldId id="309" r:id="rId51"/>
    <p:sldId id="311" r:id="rId52"/>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04D226"/>
    <a:srgbClr val="C9FAFC"/>
    <a:srgbClr val="000000"/>
    <a:srgbClr val="FF9900"/>
    <a:srgbClr val="FFFF99"/>
    <a:srgbClr val="660066"/>
    <a:srgbClr val="FF00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23" autoAdjust="0"/>
    <p:restoredTop sz="94660"/>
  </p:normalViewPr>
  <p:slideViewPr>
    <p:cSldViewPr>
      <p:cViewPr varScale="1">
        <p:scale>
          <a:sx n="88" d="100"/>
          <a:sy n="88" d="100"/>
        </p:scale>
        <p:origin x="118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8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F5608AB-4222-48C9-87D5-341695AF542C}" type="datetimeFigureOut">
              <a:rPr lang="th-TH" smtClean="0"/>
              <a:pPr/>
              <a:t>04/02/62</a:t>
            </a:fld>
            <a:endParaRPr lang="th-TH"/>
          </a:p>
        </p:txBody>
      </p:sp>
      <p:sp>
        <p:nvSpPr>
          <p:cNvPr id="19" name="Footer Placeholder 18"/>
          <p:cNvSpPr>
            <a:spLocks noGrp="1"/>
          </p:cNvSpPr>
          <p:nvPr>
            <p:ph type="ftr" sz="quarter" idx="11"/>
          </p:nvPr>
        </p:nvSpPr>
        <p:spPr/>
        <p:txBody>
          <a:bodyPr/>
          <a:lstStyle/>
          <a:p>
            <a:endParaRPr lang="th-TH"/>
          </a:p>
        </p:txBody>
      </p:sp>
      <p:sp>
        <p:nvSpPr>
          <p:cNvPr id="27" name="Slide Number Placeholder 26"/>
          <p:cNvSpPr>
            <a:spLocks noGrp="1"/>
          </p:cNvSpPr>
          <p:nvPr>
            <p:ph type="sldNum" sz="quarter" idx="12"/>
          </p:nvPr>
        </p:nvSpPr>
        <p:spPr/>
        <p:txBody>
          <a:bodyPr/>
          <a:lstStyle/>
          <a:p>
            <a:fld id="{39495BCC-4BA1-4D60-81BF-2CE6AC6EF8D4}" type="slidenum">
              <a:rPr lang="th-TH" smtClean="0"/>
              <a:pPr/>
              <a:t>‹#›</a:t>
            </a:fld>
            <a:endParaRPr lang="th-TH"/>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5608AB-4222-48C9-87D5-341695AF542C}" type="datetimeFigureOut">
              <a:rPr lang="th-TH" smtClean="0"/>
              <a:pPr/>
              <a:t>04/02/62</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39495BCC-4BA1-4D60-81BF-2CE6AC6EF8D4}" type="slidenum">
              <a:rPr lang="th-TH" smtClean="0"/>
              <a:pPr/>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5608AB-4222-48C9-87D5-341695AF542C}" type="datetimeFigureOut">
              <a:rPr lang="th-TH" smtClean="0"/>
              <a:pPr/>
              <a:t>04/02/62</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39495BCC-4BA1-4D60-81BF-2CE6AC6EF8D4}" type="slidenum">
              <a:rPr lang="th-TH" smtClean="0"/>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normAutofit/>
          </a:bodyPr>
          <a:lstStyle>
            <a:lvl1pPr>
              <a:spcBef>
                <a:spcPts val="0"/>
              </a:spcBef>
              <a:defRPr sz="4000" b="1">
                <a:latin typeface="TH SarabunPSK" pitchFamily="34" charset="-34"/>
                <a:cs typeface="TH SarabunPSK" pitchFamily="34" charset="-34"/>
              </a:defRPr>
            </a:lvl1pPr>
            <a:lvl2pPr>
              <a:spcBef>
                <a:spcPts val="0"/>
              </a:spcBef>
              <a:defRPr sz="4000" b="1">
                <a:latin typeface="TH SarabunPSK" pitchFamily="34" charset="-34"/>
                <a:cs typeface="TH SarabunPSK" pitchFamily="34" charset="-34"/>
              </a:defRPr>
            </a:lvl2pPr>
            <a:lvl3pPr>
              <a:spcBef>
                <a:spcPts val="0"/>
              </a:spcBef>
              <a:defRPr sz="3600" b="1">
                <a:latin typeface="TH SarabunPSK" pitchFamily="34" charset="-34"/>
                <a:cs typeface="TH SarabunPSK" pitchFamily="34" charset="-34"/>
              </a:defRPr>
            </a:lvl3pPr>
            <a:lvl4pPr>
              <a:spcBef>
                <a:spcPts val="0"/>
              </a:spcBef>
              <a:defRPr sz="3600" b="1">
                <a:latin typeface="TH SarabunPSK" pitchFamily="34" charset="-34"/>
                <a:cs typeface="TH SarabunPSK" pitchFamily="34" charset="-34"/>
              </a:defRPr>
            </a:lvl4pPr>
            <a:lvl5pPr>
              <a:spcBef>
                <a:spcPts val="0"/>
              </a:spcBef>
              <a:defRPr sz="3600" b="1">
                <a:latin typeface="TH SarabunPSK" pitchFamily="34" charset="-34"/>
                <a:cs typeface="TH SarabunPSK" pitchFamily="34" charset="-34"/>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5608AB-4222-48C9-87D5-341695AF542C}" type="datetimeFigureOut">
              <a:rPr lang="th-TH" smtClean="0"/>
              <a:pPr/>
              <a:t>04/02/62</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39495BCC-4BA1-4D60-81BF-2CE6AC6EF8D4}" type="slidenum">
              <a:rPr lang="th-TH" smtClean="0"/>
              <a:pPr/>
              <a:t>‹#›</a:t>
            </a:fld>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F5608AB-4222-48C9-87D5-341695AF542C}" type="datetimeFigureOut">
              <a:rPr lang="th-TH" smtClean="0"/>
              <a:pPr/>
              <a:t>04/02/62</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39495BCC-4BA1-4D60-81BF-2CE6AC6EF8D4}" type="slidenum">
              <a:rPr lang="th-TH" smtClean="0"/>
              <a:pPr/>
              <a:t>‹#›</a:t>
            </a:fld>
            <a:endParaRPr lang="th-TH"/>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72008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556792"/>
            <a:ext cx="4038600" cy="479813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556792"/>
            <a:ext cx="4038600" cy="479813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F5608AB-4222-48C9-87D5-341695AF542C}" type="datetimeFigureOut">
              <a:rPr lang="th-TH" smtClean="0"/>
              <a:pPr/>
              <a:t>04/02/62</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39495BCC-4BA1-4D60-81BF-2CE6AC6EF8D4}" type="slidenum">
              <a:rPr lang="th-TH" smtClean="0"/>
              <a:pPr/>
              <a:t>‹#›</a:t>
            </a:fld>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64672"/>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401496"/>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406005"/>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204864"/>
            <a:ext cx="4040188" cy="4155456"/>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204864"/>
            <a:ext cx="4041775" cy="4155456"/>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F5608AB-4222-48C9-87D5-341695AF542C}" type="datetimeFigureOut">
              <a:rPr lang="th-TH" smtClean="0"/>
              <a:pPr/>
              <a:t>04/02/62</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39495BCC-4BA1-4D60-81BF-2CE6AC6EF8D4}" type="slidenum">
              <a:rPr lang="th-TH" smtClean="0"/>
              <a:pPr/>
              <a:t>‹#›</a:t>
            </a:fld>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60072"/>
            <a:ext cx="8305800" cy="63668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outerShdw blurRad="38100" dist="38100" dir="2700000" algn="tl">
                    <a:srgbClr val="000000">
                      <a:alpha val="43137"/>
                    </a:srgbClr>
                  </a:outerShdw>
                </a:effectLst>
                <a:latin typeface="Berlin Sans FB Demi" pitchFamily="34" charset="0"/>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F5608AB-4222-48C9-87D5-341695AF542C}" type="datetimeFigureOut">
              <a:rPr lang="th-TH" smtClean="0"/>
              <a:pPr/>
              <a:t>04/02/62</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39495BCC-4BA1-4D60-81BF-2CE6AC6EF8D4}" type="slidenum">
              <a:rPr lang="th-TH" smtClean="0"/>
              <a:pPr/>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5608AB-4222-48C9-87D5-341695AF542C}" type="datetimeFigureOut">
              <a:rPr lang="th-TH" smtClean="0"/>
              <a:pPr/>
              <a:t>04/02/62</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39495BCC-4BA1-4D60-81BF-2CE6AC6EF8D4}" type="slidenum">
              <a:rPr lang="th-TH" smtClean="0"/>
              <a:pPr/>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F5608AB-4222-48C9-87D5-341695AF542C}" type="datetimeFigureOut">
              <a:rPr lang="th-TH" smtClean="0"/>
              <a:pPr/>
              <a:t>04/02/62</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39495BCC-4BA1-4D60-81BF-2CE6AC6EF8D4}" type="slidenum">
              <a:rPr lang="th-TH" smtClean="0"/>
              <a:pPr/>
              <a:t>‹#›</a:t>
            </a:fld>
            <a:endParaRPr lang="th-T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F5608AB-4222-48C9-87D5-341695AF542C}" type="datetimeFigureOut">
              <a:rPr lang="th-TH" smtClean="0"/>
              <a:pPr/>
              <a:t>04/02/62</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a:xfrm>
            <a:off x="8077200" y="6356350"/>
            <a:ext cx="609600" cy="365125"/>
          </a:xfrm>
        </p:spPr>
        <p:txBody>
          <a:bodyPr/>
          <a:lstStyle/>
          <a:p>
            <a:fld id="{39495BCC-4BA1-4D60-81BF-2CE6AC6EF8D4}" type="slidenum">
              <a:rPr lang="th-TH" smtClean="0"/>
              <a:pPr/>
              <a:t>‹#›</a:t>
            </a:fld>
            <a:endParaRPr lang="th-TH"/>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67544" y="404664"/>
            <a:ext cx="8229600" cy="720080"/>
          </a:xfrm>
          <a:prstGeom prst="rect">
            <a:avLst/>
          </a:prstGeom>
        </p:spPr>
        <p:txBody>
          <a:bodyPr vert="horz" lIns="0" rIns="0" bIns="0" anchor="b">
            <a:no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12776"/>
            <a:ext cx="8229600" cy="4911824"/>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F5608AB-4222-48C9-87D5-341695AF542C}" type="datetimeFigureOut">
              <a:rPr lang="th-TH" smtClean="0"/>
              <a:pPr/>
              <a:t>04/02/62</a:t>
            </a:fld>
            <a:endParaRPr lang="th-TH"/>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h-TH"/>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9495BCC-4BA1-4D60-81BF-2CE6AC6EF8D4}" type="slidenum">
              <a:rPr lang="th-TH" smtClean="0"/>
              <a:pPr/>
              <a:t>‹#›</a:t>
            </a:fld>
            <a:endParaRPr lang="th-TH"/>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rtl="0" eaLnBrk="1" latinLnBrk="0" hangingPunct="1">
        <a:spcBef>
          <a:spcPct val="0"/>
        </a:spcBef>
        <a:buNone/>
        <a:defRPr kumimoji="0" sz="4800" b="0" kern="1200">
          <a:ln>
            <a:noFill/>
          </a:ln>
          <a:solidFill>
            <a:schemeClr val="tx2"/>
          </a:solidFill>
          <a:effectLst>
            <a:outerShdw blurRad="38100" dist="38100" dir="2700000" algn="tl">
              <a:srgbClr val="000000">
                <a:alpha val="43137"/>
              </a:srgbClr>
            </a:outerShdw>
          </a:effectLst>
          <a:latin typeface="Berlin Sans FB Demi" pitchFamily="34" charset="0"/>
          <a:ea typeface="+mj-ea"/>
          <a:cs typeface="+mj-cs"/>
        </a:defRPr>
      </a:lvl1pPr>
    </p:titleStyle>
    <p:bodyStyle>
      <a:lvl1pPr marL="274320" indent="-274320" algn="l" rtl="0" eaLnBrk="1" latinLnBrk="0" hangingPunct="1">
        <a:spcBef>
          <a:spcPct val="20000"/>
        </a:spcBef>
        <a:buClr>
          <a:srgbClr val="FF66FF"/>
        </a:buClr>
        <a:buSzPct val="120000"/>
        <a:buFont typeface="Wingdings 2" pitchFamily="18" charset="2"/>
        <a:buChar char=""/>
        <a:defRPr kumimoji="0" sz="2800" kern="1200">
          <a:solidFill>
            <a:schemeClr val="tx1"/>
          </a:solidFill>
          <a:latin typeface="Candara" pitchFamily="34" charset="0"/>
          <a:ea typeface="+mn-ea"/>
          <a:cs typeface="_Layiji MaHaNiYom V 1.2" pitchFamily="2" charset="0"/>
        </a:defRPr>
      </a:lvl1pPr>
      <a:lvl2pPr marL="640080" indent="-246888" algn="l" rtl="0" eaLnBrk="1" latinLnBrk="0" hangingPunct="1">
        <a:spcBef>
          <a:spcPct val="20000"/>
        </a:spcBef>
        <a:buClr>
          <a:schemeClr val="accent1"/>
        </a:buClr>
        <a:buSzPct val="85000"/>
        <a:buFont typeface="Wingdings 2"/>
        <a:buChar char=""/>
        <a:defRPr kumimoji="0" sz="2800" kern="1200">
          <a:solidFill>
            <a:schemeClr val="tx1"/>
          </a:solidFill>
          <a:latin typeface="Candara" pitchFamily="34" charset="0"/>
          <a:ea typeface="+mn-ea"/>
          <a:cs typeface="_Layiji MaHaNiYom V 1.2" pitchFamily="2" charset="0"/>
        </a:defRPr>
      </a:lvl2pPr>
      <a:lvl3pPr marL="914400" indent="-246888" algn="l" rtl="0" eaLnBrk="1" latinLnBrk="0" hangingPunct="1">
        <a:spcBef>
          <a:spcPct val="20000"/>
        </a:spcBef>
        <a:buClr>
          <a:srgbClr val="00B050"/>
        </a:buClr>
        <a:buSzPct val="70000"/>
        <a:buFont typeface="Wingdings 2"/>
        <a:buChar char=""/>
        <a:defRPr kumimoji="0" sz="2400" kern="1200">
          <a:solidFill>
            <a:schemeClr val="tx1"/>
          </a:solidFill>
          <a:latin typeface="Candara" pitchFamily="34" charset="0"/>
          <a:ea typeface="+mn-ea"/>
          <a:cs typeface="_Layiji MaHaNiYom V 1.2" pitchFamily="2" charset="0"/>
        </a:defRPr>
      </a:lvl3pPr>
      <a:lvl4pPr marL="1188720" indent="-210312" algn="l" rtl="0" eaLnBrk="1" latinLnBrk="0" hangingPunct="1">
        <a:spcBef>
          <a:spcPct val="20000"/>
        </a:spcBef>
        <a:buClr>
          <a:schemeClr val="accent3"/>
        </a:buClr>
        <a:buSzPct val="65000"/>
        <a:buFont typeface="Wingdings 2"/>
        <a:buChar char=""/>
        <a:defRPr kumimoji="0" sz="2400" kern="1200">
          <a:solidFill>
            <a:schemeClr val="tx1"/>
          </a:solidFill>
          <a:latin typeface="Candara" pitchFamily="34" charset="0"/>
          <a:ea typeface="+mn-ea"/>
          <a:cs typeface="_Layiji MaHaNiYom V 1.2" pitchFamily="2" charset="0"/>
        </a:defRPr>
      </a:lvl4pPr>
      <a:lvl5pPr marL="1463040" indent="-210312" algn="l" rtl="0" eaLnBrk="1" latinLnBrk="0" hangingPunct="1">
        <a:spcBef>
          <a:spcPct val="20000"/>
        </a:spcBef>
        <a:buClr>
          <a:schemeClr val="accent4"/>
        </a:buClr>
        <a:buSzPct val="65000"/>
        <a:buFont typeface="Wingdings 2"/>
        <a:buChar char=""/>
        <a:defRPr kumimoji="0" sz="2400" kern="1200">
          <a:solidFill>
            <a:schemeClr val="tx1"/>
          </a:solidFill>
          <a:latin typeface="Candara" pitchFamily="34" charset="0"/>
          <a:ea typeface="+mn-ea"/>
          <a:cs typeface="_Layiji MaHaNiYom V 1.2" pitchFamily="2"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th-TH" sz="8800" smtClean="0">
                <a:latin typeface="TH SarabunPSK" pitchFamily="34" charset="-34"/>
                <a:cs typeface="TH SarabunPSK" pitchFamily="34" charset="-34"/>
              </a:rPr>
              <a:t>องค์ประกอบของ</a:t>
            </a:r>
            <a:br>
              <a:rPr lang="th-TH" sz="8800" smtClean="0">
                <a:latin typeface="TH SarabunPSK" pitchFamily="34" charset="-34"/>
                <a:cs typeface="TH SarabunPSK" pitchFamily="34" charset="-34"/>
              </a:rPr>
            </a:br>
            <a:r>
              <a:rPr lang="th-TH" sz="8800" smtClean="0">
                <a:latin typeface="TH SarabunPSK" pitchFamily="34" charset="-34"/>
                <a:cs typeface="TH SarabunPSK" pitchFamily="34" charset="-34"/>
              </a:rPr>
              <a:t>บทความวิชาการ</a:t>
            </a:r>
            <a:endParaRPr lang="th-TH" sz="8800">
              <a:latin typeface="TH SarabunPSK" pitchFamily="34" charset="-34"/>
              <a:cs typeface="TH SarabunPSK" pitchFamily="34" charset="-34"/>
            </a:endParaRPr>
          </a:p>
        </p:txBody>
      </p:sp>
      <p:sp>
        <p:nvSpPr>
          <p:cNvPr id="3" name="Subtitle 2"/>
          <p:cNvSpPr>
            <a:spLocks noGrp="1"/>
          </p:cNvSpPr>
          <p:nvPr>
            <p:ph type="subTitle" idx="1"/>
          </p:nvPr>
        </p:nvSpPr>
        <p:spPr>
          <a:xfrm>
            <a:off x="533400" y="3933056"/>
            <a:ext cx="7854696" cy="1048080"/>
          </a:xfrm>
        </p:spPr>
        <p:txBody>
          <a:bodyPr>
            <a:normAutofit/>
          </a:bodyPr>
          <a:lstStyle/>
          <a:p>
            <a:pPr algn="ctr"/>
            <a:r>
              <a:rPr lang="th-TH" sz="4400" smtClean="0">
                <a:latin typeface="TH SarabunPSK" pitchFamily="34" charset="-34"/>
                <a:cs typeface="TH SarabunPSK" pitchFamily="34" charset="-34"/>
              </a:rPr>
              <a:t>ปิติ ตรีสุกล</a:t>
            </a:r>
            <a:endParaRPr lang="th-TH" sz="4400">
              <a:latin typeface="TH SarabunPSK" pitchFamily="34" charset="-34"/>
              <a:cs typeface="TH SarabunPSK" pitchFamily="34" charset="-34"/>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5" name="Rectangle 9"/>
          <p:cNvSpPr>
            <a:spLocks noGrp="1" noChangeArrowheads="1"/>
          </p:cNvSpPr>
          <p:nvPr>
            <p:ph type="title"/>
          </p:nvPr>
        </p:nvSpPr>
        <p:spPr/>
        <p:txBody>
          <a:bodyPr/>
          <a:lstStyle/>
          <a:p>
            <a:r>
              <a:rPr lang="en-US" sz="4400" smtClean="0"/>
              <a:t>Parts of Primary Research Paper</a:t>
            </a:r>
            <a:endParaRPr lang="en-US" sz="4400">
              <a:cs typeface="Angsana New" pitchFamily="18" charset="-34"/>
            </a:endParaRPr>
          </a:p>
        </p:txBody>
      </p:sp>
      <p:sp>
        <p:nvSpPr>
          <p:cNvPr id="24586" name="Rectangle 10"/>
          <p:cNvSpPr>
            <a:spLocks noGrp="1" noChangeArrowheads="1"/>
          </p:cNvSpPr>
          <p:nvPr>
            <p:ph type="body" sz="half" idx="1"/>
          </p:nvPr>
        </p:nvSpPr>
        <p:spPr/>
        <p:txBody>
          <a:bodyPr/>
          <a:lstStyle/>
          <a:p>
            <a:r>
              <a:rPr lang="en-US" sz="2800"/>
              <a:t>Title</a:t>
            </a:r>
          </a:p>
          <a:p>
            <a:r>
              <a:rPr lang="en-US" sz="2800"/>
              <a:t>Authors/Address</a:t>
            </a:r>
          </a:p>
          <a:p>
            <a:r>
              <a:rPr lang="en-US" sz="2800"/>
              <a:t>Abstract</a:t>
            </a:r>
          </a:p>
          <a:p>
            <a:r>
              <a:rPr lang="en-US" sz="2800"/>
              <a:t>Keywords</a:t>
            </a:r>
          </a:p>
          <a:p>
            <a:r>
              <a:rPr lang="en-US" sz="2800"/>
              <a:t>Introduction</a:t>
            </a:r>
          </a:p>
          <a:p>
            <a:r>
              <a:rPr lang="en-US" sz="2800"/>
              <a:t>Methodology/</a:t>
            </a:r>
            <a:br>
              <a:rPr lang="en-US" sz="2800"/>
            </a:br>
            <a:r>
              <a:rPr lang="en-US" sz="2800"/>
              <a:t>Experimental</a:t>
            </a:r>
          </a:p>
        </p:txBody>
      </p:sp>
      <p:sp>
        <p:nvSpPr>
          <p:cNvPr id="24587" name="Rectangle 11"/>
          <p:cNvSpPr>
            <a:spLocks noGrp="1" noChangeArrowheads="1"/>
          </p:cNvSpPr>
          <p:nvPr>
            <p:ph type="body" sz="half" idx="2"/>
          </p:nvPr>
        </p:nvSpPr>
        <p:spPr/>
        <p:txBody>
          <a:bodyPr>
            <a:normAutofit/>
          </a:bodyPr>
          <a:lstStyle/>
          <a:p>
            <a:r>
              <a:rPr lang="en-US" sz="2800"/>
              <a:t>Results</a:t>
            </a:r>
          </a:p>
          <a:p>
            <a:r>
              <a:rPr lang="en-US" sz="2800"/>
              <a:t>Discussions</a:t>
            </a:r>
          </a:p>
          <a:p>
            <a:r>
              <a:rPr lang="en-US" sz="2800"/>
              <a:t>Conclusion</a:t>
            </a:r>
          </a:p>
          <a:p>
            <a:r>
              <a:rPr lang="en-US" sz="2800"/>
              <a:t>References</a:t>
            </a:r>
          </a:p>
          <a:p>
            <a:r>
              <a:rPr lang="en-US" sz="2800"/>
              <a:t>Acknowledgements</a:t>
            </a:r>
          </a:p>
          <a:p>
            <a:endParaRPr lang="en-US" sz="28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sz="4400"/>
          </a:p>
        </p:txBody>
      </p:sp>
      <p:sp>
        <p:nvSpPr>
          <p:cNvPr id="3" name="Content Placeholder 2"/>
          <p:cNvSpPr>
            <a:spLocks noGrp="1"/>
          </p:cNvSpPr>
          <p:nvPr>
            <p:ph idx="1"/>
          </p:nvPr>
        </p:nvSpPr>
        <p:spPr/>
        <p:txBody>
          <a:bodyPr/>
          <a:lstStyle/>
          <a:p>
            <a:r>
              <a:rPr lang="en-US" dirty="0" smtClean="0"/>
              <a:t>Title and Authors </a:t>
            </a:r>
            <a:r>
              <a:rPr lang="th-TH" dirty="0" smtClean="0"/>
              <a:t>(ชื่อบทความ ข้อมูลผู้แต่ง)</a:t>
            </a:r>
            <a:endParaRPr lang="en-US" dirty="0" smtClean="0"/>
          </a:p>
          <a:p>
            <a:pPr lvl="1"/>
            <a:r>
              <a:rPr lang="en-US" dirty="0" smtClean="0"/>
              <a:t>Title / Author / Institution / Contact info.</a:t>
            </a:r>
          </a:p>
          <a:p>
            <a:r>
              <a:rPr lang="en-US" dirty="0" smtClean="0"/>
              <a:t>Abstract </a:t>
            </a:r>
            <a:r>
              <a:rPr lang="th-TH" dirty="0" smtClean="0"/>
              <a:t>(บทคัดย่อ)</a:t>
            </a:r>
            <a:endParaRPr lang="en-US" dirty="0" smtClean="0"/>
          </a:p>
          <a:p>
            <a:pPr lvl="1"/>
            <a:r>
              <a:rPr lang="en-US" dirty="0" smtClean="0"/>
              <a:t>Brief overview : why, how, what found</a:t>
            </a:r>
          </a:p>
          <a:p>
            <a:pPr lvl="1"/>
            <a:r>
              <a:rPr lang="en-US" dirty="0" smtClean="0"/>
              <a:t>Help to decide whether to read the paper</a:t>
            </a:r>
          </a:p>
          <a:p>
            <a:r>
              <a:rPr lang="en-US" dirty="0" smtClean="0"/>
              <a:t>Introduction </a:t>
            </a:r>
            <a:r>
              <a:rPr lang="th-TH" dirty="0" smtClean="0"/>
              <a:t>(บทนำ)</a:t>
            </a:r>
            <a:endParaRPr lang="en-US" dirty="0" smtClean="0"/>
          </a:p>
          <a:p>
            <a:pPr lvl="1"/>
            <a:r>
              <a:rPr lang="en-US" dirty="0" smtClean="0"/>
              <a:t>Background, Prior work, Motivation</a:t>
            </a:r>
            <a:endParaRPr lang="th-TH"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idx="1"/>
          </p:nvPr>
        </p:nvSpPr>
        <p:spPr/>
        <p:txBody>
          <a:bodyPr>
            <a:normAutofit fontScale="92500" lnSpcReduction="20000"/>
          </a:bodyPr>
          <a:lstStyle/>
          <a:p>
            <a:r>
              <a:rPr lang="en-US" dirty="0" smtClean="0"/>
              <a:t>Methods </a:t>
            </a:r>
            <a:r>
              <a:rPr lang="th-TH" dirty="0" smtClean="0"/>
              <a:t>(วิธีทดลอง)</a:t>
            </a:r>
            <a:endParaRPr lang="en-US" dirty="0" smtClean="0"/>
          </a:p>
          <a:p>
            <a:pPr lvl="1"/>
            <a:r>
              <a:rPr lang="en-US" dirty="0" smtClean="0"/>
              <a:t>How the experiment was set up</a:t>
            </a:r>
          </a:p>
          <a:p>
            <a:r>
              <a:rPr lang="en-US" dirty="0" smtClean="0"/>
              <a:t>Results</a:t>
            </a:r>
            <a:r>
              <a:rPr lang="th-TH" dirty="0" smtClean="0"/>
              <a:t> (ผลการทดลอง)</a:t>
            </a:r>
            <a:endParaRPr lang="en-US" dirty="0" smtClean="0"/>
          </a:p>
          <a:p>
            <a:pPr lvl="1"/>
            <a:r>
              <a:rPr lang="en-US" dirty="0" smtClean="0"/>
              <a:t>Provide raw data, Figures and Tables</a:t>
            </a:r>
          </a:p>
          <a:p>
            <a:pPr lvl="1"/>
            <a:r>
              <a:rPr lang="en-US" dirty="0" smtClean="0"/>
              <a:t>Explain what data mean </a:t>
            </a:r>
          </a:p>
          <a:p>
            <a:r>
              <a:rPr lang="en-US" dirty="0" smtClean="0"/>
              <a:t>Discussion </a:t>
            </a:r>
            <a:r>
              <a:rPr lang="th-TH" dirty="0" smtClean="0"/>
              <a:t>(วิจารณ์ผลการทดลอง)</a:t>
            </a:r>
          </a:p>
          <a:p>
            <a:pPr lvl="1"/>
            <a:r>
              <a:rPr lang="en-US" dirty="0" smtClean="0"/>
              <a:t>Explain what data mean </a:t>
            </a:r>
          </a:p>
          <a:p>
            <a:pPr lvl="1"/>
            <a:r>
              <a:rPr lang="en-US" dirty="0" smtClean="0"/>
              <a:t>How data relates to the objective</a:t>
            </a:r>
            <a:endParaRPr lang="th-TH" dirty="0" smtClean="0"/>
          </a:p>
          <a:p>
            <a:r>
              <a:rPr lang="en-US" dirty="0" smtClean="0"/>
              <a:t>Conclusion </a:t>
            </a:r>
            <a:r>
              <a:rPr lang="th-TH" dirty="0" smtClean="0"/>
              <a:t>(สรุปผลการทดลอง)</a:t>
            </a:r>
            <a:endParaRPr lang="en-US" dirty="0" smtClean="0"/>
          </a:p>
          <a:p>
            <a:r>
              <a:rPr lang="en-US" dirty="0" smtClean="0"/>
              <a:t>References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to Read </a:t>
            </a:r>
            <a:endParaRPr lang="th-TH"/>
          </a:p>
        </p:txBody>
      </p:sp>
      <p:sp>
        <p:nvSpPr>
          <p:cNvPr id="3" name="Content Placeholder 2"/>
          <p:cNvSpPr>
            <a:spLocks noGrp="1"/>
          </p:cNvSpPr>
          <p:nvPr>
            <p:ph idx="1"/>
          </p:nvPr>
        </p:nvSpPr>
        <p:spPr/>
        <p:txBody>
          <a:bodyPr/>
          <a:lstStyle/>
          <a:p>
            <a:r>
              <a:rPr lang="en-US" smtClean="0"/>
              <a:t>Abstract </a:t>
            </a:r>
          </a:p>
          <a:p>
            <a:r>
              <a:rPr lang="en-US" smtClean="0"/>
              <a:t>Discussion</a:t>
            </a:r>
          </a:p>
          <a:p>
            <a:r>
              <a:rPr lang="en-US" smtClean="0"/>
              <a:t>Introduction</a:t>
            </a:r>
          </a:p>
          <a:p>
            <a:r>
              <a:rPr lang="en-US" smtClean="0"/>
              <a:t>Results</a:t>
            </a:r>
          </a:p>
          <a:p>
            <a:pPr lvl="1"/>
            <a:r>
              <a:rPr lang="en-US" smtClean="0"/>
              <a:t>Figures</a:t>
            </a:r>
          </a:p>
          <a:p>
            <a:pPr lvl="1"/>
            <a:r>
              <a:rPr lang="en-US" smtClean="0"/>
              <a:t>Tables</a:t>
            </a:r>
            <a:endParaRPr lang="th-TH"/>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Are all apples red?</a:t>
            </a:r>
          </a:p>
        </p:txBody>
      </p:sp>
      <p:sp>
        <p:nvSpPr>
          <p:cNvPr id="3" name="Content Placeholder 2"/>
          <p:cNvSpPr>
            <a:spLocks noGrp="1"/>
          </p:cNvSpPr>
          <p:nvPr>
            <p:ph idx="1"/>
          </p:nvPr>
        </p:nvSpPr>
        <p:spPr/>
        <p:txBody>
          <a:bodyPr>
            <a:normAutofit lnSpcReduction="10000"/>
          </a:bodyPr>
          <a:lstStyle/>
          <a:p>
            <a:r>
              <a:rPr lang="en-US" u="sng" dirty="0" smtClean="0"/>
              <a:t>Abstract</a:t>
            </a:r>
            <a:r>
              <a:rPr lang="en-US" dirty="0" smtClean="0"/>
              <a:t>:</a:t>
            </a:r>
            <a:br>
              <a:rPr lang="en-US" dirty="0" smtClean="0"/>
            </a:br>
            <a:r>
              <a:rPr lang="en-US" dirty="0" smtClean="0"/>
              <a:t>We examined several apples color. Although most are red, some are not</a:t>
            </a:r>
          </a:p>
          <a:p>
            <a:r>
              <a:rPr lang="en-US" u="sng" dirty="0" smtClean="0"/>
              <a:t>Introduction</a:t>
            </a:r>
            <a:r>
              <a:rPr lang="en-US" dirty="0" smtClean="0"/>
              <a:t>: </a:t>
            </a:r>
            <a:br>
              <a:rPr lang="en-US" dirty="0" smtClean="0"/>
            </a:br>
            <a:r>
              <a:rPr lang="en-US" dirty="0" smtClean="0"/>
              <a:t>An age-old question is are all apples red? </a:t>
            </a:r>
            <a:r>
              <a:rPr lang="en-US" dirty="0" err="1" smtClean="0"/>
              <a:t>Mcintosh</a:t>
            </a:r>
            <a:r>
              <a:rPr lang="en-US" dirty="0" smtClean="0"/>
              <a:t> (1993) thought so. </a:t>
            </a:r>
            <a:r>
              <a:rPr lang="en-US" dirty="0" err="1" smtClean="0"/>
              <a:t>G.Smith</a:t>
            </a:r>
            <a:r>
              <a:rPr lang="en-US" dirty="0" smtClean="0"/>
              <a:t> (1999) begs to differ. We hope to resolve this issue once and for all.</a:t>
            </a:r>
          </a:p>
          <a:p>
            <a:endParaRPr lang="th-TH"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idx="1"/>
          </p:nvPr>
        </p:nvSpPr>
        <p:spPr/>
        <p:txBody>
          <a:bodyPr/>
          <a:lstStyle/>
          <a:p>
            <a:r>
              <a:rPr lang="en-US" u="sng" dirty="0" smtClean="0"/>
              <a:t>Methods</a:t>
            </a:r>
            <a:r>
              <a:rPr lang="en-US" dirty="0" smtClean="0"/>
              <a:t>:</a:t>
            </a:r>
            <a:br>
              <a:rPr lang="en-US" dirty="0" smtClean="0"/>
            </a:br>
            <a:r>
              <a:rPr lang="en-US" dirty="0" smtClean="0"/>
              <a:t>We went to the local grocery store and bought one of every kinds of apple they had. We took them home and looked at them.</a:t>
            </a:r>
          </a:p>
          <a:p>
            <a:r>
              <a:rPr lang="en-US" u="sng" dirty="0" smtClean="0"/>
              <a:t>Results</a:t>
            </a:r>
            <a:r>
              <a:rPr lang="en-US" dirty="0" smtClean="0"/>
              <a:t>:</a:t>
            </a:r>
            <a:br>
              <a:rPr lang="en-US" dirty="0" smtClean="0"/>
            </a:br>
            <a:r>
              <a:rPr lang="en-US" dirty="0" smtClean="0"/>
              <a:t>We found four red apples, one green apple, and two yellow apples.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idx="1"/>
          </p:nvPr>
        </p:nvSpPr>
        <p:spPr/>
        <p:txBody>
          <a:bodyPr>
            <a:normAutofit fontScale="85000" lnSpcReduction="10000"/>
          </a:bodyPr>
          <a:lstStyle/>
          <a:p>
            <a:r>
              <a:rPr lang="en-US" u="sng" dirty="0" smtClean="0"/>
              <a:t>Discussion</a:t>
            </a:r>
            <a:r>
              <a:rPr lang="en-US" dirty="0" smtClean="0"/>
              <a:t>:</a:t>
            </a:r>
            <a:br>
              <a:rPr lang="en-US" dirty="0" smtClean="0"/>
            </a:br>
            <a:r>
              <a:rPr lang="en-US" dirty="0" smtClean="0"/>
              <a:t>Since we found one yellow apple and two green apples. It must be true that all apples are not red. We concur with </a:t>
            </a:r>
            <a:r>
              <a:rPr lang="en-US" dirty="0" err="1" smtClean="0"/>
              <a:t>G.Smith’s</a:t>
            </a:r>
            <a:r>
              <a:rPr lang="en-US" dirty="0" smtClean="0"/>
              <a:t> findings.</a:t>
            </a:r>
          </a:p>
          <a:p>
            <a:r>
              <a:rPr lang="en-US" dirty="0" smtClean="0"/>
              <a:t>Conclusion:</a:t>
            </a:r>
            <a:br>
              <a:rPr lang="en-US" dirty="0" smtClean="0"/>
            </a:br>
            <a:r>
              <a:rPr lang="en-US" dirty="0" smtClean="0"/>
              <a:t>According to our study, although most of the apples are red, some are not.</a:t>
            </a:r>
          </a:p>
          <a:p>
            <a:r>
              <a:rPr lang="en-US" u="sng" dirty="0" smtClean="0"/>
              <a:t>References</a:t>
            </a:r>
            <a:r>
              <a:rPr lang="en-US" dirty="0" smtClean="0"/>
              <a:t>:</a:t>
            </a:r>
          </a:p>
          <a:p>
            <a:pPr lvl="1"/>
            <a:r>
              <a:rPr lang="en-US" sz="3800" dirty="0" smtClean="0"/>
              <a:t>Macintosh (1993) Journal of Fruit Science. 4(3): 121-135</a:t>
            </a:r>
          </a:p>
          <a:p>
            <a:pPr lvl="1"/>
            <a:r>
              <a:rPr lang="en-US" sz="3800" dirty="0" smtClean="0"/>
              <a:t>Smith, G. (1993) Apple Today. 7(3): 4-8</a:t>
            </a:r>
            <a:endParaRPr lang="th-TH" sz="3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b="1" dirty="0">
                <a:latin typeface="TH SarabunPSK" panose="020B0500040200020003" pitchFamily="34" charset="-34"/>
                <a:cs typeface="TH SarabunPSK" panose="020B0500040200020003" pitchFamily="34" charset="-34"/>
              </a:rPr>
              <a:t>แนวทางการวิจัย</a:t>
            </a:r>
            <a:endParaRPr lang="en-US" dirty="0"/>
          </a:p>
        </p:txBody>
      </p:sp>
      <p:sp>
        <p:nvSpPr>
          <p:cNvPr id="3" name="Content Placeholder 2"/>
          <p:cNvSpPr>
            <a:spLocks noGrp="1"/>
          </p:cNvSpPr>
          <p:nvPr>
            <p:ph idx="1"/>
          </p:nvPr>
        </p:nvSpPr>
        <p:spPr/>
        <p:txBody>
          <a:bodyPr>
            <a:normAutofit lnSpcReduction="10000"/>
          </a:bodyPr>
          <a:lstStyle/>
          <a:p>
            <a:r>
              <a:rPr lang="th-TH" dirty="0" smtClean="0"/>
              <a:t>ปัญหาที่มีผลกระทบ </a:t>
            </a:r>
            <a:r>
              <a:rPr lang="en-US" dirty="0" smtClean="0"/>
              <a:t>(impact) </a:t>
            </a:r>
            <a:r>
              <a:rPr lang="th-TH" dirty="0" smtClean="0"/>
              <a:t>สูง</a:t>
            </a:r>
            <a:endParaRPr lang="en-US" dirty="0" smtClean="0"/>
          </a:p>
          <a:p>
            <a:r>
              <a:rPr lang="th-TH" dirty="0" smtClean="0"/>
              <a:t>พิจารณาต้นเหตุและผลกระทบของปัญหา</a:t>
            </a:r>
          </a:p>
          <a:p>
            <a:pPr lvl="1"/>
            <a:r>
              <a:rPr lang="th-TH" dirty="0" smtClean="0"/>
              <a:t>แก้ที่ต้นเหตุ</a:t>
            </a:r>
          </a:p>
          <a:p>
            <a:pPr lvl="1"/>
            <a:r>
              <a:rPr lang="th-TH" dirty="0" smtClean="0"/>
              <a:t>แก้ที่ผลกระทบ</a:t>
            </a:r>
          </a:p>
          <a:p>
            <a:r>
              <a:rPr lang="th-TH" dirty="0" smtClean="0"/>
              <a:t>เลือกแนวทางการแก้ปัญหา</a:t>
            </a:r>
          </a:p>
          <a:p>
            <a:pPr lvl="1"/>
            <a:r>
              <a:rPr lang="th-TH" dirty="0" smtClean="0"/>
              <a:t>ที่เป็นไปได้ ง่าย ไม่สิ้นเปลือง ยั่งยืน</a:t>
            </a:r>
          </a:p>
          <a:p>
            <a:pPr lvl="1"/>
            <a:r>
              <a:rPr lang="th-TH" dirty="0" smtClean="0"/>
              <a:t>ที่บูรณาการ (หลายสาเหตุ</a:t>
            </a:r>
            <a:r>
              <a:rPr lang="en-US" dirty="0" smtClean="0"/>
              <a:t>/</a:t>
            </a:r>
            <a:r>
              <a:rPr lang="th-TH" dirty="0" smtClean="0"/>
              <a:t>ผลกระทบ มีผลดีอื่น)</a:t>
            </a:r>
          </a:p>
          <a:p>
            <a:pPr lvl="1"/>
            <a:r>
              <a:rPr lang="th-TH" dirty="0" smtClean="0"/>
              <a:t>ไม่สร้างปัญหาเพิ่มเติม</a:t>
            </a:r>
          </a:p>
        </p:txBody>
      </p:sp>
    </p:spTree>
    <p:extLst>
      <p:ext uri="{BB962C8B-B14F-4D97-AF65-F5344CB8AC3E}">
        <p14:creationId xmlns:p14="http://schemas.microsoft.com/office/powerpoint/2010/main" val="101770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b="1" dirty="0" smtClean="0">
                <a:latin typeface="TH SarabunPSK" panose="020B0500040200020003" pitchFamily="34" charset="-34"/>
                <a:cs typeface="TH SarabunPSK" panose="020B0500040200020003" pitchFamily="34" charset="-34"/>
              </a:rPr>
              <a:t>ปัญหาที่มีผลกระทบสูง</a:t>
            </a:r>
            <a:endParaRPr lang="en-US" b="1" dirty="0">
              <a:latin typeface="TH SarabunPSK" panose="020B0500040200020003" pitchFamily="34" charset="-34"/>
              <a:cs typeface="TH SarabunPSK" panose="020B0500040200020003" pitchFamily="34" charset="-34"/>
            </a:endParaRPr>
          </a:p>
        </p:txBody>
      </p:sp>
      <p:sp>
        <p:nvSpPr>
          <p:cNvPr id="3" name="Content Placeholder 2"/>
          <p:cNvSpPr>
            <a:spLocks noGrp="1"/>
          </p:cNvSpPr>
          <p:nvPr>
            <p:ph idx="1"/>
          </p:nvPr>
        </p:nvSpPr>
        <p:spPr/>
        <p:txBody>
          <a:bodyPr/>
          <a:lstStyle/>
          <a:p>
            <a:r>
              <a:rPr lang="th-TH" dirty="0" smtClean="0"/>
              <a:t>ขยะพลาสติก</a:t>
            </a:r>
            <a:endParaRPr lang="en-US" dirty="0" smtClean="0"/>
          </a:p>
          <a:p>
            <a:endParaRPr lang="th-TH" dirty="0" smtClean="0"/>
          </a:p>
          <a:p>
            <a:r>
              <a:rPr lang="th-TH" dirty="0"/>
              <a:t>ฝุ่น</a:t>
            </a:r>
            <a:r>
              <a:rPr lang="th-TH" dirty="0" smtClean="0"/>
              <a:t>ละออง </a:t>
            </a:r>
            <a:r>
              <a:rPr lang="en-US" dirty="0" smtClean="0"/>
              <a:t>pm2.5</a:t>
            </a:r>
            <a:endParaRPr lang="th-TH" dirty="0"/>
          </a:p>
          <a:p>
            <a:endParaRPr lang="en-US" dirty="0" smtClean="0"/>
          </a:p>
          <a:p>
            <a:r>
              <a:rPr lang="th-TH" dirty="0" smtClean="0"/>
              <a:t>ผักตบชวา</a:t>
            </a:r>
            <a:endParaRPr lang="th-TH" dirty="0"/>
          </a:p>
          <a:p>
            <a:endParaRPr lang="en-US" dirty="0" smtClean="0"/>
          </a:p>
          <a:p>
            <a:r>
              <a:rPr lang="th-TH" dirty="0" smtClean="0"/>
              <a:t>วิกฤติพลังงาน</a:t>
            </a:r>
          </a:p>
        </p:txBody>
      </p:sp>
      <p:sp>
        <p:nvSpPr>
          <p:cNvPr id="4" name="Rounded Rectangular Callout 3"/>
          <p:cNvSpPr/>
          <p:nvPr/>
        </p:nvSpPr>
        <p:spPr>
          <a:xfrm>
            <a:off x="4788024" y="1124745"/>
            <a:ext cx="4100690" cy="1936562"/>
          </a:xfrm>
          <a:prstGeom prst="wedgeRoundRectCallout">
            <a:avLst>
              <a:gd name="adj1" fmla="val -98769"/>
              <a:gd name="adj2" fmla="val -35886"/>
              <a:gd name="adj3" fmla="val 16667"/>
            </a:avLst>
          </a:prstGeom>
          <a:solidFill>
            <a:schemeClr val="bg2">
              <a:lumMod val="9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th-TH" b="1" dirty="0" smtClean="0">
                <a:solidFill>
                  <a:srgbClr val="0070C0"/>
                </a:solidFill>
              </a:rPr>
              <a:t>ขยะล้น เป็นพิษต่อสัตว์</a:t>
            </a:r>
          </a:p>
          <a:p>
            <a:pPr marL="457200" indent="-457200">
              <a:buFont typeface="Arial" panose="020B0604020202020204" pitchFamily="34" charset="0"/>
              <a:buChar char="•"/>
            </a:pPr>
            <a:r>
              <a:rPr lang="th-TH" b="1" dirty="0" smtClean="0">
                <a:solidFill>
                  <a:srgbClr val="0070C0"/>
                </a:solidFill>
              </a:rPr>
              <a:t>ลดใช้ (ใช้ซ้ำ</a:t>
            </a:r>
            <a:r>
              <a:rPr lang="en-US" b="1" dirty="0" smtClean="0">
                <a:solidFill>
                  <a:srgbClr val="0070C0"/>
                </a:solidFill>
              </a:rPr>
              <a:t>/</a:t>
            </a:r>
            <a:r>
              <a:rPr lang="th-TH" b="1" dirty="0" smtClean="0">
                <a:solidFill>
                  <a:srgbClr val="0070C0"/>
                </a:solidFill>
              </a:rPr>
              <a:t>ใช้อะไรแทน)</a:t>
            </a:r>
          </a:p>
          <a:p>
            <a:pPr marL="457200" indent="-457200">
              <a:buFont typeface="Arial" panose="020B0604020202020204" pitchFamily="34" charset="0"/>
              <a:buChar char="•"/>
            </a:pPr>
            <a:r>
              <a:rPr lang="th-TH" b="1" dirty="0" smtClean="0">
                <a:solidFill>
                  <a:srgbClr val="0070C0"/>
                </a:solidFill>
              </a:rPr>
              <a:t>พัฒนาพลาสติกย่อยสลาย</a:t>
            </a:r>
          </a:p>
          <a:p>
            <a:pPr marL="457200" indent="-457200">
              <a:buFont typeface="Arial" panose="020B0604020202020204" pitchFamily="34" charset="0"/>
              <a:buChar char="•"/>
            </a:pPr>
            <a:r>
              <a:rPr lang="th-TH" b="1" dirty="0" smtClean="0">
                <a:solidFill>
                  <a:srgbClr val="0070C0"/>
                </a:solidFill>
              </a:rPr>
              <a:t>วิธีกำจัดพลาสติกที่ใช้แล้ว</a:t>
            </a:r>
          </a:p>
        </p:txBody>
      </p:sp>
      <p:sp>
        <p:nvSpPr>
          <p:cNvPr id="6" name="Rounded Rectangular Callout 5"/>
          <p:cNvSpPr/>
          <p:nvPr/>
        </p:nvSpPr>
        <p:spPr>
          <a:xfrm>
            <a:off x="4752209" y="2420888"/>
            <a:ext cx="4100690" cy="1793093"/>
          </a:xfrm>
          <a:prstGeom prst="wedgeRoundRectCallout">
            <a:avLst>
              <a:gd name="adj1" fmla="val -80689"/>
              <a:gd name="adj2" fmla="val -29581"/>
              <a:gd name="adj3" fmla="val 16667"/>
            </a:avLst>
          </a:prstGeom>
          <a:solidFill>
            <a:srgbClr val="FFCCFF"/>
          </a:solid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th-TH" b="1" dirty="0" smtClean="0">
                <a:solidFill>
                  <a:srgbClr val="660066"/>
                </a:solidFill>
              </a:rPr>
              <a:t>มีผลต่อสุขภาพ การคมนาคม</a:t>
            </a:r>
          </a:p>
          <a:p>
            <a:pPr marL="457200" indent="-457200">
              <a:buFont typeface="Arial" panose="020B0604020202020204" pitchFamily="34" charset="0"/>
              <a:buChar char="•"/>
            </a:pPr>
            <a:r>
              <a:rPr lang="th-TH" b="1" dirty="0" smtClean="0">
                <a:solidFill>
                  <a:srgbClr val="660066"/>
                </a:solidFill>
              </a:rPr>
              <a:t>ลดการสร้างฝุ่น</a:t>
            </a:r>
            <a:r>
              <a:rPr lang="en-US" b="1" dirty="0" smtClean="0">
                <a:solidFill>
                  <a:srgbClr val="660066"/>
                </a:solidFill>
              </a:rPr>
              <a:t>/</a:t>
            </a:r>
            <a:r>
              <a:rPr lang="th-TH" b="1" dirty="0" smtClean="0">
                <a:solidFill>
                  <a:srgbClr val="660066"/>
                </a:solidFill>
              </a:rPr>
              <a:t>ปล่อยฝุ่น </a:t>
            </a:r>
          </a:p>
          <a:p>
            <a:pPr marL="457200" indent="-457200">
              <a:buFont typeface="Arial" panose="020B0604020202020204" pitchFamily="34" charset="0"/>
              <a:buChar char="•"/>
            </a:pPr>
            <a:r>
              <a:rPr lang="th-TH" b="1" dirty="0" smtClean="0">
                <a:solidFill>
                  <a:srgbClr val="660066"/>
                </a:solidFill>
              </a:rPr>
              <a:t>กำจัดฝุ่น (กายภาพ</a:t>
            </a:r>
            <a:r>
              <a:rPr lang="en-US" b="1" dirty="0" smtClean="0">
                <a:solidFill>
                  <a:srgbClr val="660066"/>
                </a:solidFill>
              </a:rPr>
              <a:t>/</a:t>
            </a:r>
            <a:r>
              <a:rPr lang="th-TH" b="1" dirty="0" smtClean="0">
                <a:solidFill>
                  <a:srgbClr val="660066"/>
                </a:solidFill>
              </a:rPr>
              <a:t>เคมี)</a:t>
            </a:r>
          </a:p>
          <a:p>
            <a:pPr marL="457200" indent="-457200">
              <a:buFont typeface="Arial" panose="020B0604020202020204" pitchFamily="34" charset="0"/>
              <a:buChar char="•"/>
            </a:pPr>
            <a:r>
              <a:rPr lang="th-TH" b="1" dirty="0" smtClean="0">
                <a:solidFill>
                  <a:srgbClr val="660066"/>
                </a:solidFill>
              </a:rPr>
              <a:t>ลดผลกระทบต่อคน</a:t>
            </a:r>
            <a:r>
              <a:rPr lang="en-US" b="1" dirty="0" smtClean="0">
                <a:solidFill>
                  <a:srgbClr val="660066"/>
                </a:solidFill>
              </a:rPr>
              <a:t>/</a:t>
            </a:r>
            <a:r>
              <a:rPr lang="th-TH" b="1" dirty="0" smtClean="0">
                <a:solidFill>
                  <a:srgbClr val="660066"/>
                </a:solidFill>
              </a:rPr>
              <a:t>สัตว์</a:t>
            </a:r>
          </a:p>
        </p:txBody>
      </p:sp>
      <p:sp>
        <p:nvSpPr>
          <p:cNvPr id="7" name="Rounded Rectangular Callout 6"/>
          <p:cNvSpPr/>
          <p:nvPr/>
        </p:nvSpPr>
        <p:spPr>
          <a:xfrm>
            <a:off x="4716394" y="3349338"/>
            <a:ext cx="4100690" cy="2098075"/>
          </a:xfrm>
          <a:prstGeom prst="wedgeRoundRectCallout">
            <a:avLst>
              <a:gd name="adj1" fmla="val -100276"/>
              <a:gd name="adj2" fmla="val -31945"/>
              <a:gd name="adj3" fmla="val 16667"/>
            </a:avLst>
          </a:prstGeom>
          <a:solidFill>
            <a:schemeClr val="accent4">
              <a:lumMod val="40000"/>
              <a:lumOff val="60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th-TH" b="1" dirty="0" smtClean="0">
                <a:solidFill>
                  <a:schemeClr val="accent4">
                    <a:lumMod val="50000"/>
                  </a:schemeClr>
                </a:solidFill>
              </a:rPr>
              <a:t>น้ำเน่า กีดขวางการระบายน้ำ</a:t>
            </a:r>
          </a:p>
          <a:p>
            <a:pPr marL="457200" indent="-457200">
              <a:buFont typeface="Arial" panose="020B0604020202020204" pitchFamily="34" charset="0"/>
              <a:buChar char="•"/>
            </a:pPr>
            <a:r>
              <a:rPr lang="th-TH" b="1" dirty="0" smtClean="0">
                <a:solidFill>
                  <a:schemeClr val="accent4">
                    <a:lumMod val="50000"/>
                  </a:schemeClr>
                </a:solidFill>
              </a:rPr>
              <a:t>ลดการเกิดผักตบ</a:t>
            </a:r>
          </a:p>
          <a:p>
            <a:pPr marL="457200" indent="-457200">
              <a:buFont typeface="Arial" panose="020B0604020202020204" pitchFamily="34" charset="0"/>
              <a:buChar char="•"/>
            </a:pPr>
            <a:r>
              <a:rPr lang="th-TH" b="1" dirty="0" smtClean="0">
                <a:solidFill>
                  <a:schemeClr val="accent4">
                    <a:lumMod val="50000"/>
                  </a:schemeClr>
                </a:solidFill>
              </a:rPr>
              <a:t>กำจัด (กายภาพ</a:t>
            </a:r>
            <a:r>
              <a:rPr lang="en-US" b="1" dirty="0" smtClean="0">
                <a:solidFill>
                  <a:schemeClr val="accent4">
                    <a:lumMod val="50000"/>
                  </a:schemeClr>
                </a:solidFill>
              </a:rPr>
              <a:t>/</a:t>
            </a:r>
            <a:r>
              <a:rPr lang="th-TH" b="1" dirty="0" smtClean="0">
                <a:solidFill>
                  <a:schemeClr val="accent4">
                    <a:lumMod val="50000"/>
                  </a:schemeClr>
                </a:solidFill>
              </a:rPr>
              <a:t>เคมี</a:t>
            </a:r>
            <a:r>
              <a:rPr lang="en-US" b="1" dirty="0" smtClean="0">
                <a:solidFill>
                  <a:schemeClr val="accent4">
                    <a:lumMod val="50000"/>
                  </a:schemeClr>
                </a:solidFill>
              </a:rPr>
              <a:t>/</a:t>
            </a:r>
            <a:r>
              <a:rPr lang="th-TH" b="1" dirty="0" smtClean="0">
                <a:solidFill>
                  <a:schemeClr val="accent4">
                    <a:lumMod val="50000"/>
                  </a:schemeClr>
                </a:solidFill>
              </a:rPr>
              <a:t>ชีวภาพ)</a:t>
            </a:r>
          </a:p>
          <a:p>
            <a:pPr marL="457200" indent="-457200">
              <a:buFont typeface="Arial" panose="020B0604020202020204" pitchFamily="34" charset="0"/>
              <a:buChar char="•"/>
            </a:pPr>
            <a:r>
              <a:rPr lang="th-TH" b="1" dirty="0" smtClean="0">
                <a:solidFill>
                  <a:schemeClr val="accent4">
                    <a:lumMod val="50000"/>
                  </a:schemeClr>
                </a:solidFill>
              </a:rPr>
              <a:t>หาวิธีนำไปใช้ประโยชน์</a:t>
            </a:r>
          </a:p>
        </p:txBody>
      </p:sp>
      <p:sp>
        <p:nvSpPr>
          <p:cNvPr id="8" name="Rounded Rectangular Callout 7"/>
          <p:cNvSpPr/>
          <p:nvPr/>
        </p:nvSpPr>
        <p:spPr>
          <a:xfrm>
            <a:off x="3635896" y="4837584"/>
            <a:ext cx="5181188" cy="1903784"/>
          </a:xfrm>
          <a:prstGeom prst="wedgeRoundRectCallout">
            <a:avLst>
              <a:gd name="adj1" fmla="val -64204"/>
              <a:gd name="adj2" fmla="val -15393"/>
              <a:gd name="adj3" fmla="val 16667"/>
            </a:avLst>
          </a:prstGeom>
          <a:solidFill>
            <a:srgbClr val="FFFF99"/>
          </a:solid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th-TH" b="1" dirty="0" smtClean="0">
                <a:solidFill>
                  <a:srgbClr val="FF9900"/>
                </a:solidFill>
              </a:rPr>
              <a:t>เชื้อเพลิงขาดแคลน เกิดมลพิษ</a:t>
            </a:r>
          </a:p>
          <a:p>
            <a:pPr marL="457200" indent="-457200">
              <a:buFont typeface="Arial" panose="020B0604020202020204" pitchFamily="34" charset="0"/>
              <a:buChar char="•"/>
            </a:pPr>
            <a:r>
              <a:rPr lang="th-TH" b="1" dirty="0" smtClean="0">
                <a:solidFill>
                  <a:srgbClr val="FF9900"/>
                </a:solidFill>
              </a:rPr>
              <a:t>พัฒนาเชื้อเพลิง เพิ่มประสิทธิภาพเครื่อง</a:t>
            </a:r>
          </a:p>
          <a:p>
            <a:pPr marL="457200" indent="-457200">
              <a:buFont typeface="Arial" panose="020B0604020202020204" pitchFamily="34" charset="0"/>
              <a:buChar char="•"/>
            </a:pPr>
            <a:r>
              <a:rPr lang="th-TH" b="1" dirty="0">
                <a:solidFill>
                  <a:srgbClr val="FF9900"/>
                </a:solidFill>
              </a:rPr>
              <a:t>หาแหล่งพลังงานใหม่ พัฒนาเครื่องยนต์</a:t>
            </a:r>
          </a:p>
          <a:p>
            <a:pPr marL="457200" indent="-457200">
              <a:buFont typeface="Arial" panose="020B0604020202020204" pitchFamily="34" charset="0"/>
              <a:buChar char="•"/>
            </a:pPr>
            <a:r>
              <a:rPr lang="th-TH" b="1" dirty="0" smtClean="0">
                <a:solidFill>
                  <a:srgbClr val="FF9900"/>
                </a:solidFill>
              </a:rPr>
              <a:t>พัฒนากระบวนการผลิตพลังงาน</a:t>
            </a:r>
          </a:p>
        </p:txBody>
      </p:sp>
    </p:spTree>
    <p:extLst>
      <p:ext uri="{BB962C8B-B14F-4D97-AF65-F5344CB8AC3E}">
        <p14:creationId xmlns:p14="http://schemas.microsoft.com/office/powerpoint/2010/main" val="112641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xit" presetSubtype="0" fill="hold" grpId="2"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hidden"/>
                                      </p:to>
                                    </p:set>
                                  </p:childTnLst>
                                </p:cTn>
                              </p:par>
                              <p:par>
                                <p:cTn id="25" presetID="1" presetClass="exit" presetSubtype="0" fill="hold" grpId="2"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hidden"/>
                                      </p:to>
                                    </p:set>
                                  </p:childTnLst>
                                </p:cTn>
                              </p:par>
                              <p:par>
                                <p:cTn id="27" presetID="1" presetClass="exit" presetSubtype="0" fill="hold" grpId="2"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hidden"/>
                                      </p:to>
                                    </p:set>
                                  </p:childTnLst>
                                </p:cTn>
                              </p:par>
                              <p:par>
                                <p:cTn id="29" presetID="1" presetClass="exit" presetSubtype="0" fill="hold" grpId="2"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hidden"/>
                                      </p:to>
                                    </p:set>
                                  </p:childTnLst>
                                </p:cTn>
                              </p:par>
                              <p:par>
                                <p:cTn id="31" presetID="1" presetClass="exit" presetSubtype="0" fill="hold" grpId="2" nodeType="withEffect">
                                  <p:stCondLst>
                                    <p:cond delay="0"/>
                                  </p:stCondLst>
                                  <p:childTnLst>
                                    <p:set>
                                      <p:cBhvr>
                                        <p:cTn id="32" dur="1" fill="hold">
                                          <p:stCondLst>
                                            <p:cond delay="0"/>
                                          </p:stCondLst>
                                        </p:cTn>
                                        <p:tgtEl>
                                          <p:spTgt spid="4">
                                            <p:bg/>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6"/>
                                        </p:tgtEl>
                                        <p:attrNameLst>
                                          <p:attrName>style.visibility</p:attrName>
                                        </p:attrNameLst>
                                      </p:cBhvr>
                                      <p:to>
                                        <p:strVal val="hidden"/>
                                      </p:to>
                                    </p:set>
                                  </p:childTnLst>
                                </p:cTn>
                              </p:par>
                              <p:par>
                                <p:cTn id="49" presetID="1" presetClass="exit" presetSubtype="0" fill="hold" grpId="2" nodeType="withEffect">
                                  <p:stCondLst>
                                    <p:cond delay="0"/>
                                  </p:stCondLst>
                                  <p:childTnLst>
                                    <p:set>
                                      <p:cBhvr>
                                        <p:cTn id="50" dur="1" fill="hold">
                                          <p:stCondLst>
                                            <p:cond delay="0"/>
                                          </p:stCondLst>
                                        </p:cTn>
                                        <p:tgtEl>
                                          <p:spTgt spid="6">
                                            <p:txEl>
                                              <p:pRg st="0" end="0"/>
                                            </p:txEl>
                                          </p:spTgt>
                                        </p:tgtEl>
                                        <p:attrNameLst>
                                          <p:attrName>style.visibility</p:attrName>
                                        </p:attrNameLst>
                                      </p:cBhvr>
                                      <p:to>
                                        <p:strVal val="hidden"/>
                                      </p:to>
                                    </p:set>
                                  </p:childTnLst>
                                </p:cTn>
                              </p:par>
                              <p:par>
                                <p:cTn id="51" presetID="1" presetClass="exit" presetSubtype="0" fill="hold" grpId="2" nodeType="withEffect">
                                  <p:stCondLst>
                                    <p:cond delay="0"/>
                                  </p:stCondLst>
                                  <p:childTnLst>
                                    <p:set>
                                      <p:cBhvr>
                                        <p:cTn id="52" dur="1" fill="hold">
                                          <p:stCondLst>
                                            <p:cond delay="0"/>
                                          </p:stCondLst>
                                        </p:cTn>
                                        <p:tgtEl>
                                          <p:spTgt spid="6">
                                            <p:txEl>
                                              <p:pRg st="1" end="1"/>
                                            </p:txEl>
                                          </p:spTgt>
                                        </p:tgtEl>
                                        <p:attrNameLst>
                                          <p:attrName>style.visibility</p:attrName>
                                        </p:attrNameLst>
                                      </p:cBhvr>
                                      <p:to>
                                        <p:strVal val="hidden"/>
                                      </p:to>
                                    </p:set>
                                  </p:childTnLst>
                                </p:cTn>
                              </p:par>
                              <p:par>
                                <p:cTn id="53" presetID="1" presetClass="exit" presetSubtype="0" fill="hold" grpId="2" nodeType="withEffect">
                                  <p:stCondLst>
                                    <p:cond delay="0"/>
                                  </p:stCondLst>
                                  <p:childTnLst>
                                    <p:set>
                                      <p:cBhvr>
                                        <p:cTn id="54" dur="1" fill="hold">
                                          <p:stCondLst>
                                            <p:cond delay="0"/>
                                          </p:stCondLst>
                                        </p:cTn>
                                        <p:tgtEl>
                                          <p:spTgt spid="6">
                                            <p:txEl>
                                              <p:pRg st="2" end="2"/>
                                            </p:txEl>
                                          </p:spTgt>
                                        </p:tgtEl>
                                        <p:attrNameLst>
                                          <p:attrName>style.visibility</p:attrName>
                                        </p:attrNameLst>
                                      </p:cBhvr>
                                      <p:to>
                                        <p:strVal val="hidden"/>
                                      </p:to>
                                    </p:set>
                                  </p:childTnLst>
                                </p:cTn>
                              </p:par>
                              <p:par>
                                <p:cTn id="55" presetID="1" presetClass="exit" presetSubtype="0" fill="hold" grpId="2" nodeType="withEffect">
                                  <p:stCondLst>
                                    <p:cond delay="0"/>
                                  </p:stCondLst>
                                  <p:childTnLst>
                                    <p:set>
                                      <p:cBhvr>
                                        <p:cTn id="56" dur="1" fill="hold">
                                          <p:stCondLst>
                                            <p:cond delay="0"/>
                                          </p:stCondLst>
                                        </p:cTn>
                                        <p:tgtEl>
                                          <p:spTgt spid="6">
                                            <p:txEl>
                                              <p:pRg st="3" end="3"/>
                                            </p:txEl>
                                          </p:spTgt>
                                        </p:tgtEl>
                                        <p:attrNameLst>
                                          <p:attrName>style.visibility</p:attrName>
                                        </p:attrNameLst>
                                      </p:cBhvr>
                                      <p:to>
                                        <p:strVal val="hidden"/>
                                      </p:to>
                                    </p:set>
                                  </p:childTnLst>
                                </p:cTn>
                              </p:par>
                              <p:par>
                                <p:cTn id="57" presetID="1" presetClass="exit" presetSubtype="0" fill="hold" grpId="2" nodeType="withEffect">
                                  <p:stCondLst>
                                    <p:cond delay="0"/>
                                  </p:stCondLst>
                                  <p:childTnLst>
                                    <p:set>
                                      <p:cBhvr>
                                        <p:cTn id="58" dur="1" fill="hold">
                                          <p:stCondLst>
                                            <p:cond delay="0"/>
                                          </p:stCondLst>
                                        </p:cTn>
                                        <p:tgtEl>
                                          <p:spTgt spid="6">
                                            <p:bg/>
                                          </p:spTgt>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
                                            <p:txEl>
                                              <p:pRg st="1" end="1"/>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
                                            <p:txEl>
                                              <p:pRg st="0" end="0"/>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
                                            <p:txEl>
                                              <p:pRg st="2" end="2"/>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7"/>
                                        </p:tgtEl>
                                        <p:attrNameLst>
                                          <p:attrName>style.visibility</p:attrName>
                                        </p:attrNameLst>
                                      </p:cBhvr>
                                      <p:to>
                                        <p:strVal val="hidden"/>
                                      </p:to>
                                    </p:set>
                                  </p:childTnLst>
                                </p:cTn>
                              </p:par>
                              <p:par>
                                <p:cTn id="75" presetID="1" presetClass="exit" presetSubtype="0" fill="hold" grpId="2" nodeType="withEffect">
                                  <p:stCondLst>
                                    <p:cond delay="0"/>
                                  </p:stCondLst>
                                  <p:childTnLst>
                                    <p:set>
                                      <p:cBhvr>
                                        <p:cTn id="76" dur="1" fill="hold">
                                          <p:stCondLst>
                                            <p:cond delay="0"/>
                                          </p:stCondLst>
                                        </p:cTn>
                                        <p:tgtEl>
                                          <p:spTgt spid="7">
                                            <p:txEl>
                                              <p:pRg st="0" end="0"/>
                                            </p:txEl>
                                          </p:spTgt>
                                        </p:tgtEl>
                                        <p:attrNameLst>
                                          <p:attrName>style.visibility</p:attrName>
                                        </p:attrNameLst>
                                      </p:cBhvr>
                                      <p:to>
                                        <p:strVal val="hidden"/>
                                      </p:to>
                                    </p:set>
                                  </p:childTnLst>
                                </p:cTn>
                              </p:par>
                              <p:par>
                                <p:cTn id="77" presetID="1" presetClass="exit" presetSubtype="0" fill="hold" grpId="2" nodeType="withEffect">
                                  <p:stCondLst>
                                    <p:cond delay="0"/>
                                  </p:stCondLst>
                                  <p:childTnLst>
                                    <p:set>
                                      <p:cBhvr>
                                        <p:cTn id="78" dur="1" fill="hold">
                                          <p:stCondLst>
                                            <p:cond delay="0"/>
                                          </p:stCondLst>
                                        </p:cTn>
                                        <p:tgtEl>
                                          <p:spTgt spid="7">
                                            <p:txEl>
                                              <p:pRg st="1" end="1"/>
                                            </p:txEl>
                                          </p:spTgt>
                                        </p:tgtEl>
                                        <p:attrNameLst>
                                          <p:attrName>style.visibility</p:attrName>
                                        </p:attrNameLst>
                                      </p:cBhvr>
                                      <p:to>
                                        <p:strVal val="hidden"/>
                                      </p:to>
                                    </p:set>
                                  </p:childTnLst>
                                </p:cTn>
                              </p:par>
                              <p:par>
                                <p:cTn id="79" presetID="1" presetClass="exit" presetSubtype="0" fill="hold" grpId="2" nodeType="withEffect">
                                  <p:stCondLst>
                                    <p:cond delay="0"/>
                                  </p:stCondLst>
                                  <p:childTnLst>
                                    <p:set>
                                      <p:cBhvr>
                                        <p:cTn id="80" dur="1" fill="hold">
                                          <p:stCondLst>
                                            <p:cond delay="0"/>
                                          </p:stCondLst>
                                        </p:cTn>
                                        <p:tgtEl>
                                          <p:spTgt spid="7">
                                            <p:txEl>
                                              <p:pRg st="2" end="2"/>
                                            </p:txEl>
                                          </p:spTgt>
                                        </p:tgtEl>
                                        <p:attrNameLst>
                                          <p:attrName>style.visibility</p:attrName>
                                        </p:attrNameLst>
                                      </p:cBhvr>
                                      <p:to>
                                        <p:strVal val="hidden"/>
                                      </p:to>
                                    </p:set>
                                  </p:childTnLst>
                                </p:cTn>
                              </p:par>
                              <p:par>
                                <p:cTn id="81" presetID="1" presetClass="exit" presetSubtype="0" fill="hold" grpId="2" nodeType="withEffect">
                                  <p:stCondLst>
                                    <p:cond delay="0"/>
                                  </p:stCondLst>
                                  <p:childTnLst>
                                    <p:set>
                                      <p:cBhvr>
                                        <p:cTn id="82" dur="1" fill="hold">
                                          <p:stCondLst>
                                            <p:cond delay="0"/>
                                          </p:stCondLst>
                                        </p:cTn>
                                        <p:tgtEl>
                                          <p:spTgt spid="7">
                                            <p:txEl>
                                              <p:pRg st="3" end="3"/>
                                            </p:txEl>
                                          </p:spTgt>
                                        </p:tgtEl>
                                        <p:attrNameLst>
                                          <p:attrName>style.visibility</p:attrName>
                                        </p:attrNameLst>
                                      </p:cBhvr>
                                      <p:to>
                                        <p:strVal val="hidden"/>
                                      </p:to>
                                    </p:set>
                                  </p:childTnLst>
                                </p:cTn>
                              </p:par>
                              <p:par>
                                <p:cTn id="83" presetID="1" presetClass="exit" presetSubtype="0" fill="hold" grpId="2" nodeType="withEffect">
                                  <p:stCondLst>
                                    <p:cond delay="0"/>
                                  </p:stCondLst>
                                  <p:childTnLst>
                                    <p:set>
                                      <p:cBhvr>
                                        <p:cTn id="84" dur="1" fill="hold">
                                          <p:stCondLst>
                                            <p:cond delay="0"/>
                                          </p:stCondLst>
                                        </p:cTn>
                                        <p:tgtEl>
                                          <p:spTgt spid="7">
                                            <p:bg/>
                                          </p:spTgt>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8"/>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8">
                                            <p:txEl>
                                              <p:pRg st="1" end="1"/>
                                            </p:txEl>
                                          </p:spTgt>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8">
                                            <p:txEl>
                                              <p:pRg st="0" end="0"/>
                                            </p:txEl>
                                          </p:spTgt>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8">
                                            <p:txEl>
                                              <p:pRg st="3" end="3"/>
                                            </p:txEl>
                                          </p:spTgt>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8"/>
                                        </p:tgtEl>
                                        <p:attrNameLst>
                                          <p:attrName>style.visibility</p:attrName>
                                        </p:attrNameLst>
                                      </p:cBhvr>
                                      <p:to>
                                        <p:strVal val="hidden"/>
                                      </p:to>
                                    </p:set>
                                  </p:childTnLst>
                                </p:cTn>
                              </p:par>
                              <p:par>
                                <p:cTn id="101" presetID="1" presetClass="exit" presetSubtype="0" fill="hold" grpId="2" nodeType="withEffect">
                                  <p:stCondLst>
                                    <p:cond delay="0"/>
                                  </p:stCondLst>
                                  <p:childTnLst>
                                    <p:set>
                                      <p:cBhvr>
                                        <p:cTn id="102" dur="1" fill="hold">
                                          <p:stCondLst>
                                            <p:cond delay="0"/>
                                          </p:stCondLst>
                                        </p:cTn>
                                        <p:tgtEl>
                                          <p:spTgt spid="8">
                                            <p:txEl>
                                              <p:pRg st="0" end="0"/>
                                            </p:txEl>
                                          </p:spTgt>
                                        </p:tgtEl>
                                        <p:attrNameLst>
                                          <p:attrName>style.visibility</p:attrName>
                                        </p:attrNameLst>
                                      </p:cBhvr>
                                      <p:to>
                                        <p:strVal val="hidden"/>
                                      </p:to>
                                    </p:set>
                                  </p:childTnLst>
                                </p:cTn>
                              </p:par>
                              <p:par>
                                <p:cTn id="103" presetID="1" presetClass="exit" presetSubtype="0" fill="hold" grpId="2" nodeType="withEffect">
                                  <p:stCondLst>
                                    <p:cond delay="0"/>
                                  </p:stCondLst>
                                  <p:childTnLst>
                                    <p:set>
                                      <p:cBhvr>
                                        <p:cTn id="104" dur="1" fill="hold">
                                          <p:stCondLst>
                                            <p:cond delay="0"/>
                                          </p:stCondLst>
                                        </p:cTn>
                                        <p:tgtEl>
                                          <p:spTgt spid="8">
                                            <p:txEl>
                                              <p:pRg st="1" end="1"/>
                                            </p:txEl>
                                          </p:spTgt>
                                        </p:tgtEl>
                                        <p:attrNameLst>
                                          <p:attrName>style.visibility</p:attrName>
                                        </p:attrNameLst>
                                      </p:cBhvr>
                                      <p:to>
                                        <p:strVal val="hidden"/>
                                      </p:to>
                                    </p:set>
                                  </p:childTnLst>
                                </p:cTn>
                              </p:par>
                              <p:par>
                                <p:cTn id="105" presetID="1" presetClass="exit" presetSubtype="0" fill="hold" grpId="2" nodeType="withEffect">
                                  <p:stCondLst>
                                    <p:cond delay="0"/>
                                  </p:stCondLst>
                                  <p:childTnLst>
                                    <p:set>
                                      <p:cBhvr>
                                        <p:cTn id="106" dur="1" fill="hold">
                                          <p:stCondLst>
                                            <p:cond delay="0"/>
                                          </p:stCondLst>
                                        </p:cTn>
                                        <p:tgtEl>
                                          <p:spTgt spid="8">
                                            <p:txEl>
                                              <p:pRg st="2" end="2"/>
                                            </p:txEl>
                                          </p:spTgt>
                                        </p:tgtEl>
                                        <p:attrNameLst>
                                          <p:attrName>style.visibility</p:attrName>
                                        </p:attrNameLst>
                                      </p:cBhvr>
                                      <p:to>
                                        <p:strVal val="hidden"/>
                                      </p:to>
                                    </p:set>
                                  </p:childTnLst>
                                </p:cTn>
                              </p:par>
                              <p:par>
                                <p:cTn id="107" presetID="1" presetClass="exit" presetSubtype="0" fill="hold" grpId="2" nodeType="withEffect">
                                  <p:stCondLst>
                                    <p:cond delay="0"/>
                                  </p:stCondLst>
                                  <p:childTnLst>
                                    <p:set>
                                      <p:cBhvr>
                                        <p:cTn id="108" dur="1" fill="hold">
                                          <p:stCondLst>
                                            <p:cond delay="0"/>
                                          </p:stCondLst>
                                        </p:cTn>
                                        <p:tgtEl>
                                          <p:spTgt spid="8">
                                            <p:txEl>
                                              <p:pRg st="3" end="3"/>
                                            </p:txEl>
                                          </p:spTgt>
                                        </p:tgtEl>
                                        <p:attrNameLst>
                                          <p:attrName>style.visibility</p:attrName>
                                        </p:attrNameLst>
                                      </p:cBhvr>
                                      <p:to>
                                        <p:strVal val="hidden"/>
                                      </p:to>
                                    </p:set>
                                  </p:childTnLst>
                                </p:cTn>
                              </p:par>
                              <p:par>
                                <p:cTn id="109" presetID="1" presetClass="exit" presetSubtype="0" fill="hold" grpId="2" nodeType="withEffect">
                                  <p:stCondLst>
                                    <p:cond delay="0"/>
                                  </p:stCondLst>
                                  <p:childTnLst>
                                    <p:set>
                                      <p:cBhvr>
                                        <p:cTn id="110" dur="1" fill="hold">
                                          <p:stCondLst>
                                            <p:cond delay="0"/>
                                          </p:stCondLst>
                                        </p:cTn>
                                        <p:tgtEl>
                                          <p:spTgt spid="8">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build="allAtOnce" animBg="1"/>
      <p:bldP spid="6" grpId="0" animBg="1"/>
      <p:bldP spid="6" grpId="1" animBg="1"/>
      <p:bldP spid="6" grpId="2" build="allAtOnce" animBg="1"/>
      <p:bldP spid="7" grpId="0" animBg="1"/>
      <p:bldP spid="7" grpId="1" animBg="1"/>
      <p:bldP spid="7" grpId="2" build="allAtOnce" animBg="1"/>
      <p:bldP spid="8" grpId="0" animBg="1"/>
      <p:bldP spid="8" grpId="1" animBg="1"/>
      <p:bldP spid="8" grpId="2"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 (G1)</a:t>
            </a:r>
            <a:endParaRPr lang="en-US" dirty="0"/>
          </a:p>
        </p:txBody>
      </p:sp>
      <p:sp>
        <p:nvSpPr>
          <p:cNvPr id="3" name="Content Placeholder 2"/>
          <p:cNvSpPr>
            <a:spLocks noGrp="1"/>
          </p:cNvSpPr>
          <p:nvPr>
            <p:ph idx="1"/>
          </p:nvPr>
        </p:nvSpPr>
        <p:spPr>
          <a:xfrm>
            <a:off x="457200" y="1412776"/>
            <a:ext cx="8229600" cy="5256584"/>
          </a:xfrm>
        </p:spPr>
        <p:txBody>
          <a:bodyPr>
            <a:normAutofit/>
          </a:bodyPr>
          <a:lstStyle/>
          <a:p>
            <a:r>
              <a:rPr lang="th-TH" dirty="0" smtClean="0"/>
              <a:t>เลือกปัญหาที่สนใจ และตอบคำถาม</a:t>
            </a:r>
          </a:p>
          <a:p>
            <a:pPr lvl="1"/>
            <a:r>
              <a:rPr lang="th-TH" dirty="0"/>
              <a:t>ระบุผลกระทบของ</a:t>
            </a:r>
            <a:r>
              <a:rPr lang="th-TH" dirty="0" smtClean="0"/>
              <a:t>ปัญหา </a:t>
            </a:r>
            <a:r>
              <a:rPr lang="en-US" dirty="0" smtClean="0"/>
              <a:t>(3)</a:t>
            </a:r>
            <a:endParaRPr lang="th-TH" dirty="0"/>
          </a:p>
          <a:p>
            <a:pPr lvl="1"/>
            <a:r>
              <a:rPr lang="th-TH" dirty="0" smtClean="0"/>
              <a:t>ระบุสาเหตุของปัญหา</a:t>
            </a:r>
            <a:r>
              <a:rPr lang="en-US" dirty="0" smtClean="0"/>
              <a:t> </a:t>
            </a:r>
            <a:r>
              <a:rPr lang="en-US" dirty="0"/>
              <a:t>(3</a:t>
            </a:r>
            <a:r>
              <a:rPr lang="en-US" dirty="0" smtClean="0"/>
              <a:t>)</a:t>
            </a:r>
            <a:endParaRPr lang="th-TH" dirty="0" smtClean="0"/>
          </a:p>
          <a:p>
            <a:pPr lvl="1"/>
            <a:r>
              <a:rPr lang="th-TH" dirty="0" smtClean="0"/>
              <a:t>ระบุประเด็นที่ต้องการแก้</a:t>
            </a:r>
            <a:r>
              <a:rPr lang="en-US" dirty="0" smtClean="0"/>
              <a:t> </a:t>
            </a:r>
            <a:r>
              <a:rPr lang="th-TH" dirty="0" smtClean="0"/>
              <a:t>(สาเหตุ</a:t>
            </a:r>
            <a:r>
              <a:rPr lang="en-US" dirty="0" smtClean="0"/>
              <a:t>/</a:t>
            </a:r>
            <a:r>
              <a:rPr lang="th-TH" dirty="0" smtClean="0"/>
              <a:t>ผลกระทบ)</a:t>
            </a:r>
            <a:r>
              <a:rPr lang="en-US" dirty="0"/>
              <a:t> </a:t>
            </a:r>
            <a:r>
              <a:rPr lang="en-US" dirty="0" smtClean="0"/>
              <a:t>(1)</a:t>
            </a:r>
            <a:r>
              <a:rPr lang="th-TH" dirty="0" smtClean="0"/>
              <a:t> </a:t>
            </a:r>
          </a:p>
          <a:p>
            <a:pPr lvl="1"/>
            <a:r>
              <a:rPr lang="th-TH" dirty="0" smtClean="0"/>
              <a:t>ระบุแนวทางเบื้องต้นในการแก้ปัญหา</a:t>
            </a:r>
            <a:r>
              <a:rPr lang="en-US" dirty="0" smtClean="0"/>
              <a:t> (1)</a:t>
            </a:r>
            <a:endParaRPr lang="th-TH" dirty="0" smtClean="0"/>
          </a:p>
          <a:p>
            <a:r>
              <a:rPr lang="th-TH" dirty="0" smtClean="0"/>
              <a:t>ตอบให้ชัดเจนไม่คลุมเคลือ เช่น </a:t>
            </a:r>
          </a:p>
          <a:p>
            <a:pPr lvl="1"/>
            <a:r>
              <a:rPr lang="th-TH" i="1" dirty="0" smtClean="0">
                <a:solidFill>
                  <a:srgbClr val="FF0000"/>
                </a:solidFill>
              </a:rPr>
              <a:t>ทำให้เกิดมลพิษ </a:t>
            </a:r>
            <a:r>
              <a:rPr lang="th-TH" dirty="0" smtClean="0"/>
              <a:t>ต้องอธิบายว่ามลพิษที่พูดถึง</a:t>
            </a:r>
            <a:r>
              <a:rPr lang="th-TH" dirty="0"/>
              <a:t>คือ</a:t>
            </a:r>
            <a:r>
              <a:rPr lang="th-TH" dirty="0" smtClean="0"/>
              <a:t>อะไรเกิดขึ้นได้อย่างไร และมี</a:t>
            </a:r>
            <a:r>
              <a:rPr lang="th-TH" dirty="0"/>
              <a:t>ผลกระทบ</a:t>
            </a:r>
            <a:r>
              <a:rPr lang="th-TH" dirty="0" smtClean="0"/>
              <a:t>อย่างไร</a:t>
            </a:r>
          </a:p>
        </p:txBody>
      </p:sp>
    </p:spTree>
    <p:extLst>
      <p:ext uri="{BB962C8B-B14F-4D97-AF65-F5344CB8AC3E}">
        <p14:creationId xmlns:p14="http://schemas.microsoft.com/office/powerpoint/2010/main" val="236446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smtClean="0"/>
              <a:t>Importances of Literature Search</a:t>
            </a:r>
            <a:endParaRPr lang="th-TH" sz="4400"/>
          </a:p>
        </p:txBody>
      </p:sp>
      <p:sp>
        <p:nvSpPr>
          <p:cNvPr id="3" name="Content Placeholder 2"/>
          <p:cNvSpPr>
            <a:spLocks noGrp="1"/>
          </p:cNvSpPr>
          <p:nvPr>
            <p:ph idx="1"/>
          </p:nvPr>
        </p:nvSpPr>
        <p:spPr/>
        <p:txBody>
          <a:bodyPr>
            <a:normAutofit/>
          </a:bodyPr>
          <a:lstStyle/>
          <a:p>
            <a:r>
              <a:rPr lang="th-TH" sz="4400" b="1" dirty="0" smtClean="0">
                <a:latin typeface="TH SarabunPSK" pitchFamily="34" charset="-34"/>
                <a:cs typeface="TH SarabunPSK" pitchFamily="34" charset="-34"/>
              </a:rPr>
              <a:t>หาไอเดีย/ทิศทาง</a:t>
            </a:r>
          </a:p>
          <a:p>
            <a:r>
              <a:rPr lang="th-TH" sz="4400" b="1" dirty="0" smtClean="0">
                <a:latin typeface="TH SarabunPSK" pitchFamily="34" charset="-34"/>
                <a:cs typeface="TH SarabunPSK" pitchFamily="34" charset="-34"/>
              </a:rPr>
              <a:t>หาข้อมูล/ความรู้</a:t>
            </a:r>
          </a:p>
          <a:p>
            <a:r>
              <a:rPr lang="th-TH" sz="4400" b="1" dirty="0" smtClean="0">
                <a:latin typeface="TH SarabunPSK" pitchFamily="34" charset="-34"/>
                <a:cs typeface="TH SarabunPSK" pitchFamily="34" charset="-34"/>
              </a:rPr>
              <a:t>หาวิธีการ/คำตอบ</a:t>
            </a:r>
          </a:p>
          <a:p>
            <a:r>
              <a:rPr lang="th-TH" sz="4400" dirty="0" smtClean="0"/>
              <a:t>ตรวจสอบข้อมูล ความถูกต้อง</a:t>
            </a:r>
          </a:p>
          <a:p>
            <a:r>
              <a:rPr lang="th-TH" sz="4400" b="1" dirty="0" smtClean="0">
                <a:latin typeface="TH SarabunPSK" pitchFamily="34" charset="-34"/>
                <a:cs typeface="TH SarabunPSK" pitchFamily="34" charset="-34"/>
              </a:rPr>
              <a:t>ลดความซ้ำซ้อน/ความผิดพลาด</a:t>
            </a:r>
          </a:p>
          <a:p>
            <a:r>
              <a:rPr lang="th-TH" sz="4400" b="1" dirty="0" smtClean="0">
                <a:latin typeface="TH SarabunPSK" pitchFamily="34" charset="-34"/>
                <a:cs typeface="TH SarabunPSK" pitchFamily="34" charset="-34"/>
              </a:rPr>
              <a:t>สร้างความน่าเชื่อถือให้กับข้อมูล</a:t>
            </a:r>
          </a:p>
          <a:p>
            <a:r>
              <a:rPr lang="th-TH" sz="4400" b="1" dirty="0" smtClean="0">
                <a:latin typeface="TH SarabunPSK" pitchFamily="34" charset="-34"/>
                <a:cs typeface="TH SarabunPSK" pitchFamily="34" charset="-34"/>
              </a:rPr>
              <a:t>สร้างเครือข่ายความร่วมมือกันผู้อื่น</a:t>
            </a:r>
            <a:endParaRPr lang="th-TH" sz="4400" b="1" dirty="0">
              <a:latin typeface="TH SarabunPSK" pitchFamily="34" charset="-34"/>
              <a:cs typeface="TH SarabunPSK" pitchFamily="34"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idx="1"/>
          </p:nvPr>
        </p:nvSpPr>
        <p:spPr/>
        <p:txBody>
          <a:bodyPr>
            <a:normAutofit lnSpcReduction="10000"/>
          </a:bodyPr>
          <a:lstStyle/>
          <a:p>
            <a:r>
              <a:rPr lang="en-US" smtClean="0"/>
              <a:t>https://www.lib.purdue.edu/help/tutorials/scientific-paper</a:t>
            </a:r>
          </a:p>
          <a:p>
            <a:r>
              <a:rPr lang="en-US" smtClean="0"/>
              <a:t>http://www.sciencebuddies.org/science-fair-projects/top_science-fair_how_to_read_a_scientific_paper.shtml</a:t>
            </a:r>
          </a:p>
          <a:p>
            <a:r>
              <a:rPr lang="en-US" smtClean="0"/>
              <a:t>http://www.huffingtonpost.com/jennifer-raff/how-to-read-and-understand-a-scientific-paper_b_5501628.html</a:t>
            </a:r>
            <a:endParaRPr lang="th-TH"/>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b="1" dirty="0" smtClean="0">
                <a:latin typeface="TH SarabunPSK" panose="020B0500040200020003" pitchFamily="34" charset="-34"/>
                <a:cs typeface="TH SarabunPSK" panose="020B0500040200020003" pitchFamily="34" charset="-34"/>
              </a:rPr>
              <a:t>วันสอบ</a:t>
            </a:r>
            <a:endParaRPr lang="en-US" b="1" dirty="0">
              <a:latin typeface="TH SarabunPSK" panose="020B0500040200020003" pitchFamily="34" charset="-34"/>
              <a:cs typeface="TH SarabunPSK" panose="020B0500040200020003" pitchFamily="34" charset="-34"/>
            </a:endParaRPr>
          </a:p>
        </p:txBody>
      </p:sp>
      <p:sp>
        <p:nvSpPr>
          <p:cNvPr id="3" name="Content Placeholder 2"/>
          <p:cNvSpPr>
            <a:spLocks noGrp="1"/>
          </p:cNvSpPr>
          <p:nvPr>
            <p:ph idx="1"/>
          </p:nvPr>
        </p:nvSpPr>
        <p:spPr/>
        <p:txBody>
          <a:bodyPr/>
          <a:lstStyle/>
          <a:p>
            <a:r>
              <a:rPr lang="th-TH" dirty="0" smtClean="0"/>
              <a:t>กลางภาค 11 มี.ค. 2562 เวลา </a:t>
            </a:r>
            <a:r>
              <a:rPr lang="en-US" dirty="0" smtClean="0"/>
              <a:t>9:00-11:00 </a:t>
            </a:r>
            <a:r>
              <a:rPr lang="th-TH" dirty="0" smtClean="0"/>
              <a:t>น.</a:t>
            </a:r>
          </a:p>
          <a:p>
            <a:r>
              <a:rPr lang="th-TH" dirty="0" smtClean="0"/>
              <a:t>ปลายภาค 24 พ.ค. 2562 เวลา </a:t>
            </a:r>
            <a:r>
              <a:rPr lang="en-US" dirty="0" smtClean="0"/>
              <a:t>10:00-12:00 </a:t>
            </a:r>
            <a:r>
              <a:rPr lang="th-TH" dirty="0" smtClean="0"/>
              <a:t>น.</a:t>
            </a:r>
          </a:p>
          <a:p>
            <a:endParaRPr lang="th-TH" dirty="0" smtClean="0"/>
          </a:p>
          <a:p>
            <a:r>
              <a:rPr lang="th-TH" dirty="0" smtClean="0"/>
              <a:t>ขอให้เข้าร่วม </a:t>
            </a:r>
            <a:r>
              <a:rPr lang="th-TH" dirty="0">
                <a:solidFill>
                  <a:srgbClr val="FF0000"/>
                </a:solidFill>
              </a:rPr>
              <a:t>โครง</a:t>
            </a:r>
            <a:r>
              <a:rPr lang="th-TH" dirty="0" smtClean="0">
                <a:solidFill>
                  <a:srgbClr val="FF0000"/>
                </a:solidFill>
              </a:rPr>
              <a:t>การอบรมเรื่องการเขียนและการอ้างอิงในบทความวิชาการ </a:t>
            </a:r>
            <a:r>
              <a:rPr lang="th-TH" dirty="0" smtClean="0"/>
              <a:t>วันเสาร์ต้นเดือน เมษายน</a:t>
            </a:r>
            <a:endParaRPr lang="en-US" dirty="0"/>
          </a:p>
        </p:txBody>
      </p:sp>
    </p:spTree>
    <p:extLst>
      <p:ext uri="{BB962C8B-B14F-4D97-AF65-F5344CB8AC3E}">
        <p14:creationId xmlns:p14="http://schemas.microsoft.com/office/powerpoint/2010/main" val="2588342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th-TH" dirty="0" smtClean="0"/>
              <a:t>ปริมาณฝุ่น </a:t>
            </a:r>
            <a:r>
              <a:rPr lang="en-US" dirty="0" smtClean="0"/>
              <a:t>pm2.5 </a:t>
            </a:r>
            <a:r>
              <a:rPr lang="th-TH" dirty="0" smtClean="0"/>
              <a:t>ใน กพส. เป็นเท่าไร</a:t>
            </a:r>
          </a:p>
          <a:p>
            <a:r>
              <a:rPr lang="th-TH" dirty="0" smtClean="0"/>
              <a:t>อากาศใน กพส. ดีหรือไม่ดูจากอะไร</a:t>
            </a:r>
          </a:p>
          <a:p>
            <a:r>
              <a:rPr lang="en-US" dirty="0" smtClean="0"/>
              <a:t>AQI </a:t>
            </a:r>
            <a:r>
              <a:rPr lang="th-TH" dirty="0" smtClean="0"/>
              <a:t>คืออะไร พิจารณาจากอะไร</a:t>
            </a:r>
          </a:p>
          <a:p>
            <a:r>
              <a:rPr lang="th-TH" dirty="0" smtClean="0"/>
              <a:t>วิธีในการคำนวณหา </a:t>
            </a:r>
            <a:r>
              <a:rPr lang="en-US" dirty="0" smtClean="0"/>
              <a:t>AQI </a:t>
            </a:r>
            <a:r>
              <a:rPr lang="th-TH" dirty="0" smtClean="0"/>
              <a:t>ทำได้อย่างไร</a:t>
            </a:r>
            <a:endParaRPr lang="en-US" dirty="0"/>
          </a:p>
        </p:txBody>
      </p:sp>
    </p:spTree>
    <p:extLst>
      <p:ext uri="{BB962C8B-B14F-4D97-AF65-F5344CB8AC3E}">
        <p14:creationId xmlns:p14="http://schemas.microsoft.com/office/powerpoint/2010/main" val="107898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smtClean="0"/>
              <a:t>Parts of Scientific paper </a:t>
            </a:r>
            <a:endParaRPr lang="th-TH"/>
          </a:p>
        </p:txBody>
      </p:sp>
      <p:sp>
        <p:nvSpPr>
          <p:cNvPr id="88067" name="Rectangle 3"/>
          <p:cNvSpPr>
            <a:spLocks noGrp="1" noChangeArrowheads="1"/>
          </p:cNvSpPr>
          <p:nvPr>
            <p:ph type="body" idx="1"/>
          </p:nvPr>
        </p:nvSpPr>
        <p:spPr/>
        <p:txBody>
          <a:bodyPr/>
          <a:lstStyle/>
          <a:p>
            <a:endParaRPr lang="th-TH"/>
          </a:p>
        </p:txBody>
      </p:sp>
      <p:pic>
        <p:nvPicPr>
          <p:cNvPr id="88068" name="Picture 4"/>
          <p:cNvPicPr>
            <a:picLocks noChangeAspect="1" noChangeArrowheads="1"/>
          </p:cNvPicPr>
          <p:nvPr/>
        </p:nvPicPr>
        <p:blipFill>
          <a:blip r:embed="rId2" cstate="print"/>
          <a:srcRect/>
          <a:stretch>
            <a:fillRect/>
          </a:stretch>
        </p:blipFill>
        <p:spPr bwMode="auto">
          <a:xfrm>
            <a:off x="1428750" y="1460500"/>
            <a:ext cx="6286500" cy="3124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endParaRPr lang="th-TH"/>
          </a:p>
        </p:txBody>
      </p:sp>
      <p:sp>
        <p:nvSpPr>
          <p:cNvPr id="89091" name="Rectangle 3"/>
          <p:cNvSpPr>
            <a:spLocks noGrp="1" noChangeArrowheads="1"/>
          </p:cNvSpPr>
          <p:nvPr>
            <p:ph type="body" idx="1"/>
          </p:nvPr>
        </p:nvSpPr>
        <p:spPr/>
        <p:txBody>
          <a:bodyPr/>
          <a:lstStyle/>
          <a:p>
            <a:endParaRPr lang="th-TH" dirty="0"/>
          </a:p>
        </p:txBody>
      </p:sp>
      <p:pic>
        <p:nvPicPr>
          <p:cNvPr id="89092" name="Picture 4"/>
          <p:cNvPicPr>
            <a:picLocks noChangeAspect="1" noChangeArrowheads="1"/>
          </p:cNvPicPr>
          <p:nvPr/>
        </p:nvPicPr>
        <p:blipFill>
          <a:blip r:embed="rId2" cstate="print"/>
          <a:srcRect/>
          <a:stretch>
            <a:fillRect/>
          </a:stretch>
        </p:blipFill>
        <p:spPr bwMode="auto">
          <a:xfrm>
            <a:off x="1247775" y="954088"/>
            <a:ext cx="6648450" cy="5238750"/>
          </a:xfrm>
          <a:prstGeom prst="rect">
            <a:avLst/>
          </a:prstGeom>
          <a:noFill/>
          <a:ln w="9525">
            <a:noFill/>
            <a:miter lim="800000"/>
            <a:headEnd/>
            <a:tailEnd/>
          </a:ln>
          <a:effectLst/>
        </p:spPr>
      </p:pic>
      <p:sp>
        <p:nvSpPr>
          <p:cNvPr id="2" name="Freeform 1"/>
          <p:cNvSpPr/>
          <p:nvPr/>
        </p:nvSpPr>
        <p:spPr>
          <a:xfrm>
            <a:off x="1458686" y="1937657"/>
            <a:ext cx="6085114" cy="576943"/>
          </a:xfrm>
          <a:custGeom>
            <a:avLst/>
            <a:gdLst>
              <a:gd name="connsiteX0" fmla="*/ 5704114 w 6085114"/>
              <a:gd name="connsiteY0" fmla="*/ 0 h 576943"/>
              <a:gd name="connsiteX1" fmla="*/ 5704114 w 6085114"/>
              <a:gd name="connsiteY1" fmla="*/ 283029 h 576943"/>
              <a:gd name="connsiteX2" fmla="*/ 0 w 6085114"/>
              <a:gd name="connsiteY2" fmla="*/ 304800 h 576943"/>
              <a:gd name="connsiteX3" fmla="*/ 10885 w 6085114"/>
              <a:gd name="connsiteY3" fmla="*/ 576943 h 576943"/>
              <a:gd name="connsiteX4" fmla="*/ 174171 w 6085114"/>
              <a:gd name="connsiteY4" fmla="*/ 576943 h 576943"/>
              <a:gd name="connsiteX5" fmla="*/ 5812971 w 6085114"/>
              <a:gd name="connsiteY5" fmla="*/ 576943 h 576943"/>
              <a:gd name="connsiteX6" fmla="*/ 5823857 w 6085114"/>
              <a:gd name="connsiteY6" fmla="*/ 359229 h 576943"/>
              <a:gd name="connsiteX7" fmla="*/ 6085114 w 6085114"/>
              <a:gd name="connsiteY7" fmla="*/ 370114 h 576943"/>
              <a:gd name="connsiteX8" fmla="*/ 6074228 w 6085114"/>
              <a:gd name="connsiteY8" fmla="*/ 10886 h 576943"/>
              <a:gd name="connsiteX9" fmla="*/ 5704114 w 6085114"/>
              <a:gd name="connsiteY9" fmla="*/ 0 h 57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85114" h="576943">
                <a:moveTo>
                  <a:pt x="5704114" y="0"/>
                </a:moveTo>
                <a:lnTo>
                  <a:pt x="5704114" y="283029"/>
                </a:lnTo>
                <a:lnTo>
                  <a:pt x="0" y="304800"/>
                </a:lnTo>
                <a:lnTo>
                  <a:pt x="10885" y="576943"/>
                </a:lnTo>
                <a:lnTo>
                  <a:pt x="174171" y="576943"/>
                </a:lnTo>
                <a:lnTo>
                  <a:pt x="5812971" y="576943"/>
                </a:lnTo>
                <a:lnTo>
                  <a:pt x="5823857" y="359229"/>
                </a:lnTo>
                <a:lnTo>
                  <a:pt x="6085114" y="370114"/>
                </a:lnTo>
                <a:lnTo>
                  <a:pt x="6074228" y="10886"/>
                </a:lnTo>
                <a:lnTo>
                  <a:pt x="5704114" y="0"/>
                </a:lnTo>
                <a:close/>
              </a:path>
            </a:pathLst>
          </a:custGeom>
          <a:solidFill>
            <a:srgbClr val="FFFF0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1502229" y="2830286"/>
            <a:ext cx="6074228" cy="598714"/>
          </a:xfrm>
          <a:custGeom>
            <a:avLst/>
            <a:gdLst>
              <a:gd name="connsiteX0" fmla="*/ 4920342 w 6074228"/>
              <a:gd name="connsiteY0" fmla="*/ 0 h 598714"/>
              <a:gd name="connsiteX1" fmla="*/ 6074228 w 6074228"/>
              <a:gd name="connsiteY1" fmla="*/ 10885 h 598714"/>
              <a:gd name="connsiteX2" fmla="*/ 6052457 w 6074228"/>
              <a:gd name="connsiteY2" fmla="*/ 315685 h 598714"/>
              <a:gd name="connsiteX3" fmla="*/ 4757057 w 6074228"/>
              <a:gd name="connsiteY3" fmla="*/ 315685 h 598714"/>
              <a:gd name="connsiteX4" fmla="*/ 4757057 w 6074228"/>
              <a:gd name="connsiteY4" fmla="*/ 598714 h 598714"/>
              <a:gd name="connsiteX5" fmla="*/ 0 w 6074228"/>
              <a:gd name="connsiteY5" fmla="*/ 598714 h 598714"/>
              <a:gd name="connsiteX6" fmla="*/ 0 w 6074228"/>
              <a:gd name="connsiteY6" fmla="*/ 293914 h 598714"/>
              <a:gd name="connsiteX7" fmla="*/ 4953000 w 6074228"/>
              <a:gd name="connsiteY7" fmla="*/ 293914 h 598714"/>
              <a:gd name="connsiteX8" fmla="*/ 4920342 w 6074228"/>
              <a:gd name="connsiteY8" fmla="*/ 0 h 59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74228" h="598714">
                <a:moveTo>
                  <a:pt x="4920342" y="0"/>
                </a:moveTo>
                <a:lnTo>
                  <a:pt x="6074228" y="10885"/>
                </a:lnTo>
                <a:lnTo>
                  <a:pt x="6052457" y="315685"/>
                </a:lnTo>
                <a:lnTo>
                  <a:pt x="4757057" y="315685"/>
                </a:lnTo>
                <a:lnTo>
                  <a:pt x="4757057" y="598714"/>
                </a:lnTo>
                <a:lnTo>
                  <a:pt x="0" y="598714"/>
                </a:lnTo>
                <a:lnTo>
                  <a:pt x="0" y="293914"/>
                </a:lnTo>
                <a:lnTo>
                  <a:pt x="4953000" y="293914"/>
                </a:lnTo>
                <a:lnTo>
                  <a:pt x="4920342" y="0"/>
                </a:lnTo>
                <a:close/>
              </a:path>
            </a:pathLst>
          </a:custGeom>
          <a:solidFill>
            <a:srgbClr val="04D22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1436914" y="4049486"/>
            <a:ext cx="6117772" cy="598714"/>
          </a:xfrm>
          <a:custGeom>
            <a:avLst/>
            <a:gdLst>
              <a:gd name="connsiteX0" fmla="*/ 4528457 w 6117772"/>
              <a:gd name="connsiteY0" fmla="*/ 21771 h 598714"/>
              <a:gd name="connsiteX1" fmla="*/ 4539343 w 6117772"/>
              <a:gd name="connsiteY1" fmla="*/ 315685 h 598714"/>
              <a:gd name="connsiteX2" fmla="*/ 0 w 6117772"/>
              <a:gd name="connsiteY2" fmla="*/ 315685 h 598714"/>
              <a:gd name="connsiteX3" fmla="*/ 0 w 6117772"/>
              <a:gd name="connsiteY3" fmla="*/ 598714 h 598714"/>
              <a:gd name="connsiteX4" fmla="*/ 4572000 w 6117772"/>
              <a:gd name="connsiteY4" fmla="*/ 587828 h 598714"/>
              <a:gd name="connsiteX5" fmla="*/ 4572000 w 6117772"/>
              <a:gd name="connsiteY5" fmla="*/ 359228 h 598714"/>
              <a:gd name="connsiteX6" fmla="*/ 6117772 w 6117772"/>
              <a:gd name="connsiteY6" fmla="*/ 337457 h 598714"/>
              <a:gd name="connsiteX7" fmla="*/ 6106886 w 6117772"/>
              <a:gd name="connsiteY7" fmla="*/ 0 h 598714"/>
              <a:gd name="connsiteX8" fmla="*/ 4528457 w 6117772"/>
              <a:gd name="connsiteY8" fmla="*/ 21771 h 598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17772" h="598714">
                <a:moveTo>
                  <a:pt x="4528457" y="21771"/>
                </a:moveTo>
                <a:lnTo>
                  <a:pt x="4539343" y="315685"/>
                </a:lnTo>
                <a:lnTo>
                  <a:pt x="0" y="315685"/>
                </a:lnTo>
                <a:lnTo>
                  <a:pt x="0" y="598714"/>
                </a:lnTo>
                <a:lnTo>
                  <a:pt x="4572000" y="587828"/>
                </a:lnTo>
                <a:lnTo>
                  <a:pt x="4572000" y="359228"/>
                </a:lnTo>
                <a:lnTo>
                  <a:pt x="6117772" y="337457"/>
                </a:lnTo>
                <a:lnTo>
                  <a:pt x="6106886" y="0"/>
                </a:lnTo>
                <a:lnTo>
                  <a:pt x="4528457" y="21771"/>
                </a:lnTo>
                <a:close/>
              </a:path>
            </a:pathLst>
          </a:custGeom>
          <a:solidFill>
            <a:srgbClr val="CC99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endParaRPr lang="th-TH"/>
          </a:p>
        </p:txBody>
      </p:sp>
      <p:sp>
        <p:nvSpPr>
          <p:cNvPr id="90115" name="Rectangle 3"/>
          <p:cNvSpPr>
            <a:spLocks noGrp="1" noChangeArrowheads="1"/>
          </p:cNvSpPr>
          <p:nvPr>
            <p:ph type="body" idx="1"/>
          </p:nvPr>
        </p:nvSpPr>
        <p:spPr/>
        <p:txBody>
          <a:bodyPr/>
          <a:lstStyle/>
          <a:p>
            <a:endParaRPr lang="th-TH"/>
          </a:p>
        </p:txBody>
      </p:sp>
      <p:pic>
        <p:nvPicPr>
          <p:cNvPr id="90116" name="Picture 4"/>
          <p:cNvPicPr>
            <a:picLocks noChangeAspect="1" noChangeArrowheads="1"/>
          </p:cNvPicPr>
          <p:nvPr/>
        </p:nvPicPr>
        <p:blipFill>
          <a:blip r:embed="rId2" cstate="print"/>
          <a:srcRect/>
          <a:stretch>
            <a:fillRect/>
          </a:stretch>
        </p:blipFill>
        <p:spPr bwMode="auto">
          <a:xfrm>
            <a:off x="1404938" y="1243013"/>
            <a:ext cx="6334125" cy="4371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endParaRPr lang="th-TH"/>
          </a:p>
        </p:txBody>
      </p:sp>
      <p:sp>
        <p:nvSpPr>
          <p:cNvPr id="91139" name="Rectangle 3"/>
          <p:cNvSpPr>
            <a:spLocks noGrp="1" noChangeArrowheads="1"/>
          </p:cNvSpPr>
          <p:nvPr>
            <p:ph type="body" idx="1"/>
          </p:nvPr>
        </p:nvSpPr>
        <p:spPr/>
        <p:txBody>
          <a:bodyPr/>
          <a:lstStyle/>
          <a:p>
            <a:endParaRPr lang="th-TH"/>
          </a:p>
        </p:txBody>
      </p:sp>
      <p:pic>
        <p:nvPicPr>
          <p:cNvPr id="91140" name="Picture 4"/>
          <p:cNvPicPr>
            <a:picLocks noChangeAspect="1" noChangeArrowheads="1"/>
          </p:cNvPicPr>
          <p:nvPr/>
        </p:nvPicPr>
        <p:blipFill>
          <a:blip r:embed="rId2" cstate="print"/>
          <a:srcRect/>
          <a:stretch>
            <a:fillRect/>
          </a:stretch>
        </p:blipFill>
        <p:spPr bwMode="auto">
          <a:xfrm>
            <a:off x="1485900" y="960438"/>
            <a:ext cx="6172200" cy="5534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endParaRPr lang="th-TH"/>
          </a:p>
        </p:txBody>
      </p:sp>
      <p:sp>
        <p:nvSpPr>
          <p:cNvPr id="96259" name="Rectangle 3"/>
          <p:cNvSpPr>
            <a:spLocks noGrp="1" noChangeArrowheads="1"/>
          </p:cNvSpPr>
          <p:nvPr>
            <p:ph type="body" idx="1"/>
          </p:nvPr>
        </p:nvSpPr>
        <p:spPr/>
        <p:txBody>
          <a:bodyPr/>
          <a:lstStyle/>
          <a:p>
            <a:endParaRPr lang="th-TH"/>
          </a:p>
        </p:txBody>
      </p:sp>
      <p:grpSp>
        <p:nvGrpSpPr>
          <p:cNvPr id="2" name="Group 11"/>
          <p:cNvGrpSpPr>
            <a:grpSpLocks/>
          </p:cNvGrpSpPr>
          <p:nvPr/>
        </p:nvGrpSpPr>
        <p:grpSpPr bwMode="auto">
          <a:xfrm>
            <a:off x="1146175" y="1203325"/>
            <a:ext cx="6823075" cy="4427538"/>
            <a:chOff x="722" y="734"/>
            <a:chExt cx="4298" cy="2789"/>
          </a:xfrm>
        </p:grpSpPr>
        <p:sp>
          <p:nvSpPr>
            <p:cNvPr id="96266" name="Rectangle 10"/>
            <p:cNvSpPr>
              <a:spLocks noChangeArrowheads="1"/>
            </p:cNvSpPr>
            <p:nvPr/>
          </p:nvSpPr>
          <p:spPr bwMode="auto">
            <a:xfrm>
              <a:off x="722" y="734"/>
              <a:ext cx="4298" cy="2789"/>
            </a:xfrm>
            <a:prstGeom prst="rect">
              <a:avLst/>
            </a:prstGeom>
            <a:solidFill>
              <a:schemeClr val="bg1"/>
            </a:solidFill>
            <a:ln w="9525">
              <a:noFill/>
              <a:miter lim="800000"/>
              <a:headEnd/>
              <a:tailEnd/>
            </a:ln>
            <a:effectLst/>
          </p:spPr>
          <p:txBody>
            <a:bodyPr wrap="none" anchor="ctr"/>
            <a:lstStyle/>
            <a:p>
              <a:endParaRPr lang="th-TH"/>
            </a:p>
          </p:txBody>
        </p:sp>
        <p:grpSp>
          <p:nvGrpSpPr>
            <p:cNvPr id="3" name="Group 9"/>
            <p:cNvGrpSpPr>
              <a:grpSpLocks/>
            </p:cNvGrpSpPr>
            <p:nvPr/>
          </p:nvGrpSpPr>
          <p:grpSpPr bwMode="auto">
            <a:xfrm>
              <a:off x="756" y="799"/>
              <a:ext cx="4242" cy="2666"/>
              <a:chOff x="756" y="799"/>
              <a:chExt cx="4242" cy="2666"/>
            </a:xfrm>
          </p:grpSpPr>
          <p:pic>
            <p:nvPicPr>
              <p:cNvPr id="96261" name="Picture 5"/>
              <p:cNvPicPr>
                <a:picLocks noChangeAspect="1" noChangeArrowheads="1"/>
              </p:cNvPicPr>
              <p:nvPr/>
            </p:nvPicPr>
            <p:blipFill>
              <a:blip r:embed="rId2" cstate="print"/>
              <a:srcRect/>
              <a:stretch>
                <a:fillRect/>
              </a:stretch>
            </p:blipFill>
            <p:spPr bwMode="auto">
              <a:xfrm>
                <a:off x="774" y="799"/>
                <a:ext cx="4212" cy="1254"/>
              </a:xfrm>
              <a:prstGeom prst="rect">
                <a:avLst/>
              </a:prstGeom>
              <a:noFill/>
              <a:ln w="9525">
                <a:noFill/>
                <a:miter lim="800000"/>
                <a:headEnd/>
                <a:tailEnd/>
              </a:ln>
              <a:effectLst/>
            </p:spPr>
          </p:pic>
          <p:pic>
            <p:nvPicPr>
              <p:cNvPr id="96262" name="Picture 6"/>
              <p:cNvPicPr>
                <a:picLocks noChangeAspect="1" noChangeArrowheads="1"/>
              </p:cNvPicPr>
              <p:nvPr/>
            </p:nvPicPr>
            <p:blipFill>
              <a:blip r:embed="rId3" cstate="print"/>
              <a:srcRect/>
              <a:stretch>
                <a:fillRect/>
              </a:stretch>
            </p:blipFill>
            <p:spPr bwMode="auto">
              <a:xfrm>
                <a:off x="762" y="2050"/>
                <a:ext cx="4236" cy="1050"/>
              </a:xfrm>
              <a:prstGeom prst="rect">
                <a:avLst/>
              </a:prstGeom>
              <a:noFill/>
              <a:ln w="9525">
                <a:noFill/>
                <a:miter lim="800000"/>
                <a:headEnd/>
                <a:tailEnd/>
              </a:ln>
              <a:effectLst/>
            </p:spPr>
          </p:pic>
          <p:pic>
            <p:nvPicPr>
              <p:cNvPr id="96263" name="Picture 7"/>
              <p:cNvPicPr>
                <a:picLocks noChangeAspect="1" noChangeArrowheads="1"/>
              </p:cNvPicPr>
              <p:nvPr/>
            </p:nvPicPr>
            <p:blipFill>
              <a:blip r:embed="rId4" cstate="print"/>
              <a:srcRect/>
              <a:stretch>
                <a:fillRect/>
              </a:stretch>
            </p:blipFill>
            <p:spPr bwMode="auto">
              <a:xfrm>
                <a:off x="756" y="3039"/>
                <a:ext cx="4200" cy="426"/>
              </a:xfrm>
              <a:prstGeom prst="rect">
                <a:avLst/>
              </a:prstGeom>
              <a:noFill/>
              <a:ln w="9525">
                <a:noFill/>
                <a:miter lim="800000"/>
                <a:headEnd/>
                <a:tailEnd/>
              </a:ln>
              <a:effectLst/>
            </p:spPr>
          </p:pic>
          <p:sp>
            <p:nvSpPr>
              <p:cNvPr id="96264" name="Rectangle 8"/>
              <p:cNvSpPr>
                <a:spLocks noChangeArrowheads="1"/>
              </p:cNvSpPr>
              <p:nvPr/>
            </p:nvSpPr>
            <p:spPr bwMode="auto">
              <a:xfrm>
                <a:off x="4772" y="3262"/>
                <a:ext cx="182" cy="194"/>
              </a:xfrm>
              <a:prstGeom prst="rect">
                <a:avLst/>
              </a:prstGeom>
              <a:solidFill>
                <a:schemeClr val="bg1"/>
              </a:solidFill>
              <a:ln w="9525">
                <a:noFill/>
                <a:miter lim="800000"/>
                <a:headEnd/>
                <a:tailEnd/>
              </a:ln>
              <a:effectLst/>
            </p:spPr>
            <p:txBody>
              <a:bodyPr wrap="none" anchor="ctr"/>
              <a:lstStyle/>
              <a:p>
                <a:endParaRPr lang="th-TH"/>
              </a:p>
            </p:txBody>
          </p:sp>
        </p:gr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endParaRPr lang="th-TH"/>
          </a:p>
        </p:txBody>
      </p:sp>
      <p:sp>
        <p:nvSpPr>
          <p:cNvPr id="97283" name="Rectangle 3"/>
          <p:cNvSpPr>
            <a:spLocks noGrp="1" noChangeArrowheads="1"/>
          </p:cNvSpPr>
          <p:nvPr>
            <p:ph type="body" idx="1"/>
          </p:nvPr>
        </p:nvSpPr>
        <p:spPr/>
        <p:txBody>
          <a:bodyPr/>
          <a:lstStyle/>
          <a:p>
            <a:endParaRPr lang="th-TH"/>
          </a:p>
        </p:txBody>
      </p:sp>
      <p:pic>
        <p:nvPicPr>
          <p:cNvPr id="97284" name="Picture 4"/>
          <p:cNvPicPr>
            <a:picLocks noChangeAspect="1" noChangeArrowheads="1"/>
          </p:cNvPicPr>
          <p:nvPr/>
        </p:nvPicPr>
        <p:blipFill>
          <a:blip r:embed="rId2" cstate="print"/>
          <a:srcRect/>
          <a:stretch>
            <a:fillRect/>
          </a:stretch>
        </p:blipFill>
        <p:spPr bwMode="auto">
          <a:xfrm>
            <a:off x="1109663" y="1657350"/>
            <a:ext cx="6924675" cy="3543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endParaRPr lang="th-TH"/>
          </a:p>
        </p:txBody>
      </p:sp>
      <p:sp>
        <p:nvSpPr>
          <p:cNvPr id="92163" name="Rectangle 3"/>
          <p:cNvSpPr>
            <a:spLocks noGrp="1" noChangeArrowheads="1"/>
          </p:cNvSpPr>
          <p:nvPr>
            <p:ph type="body" idx="1"/>
          </p:nvPr>
        </p:nvSpPr>
        <p:spPr/>
        <p:txBody>
          <a:bodyPr/>
          <a:lstStyle/>
          <a:p>
            <a:endParaRPr lang="th-TH"/>
          </a:p>
        </p:txBody>
      </p:sp>
      <p:pic>
        <p:nvPicPr>
          <p:cNvPr id="92164" name="Picture 4"/>
          <p:cNvPicPr>
            <a:picLocks noChangeAspect="1" noChangeArrowheads="1"/>
          </p:cNvPicPr>
          <p:nvPr/>
        </p:nvPicPr>
        <p:blipFill>
          <a:blip r:embed="rId2" cstate="print"/>
          <a:srcRect/>
          <a:stretch>
            <a:fillRect/>
          </a:stretch>
        </p:blipFill>
        <p:spPr bwMode="auto">
          <a:xfrm>
            <a:off x="1457325" y="757238"/>
            <a:ext cx="6229350" cy="5343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do we want?</a:t>
            </a:r>
            <a:endParaRPr lang="th-TH"/>
          </a:p>
        </p:txBody>
      </p:sp>
      <p:sp>
        <p:nvSpPr>
          <p:cNvPr id="3" name="Content Placeholder 2"/>
          <p:cNvSpPr>
            <a:spLocks noGrp="1"/>
          </p:cNvSpPr>
          <p:nvPr>
            <p:ph idx="1"/>
          </p:nvPr>
        </p:nvSpPr>
        <p:spPr/>
        <p:txBody>
          <a:bodyPr>
            <a:normAutofit/>
          </a:bodyPr>
          <a:lstStyle/>
          <a:p>
            <a:pPr marL="274320" lvl="1" indent="-274320">
              <a:buClr>
                <a:srgbClr val="FF66FF"/>
              </a:buClr>
              <a:buSzPct val="120000"/>
              <a:buFont typeface="Wingdings 2" pitchFamily="18" charset="2"/>
              <a:buChar char=""/>
            </a:pPr>
            <a:r>
              <a:rPr lang="th-TH" sz="4800" b="1" smtClean="0">
                <a:latin typeface="TH SarabunPSK" pitchFamily="34" charset="-34"/>
                <a:cs typeface="TH SarabunPSK" pitchFamily="34" charset="-34"/>
              </a:rPr>
              <a:t>ข้อมูลเบื้องต้น/ไอเดีย/ที่มาของปัญหา</a:t>
            </a:r>
          </a:p>
          <a:p>
            <a:pPr marL="274320" lvl="1" indent="-274320">
              <a:buClr>
                <a:srgbClr val="FF66FF"/>
              </a:buClr>
              <a:buSzPct val="120000"/>
              <a:buFont typeface="Wingdings 2" pitchFamily="18" charset="2"/>
              <a:buChar char=""/>
            </a:pPr>
            <a:r>
              <a:rPr lang="th-TH" sz="4800" b="1" smtClean="0">
                <a:latin typeface="TH SarabunPSK" pitchFamily="34" charset="-34"/>
                <a:cs typeface="TH SarabunPSK" pitchFamily="34" charset="-34"/>
              </a:rPr>
              <a:t>ความก้าวหน้า พัฒนาการ</a:t>
            </a:r>
          </a:p>
          <a:p>
            <a:r>
              <a:rPr lang="th-TH" sz="4800" b="1" smtClean="0">
                <a:latin typeface="TH SarabunPSK" pitchFamily="34" charset="-34"/>
                <a:cs typeface="TH SarabunPSK" pitchFamily="34" charset="-34"/>
              </a:rPr>
              <a:t>ข้อมูลเฉพาะ</a:t>
            </a:r>
          </a:p>
          <a:p>
            <a:pPr lvl="1"/>
            <a:r>
              <a:rPr lang="th-TH" sz="4800" b="1" smtClean="0">
                <a:latin typeface="TH SarabunPSK" pitchFamily="34" charset="-34"/>
                <a:cs typeface="TH SarabunPSK" pitchFamily="34" charset="-34"/>
              </a:rPr>
              <a:t>กระบวนการ/ขั้นตอน/วิธี</a:t>
            </a:r>
          </a:p>
          <a:p>
            <a:pPr lvl="1"/>
            <a:r>
              <a:rPr lang="th-TH" sz="4800" b="1" smtClean="0">
                <a:latin typeface="TH SarabunPSK" pitchFamily="34" charset="-34"/>
                <a:cs typeface="TH SarabunPSK" pitchFamily="34" charset="-34"/>
              </a:rPr>
              <a:t>ผลที่ได้</a:t>
            </a:r>
          </a:p>
          <a:p>
            <a:pPr lvl="1"/>
            <a:r>
              <a:rPr lang="th-TH" sz="4800" b="1" smtClean="0">
                <a:latin typeface="TH SarabunPSK" pitchFamily="34" charset="-34"/>
                <a:cs typeface="TH SarabunPSK" pitchFamily="34" charset="-34"/>
              </a:rPr>
              <a:t>ข้อดีข้อเสีย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endParaRPr lang="th-TH"/>
          </a:p>
        </p:txBody>
      </p:sp>
      <p:sp>
        <p:nvSpPr>
          <p:cNvPr id="93187" name="Rectangle 3"/>
          <p:cNvSpPr>
            <a:spLocks noGrp="1" noChangeArrowheads="1"/>
          </p:cNvSpPr>
          <p:nvPr>
            <p:ph type="body" idx="1"/>
          </p:nvPr>
        </p:nvSpPr>
        <p:spPr/>
        <p:txBody>
          <a:bodyPr/>
          <a:lstStyle/>
          <a:p>
            <a:endParaRPr lang="th-TH"/>
          </a:p>
        </p:txBody>
      </p:sp>
      <p:pic>
        <p:nvPicPr>
          <p:cNvPr id="93188" name="Picture 4"/>
          <p:cNvPicPr>
            <a:picLocks noChangeAspect="1" noChangeArrowheads="1"/>
          </p:cNvPicPr>
          <p:nvPr/>
        </p:nvPicPr>
        <p:blipFill>
          <a:blip r:embed="rId2" cstate="print"/>
          <a:srcRect/>
          <a:stretch>
            <a:fillRect/>
          </a:stretch>
        </p:blipFill>
        <p:spPr bwMode="auto">
          <a:xfrm>
            <a:off x="1238250" y="1825625"/>
            <a:ext cx="6667500" cy="2974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endParaRPr lang="th-TH"/>
          </a:p>
        </p:txBody>
      </p:sp>
      <p:sp>
        <p:nvSpPr>
          <p:cNvPr id="94211" name="Rectangle 3"/>
          <p:cNvSpPr>
            <a:spLocks noGrp="1" noChangeArrowheads="1"/>
          </p:cNvSpPr>
          <p:nvPr>
            <p:ph type="body" idx="1"/>
          </p:nvPr>
        </p:nvSpPr>
        <p:spPr/>
        <p:txBody>
          <a:bodyPr/>
          <a:lstStyle/>
          <a:p>
            <a:endParaRPr lang="th-TH"/>
          </a:p>
        </p:txBody>
      </p:sp>
      <p:pic>
        <p:nvPicPr>
          <p:cNvPr id="94212" name="Picture 4"/>
          <p:cNvPicPr>
            <a:picLocks noChangeAspect="1" noChangeArrowheads="1"/>
          </p:cNvPicPr>
          <p:nvPr/>
        </p:nvPicPr>
        <p:blipFill>
          <a:blip r:embed="rId2" cstate="print"/>
          <a:srcRect/>
          <a:stretch>
            <a:fillRect/>
          </a:stretch>
        </p:blipFill>
        <p:spPr bwMode="auto">
          <a:xfrm>
            <a:off x="1395413" y="885825"/>
            <a:ext cx="6353175" cy="5086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endParaRPr lang="th-TH"/>
          </a:p>
        </p:txBody>
      </p:sp>
      <p:sp>
        <p:nvSpPr>
          <p:cNvPr id="62467" name="Rectangle 3"/>
          <p:cNvSpPr>
            <a:spLocks noGrp="1" noChangeArrowheads="1"/>
          </p:cNvSpPr>
          <p:nvPr>
            <p:ph type="body" idx="1"/>
          </p:nvPr>
        </p:nvSpPr>
        <p:spPr/>
        <p:txBody>
          <a:bodyPr/>
          <a:lstStyle/>
          <a:p>
            <a:endParaRPr lang="th-TH"/>
          </a:p>
        </p:txBody>
      </p:sp>
      <p:pic>
        <p:nvPicPr>
          <p:cNvPr id="62468" name="Picture 4"/>
          <p:cNvPicPr>
            <a:picLocks noChangeAspect="1" noChangeArrowheads="1"/>
          </p:cNvPicPr>
          <p:nvPr/>
        </p:nvPicPr>
        <p:blipFill>
          <a:blip r:embed="rId2" cstate="print"/>
          <a:srcRect/>
          <a:stretch>
            <a:fillRect/>
          </a:stretch>
        </p:blipFill>
        <p:spPr bwMode="auto">
          <a:xfrm>
            <a:off x="233363" y="176213"/>
            <a:ext cx="8677275" cy="6505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endParaRPr lang="th-TH"/>
          </a:p>
        </p:txBody>
      </p:sp>
      <p:sp>
        <p:nvSpPr>
          <p:cNvPr id="63491" name="Rectangle 3"/>
          <p:cNvSpPr>
            <a:spLocks noGrp="1" noChangeArrowheads="1"/>
          </p:cNvSpPr>
          <p:nvPr>
            <p:ph type="body" idx="1"/>
          </p:nvPr>
        </p:nvSpPr>
        <p:spPr/>
        <p:txBody>
          <a:bodyPr/>
          <a:lstStyle/>
          <a:p>
            <a:endParaRPr lang="th-TH"/>
          </a:p>
        </p:txBody>
      </p:sp>
      <p:pic>
        <p:nvPicPr>
          <p:cNvPr id="63493" name="Picture 5"/>
          <p:cNvPicPr>
            <a:picLocks noChangeAspect="1" noChangeArrowheads="1"/>
          </p:cNvPicPr>
          <p:nvPr/>
        </p:nvPicPr>
        <p:blipFill>
          <a:blip r:embed="rId2" cstate="print"/>
          <a:srcRect/>
          <a:stretch>
            <a:fillRect/>
          </a:stretch>
        </p:blipFill>
        <p:spPr bwMode="auto">
          <a:xfrm>
            <a:off x="242888" y="1081088"/>
            <a:ext cx="8658225" cy="4943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endParaRPr lang="th-TH"/>
          </a:p>
        </p:txBody>
      </p:sp>
      <p:sp>
        <p:nvSpPr>
          <p:cNvPr id="64515" name="Rectangle 3"/>
          <p:cNvSpPr>
            <a:spLocks noGrp="1" noChangeArrowheads="1"/>
          </p:cNvSpPr>
          <p:nvPr>
            <p:ph type="body" idx="1"/>
          </p:nvPr>
        </p:nvSpPr>
        <p:spPr/>
        <p:txBody>
          <a:bodyPr/>
          <a:lstStyle/>
          <a:p>
            <a:endParaRPr lang="th-TH"/>
          </a:p>
        </p:txBody>
      </p:sp>
      <p:grpSp>
        <p:nvGrpSpPr>
          <p:cNvPr id="2" name="Group 10"/>
          <p:cNvGrpSpPr>
            <a:grpSpLocks/>
          </p:cNvGrpSpPr>
          <p:nvPr/>
        </p:nvGrpSpPr>
        <p:grpSpPr bwMode="auto">
          <a:xfrm>
            <a:off x="250825" y="1443038"/>
            <a:ext cx="8661400" cy="4233862"/>
            <a:chOff x="152" y="819"/>
            <a:chExt cx="5456" cy="2667"/>
          </a:xfrm>
        </p:grpSpPr>
        <p:sp>
          <p:nvSpPr>
            <p:cNvPr id="64520" name="Rectangle 8"/>
            <p:cNvSpPr>
              <a:spLocks noChangeArrowheads="1"/>
            </p:cNvSpPr>
            <p:nvPr/>
          </p:nvSpPr>
          <p:spPr bwMode="auto">
            <a:xfrm>
              <a:off x="152" y="819"/>
              <a:ext cx="5456" cy="2667"/>
            </a:xfrm>
            <a:prstGeom prst="rect">
              <a:avLst/>
            </a:prstGeom>
            <a:solidFill>
              <a:schemeClr val="bg1"/>
            </a:solidFill>
            <a:ln w="9525">
              <a:solidFill>
                <a:schemeClr val="tx1"/>
              </a:solidFill>
              <a:miter lim="800000"/>
              <a:headEnd/>
              <a:tailEnd/>
            </a:ln>
            <a:effectLst/>
          </p:spPr>
          <p:txBody>
            <a:bodyPr wrap="none" anchor="ctr"/>
            <a:lstStyle/>
            <a:p>
              <a:endParaRPr lang="th-TH"/>
            </a:p>
          </p:txBody>
        </p:sp>
        <p:pic>
          <p:nvPicPr>
            <p:cNvPr id="64517" name="Picture 5"/>
            <p:cNvPicPr>
              <a:picLocks noChangeAspect="1" noChangeArrowheads="1"/>
            </p:cNvPicPr>
            <p:nvPr/>
          </p:nvPicPr>
          <p:blipFill>
            <a:blip r:embed="rId2" cstate="print"/>
            <a:srcRect/>
            <a:stretch>
              <a:fillRect/>
            </a:stretch>
          </p:blipFill>
          <p:spPr bwMode="auto">
            <a:xfrm>
              <a:off x="401" y="843"/>
              <a:ext cx="2628" cy="1836"/>
            </a:xfrm>
            <a:prstGeom prst="rect">
              <a:avLst/>
            </a:prstGeom>
            <a:noFill/>
            <a:ln w="9525">
              <a:noFill/>
              <a:miter lim="800000"/>
              <a:headEnd/>
              <a:tailEnd/>
            </a:ln>
            <a:effectLst/>
          </p:spPr>
        </p:pic>
        <p:pic>
          <p:nvPicPr>
            <p:cNvPr id="64518" name="Picture 6"/>
            <p:cNvPicPr>
              <a:picLocks noChangeAspect="1" noChangeArrowheads="1"/>
            </p:cNvPicPr>
            <p:nvPr/>
          </p:nvPicPr>
          <p:blipFill>
            <a:blip r:embed="rId3" cstate="print"/>
            <a:srcRect/>
            <a:stretch>
              <a:fillRect/>
            </a:stretch>
          </p:blipFill>
          <p:spPr bwMode="auto">
            <a:xfrm>
              <a:off x="469" y="2464"/>
              <a:ext cx="2274" cy="894"/>
            </a:xfrm>
            <a:prstGeom prst="rect">
              <a:avLst/>
            </a:prstGeom>
            <a:noFill/>
            <a:ln w="9525">
              <a:noFill/>
              <a:miter lim="800000"/>
              <a:headEnd/>
              <a:tailEnd/>
            </a:ln>
            <a:effectLst/>
          </p:spPr>
        </p:pic>
        <p:pic>
          <p:nvPicPr>
            <p:cNvPr id="64519" name="Picture 7"/>
            <p:cNvPicPr>
              <a:picLocks noChangeAspect="1" noChangeArrowheads="1"/>
            </p:cNvPicPr>
            <p:nvPr/>
          </p:nvPicPr>
          <p:blipFill>
            <a:blip r:embed="rId4" cstate="print"/>
            <a:srcRect/>
            <a:stretch>
              <a:fillRect/>
            </a:stretch>
          </p:blipFill>
          <p:spPr bwMode="auto">
            <a:xfrm>
              <a:off x="2925" y="1140"/>
              <a:ext cx="2430" cy="1968"/>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endParaRPr lang="th-TH"/>
          </a:p>
        </p:txBody>
      </p:sp>
      <p:sp>
        <p:nvSpPr>
          <p:cNvPr id="65539" name="Rectangle 3"/>
          <p:cNvSpPr>
            <a:spLocks noGrp="1" noChangeArrowheads="1"/>
          </p:cNvSpPr>
          <p:nvPr>
            <p:ph type="body" idx="1"/>
          </p:nvPr>
        </p:nvSpPr>
        <p:spPr/>
        <p:txBody>
          <a:bodyPr/>
          <a:lstStyle/>
          <a:p>
            <a:endParaRPr lang="th-TH"/>
          </a:p>
        </p:txBody>
      </p:sp>
      <p:sp>
        <p:nvSpPr>
          <p:cNvPr id="65549" name="Rectangle 13"/>
          <p:cNvSpPr>
            <a:spLocks noChangeArrowheads="1"/>
          </p:cNvSpPr>
          <p:nvPr/>
        </p:nvSpPr>
        <p:spPr bwMode="auto">
          <a:xfrm>
            <a:off x="241300" y="1249363"/>
            <a:ext cx="8661400" cy="4581525"/>
          </a:xfrm>
          <a:prstGeom prst="rect">
            <a:avLst/>
          </a:prstGeom>
          <a:solidFill>
            <a:schemeClr val="bg1"/>
          </a:solidFill>
          <a:ln w="9525">
            <a:solidFill>
              <a:schemeClr val="tx1"/>
            </a:solidFill>
            <a:miter lim="800000"/>
            <a:headEnd/>
            <a:tailEnd/>
          </a:ln>
          <a:effectLst/>
        </p:spPr>
        <p:txBody>
          <a:bodyPr wrap="none" anchor="ctr"/>
          <a:lstStyle/>
          <a:p>
            <a:endParaRPr lang="th-TH"/>
          </a:p>
        </p:txBody>
      </p:sp>
      <p:pic>
        <p:nvPicPr>
          <p:cNvPr id="65550" name="Picture 14"/>
          <p:cNvPicPr>
            <a:picLocks noChangeAspect="1" noChangeArrowheads="1"/>
          </p:cNvPicPr>
          <p:nvPr/>
        </p:nvPicPr>
        <p:blipFill>
          <a:blip r:embed="rId2" cstate="print"/>
          <a:srcRect/>
          <a:stretch>
            <a:fillRect/>
          </a:stretch>
        </p:blipFill>
        <p:spPr bwMode="auto">
          <a:xfrm>
            <a:off x="565150" y="1381125"/>
            <a:ext cx="3838575" cy="1514475"/>
          </a:xfrm>
          <a:prstGeom prst="rect">
            <a:avLst/>
          </a:prstGeom>
          <a:noFill/>
          <a:ln w="9525">
            <a:noFill/>
            <a:miter lim="800000"/>
            <a:headEnd/>
            <a:tailEnd/>
          </a:ln>
          <a:effectLst/>
        </p:spPr>
      </p:pic>
      <p:pic>
        <p:nvPicPr>
          <p:cNvPr id="65551" name="Picture 15"/>
          <p:cNvPicPr>
            <a:picLocks noChangeAspect="1" noChangeArrowheads="1"/>
          </p:cNvPicPr>
          <p:nvPr/>
        </p:nvPicPr>
        <p:blipFill>
          <a:blip r:embed="rId3" cstate="print"/>
          <a:srcRect/>
          <a:stretch>
            <a:fillRect/>
          </a:stretch>
        </p:blipFill>
        <p:spPr bwMode="auto">
          <a:xfrm>
            <a:off x="684213" y="2832100"/>
            <a:ext cx="3790950" cy="2867025"/>
          </a:xfrm>
          <a:prstGeom prst="rect">
            <a:avLst/>
          </a:prstGeom>
          <a:noFill/>
          <a:ln w="9525">
            <a:noFill/>
            <a:miter lim="800000"/>
            <a:headEnd/>
            <a:tailEnd/>
          </a:ln>
          <a:effectLst/>
        </p:spPr>
      </p:pic>
      <p:pic>
        <p:nvPicPr>
          <p:cNvPr id="65552" name="Picture 16"/>
          <p:cNvPicPr>
            <a:picLocks noChangeAspect="1" noChangeArrowheads="1"/>
          </p:cNvPicPr>
          <p:nvPr/>
        </p:nvPicPr>
        <p:blipFill>
          <a:blip r:embed="rId4" cstate="print"/>
          <a:srcRect/>
          <a:stretch>
            <a:fillRect/>
          </a:stretch>
        </p:blipFill>
        <p:spPr bwMode="auto">
          <a:xfrm>
            <a:off x="4633913" y="1917700"/>
            <a:ext cx="3781425" cy="2333625"/>
          </a:xfrm>
          <a:prstGeom prst="rect">
            <a:avLst/>
          </a:prstGeom>
          <a:noFill/>
          <a:ln w="9525">
            <a:noFill/>
            <a:miter lim="800000"/>
            <a:headEnd/>
            <a:tailEnd/>
          </a:ln>
          <a:effectLst/>
        </p:spPr>
      </p:pic>
      <p:pic>
        <p:nvPicPr>
          <p:cNvPr id="65553" name="Picture 17"/>
          <p:cNvPicPr>
            <a:picLocks noChangeAspect="1" noChangeArrowheads="1"/>
          </p:cNvPicPr>
          <p:nvPr/>
        </p:nvPicPr>
        <p:blipFill>
          <a:blip r:embed="rId5" cstate="print"/>
          <a:srcRect/>
          <a:stretch>
            <a:fillRect/>
          </a:stretch>
        </p:blipFill>
        <p:spPr bwMode="auto">
          <a:xfrm>
            <a:off x="4692650" y="4249738"/>
            <a:ext cx="3724275" cy="923925"/>
          </a:xfrm>
          <a:prstGeom prst="rect">
            <a:avLst/>
          </a:prstGeom>
          <a:noFill/>
          <a:ln w="9525">
            <a:noFill/>
            <a:miter lim="800000"/>
            <a:headEnd/>
            <a:tailEnd/>
          </a:ln>
          <a:effectLst/>
        </p:spPr>
      </p:pic>
      <p:pic>
        <p:nvPicPr>
          <p:cNvPr id="65554" name="Picture 18"/>
          <p:cNvPicPr>
            <a:picLocks noChangeAspect="1" noChangeArrowheads="1"/>
          </p:cNvPicPr>
          <p:nvPr/>
        </p:nvPicPr>
        <p:blipFill>
          <a:blip r:embed="rId6" cstate="print"/>
          <a:srcRect/>
          <a:stretch>
            <a:fillRect/>
          </a:stretch>
        </p:blipFill>
        <p:spPr bwMode="auto">
          <a:xfrm>
            <a:off x="4621213" y="5162550"/>
            <a:ext cx="3695700" cy="561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endParaRPr lang="th-TH"/>
          </a:p>
        </p:txBody>
      </p:sp>
      <p:sp>
        <p:nvSpPr>
          <p:cNvPr id="66563" name="Rectangle 3"/>
          <p:cNvSpPr>
            <a:spLocks noGrp="1" noChangeArrowheads="1"/>
          </p:cNvSpPr>
          <p:nvPr>
            <p:ph type="body" idx="1"/>
          </p:nvPr>
        </p:nvSpPr>
        <p:spPr/>
        <p:txBody>
          <a:bodyPr/>
          <a:lstStyle/>
          <a:p>
            <a:endParaRPr lang="th-TH"/>
          </a:p>
        </p:txBody>
      </p:sp>
      <p:pic>
        <p:nvPicPr>
          <p:cNvPr id="66565" name="Picture 5"/>
          <p:cNvPicPr>
            <a:picLocks noChangeAspect="1" noChangeArrowheads="1"/>
          </p:cNvPicPr>
          <p:nvPr/>
        </p:nvPicPr>
        <p:blipFill>
          <a:blip r:embed="rId2" cstate="print"/>
          <a:srcRect/>
          <a:stretch>
            <a:fillRect/>
          </a:stretch>
        </p:blipFill>
        <p:spPr bwMode="auto">
          <a:xfrm>
            <a:off x="258763" y="1381125"/>
            <a:ext cx="8628062" cy="4286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8" name="Rectangle 12"/>
          <p:cNvSpPr>
            <a:spLocks noChangeArrowheads="1"/>
          </p:cNvSpPr>
          <p:nvPr/>
        </p:nvSpPr>
        <p:spPr bwMode="auto">
          <a:xfrm>
            <a:off x="241300" y="1249363"/>
            <a:ext cx="8661400" cy="4581525"/>
          </a:xfrm>
          <a:prstGeom prst="rect">
            <a:avLst/>
          </a:prstGeom>
          <a:solidFill>
            <a:schemeClr val="bg1"/>
          </a:solidFill>
          <a:ln w="9525">
            <a:solidFill>
              <a:schemeClr val="tx1"/>
            </a:solidFill>
            <a:miter lim="800000"/>
            <a:headEnd/>
            <a:tailEnd/>
          </a:ln>
          <a:effectLst/>
        </p:spPr>
        <p:txBody>
          <a:bodyPr wrap="none" anchor="ctr"/>
          <a:lstStyle/>
          <a:p>
            <a:endParaRPr lang="th-TH"/>
          </a:p>
        </p:txBody>
      </p:sp>
      <p:sp>
        <p:nvSpPr>
          <p:cNvPr id="70658" name="Rectangle 2"/>
          <p:cNvSpPr>
            <a:spLocks noGrp="1" noChangeArrowheads="1"/>
          </p:cNvSpPr>
          <p:nvPr>
            <p:ph type="title"/>
          </p:nvPr>
        </p:nvSpPr>
        <p:spPr/>
        <p:txBody>
          <a:bodyPr/>
          <a:lstStyle/>
          <a:p>
            <a:endParaRPr lang="th-TH"/>
          </a:p>
        </p:txBody>
      </p:sp>
      <p:sp>
        <p:nvSpPr>
          <p:cNvPr id="70659" name="Rectangle 3"/>
          <p:cNvSpPr>
            <a:spLocks noGrp="1" noChangeArrowheads="1"/>
          </p:cNvSpPr>
          <p:nvPr>
            <p:ph type="body" idx="1"/>
          </p:nvPr>
        </p:nvSpPr>
        <p:spPr/>
        <p:txBody>
          <a:bodyPr/>
          <a:lstStyle/>
          <a:p>
            <a:endParaRPr lang="th-TH"/>
          </a:p>
        </p:txBody>
      </p:sp>
      <p:grpSp>
        <p:nvGrpSpPr>
          <p:cNvPr id="2" name="Group 10"/>
          <p:cNvGrpSpPr>
            <a:grpSpLocks/>
          </p:cNvGrpSpPr>
          <p:nvPr/>
        </p:nvGrpSpPr>
        <p:grpSpPr bwMode="auto">
          <a:xfrm>
            <a:off x="1492250" y="1735138"/>
            <a:ext cx="6480175" cy="3563937"/>
            <a:chOff x="892" y="1233"/>
            <a:chExt cx="4082" cy="2245"/>
          </a:xfrm>
        </p:grpSpPr>
        <p:pic>
          <p:nvPicPr>
            <p:cNvPr id="70660" name="Picture 4"/>
            <p:cNvPicPr>
              <a:picLocks noChangeAspect="1" noChangeArrowheads="1"/>
            </p:cNvPicPr>
            <p:nvPr/>
          </p:nvPicPr>
          <p:blipFill>
            <a:blip r:embed="rId2" cstate="print"/>
            <a:srcRect/>
            <a:stretch>
              <a:fillRect/>
            </a:stretch>
          </p:blipFill>
          <p:spPr bwMode="auto">
            <a:xfrm>
              <a:off x="918" y="1233"/>
              <a:ext cx="3924" cy="1854"/>
            </a:xfrm>
            <a:prstGeom prst="rect">
              <a:avLst/>
            </a:prstGeom>
            <a:noFill/>
            <a:ln w="9525">
              <a:noFill/>
              <a:miter lim="800000"/>
              <a:headEnd/>
              <a:tailEnd/>
            </a:ln>
            <a:effectLst/>
          </p:spPr>
        </p:pic>
        <p:pic>
          <p:nvPicPr>
            <p:cNvPr id="70661" name="Picture 5"/>
            <p:cNvPicPr>
              <a:picLocks noChangeAspect="1" noChangeArrowheads="1"/>
            </p:cNvPicPr>
            <p:nvPr/>
          </p:nvPicPr>
          <p:blipFill>
            <a:blip r:embed="rId3" cstate="print"/>
            <a:srcRect/>
            <a:stretch>
              <a:fillRect/>
            </a:stretch>
          </p:blipFill>
          <p:spPr bwMode="auto">
            <a:xfrm>
              <a:off x="892" y="3070"/>
              <a:ext cx="4038" cy="144"/>
            </a:xfrm>
            <a:prstGeom prst="rect">
              <a:avLst/>
            </a:prstGeom>
            <a:noFill/>
            <a:ln w="9525">
              <a:noFill/>
              <a:miter lim="800000"/>
              <a:headEnd/>
              <a:tailEnd/>
            </a:ln>
            <a:effectLst/>
          </p:spPr>
        </p:pic>
        <p:pic>
          <p:nvPicPr>
            <p:cNvPr id="70662" name="Picture 6"/>
            <p:cNvPicPr>
              <a:picLocks noChangeAspect="1" noChangeArrowheads="1"/>
            </p:cNvPicPr>
            <p:nvPr/>
          </p:nvPicPr>
          <p:blipFill>
            <a:blip r:embed="rId4" cstate="print"/>
            <a:srcRect/>
            <a:stretch>
              <a:fillRect/>
            </a:stretch>
          </p:blipFill>
          <p:spPr bwMode="auto">
            <a:xfrm>
              <a:off x="1187" y="3214"/>
              <a:ext cx="2501" cy="137"/>
            </a:xfrm>
            <a:prstGeom prst="rect">
              <a:avLst/>
            </a:prstGeom>
            <a:noFill/>
            <a:ln w="9525">
              <a:noFill/>
              <a:miter lim="800000"/>
              <a:headEnd/>
              <a:tailEnd/>
            </a:ln>
            <a:effectLst/>
          </p:spPr>
        </p:pic>
        <p:pic>
          <p:nvPicPr>
            <p:cNvPr id="70664" name="Picture 8"/>
            <p:cNvPicPr>
              <a:picLocks noChangeAspect="1" noChangeArrowheads="1"/>
            </p:cNvPicPr>
            <p:nvPr/>
          </p:nvPicPr>
          <p:blipFill>
            <a:blip r:embed="rId5" cstate="print"/>
            <a:srcRect/>
            <a:stretch>
              <a:fillRect/>
            </a:stretch>
          </p:blipFill>
          <p:spPr bwMode="auto">
            <a:xfrm>
              <a:off x="3661" y="3245"/>
              <a:ext cx="1313" cy="118"/>
            </a:xfrm>
            <a:prstGeom prst="rect">
              <a:avLst/>
            </a:prstGeom>
            <a:noFill/>
            <a:ln w="9525">
              <a:noFill/>
              <a:miter lim="800000"/>
              <a:headEnd/>
              <a:tailEnd/>
            </a:ln>
            <a:effectLst/>
          </p:spPr>
        </p:pic>
        <p:pic>
          <p:nvPicPr>
            <p:cNvPr id="70665" name="Picture 9"/>
            <p:cNvPicPr>
              <a:picLocks noChangeAspect="1" noChangeArrowheads="1"/>
            </p:cNvPicPr>
            <p:nvPr/>
          </p:nvPicPr>
          <p:blipFill>
            <a:blip r:embed="rId6" cstate="print"/>
            <a:srcRect/>
            <a:stretch>
              <a:fillRect/>
            </a:stretch>
          </p:blipFill>
          <p:spPr bwMode="auto">
            <a:xfrm>
              <a:off x="1198" y="3353"/>
              <a:ext cx="3054" cy="125"/>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2" name="Rectangle 12"/>
          <p:cNvSpPr>
            <a:spLocks noChangeArrowheads="1"/>
          </p:cNvSpPr>
          <p:nvPr/>
        </p:nvSpPr>
        <p:spPr bwMode="auto">
          <a:xfrm>
            <a:off x="241300" y="1249363"/>
            <a:ext cx="8661400" cy="4581525"/>
          </a:xfrm>
          <a:prstGeom prst="rect">
            <a:avLst/>
          </a:prstGeom>
          <a:solidFill>
            <a:schemeClr val="bg1"/>
          </a:solidFill>
          <a:ln w="9525">
            <a:solidFill>
              <a:schemeClr val="tx1"/>
            </a:solidFill>
            <a:miter lim="800000"/>
            <a:headEnd/>
            <a:tailEnd/>
          </a:ln>
          <a:effectLst/>
        </p:spPr>
        <p:txBody>
          <a:bodyPr wrap="none" anchor="ctr"/>
          <a:lstStyle/>
          <a:p>
            <a:endParaRPr lang="th-TH"/>
          </a:p>
        </p:txBody>
      </p:sp>
      <p:sp>
        <p:nvSpPr>
          <p:cNvPr id="71682" name="Rectangle 2"/>
          <p:cNvSpPr>
            <a:spLocks noGrp="1" noChangeArrowheads="1"/>
          </p:cNvSpPr>
          <p:nvPr>
            <p:ph type="title"/>
          </p:nvPr>
        </p:nvSpPr>
        <p:spPr/>
        <p:txBody>
          <a:bodyPr/>
          <a:lstStyle/>
          <a:p>
            <a:endParaRPr lang="th-TH"/>
          </a:p>
        </p:txBody>
      </p:sp>
      <p:sp>
        <p:nvSpPr>
          <p:cNvPr id="71683" name="Rectangle 3"/>
          <p:cNvSpPr>
            <a:spLocks noGrp="1" noChangeArrowheads="1"/>
          </p:cNvSpPr>
          <p:nvPr>
            <p:ph type="body" idx="1"/>
          </p:nvPr>
        </p:nvSpPr>
        <p:spPr/>
        <p:txBody>
          <a:bodyPr/>
          <a:lstStyle/>
          <a:p>
            <a:endParaRPr lang="th-TH"/>
          </a:p>
        </p:txBody>
      </p:sp>
      <p:grpSp>
        <p:nvGrpSpPr>
          <p:cNvPr id="2" name="Group 11"/>
          <p:cNvGrpSpPr>
            <a:grpSpLocks/>
          </p:cNvGrpSpPr>
          <p:nvPr/>
        </p:nvGrpSpPr>
        <p:grpSpPr bwMode="auto">
          <a:xfrm>
            <a:off x="557213" y="1506538"/>
            <a:ext cx="8086725" cy="3971925"/>
            <a:chOff x="351" y="949"/>
            <a:chExt cx="5094" cy="2502"/>
          </a:xfrm>
        </p:grpSpPr>
        <p:pic>
          <p:nvPicPr>
            <p:cNvPr id="71684" name="Picture 4"/>
            <p:cNvPicPr>
              <a:picLocks noChangeAspect="1" noChangeArrowheads="1"/>
            </p:cNvPicPr>
            <p:nvPr/>
          </p:nvPicPr>
          <p:blipFill>
            <a:blip r:embed="rId2" cstate="print"/>
            <a:srcRect/>
            <a:stretch>
              <a:fillRect/>
            </a:stretch>
          </p:blipFill>
          <p:spPr bwMode="auto">
            <a:xfrm>
              <a:off x="401" y="1420"/>
              <a:ext cx="2279" cy="1755"/>
            </a:xfrm>
            <a:prstGeom prst="rect">
              <a:avLst/>
            </a:prstGeom>
            <a:noFill/>
            <a:ln w="9525">
              <a:noFill/>
              <a:miter lim="800000"/>
              <a:headEnd/>
              <a:tailEnd/>
            </a:ln>
            <a:effectLst/>
          </p:spPr>
        </p:pic>
        <p:pic>
          <p:nvPicPr>
            <p:cNvPr id="71685" name="Picture 5"/>
            <p:cNvPicPr>
              <a:picLocks noChangeAspect="1" noChangeArrowheads="1"/>
            </p:cNvPicPr>
            <p:nvPr/>
          </p:nvPicPr>
          <p:blipFill>
            <a:blip r:embed="rId3" cstate="print"/>
            <a:srcRect/>
            <a:stretch>
              <a:fillRect/>
            </a:stretch>
          </p:blipFill>
          <p:spPr bwMode="auto">
            <a:xfrm>
              <a:off x="2695" y="949"/>
              <a:ext cx="2469" cy="2237"/>
            </a:xfrm>
            <a:prstGeom prst="rect">
              <a:avLst/>
            </a:prstGeom>
            <a:noFill/>
            <a:ln w="9525">
              <a:noFill/>
              <a:miter lim="800000"/>
              <a:headEnd/>
              <a:tailEnd/>
            </a:ln>
            <a:effectLst/>
          </p:spPr>
        </p:pic>
        <p:grpSp>
          <p:nvGrpSpPr>
            <p:cNvPr id="3" name="Group 10"/>
            <p:cNvGrpSpPr>
              <a:grpSpLocks/>
            </p:cNvGrpSpPr>
            <p:nvPr/>
          </p:nvGrpSpPr>
          <p:grpSpPr bwMode="auto">
            <a:xfrm>
              <a:off x="351" y="3204"/>
              <a:ext cx="5094" cy="247"/>
              <a:chOff x="369" y="3485"/>
              <a:chExt cx="5555" cy="269"/>
            </a:xfrm>
          </p:grpSpPr>
          <p:pic>
            <p:nvPicPr>
              <p:cNvPr id="71686" name="Picture 6"/>
              <p:cNvPicPr>
                <a:picLocks noChangeAspect="1" noChangeArrowheads="1"/>
              </p:cNvPicPr>
              <p:nvPr/>
            </p:nvPicPr>
            <p:blipFill>
              <a:blip r:embed="rId4" cstate="print"/>
              <a:srcRect/>
              <a:stretch>
                <a:fillRect/>
              </a:stretch>
            </p:blipFill>
            <p:spPr bwMode="auto">
              <a:xfrm>
                <a:off x="369" y="3485"/>
                <a:ext cx="2802" cy="138"/>
              </a:xfrm>
              <a:prstGeom prst="rect">
                <a:avLst/>
              </a:prstGeom>
              <a:noFill/>
              <a:ln w="9525">
                <a:noFill/>
                <a:miter lim="800000"/>
                <a:headEnd/>
                <a:tailEnd/>
              </a:ln>
              <a:effectLst/>
            </p:spPr>
          </p:pic>
          <p:pic>
            <p:nvPicPr>
              <p:cNvPr id="71687" name="Picture 7"/>
              <p:cNvPicPr>
                <a:picLocks noChangeAspect="1" noChangeArrowheads="1"/>
              </p:cNvPicPr>
              <p:nvPr/>
            </p:nvPicPr>
            <p:blipFill>
              <a:blip r:embed="rId5" cstate="print"/>
              <a:srcRect/>
              <a:stretch>
                <a:fillRect/>
              </a:stretch>
            </p:blipFill>
            <p:spPr bwMode="auto">
              <a:xfrm>
                <a:off x="3146" y="3509"/>
                <a:ext cx="2778" cy="114"/>
              </a:xfrm>
              <a:prstGeom prst="rect">
                <a:avLst/>
              </a:prstGeom>
              <a:noFill/>
              <a:ln w="9525">
                <a:noFill/>
                <a:miter lim="800000"/>
                <a:headEnd/>
                <a:tailEnd/>
              </a:ln>
              <a:effectLst/>
            </p:spPr>
          </p:pic>
          <p:pic>
            <p:nvPicPr>
              <p:cNvPr id="71688" name="Picture 8"/>
              <p:cNvPicPr>
                <a:picLocks noChangeAspect="1" noChangeArrowheads="1"/>
              </p:cNvPicPr>
              <p:nvPr/>
            </p:nvPicPr>
            <p:blipFill>
              <a:blip r:embed="rId6" cstate="print"/>
              <a:srcRect/>
              <a:stretch>
                <a:fillRect/>
              </a:stretch>
            </p:blipFill>
            <p:spPr bwMode="auto">
              <a:xfrm>
                <a:off x="690" y="3641"/>
                <a:ext cx="2802" cy="108"/>
              </a:xfrm>
              <a:prstGeom prst="rect">
                <a:avLst/>
              </a:prstGeom>
              <a:noFill/>
              <a:ln w="9525">
                <a:noFill/>
                <a:miter lim="800000"/>
                <a:headEnd/>
                <a:tailEnd/>
              </a:ln>
              <a:effectLst/>
            </p:spPr>
          </p:pic>
          <p:pic>
            <p:nvPicPr>
              <p:cNvPr id="71689" name="Picture 9"/>
              <p:cNvPicPr>
                <a:picLocks noChangeAspect="1" noChangeArrowheads="1"/>
              </p:cNvPicPr>
              <p:nvPr/>
            </p:nvPicPr>
            <p:blipFill>
              <a:blip r:embed="rId7" cstate="print"/>
              <a:srcRect/>
              <a:stretch>
                <a:fillRect/>
              </a:stretch>
            </p:blipFill>
            <p:spPr bwMode="auto">
              <a:xfrm>
                <a:off x="3465" y="3634"/>
                <a:ext cx="1182" cy="120"/>
              </a:xfrm>
              <a:prstGeom prst="rect">
                <a:avLst/>
              </a:prstGeom>
              <a:noFill/>
              <a:ln w="9525">
                <a:noFill/>
                <a:miter lim="800000"/>
                <a:headEnd/>
                <a:tailEnd/>
              </a:ln>
              <a:effectLst/>
            </p:spPr>
          </p:pic>
        </p:gr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endParaRPr lang="th-TH"/>
          </a:p>
        </p:txBody>
      </p:sp>
      <p:sp>
        <p:nvSpPr>
          <p:cNvPr id="69635" name="Rectangle 3"/>
          <p:cNvSpPr>
            <a:spLocks noGrp="1" noChangeArrowheads="1"/>
          </p:cNvSpPr>
          <p:nvPr>
            <p:ph type="body" idx="1"/>
          </p:nvPr>
        </p:nvSpPr>
        <p:spPr/>
        <p:txBody>
          <a:bodyPr/>
          <a:lstStyle/>
          <a:p>
            <a:endParaRPr lang="th-TH"/>
          </a:p>
        </p:txBody>
      </p:sp>
      <p:grpSp>
        <p:nvGrpSpPr>
          <p:cNvPr id="2" name="Group 7"/>
          <p:cNvGrpSpPr>
            <a:grpSpLocks/>
          </p:cNvGrpSpPr>
          <p:nvPr/>
        </p:nvGrpSpPr>
        <p:grpSpPr bwMode="auto">
          <a:xfrm>
            <a:off x="241300" y="950913"/>
            <a:ext cx="8661400" cy="5187950"/>
            <a:chOff x="152" y="599"/>
            <a:chExt cx="5456" cy="3268"/>
          </a:xfrm>
        </p:grpSpPr>
        <p:sp>
          <p:nvSpPr>
            <p:cNvPr id="69638" name="Rectangle 6"/>
            <p:cNvSpPr>
              <a:spLocks noChangeArrowheads="1"/>
            </p:cNvSpPr>
            <p:nvPr/>
          </p:nvSpPr>
          <p:spPr bwMode="auto">
            <a:xfrm>
              <a:off x="152" y="599"/>
              <a:ext cx="5456" cy="3268"/>
            </a:xfrm>
            <a:prstGeom prst="rect">
              <a:avLst/>
            </a:prstGeom>
            <a:solidFill>
              <a:schemeClr val="bg1"/>
            </a:solidFill>
            <a:ln w="9525">
              <a:solidFill>
                <a:schemeClr val="tx1"/>
              </a:solidFill>
              <a:miter lim="800000"/>
              <a:headEnd/>
              <a:tailEnd/>
            </a:ln>
            <a:effectLst/>
          </p:spPr>
          <p:txBody>
            <a:bodyPr wrap="none" anchor="ctr"/>
            <a:lstStyle/>
            <a:p>
              <a:endParaRPr lang="th-TH"/>
            </a:p>
          </p:txBody>
        </p:sp>
        <p:pic>
          <p:nvPicPr>
            <p:cNvPr id="69636" name="Picture 4"/>
            <p:cNvPicPr>
              <a:picLocks noChangeAspect="1" noChangeArrowheads="1"/>
            </p:cNvPicPr>
            <p:nvPr/>
          </p:nvPicPr>
          <p:blipFill>
            <a:blip r:embed="rId2" cstate="print"/>
            <a:srcRect/>
            <a:stretch>
              <a:fillRect/>
            </a:stretch>
          </p:blipFill>
          <p:spPr bwMode="auto">
            <a:xfrm>
              <a:off x="1431" y="643"/>
              <a:ext cx="3213" cy="1584"/>
            </a:xfrm>
            <a:prstGeom prst="rect">
              <a:avLst/>
            </a:prstGeom>
            <a:noFill/>
            <a:ln w="9525">
              <a:noFill/>
              <a:miter lim="800000"/>
              <a:headEnd/>
              <a:tailEnd/>
            </a:ln>
            <a:effectLst/>
          </p:spPr>
        </p:pic>
        <p:pic>
          <p:nvPicPr>
            <p:cNvPr id="69637" name="Picture 5"/>
            <p:cNvPicPr>
              <a:picLocks noChangeAspect="1" noChangeArrowheads="1"/>
            </p:cNvPicPr>
            <p:nvPr/>
          </p:nvPicPr>
          <p:blipFill>
            <a:blip r:embed="rId3" cstate="print"/>
            <a:srcRect/>
            <a:stretch>
              <a:fillRect/>
            </a:stretch>
          </p:blipFill>
          <p:spPr bwMode="auto">
            <a:xfrm>
              <a:off x="1767" y="2234"/>
              <a:ext cx="2507" cy="1577"/>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Reliable Resouces?</a:t>
            </a:r>
            <a:endParaRPr lang="th-TH"/>
          </a:p>
        </p:txBody>
      </p:sp>
      <p:sp>
        <p:nvSpPr>
          <p:cNvPr id="3" name="Content Placeholder 2"/>
          <p:cNvSpPr>
            <a:spLocks noGrp="1"/>
          </p:cNvSpPr>
          <p:nvPr>
            <p:ph idx="1"/>
          </p:nvPr>
        </p:nvSpPr>
        <p:spPr/>
        <p:txBody>
          <a:bodyPr>
            <a:normAutofit/>
          </a:bodyPr>
          <a:lstStyle/>
          <a:p>
            <a:r>
              <a:rPr lang="th-TH" sz="4800" b="1" smtClean="0">
                <a:latin typeface="TH SarabunPSK" pitchFamily="34" charset="-34"/>
                <a:cs typeface="TH SarabunPSK" pitchFamily="34" charset="-34"/>
              </a:rPr>
              <a:t>ข้อมูลที่ได้น่าเชื่อถือหรือไม่</a:t>
            </a:r>
          </a:p>
          <a:p>
            <a:pPr lvl="1"/>
            <a:r>
              <a:rPr lang="th-TH" sz="4400" b="1" smtClean="0">
                <a:latin typeface="TH SarabunPSK" pitchFamily="34" charset="-34"/>
                <a:cs typeface="TH SarabunPSK" pitchFamily="34" charset="-34"/>
              </a:rPr>
              <a:t>แหล่งที่มา และการอ้างอิงภายใน</a:t>
            </a:r>
          </a:p>
          <a:p>
            <a:pPr lvl="1"/>
            <a:r>
              <a:rPr lang="th-TH" sz="4400" b="1" smtClean="0">
                <a:latin typeface="TH SarabunPSK" pitchFamily="34" charset="-34"/>
                <a:cs typeface="TH SarabunPSK" pitchFamily="34" charset="-34"/>
              </a:rPr>
              <a:t>ผู้เขียน</a:t>
            </a:r>
          </a:p>
          <a:p>
            <a:pPr lvl="1"/>
            <a:r>
              <a:rPr lang="th-TH" sz="4400" b="1" smtClean="0">
                <a:latin typeface="TH SarabunPSK" pitchFamily="34" charset="-34"/>
                <a:cs typeface="TH SarabunPSK" pitchFamily="34" charset="-34"/>
              </a:rPr>
              <a:t>เนื้อหา</a:t>
            </a:r>
          </a:p>
          <a:p>
            <a:pPr lvl="1"/>
            <a:r>
              <a:rPr lang="th-TH" sz="4400" b="1" smtClean="0">
                <a:latin typeface="TH SarabunPSK" pitchFamily="34" charset="-34"/>
                <a:cs typeface="TH SarabunPSK" pitchFamily="34" charset="-34"/>
              </a:rPr>
              <a:t>ความทันสมัย</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endParaRPr lang="th-TH"/>
          </a:p>
        </p:txBody>
      </p:sp>
      <p:sp>
        <p:nvSpPr>
          <p:cNvPr id="67587" name="Rectangle 3"/>
          <p:cNvSpPr>
            <a:spLocks noGrp="1" noChangeArrowheads="1"/>
          </p:cNvSpPr>
          <p:nvPr>
            <p:ph type="body" idx="1"/>
          </p:nvPr>
        </p:nvSpPr>
        <p:spPr/>
        <p:txBody>
          <a:bodyPr/>
          <a:lstStyle/>
          <a:p>
            <a:endParaRPr lang="th-TH"/>
          </a:p>
        </p:txBody>
      </p:sp>
      <p:sp>
        <p:nvSpPr>
          <p:cNvPr id="67594" name="Rectangle 10"/>
          <p:cNvSpPr>
            <a:spLocks noChangeArrowheads="1"/>
          </p:cNvSpPr>
          <p:nvPr/>
        </p:nvSpPr>
        <p:spPr bwMode="auto">
          <a:xfrm>
            <a:off x="241300" y="960438"/>
            <a:ext cx="8661400" cy="5168900"/>
          </a:xfrm>
          <a:prstGeom prst="rect">
            <a:avLst/>
          </a:prstGeom>
          <a:solidFill>
            <a:schemeClr val="bg1"/>
          </a:solidFill>
          <a:ln w="9525">
            <a:solidFill>
              <a:schemeClr val="tx1"/>
            </a:solidFill>
            <a:miter lim="800000"/>
            <a:headEnd/>
            <a:tailEnd/>
          </a:ln>
          <a:effectLst/>
        </p:spPr>
        <p:txBody>
          <a:bodyPr wrap="none" anchor="ctr"/>
          <a:lstStyle/>
          <a:p>
            <a:endParaRPr lang="th-TH"/>
          </a:p>
        </p:txBody>
      </p:sp>
      <p:grpSp>
        <p:nvGrpSpPr>
          <p:cNvPr id="2" name="Group 8"/>
          <p:cNvGrpSpPr>
            <a:grpSpLocks/>
          </p:cNvGrpSpPr>
          <p:nvPr/>
        </p:nvGrpSpPr>
        <p:grpSpPr bwMode="auto">
          <a:xfrm>
            <a:off x="617538" y="985838"/>
            <a:ext cx="7877175" cy="5108575"/>
            <a:chOff x="389" y="621"/>
            <a:chExt cx="4962" cy="3218"/>
          </a:xfrm>
        </p:grpSpPr>
        <p:pic>
          <p:nvPicPr>
            <p:cNvPr id="67588" name="Picture 4"/>
            <p:cNvPicPr>
              <a:picLocks noChangeAspect="1" noChangeArrowheads="1"/>
            </p:cNvPicPr>
            <p:nvPr/>
          </p:nvPicPr>
          <p:blipFill>
            <a:blip r:embed="rId2" cstate="print"/>
            <a:srcRect/>
            <a:stretch>
              <a:fillRect/>
            </a:stretch>
          </p:blipFill>
          <p:spPr bwMode="auto">
            <a:xfrm>
              <a:off x="389" y="621"/>
              <a:ext cx="2400" cy="1248"/>
            </a:xfrm>
            <a:prstGeom prst="rect">
              <a:avLst/>
            </a:prstGeom>
            <a:noFill/>
            <a:ln w="9525">
              <a:noFill/>
              <a:miter lim="800000"/>
              <a:headEnd/>
              <a:tailEnd/>
            </a:ln>
            <a:effectLst/>
          </p:spPr>
        </p:pic>
        <p:pic>
          <p:nvPicPr>
            <p:cNvPr id="67589" name="Picture 5"/>
            <p:cNvPicPr>
              <a:picLocks noChangeAspect="1" noChangeArrowheads="1"/>
            </p:cNvPicPr>
            <p:nvPr/>
          </p:nvPicPr>
          <p:blipFill>
            <a:blip r:embed="rId3" cstate="print"/>
            <a:srcRect/>
            <a:stretch>
              <a:fillRect/>
            </a:stretch>
          </p:blipFill>
          <p:spPr bwMode="auto">
            <a:xfrm>
              <a:off x="427" y="1865"/>
              <a:ext cx="2358" cy="1974"/>
            </a:xfrm>
            <a:prstGeom prst="rect">
              <a:avLst/>
            </a:prstGeom>
            <a:noFill/>
            <a:ln w="9525">
              <a:noFill/>
              <a:miter lim="800000"/>
              <a:headEnd/>
              <a:tailEnd/>
            </a:ln>
            <a:effectLst/>
          </p:spPr>
        </p:pic>
        <p:pic>
          <p:nvPicPr>
            <p:cNvPr id="67590" name="Picture 6"/>
            <p:cNvPicPr>
              <a:picLocks noChangeAspect="1" noChangeArrowheads="1"/>
            </p:cNvPicPr>
            <p:nvPr/>
          </p:nvPicPr>
          <p:blipFill>
            <a:blip r:embed="rId4" cstate="print"/>
            <a:srcRect/>
            <a:stretch>
              <a:fillRect/>
            </a:stretch>
          </p:blipFill>
          <p:spPr bwMode="auto">
            <a:xfrm>
              <a:off x="3041" y="876"/>
              <a:ext cx="2310" cy="1962"/>
            </a:xfrm>
            <a:prstGeom prst="rect">
              <a:avLst/>
            </a:prstGeom>
            <a:noFill/>
            <a:ln w="9525">
              <a:noFill/>
              <a:miter lim="800000"/>
              <a:headEnd/>
              <a:tailEnd/>
            </a:ln>
            <a:effectLst/>
          </p:spPr>
        </p:pic>
        <p:pic>
          <p:nvPicPr>
            <p:cNvPr id="67591" name="Picture 7"/>
            <p:cNvPicPr>
              <a:picLocks noChangeAspect="1" noChangeArrowheads="1"/>
            </p:cNvPicPr>
            <p:nvPr/>
          </p:nvPicPr>
          <p:blipFill>
            <a:blip r:embed="rId5" cstate="print"/>
            <a:srcRect/>
            <a:stretch>
              <a:fillRect/>
            </a:stretch>
          </p:blipFill>
          <p:spPr bwMode="auto">
            <a:xfrm>
              <a:off x="3059" y="2723"/>
              <a:ext cx="2262" cy="450"/>
            </a:xfrm>
            <a:prstGeom prst="rect">
              <a:avLst/>
            </a:prstGeom>
            <a:noFill/>
            <a:ln w="9525">
              <a:noFill/>
              <a:miter lim="800000"/>
              <a:headEnd/>
              <a:tailEnd/>
            </a:ln>
            <a:effectLst/>
          </p:spPr>
        </p:pic>
      </p:grpSp>
      <p:pic>
        <p:nvPicPr>
          <p:cNvPr id="67596" name="Picture 12"/>
          <p:cNvPicPr>
            <a:picLocks noChangeAspect="1" noChangeArrowheads="1"/>
          </p:cNvPicPr>
          <p:nvPr/>
        </p:nvPicPr>
        <p:blipFill>
          <a:blip r:embed="rId6" cstate="print"/>
          <a:srcRect/>
          <a:stretch>
            <a:fillRect/>
          </a:stretch>
        </p:blipFill>
        <p:spPr bwMode="auto">
          <a:xfrm>
            <a:off x="4708525" y="5013325"/>
            <a:ext cx="3771900" cy="1047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endParaRPr lang="th-TH"/>
          </a:p>
        </p:txBody>
      </p:sp>
      <p:sp>
        <p:nvSpPr>
          <p:cNvPr id="68611" name="Rectangle 3"/>
          <p:cNvSpPr>
            <a:spLocks noGrp="1" noChangeArrowheads="1"/>
          </p:cNvSpPr>
          <p:nvPr>
            <p:ph type="body" idx="1"/>
          </p:nvPr>
        </p:nvSpPr>
        <p:spPr/>
        <p:txBody>
          <a:bodyPr/>
          <a:lstStyle/>
          <a:p>
            <a:endParaRPr lang="th-TH"/>
          </a:p>
        </p:txBody>
      </p:sp>
      <p:grpSp>
        <p:nvGrpSpPr>
          <p:cNvPr id="2" name="Group 16"/>
          <p:cNvGrpSpPr>
            <a:grpSpLocks/>
          </p:cNvGrpSpPr>
          <p:nvPr/>
        </p:nvGrpSpPr>
        <p:grpSpPr bwMode="auto">
          <a:xfrm>
            <a:off x="241300" y="1543050"/>
            <a:ext cx="8661400" cy="3879850"/>
            <a:chOff x="152" y="696"/>
            <a:chExt cx="5456" cy="2444"/>
          </a:xfrm>
        </p:grpSpPr>
        <p:sp>
          <p:nvSpPr>
            <p:cNvPr id="68623" name="Rectangle 15"/>
            <p:cNvSpPr>
              <a:spLocks noChangeArrowheads="1"/>
            </p:cNvSpPr>
            <p:nvPr/>
          </p:nvSpPr>
          <p:spPr bwMode="auto">
            <a:xfrm>
              <a:off x="152" y="696"/>
              <a:ext cx="5456" cy="2444"/>
            </a:xfrm>
            <a:prstGeom prst="rect">
              <a:avLst/>
            </a:prstGeom>
            <a:solidFill>
              <a:schemeClr val="bg1"/>
            </a:solidFill>
            <a:ln w="9525">
              <a:solidFill>
                <a:schemeClr val="tx1"/>
              </a:solidFill>
              <a:miter lim="800000"/>
              <a:headEnd/>
              <a:tailEnd/>
            </a:ln>
            <a:effectLst/>
          </p:spPr>
          <p:txBody>
            <a:bodyPr wrap="none" anchor="ctr"/>
            <a:lstStyle/>
            <a:p>
              <a:endParaRPr lang="th-TH"/>
            </a:p>
          </p:txBody>
        </p:sp>
        <p:pic>
          <p:nvPicPr>
            <p:cNvPr id="68612" name="Picture 4"/>
            <p:cNvPicPr>
              <a:picLocks noChangeAspect="1" noChangeArrowheads="1"/>
            </p:cNvPicPr>
            <p:nvPr/>
          </p:nvPicPr>
          <p:blipFill>
            <a:blip r:embed="rId2" cstate="print"/>
            <a:srcRect/>
            <a:stretch>
              <a:fillRect/>
            </a:stretch>
          </p:blipFill>
          <p:spPr bwMode="auto">
            <a:xfrm>
              <a:off x="195" y="872"/>
              <a:ext cx="2478" cy="1218"/>
            </a:xfrm>
            <a:prstGeom prst="rect">
              <a:avLst/>
            </a:prstGeom>
            <a:noFill/>
            <a:ln w="9525">
              <a:noFill/>
              <a:miter lim="800000"/>
              <a:headEnd/>
              <a:tailEnd/>
            </a:ln>
            <a:effectLst/>
          </p:spPr>
        </p:pic>
        <p:pic>
          <p:nvPicPr>
            <p:cNvPr id="68614" name="Picture 6"/>
            <p:cNvPicPr>
              <a:picLocks noChangeAspect="1" noChangeArrowheads="1"/>
            </p:cNvPicPr>
            <p:nvPr/>
          </p:nvPicPr>
          <p:blipFill>
            <a:blip r:embed="rId3" cstate="print"/>
            <a:srcRect/>
            <a:stretch>
              <a:fillRect/>
            </a:stretch>
          </p:blipFill>
          <p:spPr bwMode="auto">
            <a:xfrm>
              <a:off x="356" y="2038"/>
              <a:ext cx="2262" cy="1068"/>
            </a:xfrm>
            <a:prstGeom prst="rect">
              <a:avLst/>
            </a:prstGeom>
            <a:noFill/>
            <a:ln w="9525">
              <a:noFill/>
              <a:miter lim="800000"/>
              <a:headEnd/>
              <a:tailEnd/>
            </a:ln>
            <a:effectLst/>
          </p:spPr>
        </p:pic>
        <p:pic>
          <p:nvPicPr>
            <p:cNvPr id="68615" name="Picture 7"/>
            <p:cNvPicPr>
              <a:picLocks noChangeAspect="1" noChangeArrowheads="1"/>
            </p:cNvPicPr>
            <p:nvPr/>
          </p:nvPicPr>
          <p:blipFill>
            <a:blip r:embed="rId4" cstate="print"/>
            <a:srcRect/>
            <a:stretch>
              <a:fillRect/>
            </a:stretch>
          </p:blipFill>
          <p:spPr bwMode="auto">
            <a:xfrm>
              <a:off x="2928" y="891"/>
              <a:ext cx="2538" cy="2088"/>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t>Who’s the boss?</a:t>
            </a:r>
          </a:p>
        </p:txBody>
      </p:sp>
      <p:sp>
        <p:nvSpPr>
          <p:cNvPr id="95235" name="Rectangle 3"/>
          <p:cNvSpPr>
            <a:spLocks noGrp="1" noChangeArrowheads="1"/>
          </p:cNvSpPr>
          <p:nvPr>
            <p:ph type="body" idx="1"/>
          </p:nvPr>
        </p:nvSpPr>
        <p:spPr/>
        <p:txBody>
          <a:bodyPr/>
          <a:lstStyle/>
          <a:p>
            <a:endParaRPr lang="th-TH"/>
          </a:p>
        </p:txBody>
      </p:sp>
      <p:pic>
        <p:nvPicPr>
          <p:cNvPr id="95239" name="Picture 7"/>
          <p:cNvPicPr>
            <a:picLocks noChangeAspect="1" noChangeArrowheads="1"/>
          </p:cNvPicPr>
          <p:nvPr/>
        </p:nvPicPr>
        <p:blipFill>
          <a:blip r:embed="rId2" cstate="print"/>
          <a:srcRect/>
          <a:stretch>
            <a:fillRect/>
          </a:stretch>
        </p:blipFill>
        <p:spPr bwMode="auto">
          <a:xfrm>
            <a:off x="1385888" y="2736850"/>
            <a:ext cx="6372225" cy="1533525"/>
          </a:xfrm>
          <a:prstGeom prst="rect">
            <a:avLst/>
          </a:prstGeom>
          <a:noFill/>
          <a:ln w="9525">
            <a:noFill/>
            <a:miter lim="800000"/>
            <a:headEnd/>
            <a:tailEnd/>
          </a:ln>
          <a:effectLst/>
        </p:spPr>
      </p:pic>
      <p:pic>
        <p:nvPicPr>
          <p:cNvPr id="95240" name="Picture 8"/>
          <p:cNvPicPr>
            <a:picLocks noChangeAspect="1" noChangeArrowheads="1"/>
          </p:cNvPicPr>
          <p:nvPr/>
        </p:nvPicPr>
        <p:blipFill>
          <a:blip r:embed="rId3" cstate="print"/>
          <a:srcRect/>
          <a:stretch>
            <a:fillRect/>
          </a:stretch>
        </p:blipFill>
        <p:spPr bwMode="auto">
          <a:xfrm>
            <a:off x="1252538" y="4338638"/>
            <a:ext cx="6638925" cy="1514475"/>
          </a:xfrm>
          <a:prstGeom prst="rect">
            <a:avLst/>
          </a:prstGeom>
          <a:noFill/>
          <a:ln w="9525">
            <a:noFill/>
            <a:miter lim="800000"/>
            <a:headEnd/>
            <a:tailEnd/>
          </a:ln>
          <a:effectLst/>
        </p:spPr>
      </p:pic>
      <p:pic>
        <p:nvPicPr>
          <p:cNvPr id="95241" name="Picture 9"/>
          <p:cNvPicPr>
            <a:picLocks noChangeAspect="1" noChangeArrowheads="1"/>
          </p:cNvPicPr>
          <p:nvPr/>
        </p:nvPicPr>
        <p:blipFill>
          <a:blip r:embed="rId4" cstate="print"/>
          <a:srcRect/>
          <a:stretch>
            <a:fillRect/>
          </a:stretch>
        </p:blipFill>
        <p:spPr bwMode="auto">
          <a:xfrm>
            <a:off x="2879725" y="5948363"/>
            <a:ext cx="3352800" cy="847725"/>
          </a:xfrm>
          <a:prstGeom prst="rect">
            <a:avLst/>
          </a:prstGeom>
          <a:noFill/>
          <a:ln w="9525">
            <a:noFill/>
            <a:miter lim="800000"/>
            <a:headEnd/>
            <a:tailEnd/>
          </a:ln>
          <a:effectLst/>
        </p:spPr>
      </p:pic>
      <p:pic>
        <p:nvPicPr>
          <p:cNvPr id="95242" name="Picture 10"/>
          <p:cNvPicPr>
            <a:picLocks noChangeAspect="1" noChangeArrowheads="1"/>
          </p:cNvPicPr>
          <p:nvPr/>
        </p:nvPicPr>
        <p:blipFill>
          <a:blip r:embed="rId5" cstate="print"/>
          <a:srcRect/>
          <a:stretch>
            <a:fillRect/>
          </a:stretch>
        </p:blipFill>
        <p:spPr bwMode="auto">
          <a:xfrm>
            <a:off x="657225" y="974725"/>
            <a:ext cx="7829550" cy="167640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2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2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52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Abstract</a:t>
            </a:r>
            <a:endParaRPr lang="th-TH"/>
          </a:p>
        </p:txBody>
      </p:sp>
      <p:sp>
        <p:nvSpPr>
          <p:cNvPr id="3" name="Content Placeholder 2"/>
          <p:cNvSpPr>
            <a:spLocks noGrp="1"/>
          </p:cNvSpPr>
          <p:nvPr>
            <p:ph idx="1"/>
          </p:nvPr>
        </p:nvSpPr>
        <p:spPr/>
        <p:txBody>
          <a:bodyPr>
            <a:normAutofit fontScale="92500" lnSpcReduction="20000"/>
          </a:bodyPr>
          <a:lstStyle/>
          <a:p>
            <a:r>
              <a:rPr lang="en-US" b="0" smtClean="0"/>
              <a:t>The abstract is a </a:t>
            </a:r>
            <a:r>
              <a:rPr lang="en-US" smtClean="0"/>
              <a:t>summary of the paper</a:t>
            </a:r>
            <a:r>
              <a:rPr lang="en-US" b="0" smtClean="0"/>
              <a:t>. It usually </a:t>
            </a:r>
            <a:r>
              <a:rPr lang="en-US" smtClean="0">
                <a:solidFill>
                  <a:srgbClr val="FF0000"/>
                </a:solidFill>
              </a:rPr>
              <a:t>highlights the main question(s) </a:t>
            </a:r>
            <a:r>
              <a:rPr lang="en-US" b="0" smtClean="0"/>
              <a:t>the authors investigated, provides the key results of their experiments, and gives an overview of the authors' conclusions. Reading the abstract will help you decide if the article was what you were looking for, or not, without spending a long time reading the whole paper. Abstracts are usually accessible for free either online at journals' websites or in scientific literature databases.</a:t>
            </a:r>
            <a:endParaRPr lang="th-TH"/>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Introduction</a:t>
            </a:r>
            <a:endParaRPr lang="th-TH"/>
          </a:p>
        </p:txBody>
      </p:sp>
      <p:sp>
        <p:nvSpPr>
          <p:cNvPr id="3" name="Content Placeholder 2"/>
          <p:cNvSpPr>
            <a:spLocks noGrp="1"/>
          </p:cNvSpPr>
          <p:nvPr>
            <p:ph idx="1"/>
          </p:nvPr>
        </p:nvSpPr>
        <p:spPr>
          <a:xfrm>
            <a:off x="457200" y="1412776"/>
            <a:ext cx="8229600" cy="5256584"/>
          </a:xfrm>
        </p:spPr>
        <p:txBody>
          <a:bodyPr>
            <a:normAutofit fontScale="92500" lnSpcReduction="10000"/>
          </a:bodyPr>
          <a:lstStyle/>
          <a:p>
            <a:r>
              <a:rPr lang="en-US" b="0" smtClean="0"/>
              <a:t>The introduction gives </a:t>
            </a:r>
            <a:r>
              <a:rPr lang="en-US" smtClean="0">
                <a:solidFill>
                  <a:srgbClr val="FF0000"/>
                </a:solidFill>
              </a:rPr>
              <a:t>background information </a:t>
            </a:r>
            <a:r>
              <a:rPr lang="en-US" b="0" smtClean="0"/>
              <a:t>about the topic of the paper, and sets out the specific questions to be addressed by the authors. Throughout the introduction, there will be </a:t>
            </a:r>
            <a:r>
              <a:rPr lang="en-US" smtClean="0"/>
              <a:t>citations for previously published articles </a:t>
            </a:r>
            <a:r>
              <a:rPr lang="en-US" b="0" smtClean="0"/>
              <a:t>or reviews that discuss the same topic. Use these citations as recommendations for other articles you can refer to for additional background reading.</a:t>
            </a:r>
          </a:p>
          <a:p>
            <a:r>
              <a:rPr lang="en-US" b="0" smtClean="0"/>
              <a:t>Reading the introduction is a test of whether or not you are </a:t>
            </a:r>
            <a:r>
              <a:rPr lang="en-US" smtClean="0"/>
              <a:t>ready to read the rest of the paper</a:t>
            </a:r>
            <a:endParaRPr lang="en-US" b="0" smtClean="0"/>
          </a:p>
          <a:p>
            <a:endParaRPr lang="th-TH"/>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Materials and Methods</a:t>
            </a:r>
            <a:endParaRPr lang="th-TH"/>
          </a:p>
        </p:txBody>
      </p:sp>
      <p:sp>
        <p:nvSpPr>
          <p:cNvPr id="3" name="Content Placeholder 2"/>
          <p:cNvSpPr>
            <a:spLocks noGrp="1"/>
          </p:cNvSpPr>
          <p:nvPr>
            <p:ph idx="1"/>
          </p:nvPr>
        </p:nvSpPr>
        <p:spPr/>
        <p:txBody>
          <a:bodyPr>
            <a:normAutofit fontScale="92500"/>
          </a:bodyPr>
          <a:lstStyle/>
          <a:p>
            <a:r>
              <a:rPr lang="en-US" b="0" smtClean="0"/>
              <a:t>The technical details of how the experiments were carried out, including the types of controls used. </a:t>
            </a:r>
          </a:p>
          <a:p>
            <a:r>
              <a:rPr lang="en-US" b="0" smtClean="0"/>
              <a:t>Reading the methods section is helpful in understanding exactly </a:t>
            </a:r>
            <a:r>
              <a:rPr lang="en-US" b="0" i="1" smtClean="0"/>
              <a:t>what</a:t>
            </a:r>
            <a:r>
              <a:rPr lang="en-US" b="0" smtClean="0"/>
              <a:t> the authors did. This section also serves as a "how-to" manual if you're interested in carrying out similar experiments, or even in </a:t>
            </a:r>
            <a:r>
              <a:rPr lang="en-US" smtClean="0"/>
              <a:t>repeating the same experiments </a:t>
            </a:r>
            <a:r>
              <a:rPr lang="en-US" b="0" smtClean="0"/>
              <a:t>as the authors did.</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Results</a:t>
            </a:r>
            <a:endParaRPr lang="th-TH"/>
          </a:p>
        </p:txBody>
      </p:sp>
      <p:sp>
        <p:nvSpPr>
          <p:cNvPr id="3" name="Content Placeholder 2"/>
          <p:cNvSpPr>
            <a:spLocks noGrp="1"/>
          </p:cNvSpPr>
          <p:nvPr>
            <p:ph idx="1"/>
          </p:nvPr>
        </p:nvSpPr>
        <p:spPr/>
        <p:txBody>
          <a:bodyPr>
            <a:normAutofit fontScale="70000" lnSpcReduction="20000"/>
          </a:bodyPr>
          <a:lstStyle/>
          <a:p>
            <a:r>
              <a:rPr lang="en-US" b="0" smtClean="0"/>
              <a:t>The results section contains all the data from the experiments. The figures contain the majority of the data. The accompanying text contains verbal descriptions of the pieces of data the authors feel were most critical. The writing may also put the new data in the context of previous findings. </a:t>
            </a:r>
          </a:p>
          <a:p>
            <a:r>
              <a:rPr lang="en-US" b="0" smtClean="0"/>
              <a:t>Three types of information can be extracted from the results section: </a:t>
            </a:r>
            <a:r>
              <a:rPr lang="en-US" sz="5100" smtClean="0"/>
              <a:t>data from the experiments, ideas about how to improve the methods, and an understanding of how to represent similar data</a:t>
            </a:r>
            <a:r>
              <a:rPr lang="en-US" b="0" smtClean="0"/>
              <a:t>. </a:t>
            </a:r>
          </a:p>
          <a:p>
            <a:r>
              <a:rPr lang="en-US" b="0" smtClean="0"/>
              <a:t>Studying the figures will help you understand how to represent your own data in a way that is clear, accurate, and in keeping with the standards in that particular field of science.</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Discussion</a:t>
            </a:r>
            <a:endParaRPr lang="th-TH"/>
          </a:p>
        </p:txBody>
      </p:sp>
      <p:sp>
        <p:nvSpPr>
          <p:cNvPr id="3" name="Content Placeholder 2"/>
          <p:cNvSpPr>
            <a:spLocks noGrp="1"/>
          </p:cNvSpPr>
          <p:nvPr>
            <p:ph idx="1"/>
          </p:nvPr>
        </p:nvSpPr>
        <p:spPr/>
        <p:txBody>
          <a:bodyPr>
            <a:normAutofit fontScale="70000" lnSpcReduction="20000"/>
          </a:bodyPr>
          <a:lstStyle/>
          <a:p>
            <a:r>
              <a:rPr lang="en-US" b="0" smtClean="0"/>
              <a:t>The discussion section is the authors' opportunity to give you their opinions. It is where they draw conclusions about the results. They may choose to put their results in the context of previous findings and offer theories or new hypotheses that explain the sum body of knowledge in the field. Or the authors may comment on new questions and avenues of exploration that their results give rise to. </a:t>
            </a:r>
          </a:p>
          <a:p>
            <a:r>
              <a:rPr lang="en-US" b="0" smtClean="0"/>
              <a:t>The purpose of discussion sections in papers is to allow the exchange of ideas between scientists. As such, it is critical to remember that the discussions are the authors' interpretations and not necessarily facts. However, this section is often a good place to get ideas about what kind of research questions are still unanswered in the field and thus, what types of questions you might want your own research project to tackle.</a:t>
            </a:r>
            <a:endParaRPr lang="th-TH"/>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References</a:t>
            </a:r>
            <a:endParaRPr lang="th-TH"/>
          </a:p>
        </p:txBody>
      </p:sp>
      <p:sp>
        <p:nvSpPr>
          <p:cNvPr id="3" name="Content Placeholder 2"/>
          <p:cNvSpPr>
            <a:spLocks noGrp="1"/>
          </p:cNvSpPr>
          <p:nvPr>
            <p:ph idx="1"/>
          </p:nvPr>
        </p:nvSpPr>
        <p:spPr/>
        <p:txBody>
          <a:bodyPr>
            <a:normAutofit fontScale="70000" lnSpcReduction="20000"/>
          </a:bodyPr>
          <a:lstStyle/>
          <a:p>
            <a:r>
              <a:rPr lang="en-US" b="0" smtClean="0"/>
              <a:t>Throughout the article, the authors will refer to information from other papers. These citations are all listed in the references section, sometimes referred to as the bibliography. Both review articles (often cited as "reviewed in...") and primary research articles, as well as books or other relevant sources, can be found in the references section. Regardless of the type of source, there will always be enough information (authors, title, journal name, publication date, etc.) for you to find the source at a library or online. This makes the reference section incredibly useful for broadening your own literature search. If you're reading a paragraph in the current paper and want more information on the content, you should always try to find and read the articles cited in that paragraph.</a:t>
            </a:r>
            <a:endParaRPr lang="th-TH"/>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 1 (group)</a:t>
            </a:r>
            <a:endParaRPr lang="th-TH" dirty="0"/>
          </a:p>
        </p:txBody>
      </p:sp>
      <p:sp>
        <p:nvSpPr>
          <p:cNvPr id="3" name="Content Placeholder 2"/>
          <p:cNvSpPr>
            <a:spLocks noGrp="1"/>
          </p:cNvSpPr>
          <p:nvPr>
            <p:ph idx="1"/>
          </p:nvPr>
        </p:nvSpPr>
        <p:spPr/>
        <p:txBody>
          <a:bodyPr>
            <a:normAutofit/>
          </a:bodyPr>
          <a:lstStyle/>
          <a:p>
            <a:r>
              <a:rPr lang="th-TH" dirty="0" smtClean="0"/>
              <a:t>จากโฆษณาน้ำดื่ม</a:t>
            </a:r>
          </a:p>
          <a:p>
            <a:pPr marL="892175" lvl="1" indent="-500063">
              <a:buFont typeface="+mj-lt"/>
              <a:buAutoNum type="arabicPeriod"/>
            </a:pPr>
            <a:r>
              <a:rPr lang="th-TH" dirty="0" smtClean="0"/>
              <a:t>บอกประเด็นที่นิสิตตั้งข้อสงสัย รวม </a:t>
            </a:r>
            <a:r>
              <a:rPr lang="en-US" dirty="0" smtClean="0"/>
              <a:t>3 </a:t>
            </a:r>
            <a:r>
              <a:rPr lang="th-TH" dirty="0" smtClean="0"/>
              <a:t>ประเด็น</a:t>
            </a:r>
          </a:p>
          <a:p>
            <a:pPr marL="892175" lvl="1" indent="-500063">
              <a:buFont typeface="+mj-lt"/>
              <a:buAutoNum type="arabicPeriod"/>
            </a:pPr>
            <a:r>
              <a:rPr lang="th-TH" dirty="0" smtClean="0"/>
              <a:t>สืบค้นข้อมูลเพื่อตรวจสอบประเด็นทั้ง </a:t>
            </a:r>
            <a:r>
              <a:rPr lang="en-US" dirty="0" smtClean="0"/>
              <a:t>3 </a:t>
            </a:r>
            <a:r>
              <a:rPr lang="th-TH" dirty="0" smtClean="0"/>
              <a:t>ที่สงสัย และสรุปว่าจริง/ไม่จริง </a:t>
            </a:r>
          </a:p>
          <a:p>
            <a:pPr marL="892175" lvl="1" indent="-500063">
              <a:buFont typeface="+mj-lt"/>
              <a:buAutoNum type="arabicPeriod"/>
            </a:pPr>
            <a:r>
              <a:rPr lang="th-TH" dirty="0" smtClean="0"/>
              <a:t>ระบุแหล่งข้อมูลและขั้นตอนการสืบค้น</a:t>
            </a:r>
          </a:p>
          <a:p>
            <a:pPr marL="892175" lvl="1" indent="-500063">
              <a:buFont typeface="+mj-lt"/>
              <a:buAutoNum type="arabicPeriod"/>
            </a:pPr>
            <a:endParaRPr lang="th-TH" dirty="0" smtClean="0"/>
          </a:p>
          <a:p>
            <a:pPr marL="892175" lvl="1" indent="-500063" algn="ctr">
              <a:buNone/>
            </a:pPr>
            <a:r>
              <a:rPr lang="th-TH" dirty="0" smtClean="0">
                <a:solidFill>
                  <a:srgbClr val="FF0000"/>
                </a:solidFill>
              </a:rPr>
              <a:t>หมดเขตส่งวันที่ 15 ก.พ. 58 (ส่งในเว็บไซต์)</a:t>
            </a:r>
          </a:p>
          <a:p>
            <a:pPr marL="1136142" lvl="1" indent="-742950">
              <a:buFont typeface="+mj-lt"/>
              <a:buAutoNum type="arabicPeriod"/>
            </a:pPr>
            <a:endParaRPr lang="th-TH"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h-TH"/>
          </a:p>
        </p:txBody>
      </p:sp>
      <p:sp>
        <p:nvSpPr>
          <p:cNvPr id="3" name="Content Placeholder 2"/>
          <p:cNvSpPr>
            <a:spLocks noGrp="1"/>
          </p:cNvSpPr>
          <p:nvPr>
            <p:ph idx="1"/>
          </p:nvPr>
        </p:nvSpPr>
        <p:spPr/>
        <p:txBody>
          <a:bodyPr>
            <a:normAutofit fontScale="70000" lnSpcReduction="20000"/>
          </a:bodyPr>
          <a:lstStyle/>
          <a:p>
            <a:r>
              <a:rPr lang="th-TH" smtClean="0"/>
              <a:t>น้ำดื่ม </a:t>
            </a:r>
            <a:r>
              <a:rPr lang="en-US" smtClean="0"/>
              <a:t>Ocean deep </a:t>
            </a:r>
            <a:r>
              <a:rPr lang="th-TH" smtClean="0"/>
              <a:t>บริสุทธิ์จากมหาสมุทรแปซิฟิค ด้วยความลึก 2,200 </a:t>
            </a:r>
            <a:r>
              <a:rPr lang="en-US" smtClean="0"/>
              <a:t>feet </a:t>
            </a:r>
            <a:r>
              <a:rPr lang="th-TH" smtClean="0"/>
              <a:t>นำมาสกัดให้คงไว้ซึ่งแร่ธาตุสำคัญต่อร่างกายจำนวน 17 ชนิด ซึ่งน้ำแร่ หรือน้ำดื่มทั่วไปไม่มี จึงจัดอยู่ในประเภท </a:t>
            </a:r>
            <a:r>
              <a:rPr lang="en-US" smtClean="0"/>
              <a:t>Trace Elements </a:t>
            </a:r>
            <a:endParaRPr lang="th-TH" smtClean="0"/>
          </a:p>
          <a:p>
            <a:r>
              <a:rPr lang="th-TH" smtClean="0"/>
              <a:t>ปัจจุบัน เป็นรายเดียวในประเทศไทย ที่นำน้ำจากทะเลลึกมาสกัดทำน้ำดื่ม รสชาดดีไม่เค็ม สามารถบำบัดอาการขาดน้ำหรือแร่ธาตุในเบื้องต้นได้ รวมถึงผู้ที่ดื่มแอลกอฮฮล์ เมื่อต้องการความสดชื่น </a:t>
            </a:r>
            <a:r>
              <a:rPr lang="en-US" smtClean="0"/>
              <a:t>Ocean deep </a:t>
            </a:r>
            <a:r>
              <a:rPr lang="th-TH" smtClean="0"/>
              <a:t>จะสามารถทำให้ช่วยลดอาการมึนศีรษะได้ในระดับหนึ่ง เนื่องด้วยมีส่วนประกอบของแมกนีเซียม และแร่ธาตุต่างๆ ที่มีโมเลกุลใกล้เคียงกับเลือดของมนุษย์ จึงทำให้ร่างกาย สามารถดูดซึมได้ดี และนำแร่ธาตุต่าง ๆ ไปใช้ประโยชน์ได้อย่างครบถ้วนหรือหากรับประทานร่วมกับอาหารที่มีความมัน หรืออาหารทะเล จะสามารถช่วยลดความเลี่ยนของอาหาร และทำให้รสชาดอาหารที่รับประทานนั้น รู้สึกอร่อยมากขึ้น</a:t>
            </a:r>
          </a:p>
          <a:p>
            <a:r>
              <a:rPr lang="th-TH" smtClean="0"/>
              <a:t>ปัจจุบัน </a:t>
            </a:r>
            <a:r>
              <a:rPr lang="en-US" smtClean="0"/>
              <a:t>Ocean deep </a:t>
            </a:r>
            <a:r>
              <a:rPr lang="th-TH" smtClean="0"/>
              <a:t>ได้รับการรับรองคุณภาพสินค้าและการผลิต จากสถาบันระดับสากล 2 สถาบัน คือ </a:t>
            </a:r>
            <a:r>
              <a:rPr lang="en-US" smtClean="0"/>
              <a:t>ISO9001 </a:t>
            </a:r>
            <a:r>
              <a:rPr lang="th-TH" smtClean="0"/>
              <a:t>และ </a:t>
            </a:r>
            <a:r>
              <a:rPr lang="en-US" smtClean="0"/>
              <a:t>GMP </a:t>
            </a:r>
            <a:r>
              <a:rPr lang="th-TH" smtClean="0"/>
              <a:t>และเป็นน้ำดื่มเดียวที่มีการรับรอง </a:t>
            </a:r>
            <a:r>
              <a:rPr lang="en-US" smtClean="0"/>
              <a:t>Nutrition fact </a:t>
            </a:r>
            <a:r>
              <a:rPr lang="th-TH" smtClean="0"/>
              <a:t>อยู่ด้านข้างขวด</a:t>
            </a:r>
          </a:p>
          <a:p>
            <a:endParaRPr lang="th-TH"/>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 2 (group)</a:t>
            </a:r>
            <a:endParaRPr lang="th-TH" dirty="0"/>
          </a:p>
        </p:txBody>
      </p:sp>
      <p:sp>
        <p:nvSpPr>
          <p:cNvPr id="3" name="Content Placeholder 2"/>
          <p:cNvSpPr>
            <a:spLocks noGrp="1"/>
          </p:cNvSpPr>
          <p:nvPr>
            <p:ph idx="1"/>
          </p:nvPr>
        </p:nvSpPr>
        <p:spPr/>
        <p:txBody>
          <a:bodyPr>
            <a:normAutofit lnSpcReduction="10000"/>
          </a:bodyPr>
          <a:lstStyle/>
          <a:p>
            <a:r>
              <a:rPr lang="th-TH" dirty="0" smtClean="0"/>
              <a:t>จากปฏิบัติการเคมีเชิงฟิสิกส์ที่นิสิตเลือกมา</a:t>
            </a:r>
          </a:p>
          <a:p>
            <a:pPr marL="892175" lvl="1" indent="-500063">
              <a:buFont typeface="+mj-lt"/>
              <a:buAutoNum type="arabicPeriod"/>
            </a:pPr>
            <a:r>
              <a:rPr lang="th-TH" dirty="0" smtClean="0"/>
              <a:t>บอกจุดประสงค์ของการทดลอง</a:t>
            </a:r>
          </a:p>
          <a:p>
            <a:pPr marL="892175" lvl="1" indent="-500063">
              <a:buFont typeface="+mj-lt"/>
              <a:buAutoNum type="arabicPeriod"/>
            </a:pPr>
            <a:r>
              <a:rPr lang="th-TH" dirty="0" smtClean="0"/>
              <a:t>บอกทฤษฎีที่เกี่ยวข้องกับการทดลอง</a:t>
            </a:r>
          </a:p>
          <a:p>
            <a:pPr marL="892175" lvl="1" indent="-500063">
              <a:buFont typeface="+mj-lt"/>
              <a:buAutoNum type="arabicPeriod"/>
            </a:pPr>
            <a:r>
              <a:rPr lang="th-TH" dirty="0" smtClean="0"/>
              <a:t>สรุปวิธีการทดลองสั้น ๆ</a:t>
            </a:r>
          </a:p>
          <a:p>
            <a:pPr marL="892175" lvl="1" indent="-500063">
              <a:buFont typeface="+mj-lt"/>
              <a:buAutoNum type="arabicPeriod"/>
            </a:pPr>
            <a:r>
              <a:rPr lang="th-TH" dirty="0" smtClean="0"/>
              <a:t>สืบค้นบทความวิทยาศาสตร์ 3 บทความ เช่น</a:t>
            </a:r>
          </a:p>
          <a:p>
            <a:pPr marL="1349375" lvl="2" indent="-457200">
              <a:buFont typeface="+mj-lt"/>
              <a:buAutoNum type="arabicParenR"/>
            </a:pPr>
            <a:r>
              <a:rPr lang="th-TH" dirty="0" smtClean="0"/>
              <a:t>ทฤษฎีที่เกี่ยวข้อง(ต้นฉบับ)</a:t>
            </a:r>
          </a:p>
          <a:p>
            <a:pPr marL="1349375" lvl="2" indent="-457200">
              <a:buFont typeface="+mj-lt"/>
              <a:buAutoNum type="arabicParenR"/>
            </a:pPr>
            <a:r>
              <a:rPr lang="th-TH" dirty="0" smtClean="0"/>
              <a:t>การทดลองที่คล้ายคลึงกัน</a:t>
            </a:r>
          </a:p>
          <a:p>
            <a:pPr marL="1349375" lvl="2" indent="-457200">
              <a:buFont typeface="+mj-lt"/>
              <a:buAutoNum type="arabicParenR"/>
            </a:pPr>
            <a:r>
              <a:rPr lang="th-TH" dirty="0" smtClean="0"/>
              <a:t>การทดลองอื่นที่มีจุดประสงค์คล้ายกัน</a:t>
            </a:r>
          </a:p>
          <a:p>
            <a:pPr marL="892175" lvl="1" indent="-500063" algn="ctr">
              <a:buNone/>
            </a:pPr>
            <a:r>
              <a:rPr lang="th-TH" dirty="0" smtClean="0">
                <a:solidFill>
                  <a:srgbClr val="FF0000"/>
                </a:solidFill>
              </a:rPr>
              <a:t>หมดเขตส่งวันที่ 22 ก.พ. 58 (ส่งในเว็บไซต์)</a:t>
            </a:r>
          </a:p>
          <a:p>
            <a:pPr marL="1136142" lvl="1" indent="-742950">
              <a:buFont typeface="+mj-lt"/>
              <a:buAutoNum type="arabicPeriod"/>
            </a:pPr>
            <a:endParaRPr lang="th-TH"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HWG (1)</a:t>
            </a:r>
            <a:endParaRPr lang="th-TH"/>
          </a:p>
        </p:txBody>
      </p:sp>
      <p:sp>
        <p:nvSpPr>
          <p:cNvPr id="3" name="Content Placeholder 2"/>
          <p:cNvSpPr>
            <a:spLocks noGrp="1"/>
          </p:cNvSpPr>
          <p:nvPr>
            <p:ph idx="1"/>
          </p:nvPr>
        </p:nvSpPr>
        <p:spPr/>
        <p:txBody>
          <a:bodyPr>
            <a:normAutofit fontScale="92500" lnSpcReduction="10000"/>
          </a:bodyPr>
          <a:lstStyle/>
          <a:p>
            <a:r>
              <a:rPr lang="th-TH" smtClean="0"/>
              <a:t>ให้นิสิตแต่ละกลุ่มเลือกสืบค้นข้อมูลเกี่ยวกับประเด็นต่อไปนี้</a:t>
            </a:r>
          </a:p>
          <a:p>
            <a:pPr lvl="1"/>
            <a:r>
              <a:rPr lang="th-TH" smtClean="0"/>
              <a:t>การใช้ประโยชน์จากเอทานอล </a:t>
            </a:r>
          </a:p>
          <a:p>
            <a:pPr lvl="1"/>
            <a:r>
              <a:rPr lang="th-TH" smtClean="0"/>
              <a:t>การใช้ประโยชน์จากผักตบชวา</a:t>
            </a:r>
          </a:p>
          <a:p>
            <a:r>
              <a:rPr lang="th-TH" smtClean="0"/>
              <a:t>เสนอแนวทางการใช้ประโยชน์ที่แตกต่างและมีความเป็นไปได้ในการนำไปสู่การแก้ไขปัญหา 3 แนวทาง และเลือกแนวทางที่ดีที่สุด 1 แนวทาง  </a:t>
            </a:r>
            <a:r>
              <a:rPr lang="th-TH" smtClean="0">
                <a:solidFill>
                  <a:srgbClr val="FF0000"/>
                </a:solidFill>
              </a:rPr>
              <a:t>(29 ม.ค. 61)</a:t>
            </a:r>
          </a:p>
          <a:p>
            <a:r>
              <a:rPr lang="th-TH" smtClean="0"/>
              <a:t>สืบค้นงานวิจัยที่เกี่ยวข้อง จากวารสารระดับนานาชาติ 3 เรื่อง โดยต้องระบุวิธีการค้นคว้าและสรุปเนื้อหาสั้น ๆ </a:t>
            </a:r>
            <a:r>
              <a:rPr lang="th-TH" smtClean="0">
                <a:solidFill>
                  <a:srgbClr val="FF0000"/>
                </a:solidFill>
              </a:rPr>
              <a:t>(29 ม.ค. 61)</a:t>
            </a:r>
            <a:endParaRPr lang="th-TH" smtClean="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smtClean="0"/>
              <a:t>Scientific Literatures</a:t>
            </a:r>
            <a:endParaRPr lang="en-US"/>
          </a:p>
        </p:txBody>
      </p:sp>
      <p:sp>
        <p:nvSpPr>
          <p:cNvPr id="100355" name="Rectangle 3"/>
          <p:cNvSpPr>
            <a:spLocks noGrp="1" noChangeArrowheads="1"/>
          </p:cNvSpPr>
          <p:nvPr>
            <p:ph type="body" idx="1"/>
          </p:nvPr>
        </p:nvSpPr>
        <p:spPr/>
        <p:txBody>
          <a:bodyPr>
            <a:noAutofit/>
          </a:bodyPr>
          <a:lstStyle/>
          <a:p>
            <a:pPr>
              <a:lnSpc>
                <a:spcPct val="90000"/>
              </a:lnSpc>
              <a:buFontTx/>
              <a:buNone/>
            </a:pPr>
            <a:r>
              <a:rPr lang="en-US" smtClean="0"/>
              <a:t>Scientific </a:t>
            </a:r>
            <a:r>
              <a:rPr lang="en-US"/>
              <a:t>literature can include the following kinds of publications:</a:t>
            </a:r>
          </a:p>
          <a:p>
            <a:pPr>
              <a:lnSpc>
                <a:spcPct val="90000"/>
              </a:lnSpc>
            </a:pPr>
            <a:r>
              <a:rPr lang="en-US" b="1">
                <a:solidFill>
                  <a:schemeClr val="accent1"/>
                </a:solidFill>
              </a:rPr>
              <a:t>Scientific </a:t>
            </a:r>
            <a:r>
              <a:rPr lang="en-US" b="1" smtClean="0">
                <a:solidFill>
                  <a:schemeClr val="accent1"/>
                </a:solidFill>
              </a:rPr>
              <a:t>articles/papers</a:t>
            </a:r>
            <a:endParaRPr lang="en-US">
              <a:solidFill>
                <a:schemeClr val="accent1"/>
              </a:solidFill>
            </a:endParaRPr>
          </a:p>
          <a:p>
            <a:pPr>
              <a:lnSpc>
                <a:spcPct val="90000"/>
              </a:lnSpc>
            </a:pPr>
            <a:r>
              <a:rPr lang="en-US" smtClean="0">
                <a:solidFill>
                  <a:srgbClr val="FFCC00"/>
                </a:solidFill>
              </a:rPr>
              <a:t>Books/book chapters</a:t>
            </a:r>
            <a:endParaRPr lang="en-US" smtClean="0"/>
          </a:p>
          <a:p>
            <a:pPr>
              <a:lnSpc>
                <a:spcPct val="90000"/>
              </a:lnSpc>
            </a:pPr>
            <a:r>
              <a:rPr lang="en-US" b="1" smtClean="0">
                <a:solidFill>
                  <a:srgbClr val="FFCC00"/>
                </a:solidFill>
              </a:rPr>
              <a:t>Patents</a:t>
            </a:r>
            <a:endParaRPr lang="en-US"/>
          </a:p>
          <a:p>
            <a:pPr>
              <a:lnSpc>
                <a:spcPct val="90000"/>
              </a:lnSpc>
            </a:pPr>
            <a:r>
              <a:rPr lang="en-US" b="1" smtClean="0">
                <a:solidFill>
                  <a:srgbClr val="FFCC00"/>
                </a:solidFill>
              </a:rPr>
              <a:t>Presentation/Proceeding</a:t>
            </a:r>
            <a:endParaRPr lang="en-US"/>
          </a:p>
          <a:p>
            <a:pPr>
              <a:lnSpc>
                <a:spcPct val="90000"/>
              </a:lnSpc>
            </a:pPr>
            <a:r>
              <a:rPr lang="en-US" b="1" smtClean="0">
                <a:solidFill>
                  <a:srgbClr val="FFCC00"/>
                </a:solidFill>
              </a:rPr>
              <a:t>Government /Organization reports</a:t>
            </a:r>
            <a:r>
              <a:rPr lang="en-US" smtClean="0"/>
              <a:t> </a:t>
            </a:r>
            <a:endParaRPr lang="en-US"/>
          </a:p>
          <a:p>
            <a:pPr>
              <a:lnSpc>
                <a:spcPct val="90000"/>
              </a:lnSpc>
            </a:pPr>
            <a:r>
              <a:rPr lang="en-US" b="1" smtClean="0">
                <a:solidFill>
                  <a:srgbClr val="FFCC00"/>
                </a:solidFill>
              </a:rPr>
              <a:t>Other publications</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Scientific Papers</a:t>
            </a:r>
            <a:endParaRPr lang="th-TH"/>
          </a:p>
        </p:txBody>
      </p:sp>
      <p:sp>
        <p:nvSpPr>
          <p:cNvPr id="3" name="Content Placeholder 2"/>
          <p:cNvSpPr>
            <a:spLocks noGrp="1"/>
          </p:cNvSpPr>
          <p:nvPr>
            <p:ph idx="1"/>
          </p:nvPr>
        </p:nvSpPr>
        <p:spPr/>
        <p:txBody>
          <a:bodyPr>
            <a:normAutofit fontScale="85000" lnSpcReduction="10000"/>
          </a:bodyPr>
          <a:lstStyle/>
          <a:p>
            <a:r>
              <a:rPr lang="en-US" b="0" smtClean="0"/>
              <a:t>Scientific papers contain the most up-to-date information about a field regarding what has already been discovered and what questions remain unanswered.</a:t>
            </a:r>
          </a:p>
          <a:p>
            <a:r>
              <a:rPr lang="en-US" b="0" smtClean="0"/>
              <a:t>Scientific papers also contain information about how experiments were conducted, including how long they took, the equipment and materials necessary, and details about how to physically perform the experiments. </a:t>
            </a:r>
          </a:p>
          <a:p>
            <a:r>
              <a:rPr lang="en-US" b="0" smtClean="0"/>
              <a:t>This kind of information is critical for figuring out how to do your own experiments, and even whether the project will be physically possible given your equipment constraints.</a:t>
            </a:r>
          </a:p>
          <a:p>
            <a:endParaRPr lang="th-TH"/>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Why read scientific papers?</a:t>
            </a:r>
            <a:endParaRPr lang="th-TH"/>
          </a:p>
        </p:txBody>
      </p:sp>
      <p:sp>
        <p:nvSpPr>
          <p:cNvPr id="3" name="Content Placeholder 2"/>
          <p:cNvSpPr>
            <a:spLocks noGrp="1"/>
          </p:cNvSpPr>
          <p:nvPr>
            <p:ph idx="1"/>
          </p:nvPr>
        </p:nvSpPr>
        <p:spPr/>
        <p:txBody>
          <a:bodyPr/>
          <a:lstStyle/>
          <a:p>
            <a:r>
              <a:rPr lang="th-TH" smtClean="0"/>
              <a:t>ข้อมูลเป็นปัจจุบัน </a:t>
            </a:r>
            <a:r>
              <a:rPr lang="en-US" smtClean="0"/>
              <a:t>(Current)</a:t>
            </a:r>
            <a:endParaRPr lang="th-TH" smtClean="0"/>
          </a:p>
          <a:p>
            <a:r>
              <a:rPr lang="th-TH" smtClean="0"/>
              <a:t>สามารถทำซ้ำได้ </a:t>
            </a:r>
            <a:r>
              <a:rPr lang="en-US" smtClean="0"/>
              <a:t>(Replicable)</a:t>
            </a:r>
            <a:endParaRPr lang="th-TH" smtClean="0"/>
          </a:p>
          <a:p>
            <a:r>
              <a:rPr lang="th-TH" smtClean="0"/>
              <a:t>มีข้อมูลดิบ </a:t>
            </a:r>
            <a:r>
              <a:rPr lang="en-US" smtClean="0"/>
              <a:t>(Actual data)</a:t>
            </a:r>
            <a:endParaRPr lang="th-TH" smtClean="0"/>
          </a:p>
          <a:p>
            <a:r>
              <a:rPr lang="th-TH" smtClean="0"/>
              <a:t>อธิบายเหตุผล-ที่มาที่ไป </a:t>
            </a:r>
            <a:r>
              <a:rPr lang="en-US" smtClean="0"/>
              <a:t>(Authors’ Logic)</a:t>
            </a:r>
            <a:endParaRPr lang="th-TH"/>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Types of Scientific Papers</a:t>
            </a:r>
            <a:endParaRPr lang="th-TH"/>
          </a:p>
        </p:txBody>
      </p:sp>
      <p:sp>
        <p:nvSpPr>
          <p:cNvPr id="3" name="Content Placeholder 2"/>
          <p:cNvSpPr>
            <a:spLocks noGrp="1"/>
          </p:cNvSpPr>
          <p:nvPr>
            <p:ph idx="1"/>
          </p:nvPr>
        </p:nvSpPr>
        <p:spPr/>
        <p:txBody>
          <a:bodyPr/>
          <a:lstStyle/>
          <a:p>
            <a:r>
              <a:rPr lang="en-US" smtClean="0"/>
              <a:t>Review Articles : </a:t>
            </a:r>
            <a:r>
              <a:rPr lang="en-US" b="0" smtClean="0"/>
              <a:t>an overview of the scientific field or topic by summarizing the data and conclusions from many studies</a:t>
            </a:r>
            <a:endParaRPr lang="th-TH" smtClean="0"/>
          </a:p>
          <a:p>
            <a:r>
              <a:rPr lang="en-US" smtClean="0"/>
              <a:t>Primary Research Publication: </a:t>
            </a:r>
            <a:r>
              <a:rPr lang="en-US" b="0" smtClean="0"/>
              <a:t>the original data and conclusions of the researchers who were involved in the experiments.</a:t>
            </a:r>
            <a:endParaRPr lang="en-US"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tt">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Ptt</Template>
  <TotalTime>432</TotalTime>
  <Words>1770</Words>
  <Application>Microsoft Office PowerPoint</Application>
  <PresentationFormat>On-screen Show (4:3)</PresentationFormat>
  <Paragraphs>187</Paragraphs>
  <Slides>51</Slides>
  <Notes>0</Notes>
  <HiddenSlides>11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51</vt:i4>
      </vt:variant>
    </vt:vector>
  </HeadingPairs>
  <TitlesOfParts>
    <vt:vector size="63" baseType="lpstr">
      <vt:lpstr>_Layiji MaHaNiYom V 1.2</vt:lpstr>
      <vt:lpstr>Angsana New</vt:lpstr>
      <vt:lpstr>Arial</vt:lpstr>
      <vt:lpstr>Berlin Sans FB Demi</vt:lpstr>
      <vt:lpstr>Browallia New</vt:lpstr>
      <vt:lpstr>Calibri</vt:lpstr>
      <vt:lpstr>Candara</vt:lpstr>
      <vt:lpstr>Constantia</vt:lpstr>
      <vt:lpstr>Cordia New</vt:lpstr>
      <vt:lpstr>TH SarabunPSK</vt:lpstr>
      <vt:lpstr>Wingdings 2</vt:lpstr>
      <vt:lpstr>Ptt</vt:lpstr>
      <vt:lpstr>องค์ประกอบของ บทความวิชาการ</vt:lpstr>
      <vt:lpstr>Importances of Literature Search</vt:lpstr>
      <vt:lpstr>What do we want?</vt:lpstr>
      <vt:lpstr>Reliable Resouces?</vt:lpstr>
      <vt:lpstr>PowerPoint Presentation</vt:lpstr>
      <vt:lpstr>Scientific Literatures</vt:lpstr>
      <vt:lpstr>Scientific Papers</vt:lpstr>
      <vt:lpstr>Why read scientific papers?</vt:lpstr>
      <vt:lpstr>Types of Scientific Papers</vt:lpstr>
      <vt:lpstr>Parts of Primary Research Paper</vt:lpstr>
      <vt:lpstr>PowerPoint Presentation</vt:lpstr>
      <vt:lpstr>PowerPoint Presentation</vt:lpstr>
      <vt:lpstr>How to Read </vt:lpstr>
      <vt:lpstr>Are all apples red?</vt:lpstr>
      <vt:lpstr>PowerPoint Presentation</vt:lpstr>
      <vt:lpstr>PowerPoint Presentation</vt:lpstr>
      <vt:lpstr>แนวทางการวิจัย</vt:lpstr>
      <vt:lpstr>ปัญหาที่มีผลกระทบสูง</vt:lpstr>
      <vt:lpstr>HW (G1)</vt:lpstr>
      <vt:lpstr>PowerPoint Presentation</vt:lpstr>
      <vt:lpstr>วันสอบ</vt:lpstr>
      <vt:lpstr>PowerPoint Presentation</vt:lpstr>
      <vt:lpstr>Parts of Scientific paper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Who’s the boss?</vt:lpstr>
      <vt:lpstr>Abstract</vt:lpstr>
      <vt:lpstr>Introduction</vt:lpstr>
      <vt:lpstr>Materials and Methods</vt:lpstr>
      <vt:lpstr>Results</vt:lpstr>
      <vt:lpstr>Discussion</vt:lpstr>
      <vt:lpstr>References</vt:lpstr>
      <vt:lpstr>HW 1 (group)</vt:lpstr>
      <vt:lpstr>HW 2 (group)</vt:lpstr>
      <vt:lpstr>HWG (1)</vt:lpstr>
    </vt:vector>
  </TitlesOfParts>
  <Company>Kasetsart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การสืบค้นข้อมูลเพื่องานวิจัย</dc:title>
  <dc:creator>Office Of Computer Services</dc:creator>
  <cp:lastModifiedBy>HP</cp:lastModifiedBy>
  <cp:revision>52</cp:revision>
  <dcterms:created xsi:type="dcterms:W3CDTF">2013-11-15T02:28:03Z</dcterms:created>
  <dcterms:modified xsi:type="dcterms:W3CDTF">2019-02-04T03:20:18Z</dcterms:modified>
</cp:coreProperties>
</file>