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81" r:id="rId3"/>
    <p:sldId id="282" r:id="rId4"/>
    <p:sldId id="286" r:id="rId5"/>
    <p:sldId id="266" r:id="rId6"/>
    <p:sldId id="269" r:id="rId7"/>
    <p:sldId id="283" r:id="rId8"/>
    <p:sldId id="270" r:id="rId9"/>
    <p:sldId id="278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8" r:id="rId20"/>
    <p:sldId id="284" r:id="rId21"/>
    <p:sldId id="285" r:id="rId22"/>
    <p:sldId id="272" r:id="rId23"/>
    <p:sldId id="273" r:id="rId24"/>
    <p:sldId id="275" r:id="rId25"/>
    <p:sldId id="276" r:id="rId26"/>
    <p:sldId id="277" r:id="rId27"/>
    <p:sldId id="274" r:id="rId28"/>
    <p:sldId id="265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808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1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13F2F-D451-430C-99B8-F76D3ADA2F8F}" type="datetimeFigureOut">
              <a:rPr lang="th-TH" smtClean="0"/>
              <a:pPr/>
              <a:t>06/02/60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3A2AA-4C6C-42F0-B928-7B6DDB92E8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079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50E-FCE0-4FE2-8C96-5FFF0D5EA3D2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E4DB-8EBA-4EC8-8C1E-7E4652673641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7745-0B33-4892-9F8F-224A5F3F0C23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548"/>
          </a:xfrm>
        </p:spPr>
        <p:txBody>
          <a:bodyPr>
            <a:noAutofit/>
          </a:bodyPr>
          <a:lstStyle>
            <a:lvl1pPr>
              <a:defRPr sz="5400" b="1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974"/>
            <a:ext cx="8229600" cy="493619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4000" b="1">
                <a:latin typeface="TH SarabunPSK" pitchFamily="34" charset="-34"/>
                <a:cs typeface="TH SarabunPSK" pitchFamily="34" charset="-34"/>
              </a:defRPr>
            </a:lvl1pPr>
            <a:lvl2pPr>
              <a:defRPr sz="3600" b="1">
                <a:latin typeface="TH SarabunPSK" pitchFamily="34" charset="-34"/>
                <a:cs typeface="TH SarabunPSK" pitchFamily="34" charset="-34"/>
              </a:defRPr>
            </a:lvl2pPr>
            <a:lvl3pPr>
              <a:defRPr sz="3200" b="1">
                <a:latin typeface="TH SarabunPSK" pitchFamily="34" charset="-34"/>
                <a:cs typeface="TH SarabunPSK" pitchFamily="34" charset="-34"/>
              </a:defRPr>
            </a:lvl3pPr>
            <a:lvl4pPr>
              <a:defRPr sz="2800" b="1">
                <a:latin typeface="TH SarabunPSK" pitchFamily="34" charset="-34"/>
                <a:cs typeface="TH SarabunPSK" pitchFamily="34" charset="-34"/>
              </a:defRPr>
            </a:lvl4pPr>
            <a:lvl5pPr>
              <a:defRPr sz="2800" b="1"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9F41-DA7A-4191-AB1C-03ABD5E9943B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36-6D9F-4597-B9D8-0940AE285C0E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9A95-61BB-4500-82F2-91EF3B95E117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D47-6F09-41FD-BB58-1C0A7B973EE0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0482-C624-462C-9EAC-E3F6CB574A9A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E138-1CEC-4CAC-BA8D-04028A460799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675-4388-44F8-8BF7-C7E91A6B0313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06AA-6DFA-4993-9801-7BBC7B9241A2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C14A4-64AF-443C-9CDB-7AFBE0854BB4}" type="datetime1">
              <a:rPr lang="th-TH" smtClean="0"/>
              <a:pPr/>
              <a:t>06/02/60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การสืบค้น และการอ้างอิงในบทความวิชาการ</a:t>
            </a: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593770"/>
            <a:ext cx="6400800" cy="1045029"/>
          </a:xfrm>
        </p:spPr>
        <p:txBody>
          <a:bodyPr/>
          <a:lstStyle/>
          <a:p>
            <a:pPr algn="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ปิติ ตรีสุกล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181225"/>
            <a:ext cx="88868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179" y="5002137"/>
            <a:ext cx="7245026" cy="40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04865" y="4982547"/>
            <a:ext cx="7287208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812799" y="5613398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ตั้งคำถาม </a:t>
            </a:r>
            <a:r>
              <a:rPr lang="en-US" sz="4400" b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400" b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ใคร อะไร ที่ไหน เมื่อไร ทำไม อย่างไร </a:t>
            </a:r>
            <a:endParaRPr lang="th-TH" sz="4400" b="1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475514" y="0"/>
            <a:ext cx="3080657" cy="1807028"/>
          </a:xfrm>
          <a:prstGeom prst="cloudCallout">
            <a:avLst>
              <a:gd name="adj1" fmla="val -39368"/>
              <a:gd name="adj2" fmla="val 7369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ความน่าสนใจ</a:t>
            </a:r>
          </a:p>
          <a:p>
            <a:pPr algn="ctr"/>
            <a:r>
              <a:rPr lang="th-TH" sz="32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ความคาดหวัง มีเนื้อหาอะไรบ้าง</a:t>
            </a:r>
            <a:endParaRPr lang="th-TH" sz="32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55707" cy="28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5486400" y="424543"/>
            <a:ext cx="1774371" cy="827314"/>
          </a:xfrm>
          <a:prstGeom prst="wedgeEllipseCallout">
            <a:avLst>
              <a:gd name="adj1" fmla="val -39238"/>
              <a:gd name="adj2" fmla="val 178290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ทำไมสนใจพืช 3 ชนิดนี้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0" y="633047"/>
            <a:ext cx="2280976" cy="1050891"/>
          </a:xfrm>
          <a:prstGeom prst="wedgeEllipseCallout">
            <a:avLst>
              <a:gd name="adj1" fmla="val 38820"/>
              <a:gd name="adj2" fmla="val 14407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b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อย่างไร </a:t>
            </a:r>
            <a:br>
              <a:rPr lang="th-TH" sz="2000" b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แบบ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อื่นมีอะไรอีก ทำไมเลือกแบบนี้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600200" y="250372"/>
            <a:ext cx="2090057" cy="827314"/>
          </a:xfrm>
          <a:prstGeom prst="wedgeEllipseCallout">
            <a:avLst>
              <a:gd name="adj1" fmla="val 52362"/>
              <a:gd name="adj2" fmla="val 242763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ไล่ชั่วคราว/ถาวร ไม่ตาย วิธีวัด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30498" y="1638905"/>
            <a:ext cx="1099457" cy="446314"/>
          </a:xfrm>
          <a:prstGeom prst="wedgeEllipseCallout">
            <a:avLst>
              <a:gd name="adj1" fmla="val -75178"/>
              <a:gd name="adj2" fmla="val 197656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มดอะไร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053943" y="1144147"/>
            <a:ext cx="2090057" cy="827314"/>
          </a:xfrm>
          <a:prstGeom prst="wedgeEllipseCallout">
            <a:avLst>
              <a:gd name="adj1" fmla="val -58055"/>
              <a:gd name="adj2" fmla="val 13881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ทดลองภายใต้เงื่อนไขอะไร 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356378" y="5039833"/>
            <a:ext cx="3374571" cy="1543997"/>
          </a:xfrm>
          <a:prstGeom prst="cloudCallout">
            <a:avLst>
              <a:gd name="adj1" fmla="val -44429"/>
              <a:gd name="adj2" fmla="val 619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ควรมองหาอะไรในงานชิ้นนี้</a:t>
            </a:r>
            <a:endParaRPr lang="th-TH" sz="3600" b="1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51893" y="5398174"/>
            <a:ext cx="1786270" cy="827314"/>
          </a:xfrm>
          <a:prstGeom prst="wedgeEllipseCallout">
            <a:avLst>
              <a:gd name="adj1" fmla="val 4986"/>
              <a:gd name="adj2" fmla="val 49683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พิษ</a:t>
            </a:r>
            <a:r>
              <a:rPr lang="th-TH" sz="2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ภัย</a:t>
            </a:r>
            <a:r>
              <a:rPr lang="th-TH" sz="2400" b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ต่อสิ่งมีชีวิต</a:t>
            </a:r>
            <a:r>
              <a:rPr lang="en-US" sz="2400" b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???</a:t>
            </a:r>
            <a:endParaRPr lang="th-TH" sz="24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15" name="Oval Callout 14"/>
          <p:cNvSpPr/>
          <p:nvPr/>
        </p:nvSpPr>
        <p:spPr>
          <a:xfrm>
            <a:off x="0" y="1919234"/>
            <a:ext cx="1537398" cy="472274"/>
          </a:xfrm>
          <a:prstGeom prst="wedgeEllipseCallout">
            <a:avLst>
              <a:gd name="adj1" fmla="val 10721"/>
              <a:gd name="adj2" fmla="val 134294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ใช้ส่วนไหน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0" y="4132380"/>
            <a:ext cx="2090057" cy="827314"/>
          </a:xfrm>
          <a:prstGeom prst="wedgeEllipseCallout">
            <a:avLst>
              <a:gd name="adj1" fmla="val 67371"/>
              <a:gd name="adj2" fmla="val -16259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เวลามีผลต่อการศึกษานี้หรือไม่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706439" y="5077364"/>
            <a:ext cx="2090057" cy="827314"/>
          </a:xfrm>
          <a:prstGeom prst="wedgeEllipseCallout">
            <a:avLst>
              <a:gd name="adj1" fmla="val -51727"/>
              <a:gd name="adj2" fmla="val -14407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ระดับความเข้มข้นที่เหมาะสม</a:t>
            </a:r>
            <a:r>
              <a:rPr lang="en-US" sz="2000" b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?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786490" y="4141128"/>
            <a:ext cx="2090057" cy="827314"/>
          </a:xfrm>
          <a:prstGeom prst="wedgeEllipseCallout">
            <a:avLst>
              <a:gd name="adj1" fmla="val -46390"/>
              <a:gd name="adj2" fmla="val -120976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วัดและคำนวณได้อย่างไร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845107" y="4306902"/>
            <a:ext cx="1774371" cy="827314"/>
          </a:xfrm>
          <a:prstGeom prst="wedgeEllipseCallout">
            <a:avLst>
              <a:gd name="adj1" fmla="val -65802"/>
              <a:gd name="adj2" fmla="val -184054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ทำไมพืชเหล่านี้ถึงไล่มดได้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9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511209" y="4065181"/>
            <a:ext cx="3388242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248094" y="2604977"/>
            <a:ext cx="8587562" cy="10632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6712690" y="1279451"/>
            <a:ext cx="1867784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3455581" y="5050465"/>
            <a:ext cx="2317897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297712" y="1594884"/>
            <a:ext cx="3444948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5943602" y="1286539"/>
            <a:ext cx="446565" cy="287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409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319884" y="1631422"/>
            <a:ext cx="1278294" cy="2892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7579568" y="2298440"/>
            <a:ext cx="659364" cy="2892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4038601" y="468086"/>
            <a:ext cx="9470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บทนำ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010399" y="4490485"/>
            <a:ext cx="1665767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2126512" y="4472764"/>
            <a:ext cx="4593265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4401879" y="4111255"/>
            <a:ext cx="733647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3193309" y="4851990"/>
            <a:ext cx="3175593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2119423" y="3384696"/>
            <a:ext cx="4717312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2083981" y="3030279"/>
            <a:ext cx="6613451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8304" y="4015568"/>
            <a:ext cx="7504358" cy="12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239" y="454482"/>
            <a:ext cx="8481526" cy="36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9" grpId="0" animBg="1"/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73256" y="4054549"/>
            <a:ext cx="1424762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2020186" y="4058093"/>
            <a:ext cx="1119963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6648892" y="3682409"/>
            <a:ext cx="2293089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5039833" y="2286000"/>
            <a:ext cx="1424762" cy="308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650" y="1166325"/>
            <a:ext cx="8741617" cy="32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1" y="1988288"/>
            <a:ext cx="2498650" cy="3296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556" y="212942"/>
            <a:ext cx="8443913" cy="25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827" y="2637479"/>
            <a:ext cx="8351044" cy="40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817628" y="1265274"/>
            <a:ext cx="263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ผลการทดลอง </a:t>
            </a:r>
            <a:r>
              <a:rPr lang="en-US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?</a:t>
            </a:r>
            <a:endParaRPr lang="th-TH" b="1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9395" y="3150781"/>
            <a:ext cx="263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ไม่ใช่ผลการทดลอง</a:t>
            </a:r>
            <a:endParaRPr lang="th-TH" b="1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637" y="5344633"/>
            <a:ext cx="263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หาได้ยังไง </a:t>
            </a:r>
            <a:r>
              <a:rPr lang="en-US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?</a:t>
            </a:r>
            <a:endParaRPr lang="th-TH" b="1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869" y="858515"/>
            <a:ext cx="8193881" cy="13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78" y="2352870"/>
            <a:ext cx="8372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76" y="1399592"/>
            <a:ext cx="82724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881962" y="4125433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ต้องการไล่มดทำไม</a:t>
            </a:r>
          </a:p>
          <a:p>
            <a:pPr>
              <a:buFont typeface="Arial" pitchFamily="34" charset="0"/>
              <a:buChar char="•"/>
            </a:pPr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เกิดอะไรขึ้นหลังจาก 1</a:t>
            </a:r>
            <a:r>
              <a:rPr lang="en-US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30 ชั่วโมง</a:t>
            </a:r>
          </a:p>
          <a:p>
            <a:pPr>
              <a:buFont typeface="Arial" pitchFamily="34" charset="0"/>
              <a:buChar char="•"/>
            </a:pPr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มดอยู่ห่างจากสารสกัดแค่ไหน </a:t>
            </a:r>
          </a:p>
          <a:p>
            <a:pPr>
              <a:buFont typeface="Arial" pitchFamily="34" charset="0"/>
              <a:buChar char="•"/>
            </a:pPr>
            <a:r>
              <a:rPr lang="th-TH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มีประสิทธิภาพแค่ไหน ใช้แทนสารเคมีกำจัดแมลงได้หรือไม่ </a:t>
            </a:r>
            <a:endParaRPr lang="th-TH" b="1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441" y="1156166"/>
            <a:ext cx="78724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HW 3 (Group)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จากหัวข้อปฏิบัติการเคมีเชิงฟิสิกส์ที่เลือกมาให้ตั้งคำถามเกี่ยวกับ</a:t>
            </a:r>
          </a:p>
          <a:p>
            <a:pPr lvl="1"/>
            <a:r>
              <a:rPr lang="th-TH" dirty="0" smtClean="0"/>
              <a:t>วัตถุประสงค์ (5 ข้อ)</a:t>
            </a:r>
          </a:p>
          <a:p>
            <a:pPr lvl="1"/>
            <a:r>
              <a:rPr lang="th-TH" dirty="0" smtClean="0"/>
              <a:t>วิธีการทดลอง (5 ข้อ)</a:t>
            </a:r>
          </a:p>
          <a:p>
            <a:pPr lvl="1"/>
            <a:r>
              <a:rPr lang="th-TH" dirty="0" smtClean="0"/>
              <a:t>ทฤษฎีที่เกี่ยวข้อง (5 ข้อ)</a:t>
            </a:r>
          </a:p>
          <a:p>
            <a:r>
              <a:rPr lang="th-TH" dirty="0" smtClean="0"/>
              <a:t>สมัคร </a:t>
            </a:r>
            <a:r>
              <a:rPr lang="en-US" dirty="0" smtClean="0"/>
              <a:t>account </a:t>
            </a:r>
            <a:r>
              <a:rPr lang="th-TH" dirty="0" smtClean="0"/>
              <a:t>ของ </a:t>
            </a:r>
            <a:r>
              <a:rPr lang="en-US" dirty="0" err="1" smtClean="0"/>
              <a:t>Scifinder</a:t>
            </a:r>
            <a:r>
              <a:rPr lang="en-US" dirty="0" smtClean="0"/>
              <a:t> (online) 1 user/</a:t>
            </a:r>
            <a:r>
              <a:rPr lang="th-TH" dirty="0" smtClean="0"/>
              <a:t>กลุ่ม</a:t>
            </a:r>
            <a:br>
              <a:rPr lang="th-TH" dirty="0" smtClean="0"/>
            </a:br>
            <a:r>
              <a:rPr lang="th-TH" dirty="0" smtClean="0"/>
              <a:t>(ทุกคนในกลุ่มต้องทราบว่าทำอย่างไร)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04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41867" y="2404533"/>
            <a:ext cx="3759200" cy="2483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Merck Index</a:t>
            </a:r>
            <a:endParaRPr lang="th-TH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4356" y="1189974"/>
            <a:ext cx="2449688" cy="4936190"/>
          </a:xfrm>
        </p:spPr>
        <p:txBody>
          <a:bodyPr/>
          <a:lstStyle/>
          <a:p>
            <a:r>
              <a:rPr lang="th-TH" smtClean="0"/>
              <a:t>แหล่งข้อมูล</a:t>
            </a:r>
          </a:p>
          <a:p>
            <a:r>
              <a:rPr lang="th-TH" smtClean="0"/>
              <a:t>วิธีการสืบค้น</a:t>
            </a:r>
          </a:p>
          <a:p>
            <a:r>
              <a:rPr lang="th-TH" smtClean="0"/>
              <a:t>ข้อมูลที่ได้</a:t>
            </a:r>
          </a:p>
          <a:p>
            <a:r>
              <a:rPr lang="th-TH" smtClean="0"/>
              <a:t>ประโยชน์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</a:t>
            </a:fld>
            <a:endParaRPr lang="th-TH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581" y="1310152"/>
            <a:ext cx="5746308" cy="48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ปัญหาการส่งออกกล้วย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/>
              <a:t>กล้วยเป็นผลไม้ที่มีมูลค่าการส่งออกจำนวนมหาศาล</a:t>
            </a:r>
          </a:p>
          <a:p>
            <a:r>
              <a:rPr lang="th-TH" sz="3600" dirty="0" smtClean="0"/>
              <a:t>ปัญหาการเน่าเสียระหว่างการขนส่ง</a:t>
            </a:r>
          </a:p>
          <a:p>
            <a:r>
              <a:rPr lang="th-TH" sz="3600" dirty="0" smtClean="0"/>
              <a:t>เมื่อผลไม้สุกจะปล่อยแก๊ส </a:t>
            </a:r>
            <a:r>
              <a:rPr lang="en-US" sz="3600" dirty="0" err="1" smtClean="0"/>
              <a:t>acetelene</a:t>
            </a:r>
            <a:r>
              <a:rPr lang="en-US" sz="3600" dirty="0" smtClean="0"/>
              <a:t> </a:t>
            </a:r>
            <a:r>
              <a:rPr lang="th-TH" sz="3600" dirty="0" smtClean="0"/>
              <a:t>ออกมา</a:t>
            </a:r>
          </a:p>
          <a:p>
            <a:r>
              <a:rPr lang="th-TH" sz="3600" dirty="0" smtClean="0"/>
              <a:t>แก๊ส </a:t>
            </a:r>
            <a:r>
              <a:rPr lang="en-US" sz="3600" dirty="0" err="1" smtClean="0"/>
              <a:t>acetelene</a:t>
            </a:r>
            <a:r>
              <a:rPr lang="en-US" sz="3600" dirty="0" smtClean="0"/>
              <a:t> </a:t>
            </a:r>
            <a:r>
              <a:rPr lang="th-TH" sz="3600" dirty="0" smtClean="0"/>
              <a:t>จะกระตุ้นให้ผลไม้อื่นสุกตามไปด้วย</a:t>
            </a:r>
          </a:p>
          <a:p>
            <a:r>
              <a:rPr lang="th-TH" sz="3600" dirty="0" smtClean="0"/>
              <a:t>วิธีการแก้ไขทำได้อย่างไร</a:t>
            </a:r>
          </a:p>
          <a:p>
            <a:pPr lvl="1">
              <a:buNone/>
            </a:pP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846667" y="4188177"/>
            <a:ext cx="3476978" cy="699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กันไม่ให้ผลไม้เริ่มสุก</a:t>
            </a:r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1023" y="5040488"/>
            <a:ext cx="3476978" cy="699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กันไม่ให้ผลไม้สุกปล่อย 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C</a:t>
            </a:r>
            <a:r>
              <a:rPr lang="en-US" b="1" baseline="-2500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b="1" baseline="-25000" smtClean="0">
                <a:latin typeface="TH SarabunPSK" pitchFamily="34" charset="-34"/>
                <a:cs typeface="TH SarabunPSK" pitchFamily="34" charset="-34"/>
              </a:rPr>
              <a:t>4</a:t>
            </a:r>
            <a:endParaRPr lang="th-TH" b="1" baseline="-25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1511" y="5898444"/>
            <a:ext cx="3556000" cy="699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กำจัด 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C</a:t>
            </a:r>
            <a:r>
              <a:rPr lang="en-US" b="1" baseline="-2500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b="1" baseline="-2500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ที่ผลไม้สุกปล่อย</a:t>
            </a:r>
            <a:endParaRPr lang="th-TH" b="1" baseline="-25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9245" y="4188176"/>
            <a:ext cx="3572932" cy="699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กัน 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C</a:t>
            </a:r>
            <a:r>
              <a:rPr lang="en-US" b="1" baseline="-2500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b="1" baseline="-2500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ไม่ให้สัมผัสกับผลไม้ดิบ</a:t>
            </a:r>
            <a:endParaRPr lang="th-TH" b="1" baseline="-25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51022" y="5051776"/>
            <a:ext cx="3572932" cy="699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กัน 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C</a:t>
            </a:r>
            <a:r>
              <a:rPr lang="en-US" b="1" baseline="-2500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b="1" baseline="-2500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ไม่ให้มีผลต่อผลไม้ดิบ</a:t>
            </a:r>
            <a:endParaRPr lang="th-TH" b="1" baseline="-25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56666" y="5904087"/>
            <a:ext cx="3572932" cy="6999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smtClean="0">
                <a:latin typeface="TH SarabunPSK" pitchFamily="34" charset="-34"/>
                <a:cs typeface="TH SarabunPSK" pitchFamily="34" charset="-34"/>
              </a:rPr>
              <a:t>เงื่อนไข</a:t>
            </a:r>
            <a:r>
              <a:rPr lang="en-US" sz="4400" b="1" smtClean="0">
                <a:latin typeface="TH SarabunPSK" pitchFamily="34" charset="-34"/>
                <a:cs typeface="TH SarabunPSK" pitchFamily="34" charset="-34"/>
              </a:rPr>
              <a:t> ?</a:t>
            </a:r>
            <a:endParaRPr lang="th-TH" sz="4400" b="1" baseline="-2500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การบ้าน 3 </a:t>
            </a:r>
            <a:r>
              <a:rPr lang="th-TH" dirty="0" smtClean="0"/>
              <a:t>(</a:t>
            </a:r>
            <a:r>
              <a:rPr lang="th-TH" dirty="0" smtClean="0"/>
              <a:t>กลุ่ม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สมัคร </a:t>
            </a:r>
            <a:r>
              <a:rPr lang="en-US" dirty="0"/>
              <a:t>account </a:t>
            </a:r>
            <a:r>
              <a:rPr lang="th-TH" dirty="0"/>
              <a:t>ของ </a:t>
            </a:r>
            <a:r>
              <a:rPr lang="en-US" dirty="0" err="1"/>
              <a:t>Scifinder</a:t>
            </a:r>
            <a:r>
              <a:rPr lang="en-US" dirty="0"/>
              <a:t> (online) 1 user/</a:t>
            </a:r>
            <a:r>
              <a:rPr lang="th-TH" dirty="0"/>
              <a:t>กลุ่ม</a:t>
            </a:r>
            <a:br>
              <a:rPr lang="th-TH" dirty="0"/>
            </a:br>
            <a:r>
              <a:rPr lang="th-TH" dirty="0"/>
              <a:t>(ทุกคนในกลุ่มต้องทราบว่าทำอย่างไร) </a:t>
            </a:r>
          </a:p>
          <a:p>
            <a:r>
              <a:rPr lang="th-TH" dirty="0" smtClean="0"/>
              <a:t>สืบค้น</a:t>
            </a:r>
            <a:r>
              <a:rPr lang="th-TH" dirty="0" smtClean="0"/>
              <a:t>วิธีแก้ปัญหาการเน่าเสียของกล้วยที่ส่งออก </a:t>
            </a:r>
            <a:r>
              <a:rPr lang="en-US" dirty="0"/>
              <a:t>2</a:t>
            </a:r>
            <a:r>
              <a:rPr lang="th-TH" dirty="0" smtClean="0"/>
              <a:t> </a:t>
            </a:r>
            <a:r>
              <a:rPr lang="th-TH" dirty="0" smtClean="0"/>
              <a:t>วิธี</a:t>
            </a:r>
          </a:p>
          <a:p>
            <a:pPr marL="892175" lvl="1" indent="-434975">
              <a:buFont typeface="+mj-lt"/>
              <a:buAutoNum type="arabicParenR"/>
              <a:tabLst>
                <a:tab pos="892175" algn="l"/>
              </a:tabLst>
            </a:pPr>
            <a:r>
              <a:rPr lang="th-TH" dirty="0" smtClean="0"/>
              <a:t>เงื่อนไขในการแก้ไขปัญหา (3 ข้อ เรียงตามความสำคัญ)</a:t>
            </a:r>
          </a:p>
          <a:p>
            <a:pPr marL="892175" lvl="1" indent="-434975">
              <a:buFont typeface="+mj-lt"/>
              <a:buAutoNum type="arabicParenR"/>
              <a:tabLst>
                <a:tab pos="892175" algn="l"/>
              </a:tabLst>
            </a:pPr>
            <a:r>
              <a:rPr lang="th-TH" dirty="0" smtClean="0"/>
              <a:t>แก้ปัญหาได้อย่างไร</a:t>
            </a:r>
          </a:p>
          <a:p>
            <a:pPr marL="892175" lvl="1" indent="-434975">
              <a:buFont typeface="+mj-lt"/>
              <a:buAutoNum type="arabicParenR"/>
              <a:tabLst>
                <a:tab pos="892175" algn="l"/>
              </a:tabLst>
            </a:pPr>
            <a:r>
              <a:rPr lang="th-TH" dirty="0" smtClean="0"/>
              <a:t>ข้อดีและข้อเสีย (อย่างละ 2 ข้อ)</a:t>
            </a:r>
          </a:p>
          <a:p>
            <a:pPr marL="892175" lvl="1" indent="-434975">
              <a:buFont typeface="+mj-lt"/>
              <a:buAutoNum type="arabicParenR"/>
              <a:tabLst>
                <a:tab pos="892175" algn="l"/>
              </a:tabLst>
            </a:pPr>
            <a:r>
              <a:rPr lang="th-TH" dirty="0" smtClean="0"/>
              <a:t>แหล่งข้อมูล (</a:t>
            </a:r>
            <a:r>
              <a:rPr lang="th-TH" dirty="0" smtClean="0"/>
              <a:t>วิธีละ</a:t>
            </a:r>
            <a:r>
              <a:rPr lang="th-TH" dirty="0" smtClean="0"/>
              <a:t> </a:t>
            </a:r>
            <a:r>
              <a:rPr lang="en-US" dirty="0" smtClean="0"/>
              <a:t>2 </a:t>
            </a:r>
            <a:r>
              <a:rPr lang="th-TH" dirty="0" smtClean="0"/>
              <a:t>แหล่ง</a:t>
            </a:r>
            <a:r>
              <a:rPr lang="th-TH" dirty="0" smtClean="0"/>
              <a:t>)</a:t>
            </a:r>
          </a:p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http://pantip.com/topic/32361805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22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104900"/>
            <a:ext cx="6953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f.ptcdn.info/541/021/000/1406094326-2012041518-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392" y="1237881"/>
            <a:ext cx="3601093" cy="4909599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7159451" y="2189704"/>
            <a:ext cx="1001486" cy="4572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5231843" y="3577213"/>
            <a:ext cx="626345" cy="357555"/>
          </a:xfrm>
          <a:prstGeom prst="roundRect">
            <a:avLst/>
          </a:prstGeom>
          <a:solidFill>
            <a:srgbClr val="B85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23</a:t>
            </a:fld>
            <a:endParaRPr lang="th-TH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88" y="1956391"/>
            <a:ext cx="12184481" cy="453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98" y="617668"/>
            <a:ext cx="5307165" cy="125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http://pantip.com/topic/30546991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32770" name="AutoShape 2" descr="http://f.ptcdn.info/671/005/000/1369886274-1369747145-o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2772" name="AutoShape 4" descr="http://f.ptcdn.info/671/005/000/1369886274-1369747145-o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2774" name="AutoShape 6" descr="http://f.ptcdn.info/671/005/000/1369886274-1369747145-o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50" y="960678"/>
            <a:ext cx="7990113" cy="564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770914" y="4005943"/>
            <a:ext cx="163286" cy="185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Freeform 10"/>
          <p:cNvSpPr/>
          <p:nvPr/>
        </p:nvSpPr>
        <p:spPr>
          <a:xfrm>
            <a:off x="425302" y="914400"/>
            <a:ext cx="6932428" cy="5805377"/>
          </a:xfrm>
          <a:custGeom>
            <a:avLst/>
            <a:gdLst>
              <a:gd name="connsiteX0" fmla="*/ 0 w 6932428"/>
              <a:gd name="connsiteY0" fmla="*/ 42530 h 5805377"/>
              <a:gd name="connsiteX1" fmla="*/ 4391247 w 6932428"/>
              <a:gd name="connsiteY1" fmla="*/ 0 h 5805377"/>
              <a:gd name="connsiteX2" fmla="*/ 4465675 w 6932428"/>
              <a:gd name="connsiteY2" fmla="*/ 5252484 h 5805377"/>
              <a:gd name="connsiteX3" fmla="*/ 6932428 w 6932428"/>
              <a:gd name="connsiteY3" fmla="*/ 5273749 h 5805377"/>
              <a:gd name="connsiteX4" fmla="*/ 6911163 w 6932428"/>
              <a:gd name="connsiteY4" fmla="*/ 5762847 h 5805377"/>
              <a:gd name="connsiteX5" fmla="*/ 21265 w 6932428"/>
              <a:gd name="connsiteY5" fmla="*/ 5805377 h 5805377"/>
              <a:gd name="connsiteX6" fmla="*/ 0 w 6932428"/>
              <a:gd name="connsiteY6" fmla="*/ 42530 h 580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2428" h="5805377">
                <a:moveTo>
                  <a:pt x="0" y="42530"/>
                </a:moveTo>
                <a:lnTo>
                  <a:pt x="4391247" y="0"/>
                </a:lnTo>
                <a:lnTo>
                  <a:pt x="4465675" y="5252484"/>
                </a:lnTo>
                <a:lnTo>
                  <a:pt x="6932428" y="5273749"/>
                </a:lnTo>
                <a:lnTo>
                  <a:pt x="6911163" y="5762847"/>
                </a:lnTo>
                <a:lnTo>
                  <a:pt x="21265" y="5805377"/>
                </a:lnTo>
                <a:cubicBezTo>
                  <a:pt x="14177" y="3884428"/>
                  <a:pt x="7088" y="1963479"/>
                  <a:pt x="0" y="425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4433777" y="1169581"/>
            <a:ext cx="4029739" cy="5380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25</a:t>
            </a:fld>
            <a:endParaRPr lang="th-TH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376238"/>
            <a:ext cx="88773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26</a:t>
            </a:fld>
            <a:endParaRPr lang="th-TH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16" y="250371"/>
            <a:ext cx="7609114" cy="637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27</a:t>
            </a:fld>
            <a:endParaRPr lang="th-TH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23258"/>
            <a:ext cx="8853253" cy="518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ลิขสิทธ์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http://topicstock.pantip.com/library/topicstock/2007/11/K5995768/K5995768.html</a:t>
            </a:r>
          </a:p>
          <a:p>
            <a:r>
              <a:rPr lang="en-US" dirty="0" smtClean="0"/>
              <a:t>http://pantip.com/topic/32361805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 Safety Data Sheet (MSDS) 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การชี้บ่งเคมีภัณฑ์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ชื่อผู้ผลิต/จำหน่าย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การใช้ประโยชน์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ค่ามาตรฐานและความเป็นพิษ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คุณสมบัติทางกายภาพและเคมี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อันตรายต่อสุขภาพอนามัย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ความคงตัวและการเกิดปฏิกิริยา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การเกิดอัคคีภัยและการระเบิด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การเก็บรักษา/สถานที่เก็บ/เคลื่อนย้าย/ขนส่ง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2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303889" cy="4525963"/>
          </a:xfrm>
        </p:spPr>
        <p:txBody>
          <a:bodyPr>
            <a:noAutofit/>
          </a:bodyPr>
          <a:lstStyle/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การกำจัดกรณีรั่วไหล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อุปกรณ์ป้องกันอันตรายส่วนบุคคล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การปฐมพยาบาล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ผลกระทบต่อสิ่งแวดล้อม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การเก็บตัวอย่างและวิเคราะห์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การปฏิบัติกรณีฉุกเฉิน</a:t>
            </a:r>
            <a:endParaRPr lang="en-US" sz="320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>เอกสารอ้างอิง</a:t>
            </a:r>
            <a:endParaRPr lang="th-TH" sz="320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DHMO: </a:t>
            </a:r>
            <a:r>
              <a:rPr lang="en-US" dirty="0" err="1" smtClean="0"/>
              <a:t>Dihydrogen</a:t>
            </a:r>
            <a:r>
              <a:rPr lang="en-US" dirty="0" smtClean="0"/>
              <a:t> </a:t>
            </a:r>
            <a:r>
              <a:rPr lang="en-US" dirty="0"/>
              <a:t>monoxide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is </a:t>
            </a:r>
            <a:r>
              <a:rPr lang="en-US" dirty="0"/>
              <a:t>also known as hydroxyl </a:t>
            </a:r>
            <a:r>
              <a:rPr lang="en-US" dirty="0" smtClean="0"/>
              <a:t>acid.</a:t>
            </a:r>
          </a:p>
          <a:p>
            <a:r>
              <a:rPr lang="en-US" dirty="0" smtClean="0"/>
              <a:t>is </a:t>
            </a:r>
            <a:r>
              <a:rPr lang="en-US" dirty="0"/>
              <a:t>the major component of acid rain.</a:t>
            </a:r>
          </a:p>
          <a:p>
            <a:r>
              <a:rPr lang="en-US" dirty="0"/>
              <a:t>contributes to the "greenhouse effect".</a:t>
            </a:r>
          </a:p>
          <a:p>
            <a:r>
              <a:rPr lang="en-US" dirty="0" smtClean="0"/>
              <a:t>contributes </a:t>
            </a:r>
            <a:r>
              <a:rPr lang="en-US" dirty="0"/>
              <a:t>to the erosion of our natural landscape.</a:t>
            </a:r>
          </a:p>
          <a:p>
            <a:r>
              <a:rPr lang="en-US" dirty="0"/>
              <a:t>accelerates corrosion and rusting of many metals.</a:t>
            </a:r>
          </a:p>
          <a:p>
            <a:r>
              <a:rPr lang="en-US" dirty="0"/>
              <a:t>may cause electrical failures </a:t>
            </a:r>
            <a:endParaRPr lang="en-US" dirty="0" smtClean="0"/>
          </a:p>
          <a:p>
            <a:r>
              <a:rPr lang="en-US" dirty="0" smtClean="0"/>
              <a:t>decreased </a:t>
            </a:r>
            <a:r>
              <a:rPr lang="en-US" dirty="0"/>
              <a:t>effectiveness of automobile brakes.</a:t>
            </a:r>
          </a:p>
          <a:p>
            <a:r>
              <a:rPr lang="en-US" dirty="0"/>
              <a:t>has been found in excised tumors of terminal cancer patients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Can be used in:</a:t>
            </a:r>
          </a:p>
          <a:p>
            <a:r>
              <a:rPr lang="en-US" dirty="0" smtClean="0"/>
              <a:t>an </a:t>
            </a:r>
            <a:r>
              <a:rPr lang="en-US" dirty="0"/>
              <a:t>industrial solvent and coolant.</a:t>
            </a:r>
          </a:p>
          <a:p>
            <a:r>
              <a:rPr lang="en-US" dirty="0"/>
              <a:t>in nuclear power plants.</a:t>
            </a:r>
          </a:p>
          <a:p>
            <a:r>
              <a:rPr lang="en-US" dirty="0"/>
              <a:t>in the production of </a:t>
            </a:r>
            <a:r>
              <a:rPr lang="en-US" dirty="0" err="1"/>
              <a:t>styrofoam</a:t>
            </a:r>
            <a:r>
              <a:rPr lang="en-US" dirty="0"/>
              <a:t>.</a:t>
            </a:r>
          </a:p>
          <a:p>
            <a:r>
              <a:rPr lang="en-US" dirty="0"/>
              <a:t>as a fire retardant.</a:t>
            </a:r>
          </a:p>
          <a:p>
            <a:r>
              <a:rPr lang="en-US" dirty="0"/>
              <a:t>in many forms of cruel animal research.</a:t>
            </a:r>
          </a:p>
          <a:p>
            <a:r>
              <a:rPr lang="en-US" dirty="0"/>
              <a:t>in the distribution of pesticides. Even after washing, produce remains contaminated by this chemical.</a:t>
            </a:r>
          </a:p>
          <a:p>
            <a:r>
              <a:rPr lang="en-US" dirty="0"/>
              <a:t>as an additive in certain "junk-foods" and other food products.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4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3172119" y="62178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April, 1, 1983 : Durand </a:t>
            </a:r>
            <a:r>
              <a:rPr lang="en-US" sz="1200" i="1" dirty="0">
                <a:solidFill>
                  <a:srgbClr val="252525"/>
                </a:solidFill>
                <a:latin typeface="Arial" panose="020B0604020202020204" pitchFamily="34" charset="0"/>
              </a:rPr>
              <a:t>Express, Michigan, 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294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การสืบค้น/การอ้างอิง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>
                <a:solidFill>
                  <a:srgbClr val="00B050"/>
                </a:solidFill>
              </a:rPr>
              <a:t>หาแนวความคิด แนวทางแก้ปัญหา การพัฒนา วิธีการ ผลการทดลอง ข้อสรุป ประเด็นที่น่าสนใจ</a:t>
            </a:r>
          </a:p>
          <a:p>
            <a:r>
              <a:rPr lang="th-TH" smtClean="0"/>
              <a:t>เพื่อ</a:t>
            </a:r>
            <a:r>
              <a:rPr lang="th-TH"/>
              <a:t>สร้างความน่าเชื่อถือให้กับงานของเรา </a:t>
            </a:r>
            <a:br>
              <a:rPr lang="th-TH"/>
            </a:br>
            <a:r>
              <a:rPr lang="th-TH" i="1">
                <a:solidFill>
                  <a:schemeClr val="accent1"/>
                </a:solidFill>
              </a:rPr>
              <a:t>อธิบายเหตุผล/ที่มาที่ไป</a:t>
            </a:r>
            <a:r>
              <a:rPr lang="en-US" i="1">
                <a:solidFill>
                  <a:schemeClr val="accent1"/>
                </a:solidFill>
              </a:rPr>
              <a:t>/</a:t>
            </a:r>
            <a:r>
              <a:rPr lang="th-TH" i="1">
                <a:solidFill>
                  <a:schemeClr val="accent1"/>
                </a:solidFill>
              </a:rPr>
              <a:t>ข้อมูล</a:t>
            </a:r>
            <a:r>
              <a:rPr lang="th-TH" i="1" smtClean="0">
                <a:solidFill>
                  <a:schemeClr val="accent1"/>
                </a:solidFill>
              </a:rPr>
              <a:t>สนับสนุน/หักล้าง </a:t>
            </a:r>
            <a:endParaRPr lang="th-TH" i="1">
              <a:solidFill>
                <a:schemeClr val="accent1"/>
              </a:solidFill>
            </a:endParaRPr>
          </a:p>
          <a:p>
            <a:r>
              <a:rPr lang="th-TH" smtClean="0"/>
              <a:t>เพื่อให้งานเขียนมีความกระชับ</a:t>
            </a:r>
            <a:r>
              <a:rPr lang="th-TH"/>
              <a:t/>
            </a:r>
            <a:br>
              <a:rPr lang="th-TH"/>
            </a:br>
            <a:r>
              <a:rPr lang="th-TH" i="1" smtClean="0">
                <a:solidFill>
                  <a:schemeClr val="accent1"/>
                </a:solidFill>
              </a:rPr>
              <a:t>ผู้อ่าน</a:t>
            </a:r>
            <a:r>
              <a:rPr lang="th-TH" i="1">
                <a:solidFill>
                  <a:schemeClr val="accent1"/>
                </a:solidFill>
              </a:rPr>
              <a:t>สามารถสืบค้นข้อมูล</a:t>
            </a:r>
            <a:r>
              <a:rPr lang="th-TH" i="1" smtClean="0">
                <a:solidFill>
                  <a:schemeClr val="accent1"/>
                </a:solidFill>
              </a:rPr>
              <a:t>เพิ่มเติมเองได้</a:t>
            </a:r>
            <a:endParaRPr lang="th-TH" i="1">
              <a:solidFill>
                <a:schemeClr val="accent1"/>
              </a:solidFill>
            </a:endParaRPr>
          </a:p>
          <a:p>
            <a:r>
              <a:rPr lang="th-TH" smtClean="0">
                <a:solidFill>
                  <a:srgbClr val="FF0000"/>
                </a:solidFill>
              </a:rPr>
              <a:t>ให้เกียรติผู้เขียนหรือเจ้าของข้อมูล (ลิขสิทธิ์)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ลักษณะข้อมูลที่ควรอ้างอิง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mtClean="0"/>
              <a:t>ข้อมูลทั่วไป ที่มา ความสำคัญ ทฤษฎีพื้นฐาน ที่มา ประเด็นที่สนใจ กระบวนการพัฒนาปรับปรุง</a:t>
            </a:r>
            <a:endParaRPr lang="th-TH" dirty="0" smtClean="0"/>
          </a:p>
          <a:p>
            <a:pPr lvl="1"/>
            <a:r>
              <a:rPr lang="th-TH" dirty="0" smtClean="0">
                <a:solidFill>
                  <a:srgbClr val="00B050"/>
                </a:solidFill>
              </a:rPr>
              <a:t>เอกสาร </a:t>
            </a:r>
            <a:r>
              <a:rPr lang="th-TH" smtClean="0">
                <a:solidFill>
                  <a:srgbClr val="00B050"/>
                </a:solidFill>
              </a:rPr>
              <a:t>ตำรา บทสรุปวิจารณ์ ที่</a:t>
            </a:r>
            <a:r>
              <a:rPr lang="th-TH" dirty="0" smtClean="0">
                <a:solidFill>
                  <a:srgbClr val="00B050"/>
                </a:solidFill>
              </a:rPr>
              <a:t>ใช้กันเป็น</a:t>
            </a:r>
            <a:r>
              <a:rPr lang="th-TH" smtClean="0">
                <a:solidFill>
                  <a:srgbClr val="00B050"/>
                </a:solidFill>
              </a:rPr>
              <a:t>ที่แพร่หลาย</a:t>
            </a:r>
            <a:br>
              <a:rPr lang="th-TH" smtClean="0">
                <a:solidFill>
                  <a:srgbClr val="00B050"/>
                </a:solidFill>
              </a:rPr>
            </a:br>
            <a:endParaRPr lang="th-TH" dirty="0" smtClean="0">
              <a:solidFill>
                <a:srgbClr val="00B050"/>
              </a:solidFill>
            </a:endParaRPr>
          </a:p>
          <a:p>
            <a:r>
              <a:rPr lang="th-TH" smtClean="0"/>
              <a:t>ผลงานที่มีความริเริ่ม</a:t>
            </a:r>
          </a:p>
          <a:p>
            <a:r>
              <a:rPr lang="th-TH" smtClean="0"/>
              <a:t>ข้อมูล</a:t>
            </a:r>
            <a:r>
              <a:rPr lang="th-TH" dirty="0" smtClean="0"/>
              <a:t>ตัวเลข ผลการทดลอง</a:t>
            </a:r>
          </a:p>
          <a:p>
            <a:r>
              <a:rPr lang="th-TH" dirty="0" smtClean="0"/>
              <a:t>ข้อมูลที่มีความจำเพาะเจาะจง </a:t>
            </a:r>
          </a:p>
          <a:p>
            <a:pPr lvl="1"/>
            <a:r>
              <a:rPr lang="th-TH" smtClean="0">
                <a:solidFill>
                  <a:srgbClr val="FF66FF"/>
                </a:solidFill>
              </a:rPr>
              <a:t>แหล่งข้อมูล</a:t>
            </a:r>
            <a:r>
              <a:rPr lang="th-TH" dirty="0" smtClean="0">
                <a:solidFill>
                  <a:srgbClr val="FF66FF"/>
                </a:solidFill>
              </a:rPr>
              <a:t>ที่เป็นต้นฉบับ </a:t>
            </a:r>
            <a:r>
              <a:rPr lang="en-US" dirty="0" smtClean="0">
                <a:solidFill>
                  <a:srgbClr val="FF66FF"/>
                </a:solidFill>
              </a:rPr>
              <a:t>(</a:t>
            </a:r>
            <a:r>
              <a:rPr lang="en-US" smtClean="0">
                <a:solidFill>
                  <a:srgbClr val="FF66FF"/>
                </a:solidFill>
              </a:rPr>
              <a:t>1)</a:t>
            </a:r>
            <a:endParaRPr lang="th-TH" dirty="0" smtClean="0">
              <a:solidFill>
                <a:srgbClr val="FF66FF"/>
              </a:solidFill>
            </a:endParaRPr>
          </a:p>
          <a:p>
            <a:pPr lvl="1"/>
            <a:r>
              <a:rPr lang="th-TH" dirty="0" smtClean="0">
                <a:solidFill>
                  <a:srgbClr val="FF66FF"/>
                </a:solidFill>
              </a:rPr>
              <a:t>แหล่งอ้างอิงที่น่าเชื่อถือ</a:t>
            </a:r>
          </a:p>
          <a:p>
            <a:pPr lvl="1"/>
            <a:r>
              <a:rPr lang="th-TH" dirty="0" smtClean="0">
                <a:solidFill>
                  <a:srgbClr val="FF66FF"/>
                </a:solidFill>
              </a:rPr>
              <a:t>ระบุเวลาที่ชัดเจน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ข้อควรระวังในการสืบค้น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ข้อมูลมาจากแหล่งที่น่าเชื่อถือ </a:t>
            </a:r>
          </a:p>
          <a:p>
            <a:r>
              <a:rPr lang="th-TH" smtClean="0"/>
              <a:t>เนื้อหาของข้อมูลน่าเชื่อถือ (ใช้วิจารณญาณ/ความรู้ที่มี)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7</a:t>
            </a:fld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366" y="2472733"/>
            <a:ext cx="5035261" cy="420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987209" y="4359349"/>
            <a:ext cx="712382" cy="18075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792" y="2494187"/>
            <a:ext cx="5033285" cy="42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การอ้างอิงในบทความวิชาการ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ควรมองหาอะไร</a:t>
            </a:r>
          </a:p>
          <a:p>
            <a:endParaRPr lang="th-TH" sz="1700" dirty="0" smtClean="0">
              <a:solidFill>
                <a:srgbClr val="FF0000"/>
              </a:solidFill>
            </a:endParaRPr>
          </a:p>
          <a:p>
            <a:r>
              <a:rPr lang="th-TH" dirty="0" smtClean="0"/>
              <a:t>เกี่ยวข้องกับเรื่องของเราหรือไม่</a:t>
            </a:r>
          </a:p>
          <a:p>
            <a:r>
              <a:rPr lang="th-TH" dirty="0" smtClean="0"/>
              <a:t>วัตถุประสงค์ในการ</a:t>
            </a:r>
            <a:r>
              <a:rPr lang="th-TH" dirty="0" smtClean="0"/>
              <a:t>อ้างอิง</a:t>
            </a:r>
            <a:endParaRPr lang="en-US" dirty="0" smtClean="0"/>
          </a:p>
          <a:p>
            <a:pPr lvl="1"/>
            <a:r>
              <a:rPr lang="th-TH" dirty="0" smtClean="0"/>
              <a:t>เพื่อสร้างความน่าเชื่อถือ</a:t>
            </a:r>
          </a:p>
          <a:p>
            <a:pPr lvl="1"/>
            <a:r>
              <a:rPr lang="th-TH" dirty="0" smtClean="0"/>
              <a:t>เพื่อบอกที่มาของแนวคิด สมมติฐาน ข้อสรุป ความเห็น</a:t>
            </a:r>
          </a:p>
          <a:p>
            <a:pPr lvl="1"/>
            <a:r>
              <a:rPr lang="th-TH" dirty="0" smtClean="0"/>
              <a:t>เพื่อบอกที่มาของแหล่งข้อมูลที่ไม่ได้พูดถึงโดยตรง</a:t>
            </a:r>
          </a:p>
          <a:p>
            <a:pPr lvl="1"/>
            <a:r>
              <a:rPr lang="th-TH" dirty="0" smtClean="0"/>
              <a:t>เพื่อสนับสนุน</a:t>
            </a:r>
            <a:r>
              <a:rPr lang="en-US" dirty="0" smtClean="0"/>
              <a:t>/</a:t>
            </a:r>
            <a:r>
              <a:rPr lang="th-TH" dirty="0" smtClean="0"/>
              <a:t>หักล้าง</a:t>
            </a:r>
            <a:endParaRPr lang="th-TH" dirty="0" smtClean="0"/>
          </a:p>
          <a:p>
            <a:r>
              <a:rPr lang="th-TH" dirty="0" smtClean="0"/>
              <a:t>ควรอ้างอิงหรือไม่</a:t>
            </a:r>
          </a:p>
          <a:p>
            <a:r>
              <a:rPr lang="th-TH" dirty="0" smtClean="0"/>
              <a:t>ควรอ้างอิงส่วนไหนในเนื้อหา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มดที่บ้านเยอะมาก จะกำจัดยังไงดี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Keyword</a:t>
            </a:r>
            <a:endParaRPr lang="th-TH" smtClean="0"/>
          </a:p>
          <a:p>
            <a:pPr lvl="1"/>
            <a:r>
              <a:rPr lang="th-TH" smtClean="0"/>
              <a:t>กำจัดมด </a:t>
            </a:r>
          </a:p>
          <a:p>
            <a:pPr lvl="1"/>
            <a:r>
              <a:rPr lang="th-TH" smtClean="0"/>
              <a:t>ไม่เป็นพิษ/ปลอดภัย</a:t>
            </a:r>
          </a:p>
          <a:p>
            <a:r>
              <a:rPr lang="th-TH" smtClean="0"/>
              <a:t>เครื่องมือ</a:t>
            </a:r>
          </a:p>
          <a:p>
            <a:pPr lvl="1"/>
            <a:r>
              <a:rPr lang="en-US" smtClean="0"/>
              <a:t>Search Engines  </a:t>
            </a:r>
            <a:r>
              <a:rPr lang="en-US" smtClean="0">
                <a:solidFill>
                  <a:srgbClr val="FF0000"/>
                </a:solidFill>
              </a:rPr>
              <a:t>(filetype:pdf)</a:t>
            </a:r>
          </a:p>
          <a:p>
            <a:pPr lvl="1"/>
            <a:r>
              <a:rPr lang="en-US" smtClean="0"/>
              <a:t>Google Scholar</a:t>
            </a:r>
          </a:p>
          <a:p>
            <a:pPr lvl="1"/>
            <a:r>
              <a:rPr lang="en-US" smtClean="0"/>
              <a:t>Databases</a:t>
            </a:r>
            <a:endParaRPr lang="th-TH" smtClean="0"/>
          </a:p>
          <a:p>
            <a:endParaRPr lang="th-TH" smtClean="0"/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9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340" y="1707288"/>
            <a:ext cx="5045093" cy="421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705</Words>
  <Application>Microsoft Office PowerPoint</Application>
  <PresentationFormat>On-screen Show (4:3)</PresentationFormat>
  <Paragraphs>159</Paragraphs>
  <Slides>28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Angsana New</vt:lpstr>
      <vt:lpstr>Arial</vt:lpstr>
      <vt:lpstr>Calibri</vt:lpstr>
      <vt:lpstr>Cordia New</vt:lpstr>
      <vt:lpstr>TH SarabunPSK</vt:lpstr>
      <vt:lpstr>Office Theme</vt:lpstr>
      <vt:lpstr>การสืบค้น และการอ้างอิงในบทความวิชาการ</vt:lpstr>
      <vt:lpstr>Merck Index</vt:lpstr>
      <vt:lpstr>Material Safety Data Sheet (MSDS) </vt:lpstr>
      <vt:lpstr>DHMO: Dihydrogen monoxide</vt:lpstr>
      <vt:lpstr>การสืบค้น/การอ้างอิง</vt:lpstr>
      <vt:lpstr>ลักษณะข้อมูลที่ควรอ้างอิง</vt:lpstr>
      <vt:lpstr>ข้อควรระวังในการสืบค้น</vt:lpstr>
      <vt:lpstr>การอ้างอิงในบทความวิชาการ</vt:lpstr>
      <vt:lpstr>มดที่บ้านเยอะมาก จะกำจัดยังไงดี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HW 3 (Group)</vt:lpstr>
      <vt:lpstr>ปัญหาการส่งออกกล้วย</vt:lpstr>
      <vt:lpstr>การบ้าน 3 (กลุ่ม)</vt:lpstr>
      <vt:lpstr>http://pantip.com/topic/32361805</vt:lpstr>
      <vt:lpstr>PowerPoint Presentation</vt:lpstr>
      <vt:lpstr>http://pantip.com/topic/30546991</vt:lpstr>
      <vt:lpstr>PowerPoint Presentation</vt:lpstr>
      <vt:lpstr>PowerPoint Presentation</vt:lpstr>
      <vt:lpstr>PowerPoint Presentation</vt:lpstr>
      <vt:lpstr>ลิขสิทธ์</vt:lpstr>
    </vt:vector>
  </TitlesOfParts>
  <Company>Kasetsart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Of Computer Services</dc:creator>
  <cp:lastModifiedBy>HP</cp:lastModifiedBy>
  <cp:revision>44</cp:revision>
  <dcterms:created xsi:type="dcterms:W3CDTF">2015-03-31T08:24:25Z</dcterms:created>
  <dcterms:modified xsi:type="dcterms:W3CDTF">2017-02-06T06:13:16Z</dcterms:modified>
</cp:coreProperties>
</file>