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08" y="-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20C3-D0DD-4F38-A9B3-B204D7F3A35B}" type="datetimeFigureOut">
              <a:rPr lang="th-TH" smtClean="0"/>
              <a:pPr/>
              <a:t>10/04/60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8939-B43F-4055-917A-5B9CF98DC94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848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20C3-D0DD-4F38-A9B3-B204D7F3A35B}" type="datetimeFigureOut">
              <a:rPr lang="th-TH" smtClean="0"/>
              <a:pPr/>
              <a:t>10/04/60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8939-B43F-4055-917A-5B9CF98DC94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1923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20C3-D0DD-4F38-A9B3-B204D7F3A35B}" type="datetimeFigureOut">
              <a:rPr lang="th-TH" smtClean="0"/>
              <a:pPr/>
              <a:t>10/04/60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8939-B43F-4055-917A-5B9CF98DC94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34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838200" y="365126"/>
            <a:ext cx="10515600" cy="87561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5577"/>
            <a:ext cx="9922329" cy="6890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270"/>
            <a:ext cx="10515600" cy="4821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20C3-D0DD-4F38-A9B3-B204D7F3A35B}" type="datetimeFigureOut">
              <a:rPr lang="th-TH" smtClean="0"/>
              <a:pPr/>
              <a:t>10/04/60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8939-B43F-4055-917A-5B9CF98DC94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61538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20C3-D0DD-4F38-A9B3-B204D7F3A35B}" type="datetimeFigureOut">
              <a:rPr lang="th-TH" smtClean="0"/>
              <a:pPr/>
              <a:t>10/04/60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8939-B43F-4055-917A-5B9CF98DC94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235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20C3-D0DD-4F38-A9B3-B204D7F3A35B}" type="datetimeFigureOut">
              <a:rPr lang="th-TH" smtClean="0"/>
              <a:pPr/>
              <a:t>10/04/60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8939-B43F-4055-917A-5B9CF98DC94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014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20C3-D0DD-4F38-A9B3-B204D7F3A35B}" type="datetimeFigureOut">
              <a:rPr lang="th-TH" smtClean="0"/>
              <a:pPr/>
              <a:t>10/04/60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8939-B43F-4055-917A-5B9CF98DC94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5228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20C3-D0DD-4F38-A9B3-B204D7F3A35B}" type="datetimeFigureOut">
              <a:rPr lang="th-TH" smtClean="0"/>
              <a:pPr/>
              <a:t>10/04/60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8939-B43F-4055-917A-5B9CF98DC94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3750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20C3-D0DD-4F38-A9B3-B204D7F3A35B}" type="datetimeFigureOut">
              <a:rPr lang="th-TH" smtClean="0"/>
              <a:pPr/>
              <a:t>10/04/60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8939-B43F-4055-917A-5B9CF98DC94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1921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20C3-D0DD-4F38-A9B3-B204D7F3A35B}" type="datetimeFigureOut">
              <a:rPr lang="th-TH" smtClean="0"/>
              <a:pPr/>
              <a:t>10/04/60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8939-B43F-4055-917A-5B9CF98DC94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956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20C3-D0DD-4F38-A9B3-B204D7F3A35B}" type="datetimeFigureOut">
              <a:rPr lang="th-TH" smtClean="0"/>
              <a:pPr/>
              <a:t>10/04/60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8939-B43F-4055-917A-5B9CF98DC94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0434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6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40972"/>
            <a:ext cx="10515600" cy="4935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20C3-D0DD-4F38-A9B3-B204D7F3A35B}" type="datetimeFigureOut">
              <a:rPr lang="th-TH" smtClean="0"/>
              <a:pPr/>
              <a:t>10/04/60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38939-B43F-4055-917A-5B9CF98DC94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3243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7200" b="1" kern="1200">
          <a:solidFill>
            <a:schemeClr val="tx1"/>
          </a:solidFill>
          <a:latin typeface="TH SarabunPSK" panose="020B0500040200020003" pitchFamily="34" charset="-34"/>
          <a:ea typeface="+mj-ea"/>
          <a:cs typeface="TH SarabunPSK" panose="020B05000402000200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4400" b="1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4000" b="1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8800" smtClean="0"/>
              <a:t>ความสำคัญของ</a:t>
            </a:r>
            <a:r>
              <a:rPr lang="th-TH" sz="8800" smtClean="0"/>
              <a:t>การสืบค้นและอ้างอิง</a:t>
            </a:r>
            <a:r>
              <a:rPr lang="th-TH" sz="8800" smtClean="0"/>
              <a:t>ในเนื้อความ</a:t>
            </a:r>
            <a:endParaRPr lang="th-TH" sz="8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000" smtClean="0"/>
              <a:t>ปิติ ตรีสุกล</a:t>
            </a:r>
            <a:endParaRPr lang="th-TH" sz="4000"/>
          </a:p>
        </p:txBody>
      </p:sp>
    </p:spTree>
    <p:extLst>
      <p:ext uri="{BB962C8B-B14F-4D97-AF65-F5344CB8AC3E}">
        <p14:creationId xmlns:p14="http://schemas.microsoft.com/office/powerpoint/2010/main" xmlns="" val="241436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การสืบค้น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Directory Index</a:t>
            </a:r>
          </a:p>
          <a:p>
            <a:r>
              <a:rPr lang="en-US" smtClean="0"/>
              <a:t>Search Engine</a:t>
            </a:r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1700213" y="4214812"/>
            <a:ext cx="9086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Clr>
                <a:srgbClr val="FF0000"/>
              </a:buClr>
              <a:buFont typeface="Arial" pitchFamily="34" charset="0"/>
              <a:buChar char="•"/>
            </a:pPr>
            <a:r>
              <a:rPr lang="th-TH" sz="5400" b="1" smtClean="0">
                <a:latin typeface="TH SarabunPSK" pitchFamily="34" charset="-34"/>
                <a:cs typeface="TH SarabunPSK" pitchFamily="34" charset="-34"/>
              </a:rPr>
              <a:t>อยากกินกล้วยทอดที่อร่อยที่สุดในกำแพงแสน</a:t>
            </a:r>
            <a:endParaRPr lang="th-TH" sz="54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1162" y="2638425"/>
            <a:ext cx="9086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Clr>
                <a:srgbClr val="FF0000"/>
              </a:buClr>
              <a:buFont typeface="Arial" pitchFamily="34" charset="0"/>
              <a:buChar char="•"/>
            </a:pPr>
            <a:r>
              <a:rPr lang="th-TH" sz="5400" b="1" smtClean="0">
                <a:latin typeface="TH SarabunPSK" pitchFamily="34" charset="-34"/>
                <a:cs typeface="TH SarabunPSK" pitchFamily="34" charset="-34"/>
              </a:rPr>
              <a:t>กระเพราไก่ทำอย่างไร</a:t>
            </a:r>
            <a:endParaRPr lang="th-TH" sz="54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5925" y="3443286"/>
            <a:ext cx="9586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Clr>
                <a:srgbClr val="FF0000"/>
              </a:buClr>
              <a:buFont typeface="Arial" pitchFamily="34" charset="0"/>
              <a:buChar char="•"/>
            </a:pPr>
            <a:r>
              <a:rPr lang="th-TH" sz="5400" b="1" smtClean="0">
                <a:latin typeface="TH SarabunPSK" pitchFamily="34" charset="-34"/>
                <a:cs typeface="TH SarabunPSK" pitchFamily="34" charset="-34"/>
              </a:rPr>
              <a:t>ตารางสอบวิชา </a:t>
            </a:r>
            <a:r>
              <a:rPr lang="en-US" sz="5400" b="1" smtClean="0">
                <a:latin typeface="TH SarabunPSK" pitchFamily="34" charset="-34"/>
                <a:cs typeface="TH SarabunPSK" pitchFamily="34" charset="-34"/>
              </a:rPr>
              <a:t>Arts of Living </a:t>
            </a:r>
            <a:r>
              <a:rPr lang="th-TH" sz="5400" b="1" smtClean="0">
                <a:latin typeface="TH SarabunPSK" pitchFamily="34" charset="-34"/>
                <a:cs typeface="TH SarabunPSK" pitchFamily="34" charset="-34"/>
              </a:rPr>
              <a:t>ภาคปลาย 59</a:t>
            </a:r>
            <a:endParaRPr lang="th-TH" sz="54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4025" y="4953000"/>
            <a:ext cx="9086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Clr>
                <a:srgbClr val="FF0000"/>
              </a:buClr>
              <a:buFont typeface="Arial" pitchFamily="34" charset="0"/>
              <a:buChar char="•"/>
            </a:pPr>
            <a:r>
              <a:rPr lang="th-TH" sz="5400" b="1" smtClean="0">
                <a:latin typeface="TH SarabunPSK" pitchFamily="34" charset="-34"/>
                <a:cs typeface="TH SarabunPSK" pitchFamily="34" charset="-34"/>
              </a:rPr>
              <a:t>ทำปัญหาพิเศษเรื่องอะไรดี</a:t>
            </a:r>
            <a:endParaRPr lang="th-TH" sz="5400" b="1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ควรอ้างอิงที่ใดบ้าง และอ้างอิงเพื่ออะไร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9572"/>
            <a:ext cx="10515600" cy="5388427"/>
          </a:xfrm>
        </p:spPr>
        <p:txBody>
          <a:bodyPr>
            <a:normAutofit lnSpcReduction="10000"/>
          </a:bodyPr>
          <a:lstStyle/>
          <a:p>
            <a:pPr marL="0" indent="719138">
              <a:buNone/>
            </a:pPr>
            <a:r>
              <a:rPr lang="th-TH"/>
              <a:t>มะละกอ</a:t>
            </a:r>
            <a:r>
              <a:rPr lang="th-TH" smtClean="0"/>
              <a:t>ฮอลแลนด์เป็น</a:t>
            </a:r>
            <a:r>
              <a:rPr lang="th-TH"/>
              <a:t>ผลไม้ที่มีเปลือกสีเขียวและจะเปลี่ยนเป็นสีเหลืองเมื่อ</a:t>
            </a:r>
            <a:r>
              <a:rPr lang="th-TH" smtClean="0"/>
              <a:t>สุก     นิยม</a:t>
            </a:r>
            <a:r>
              <a:rPr lang="th-TH"/>
              <a:t>ปลูกในภาคต่าง ๆ ของ</a:t>
            </a:r>
            <a:r>
              <a:rPr lang="th-TH" smtClean="0"/>
              <a:t>ไทย     เนื่องจาก</a:t>
            </a:r>
            <a:r>
              <a:rPr lang="th-TH"/>
              <a:t>มีรสชาติดี </a:t>
            </a:r>
            <a:r>
              <a:rPr lang="th-TH" smtClean="0"/>
              <a:t>    เนื้อ</a:t>
            </a:r>
            <a:r>
              <a:rPr lang="th-TH"/>
              <a:t>แน่นและมีกลิ่นหอมกว่ามะละกอชนิดอื่น </a:t>
            </a:r>
            <a:r>
              <a:rPr lang="th-TH" smtClean="0"/>
              <a:t>    ทำ</a:t>
            </a:r>
            <a:r>
              <a:rPr lang="th-TH"/>
              <a:t>ให้เป็นที่นิยมบริโภคและยังส่งออกไปยังต่างประเทศต่าง ๆ เป็นจำนวนมากในแต่ละ</a:t>
            </a:r>
            <a:r>
              <a:rPr lang="th-TH" smtClean="0"/>
              <a:t>ปี     แต่</a:t>
            </a:r>
            <a:r>
              <a:rPr lang="th-TH"/>
              <a:t>มะละกอเป็นผลไม้ที่สุก</a:t>
            </a:r>
            <a:r>
              <a:rPr lang="th-TH" smtClean="0"/>
              <a:t>เร็ว     จึง</a:t>
            </a:r>
            <a:r>
              <a:rPr lang="th-TH"/>
              <a:t>ต้องมีกระบวนการรักษามะละกอให้คงสภาพโดยชะลอการสุกเพื่อไม่ให้เน่าเสียระหว่างการ</a:t>
            </a:r>
            <a:r>
              <a:rPr lang="th-TH" smtClean="0"/>
              <a:t>ขนส่ง    </a:t>
            </a:r>
            <a:r>
              <a:rPr lang="th-TH"/>
              <a:t>เช่น เก็บรักษาผลไม้ไว้ในที่อุณหภูมิ</a:t>
            </a:r>
            <a:r>
              <a:rPr lang="th-TH" smtClean="0"/>
              <a:t>ต่ำ     ใช้</a:t>
            </a:r>
            <a:r>
              <a:rPr lang="th-TH"/>
              <a:t>สารเคลือบผิว</a:t>
            </a:r>
            <a:r>
              <a:rPr lang="th-TH" smtClean="0"/>
              <a:t>ผล     หรือ</a:t>
            </a:r>
            <a:r>
              <a:rPr lang="th-TH"/>
              <a:t>กำจัดเอทิลีนที่</a:t>
            </a:r>
            <a:r>
              <a:rPr lang="th-TH" smtClean="0"/>
              <a:t>เกิดขึ้น    เนื่องจาก</a:t>
            </a:r>
            <a:r>
              <a:rPr lang="th-TH"/>
              <a:t>แก๊สเอทิลีนเป็นฮอร์โมนพืชที่จะเร่งให้เกิดการสุกของผลไม้ </a:t>
            </a:r>
            <a:r>
              <a:rPr lang="th-TH" smtClean="0"/>
              <a:t> </a:t>
            </a:r>
            <a:endParaRPr lang="th-TH"/>
          </a:p>
        </p:txBody>
      </p:sp>
      <p:grpSp>
        <p:nvGrpSpPr>
          <p:cNvPr id="19" name="Group 18"/>
          <p:cNvGrpSpPr/>
          <p:nvPr/>
        </p:nvGrpSpPr>
        <p:grpSpPr>
          <a:xfrm>
            <a:off x="2336847" y="2072172"/>
            <a:ext cx="8458188" cy="4083162"/>
            <a:chOff x="2302341" y="2158437"/>
            <a:chExt cx="8458188" cy="4083162"/>
          </a:xfrm>
        </p:grpSpPr>
        <p:sp>
          <p:nvSpPr>
            <p:cNvPr id="5" name="Oval 4"/>
            <p:cNvSpPr/>
            <p:nvPr/>
          </p:nvSpPr>
          <p:spPr>
            <a:xfrm>
              <a:off x="3224900" y="2158437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8605165" y="2158437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302341" y="2709863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9527724" y="2709863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145985" y="3766118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168384" y="3766118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177401" y="4865235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0428515" y="4865235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867158" y="5381621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367047" y="5381621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200" b="1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th-TH" sz="1200" b="1">
                <a:latin typeface="Arial" panose="020B0604020202020204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8699061" y="5909585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200" b="1" smtClean="0"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th-TH" sz="1200" b="1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5375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คำถาม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270"/>
            <a:ext cx="10515600" cy="5502730"/>
          </a:xfrm>
        </p:spPr>
        <p:txBody>
          <a:bodyPr>
            <a:noAutofit/>
          </a:bodyPr>
          <a:lstStyle/>
          <a:p>
            <a:r>
              <a:rPr lang="th-TH" smtClean="0"/>
              <a:t>มะละกอแต่ละชนิดต่างกันอย่างไร</a:t>
            </a:r>
          </a:p>
          <a:p>
            <a:r>
              <a:rPr lang="th-TH" smtClean="0"/>
              <a:t>ไทย</a:t>
            </a:r>
            <a:r>
              <a:rPr lang="th-TH" smtClean="0"/>
              <a:t>ส่งออกมะละกอไปประเทศไหนบ้าง และส่งออกมากแค่ไหน</a:t>
            </a:r>
          </a:p>
          <a:p>
            <a:r>
              <a:rPr lang="th-TH" smtClean="0"/>
              <a:t>มะละกอฮอลแลนด์ปลูกได้ดีในสภาวะอากาศแบบใด</a:t>
            </a:r>
          </a:p>
          <a:p>
            <a:r>
              <a:rPr lang="th-TH" smtClean="0"/>
              <a:t>มะละกอเน่าเสียเร็วกว่าผลไม้อื่นเพราะอะไร</a:t>
            </a:r>
          </a:p>
          <a:p>
            <a:r>
              <a:rPr lang="th-TH" smtClean="0"/>
              <a:t>การขนส่งมะละกอทำอย่างไร ใช้เวลาเท่าไร</a:t>
            </a:r>
          </a:p>
          <a:p>
            <a:r>
              <a:rPr lang="th-TH" smtClean="0"/>
              <a:t>สารเคลือบผลคืออะไร ช่วยให้สุกช้าได้อย่างไร</a:t>
            </a:r>
          </a:p>
          <a:p>
            <a:r>
              <a:rPr lang="th-TH" smtClean="0"/>
              <a:t>แก๊สเอทิลีนเกี่ยวข้องอะไรกับมะละกอ</a:t>
            </a:r>
          </a:p>
          <a:p>
            <a:r>
              <a:rPr lang="th-TH" smtClean="0"/>
              <a:t>การกำจัดเอทิลีนทำได้อย่างไร</a:t>
            </a:r>
          </a:p>
          <a:p>
            <a:r>
              <a:rPr lang="th-TH" smtClean="0"/>
              <a:t>วิธีใดที่นิยมใช้เพื่อการยืดอายุการเก็บมะละกอในปัจุบัน</a:t>
            </a:r>
          </a:p>
        </p:txBody>
      </p:sp>
    </p:spTree>
    <p:extLst>
      <p:ext uri="{BB962C8B-B14F-4D97-AF65-F5344CB8AC3E}">
        <p14:creationId xmlns:p14="http://schemas.microsoft.com/office/powerpoint/2010/main" xmlns="" val="258808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ควรอ้างอิงที่ใดบ้าง และอ้างอิงเพื่ออะไร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270"/>
            <a:ext cx="10515600" cy="5471436"/>
          </a:xfrm>
        </p:spPr>
        <p:txBody>
          <a:bodyPr>
            <a:normAutofit fontScale="92500" lnSpcReduction="10000"/>
          </a:bodyPr>
          <a:lstStyle/>
          <a:p>
            <a:pPr marL="0" indent="620713">
              <a:buNone/>
            </a:pPr>
            <a:r>
              <a:rPr lang="th-TH"/>
              <a:t>ในงานวิจัย</a:t>
            </a:r>
            <a:r>
              <a:rPr lang="th-TH" smtClean="0"/>
              <a:t>นี้     ได้</a:t>
            </a:r>
            <a:r>
              <a:rPr lang="th-TH"/>
              <a:t>ศึกษาการยืดอายุการเก็บรักษามะละกอฮอลแลนด์โดยใช้สารดูดซับเอ</a:t>
            </a:r>
            <a:r>
              <a:rPr lang="th-TH" smtClean="0"/>
              <a:t>ทิลีน     น้ำหนัก </a:t>
            </a:r>
            <a:r>
              <a:rPr lang="th-TH"/>
              <a:t>10 กรัมบรรจุร่วมกับมะละกอหนัก 12 กิโลกรัม </a:t>
            </a:r>
            <a:r>
              <a:rPr lang="th-TH" smtClean="0"/>
              <a:t>    โดย</a:t>
            </a:r>
            <a:r>
              <a:rPr lang="th-TH"/>
              <a:t>ใส่ในถุง </a:t>
            </a:r>
            <a:r>
              <a:rPr lang="en-US"/>
              <a:t>Polyethylene </a:t>
            </a:r>
            <a:r>
              <a:rPr lang="th-TH"/>
              <a:t>มัดปากถุงให้แน่นแล้วใส่ในกล่อง จากนั้นนำไปเก็บรักษาที่อุณหภูมิ 14 </a:t>
            </a:r>
            <a:r>
              <a:rPr lang="en-US"/>
              <a:t>°C </a:t>
            </a:r>
            <a:r>
              <a:rPr lang="th-TH" smtClean="0"/>
              <a:t>    </a:t>
            </a:r>
            <a:r>
              <a:rPr lang="th-TH"/>
              <a:t>และตรวจสอบลักษณะทางกายภาพและทาง</a:t>
            </a:r>
            <a:r>
              <a:rPr lang="th-TH" smtClean="0"/>
              <a:t>เคมี     พบว่า</a:t>
            </a:r>
            <a:r>
              <a:rPr lang="th-TH"/>
              <a:t>สามารถเก็บรักษามะละกอได้นานถึง 10 </a:t>
            </a:r>
            <a:r>
              <a:rPr lang="th-TH" smtClean="0"/>
              <a:t>สัปดาห์      เมื่อ</a:t>
            </a:r>
            <a:r>
              <a:rPr lang="th-TH"/>
              <a:t>เทียบกับเมื่อไม่ใช้สารดูดซับเอทิลีนสามารถเก็บได้เพียง 4 สัปดาห์ </a:t>
            </a:r>
            <a:r>
              <a:rPr lang="th-TH" smtClean="0"/>
              <a:t>    และ</a:t>
            </a:r>
            <a:r>
              <a:rPr lang="th-TH"/>
              <a:t>เมื่อเปรียบเทียบกับงานวิจัยที่ศึกษาการเก็บรักษามะละกอแขกดำโดยการจุ่มในน้ำ</a:t>
            </a:r>
            <a:r>
              <a:rPr lang="th-TH" smtClean="0"/>
              <a:t>ร้อน     พบว่า</a:t>
            </a:r>
            <a:r>
              <a:rPr lang="th-TH"/>
              <a:t>การใช้สารดูดซับเอทิลีนสามารถชะลอการสุกของมะละกอได้นานกว่าถึง </a:t>
            </a:r>
            <a:r>
              <a:rPr lang="en-US"/>
              <a:t>30</a:t>
            </a:r>
            <a:r>
              <a:rPr lang="en-US" smtClean="0"/>
              <a:t>%     </a:t>
            </a:r>
            <a:r>
              <a:rPr lang="th-TH" smtClean="0"/>
              <a:t>ซึ่งสอดคล้องกับในกรณีของการเก็บรักษามะม่วงน้ำดอกไม้</a:t>
            </a:r>
            <a:endParaRPr lang="en-US"/>
          </a:p>
          <a:p>
            <a:endParaRPr lang="th-TH"/>
          </a:p>
        </p:txBody>
      </p:sp>
      <p:grpSp>
        <p:nvGrpSpPr>
          <p:cNvPr id="17" name="Group 16"/>
          <p:cNvGrpSpPr/>
          <p:nvPr/>
        </p:nvGrpSpPr>
        <p:grpSpPr>
          <a:xfrm>
            <a:off x="2123649" y="1403281"/>
            <a:ext cx="5554433" cy="4834622"/>
            <a:chOff x="2123649" y="1403281"/>
            <a:chExt cx="5554433" cy="4834622"/>
          </a:xfrm>
        </p:grpSpPr>
        <p:sp>
          <p:nvSpPr>
            <p:cNvPr id="4" name="Oval 3"/>
            <p:cNvSpPr/>
            <p:nvPr/>
          </p:nvSpPr>
          <p:spPr>
            <a:xfrm>
              <a:off x="3413607" y="1403281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4311674" y="1908448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123649" y="2427898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556848" y="2902109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949736" y="3395372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23649" y="3901552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123657" y="4368951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346068" y="5392887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914588" y="5905889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200" b="1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th-TH" sz="1200" b="1">
                <a:latin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910544" y="4941438"/>
              <a:ext cx="332014" cy="332014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th-TH" sz="2000" b="1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76854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คำถาม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270"/>
            <a:ext cx="10515600" cy="5502730"/>
          </a:xfrm>
        </p:spPr>
        <p:txBody>
          <a:bodyPr/>
          <a:lstStyle/>
          <a:p>
            <a:r>
              <a:rPr lang="th-TH" smtClean="0"/>
              <a:t>สารดูดซับเอทิลีน คือสารอะไร</a:t>
            </a:r>
          </a:p>
          <a:p>
            <a:r>
              <a:rPr lang="th-TH" smtClean="0"/>
              <a:t>ทำไมถึงทดลองที่อุณหภูมิ 14 </a:t>
            </a:r>
            <a:r>
              <a:rPr lang="th-TH" sz="3200" smtClean="0">
                <a:sym typeface="Symbol" panose="05050102010706020507" pitchFamily="18" charset="2"/>
              </a:rPr>
              <a:t></a:t>
            </a:r>
            <a:r>
              <a:rPr lang="en-US" smtClean="0">
                <a:sym typeface="Symbol" panose="05050102010706020507" pitchFamily="18" charset="2"/>
              </a:rPr>
              <a:t>C </a:t>
            </a:r>
            <a:r>
              <a:rPr lang="th-TH" smtClean="0">
                <a:sym typeface="Symbol" panose="05050102010706020507" pitchFamily="18" charset="2"/>
              </a:rPr>
              <a:t>อุณหภูมิมีผลหรือไม่</a:t>
            </a:r>
            <a:endParaRPr lang="en-US" smtClean="0">
              <a:sym typeface="Symbol" panose="05050102010706020507" pitchFamily="18" charset="2"/>
            </a:endParaRPr>
          </a:p>
          <a:p>
            <a:r>
              <a:rPr lang="th-TH" smtClean="0">
                <a:sym typeface="Symbol" panose="05050102010706020507" pitchFamily="18" charset="2"/>
              </a:rPr>
              <a:t>การดูว่ามะละกอสุกหรือไม่ ดูอย่างไร</a:t>
            </a:r>
          </a:p>
          <a:p>
            <a:r>
              <a:rPr lang="th-TH" smtClean="0"/>
              <a:t>การเก็บมะละกอโดยจุ่มในน้ำร้อนทำอย่างไร</a:t>
            </a:r>
          </a:p>
          <a:p>
            <a:r>
              <a:rPr lang="th-TH" smtClean="0"/>
              <a:t>การใช้สารดูดซับเอทิลีนดีกว่าการจุ่มในน้ำร้อนจริงหรือไม่</a:t>
            </a:r>
          </a:p>
          <a:p>
            <a:r>
              <a:rPr lang="th-TH" smtClean="0"/>
              <a:t>สารดูดซับเอทิลีนมีผลต่อการเก็บมะม่วงน้ำดอกไม้อย่างไร</a:t>
            </a:r>
          </a:p>
          <a:p>
            <a:r>
              <a:rPr lang="th-TH" smtClean="0"/>
              <a:t>การจุ่มในน้ำร้อนมีผลต่อการเก็บมะม่วงน้ำดอกไม้อย่างไร</a:t>
            </a:r>
          </a:p>
          <a:p>
            <a:r>
              <a:rPr lang="th-TH" smtClean="0"/>
              <a:t>ควรใช้สารดูดซับในการยืดอายุมะละกอหรือไม่</a:t>
            </a:r>
          </a:p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xmlns="" val="142123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การอ่านบทความทางวิทยาศาสตร์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270"/>
            <a:ext cx="10515600" cy="5502730"/>
          </a:xfrm>
        </p:spPr>
        <p:txBody>
          <a:bodyPr>
            <a:normAutofit lnSpcReduction="10000"/>
          </a:bodyPr>
          <a:lstStyle/>
          <a:p>
            <a:r>
              <a:rPr lang="th-TH" smtClean="0"/>
              <a:t>ตั้งคำถามเกี่ยวกับเนื้อหาที่ต้องการ</a:t>
            </a:r>
          </a:p>
          <a:p>
            <a:r>
              <a:rPr lang="th-TH" smtClean="0"/>
              <a:t>อ่านเนื้อหาในบทความ</a:t>
            </a:r>
            <a:endParaRPr lang="th-TH" smtClean="0"/>
          </a:p>
          <a:p>
            <a:r>
              <a:rPr lang="th-TH" smtClean="0"/>
              <a:t>ตั้งคำถามเป็นข้อ ๆ </a:t>
            </a:r>
            <a:r>
              <a:rPr lang="th-TH" smtClean="0"/>
              <a:t>เกี่ยวกับเนื้อหาที่อ่าน</a:t>
            </a:r>
            <a:endParaRPr lang="th-TH" smtClean="0"/>
          </a:p>
          <a:p>
            <a:r>
              <a:rPr lang="th-TH" smtClean="0"/>
              <a:t>ถามตัวเองว่าจะน่าจะหาคำตอบสำหรับแต่คำถามได้จากไหน</a:t>
            </a:r>
          </a:p>
          <a:p>
            <a:r>
              <a:rPr lang="th-TH" smtClean="0"/>
              <a:t>สืบค้นเพื่อหา</a:t>
            </a:r>
            <a:r>
              <a:rPr lang="th-TH" smtClean="0"/>
              <a:t>คำตอบ จากอ้างอิงหรือแหล่งอื่น</a:t>
            </a:r>
            <a:endParaRPr lang="th-TH" smtClean="0"/>
          </a:p>
          <a:p>
            <a:r>
              <a:rPr lang="th-TH" smtClean="0"/>
              <a:t>กลับมาอ่านเนื้อหาอีกครั้ง</a:t>
            </a:r>
          </a:p>
          <a:p>
            <a:r>
              <a:rPr lang="th-TH" smtClean="0"/>
              <a:t>สรุปประเด็น ใจความที่สำคัญ </a:t>
            </a:r>
          </a:p>
          <a:p>
            <a:pPr lvl="1"/>
            <a:r>
              <a:rPr lang="th-TH" smtClean="0"/>
              <a:t>งาน</a:t>
            </a:r>
            <a:r>
              <a:rPr lang="th-TH" smtClean="0"/>
              <a:t>นี้มีวัตถุประสงค์อะไร ทำ</a:t>
            </a:r>
            <a:r>
              <a:rPr lang="th-TH" smtClean="0"/>
              <a:t>อะไร </a:t>
            </a:r>
            <a:r>
              <a:rPr lang="th-TH" smtClean="0"/>
              <a:t>ทำอย่างไร ได้ผลอย่างไร </a:t>
            </a:r>
          </a:p>
          <a:p>
            <a:pPr lvl="1"/>
            <a:r>
              <a:rPr lang="th-TH" smtClean="0"/>
              <a:t>ได้ผลดี</a:t>
            </a:r>
            <a:r>
              <a:rPr lang="th-TH" smtClean="0"/>
              <a:t>หรือไม่ มีประโยชน์</a:t>
            </a:r>
            <a:r>
              <a:rPr lang="th-TH" smtClean="0"/>
              <a:t>หรือไม่ เทียบกับงานอื่นเป็นอย่างไร</a:t>
            </a:r>
          </a:p>
          <a:p>
            <a:pPr lvl="1"/>
            <a:r>
              <a:rPr lang="th-TH" smtClean="0"/>
              <a:t>ตรงกับที่ต้องการหรือไม่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568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การบ้าน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Direct Methanol Fuel Cell </a:t>
            </a:r>
            <a:r>
              <a:rPr lang="th-TH" smtClean="0"/>
              <a:t>คืออะไร หลักการทำงานเป็นอย่างไร มีประโยชน์/ความสำคัญอย่างไร ทำเป็นวิดีโอ (กลุ่ม)</a:t>
            </a:r>
          </a:p>
          <a:p>
            <a:r>
              <a:rPr lang="th-TH" smtClean="0"/>
              <a:t>สงกรานต์กลับบ้าน </a:t>
            </a:r>
            <a:r>
              <a:rPr lang="en-US" smtClean="0"/>
              <a:t>?</a:t>
            </a:r>
          </a:p>
          <a:p>
            <a:pPr lvl="1"/>
            <a:r>
              <a:rPr lang="th-TH" smtClean="0"/>
              <a:t>ถามพ่อแม่ถึงความคาดหวังเกี่ยวกับตัวนิสิต 5 อย่าง (ขอแบบมีรายละเอียด)</a:t>
            </a:r>
          </a:p>
          <a:p>
            <a:pPr lvl="1"/>
            <a:r>
              <a:rPr lang="th-TH" smtClean="0"/>
              <a:t>นิสิตถามตัวเองว่าแต่ละข้อทำได้แค่ไหน (0-6) </a:t>
            </a:r>
            <a:br>
              <a:rPr lang="th-TH" smtClean="0"/>
            </a:br>
            <a:r>
              <a:rPr lang="th-TH" smtClean="0"/>
              <a:t>0 คือไม่คิดจะทำ</a:t>
            </a:r>
            <a:br>
              <a:rPr lang="th-TH" smtClean="0"/>
            </a:br>
            <a:r>
              <a:rPr lang="th-TH" smtClean="0"/>
              <a:t>5 คือทำได้อย่างที่พ่อแม่ต้องการ</a:t>
            </a:r>
            <a:br>
              <a:rPr lang="th-TH" smtClean="0"/>
            </a:br>
            <a:r>
              <a:rPr lang="th-TH" smtClean="0"/>
              <a:t>6 คือทำได้ดีกว่าที่พ่อแม่คาดหวัง</a:t>
            </a:r>
          </a:p>
          <a:p>
            <a:pPr lvl="1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ฝ่ายบริการ สำนักหอสมุด กำแพงแสน ขอแจ้งการทดลองใช้ฐานข้อมูล </a:t>
            </a:r>
            <a:r>
              <a:rPr lang="en-US" smtClean="0"/>
              <a:t>Reaxy (</a:t>
            </a:r>
            <a:r>
              <a:rPr lang="th-TH" smtClean="0"/>
              <a:t>ด้านวิทยาศาสตร์ เน้นทางเคมี) โดยมี  ระยะเวลาทดลองใช้ฐานข้อมูล ตั้งแต่วันนี้ - 31 พฤษภาคม 2560</a:t>
            </a:r>
          </a:p>
          <a:p>
            <a:r>
              <a:rPr lang="th-TH" smtClean="0"/>
              <a:t>เข้าใช้ฐานข้อมูลที่ : </a:t>
            </a:r>
            <a:r>
              <a:rPr lang="en-US" smtClean="0"/>
              <a:t>https://new.reaxys.com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697</Words>
  <Application>Microsoft Office PowerPoint</Application>
  <PresentationFormat>Custom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ความสำคัญของการสืบค้นและอ้างอิงในเนื้อความ</vt:lpstr>
      <vt:lpstr>การสืบค้น</vt:lpstr>
      <vt:lpstr>ควรอ้างอิงที่ใดบ้าง และอ้างอิงเพื่ออะไร</vt:lpstr>
      <vt:lpstr>คำถาม</vt:lpstr>
      <vt:lpstr>ควรอ้างอิงที่ใดบ้าง และอ้างอิงเพื่ออะไร</vt:lpstr>
      <vt:lpstr>คำถาม</vt:lpstr>
      <vt:lpstr>การอ่านบทความทางวิทยาศาสตร์</vt:lpstr>
      <vt:lpstr>การบ้าน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ความสำคัญของการอ้างอิงในเนื้อความ</dc:title>
  <dc:creator>PTT</dc:creator>
  <cp:lastModifiedBy>Office Of Computer Services</cp:lastModifiedBy>
  <cp:revision>16</cp:revision>
  <dcterms:created xsi:type="dcterms:W3CDTF">2017-04-10T00:42:06Z</dcterms:created>
  <dcterms:modified xsi:type="dcterms:W3CDTF">2017-04-10T04:25:28Z</dcterms:modified>
</cp:coreProperties>
</file>