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89" r:id="rId3"/>
    <p:sldId id="294" r:id="rId4"/>
    <p:sldId id="291" r:id="rId5"/>
    <p:sldId id="292" r:id="rId6"/>
    <p:sldId id="293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8" r:id="rId15"/>
    <p:sldId id="295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1" r:id="rId27"/>
    <p:sldId id="310" r:id="rId28"/>
    <p:sldId id="309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8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1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13F2F-D451-430C-99B8-F76D3ADA2F8F}" type="datetimeFigureOut">
              <a:rPr lang="th-TH" smtClean="0"/>
              <a:pPr/>
              <a:t>18/04/59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A2AA-4C6C-42F0-B928-7B6DDB92E8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8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150E-FCE0-4FE2-8C96-5FFF0D5EA3D2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E4DB-8EBA-4EC8-8C1E-7E4652673641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7745-0B33-4892-9F8F-224A5F3F0C23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45156" cy="991454"/>
          </a:xfrm>
        </p:spPr>
        <p:txBody>
          <a:bodyPr>
            <a:noAutofit/>
          </a:bodyPr>
          <a:lstStyle>
            <a:lvl1pPr algn="l">
              <a:defRPr kumimoji="0" lang="en-US" sz="7200" b="1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 b="1">
                <a:latin typeface="TH SarabunPSK" pitchFamily="34" charset="-34"/>
                <a:cs typeface="TH SarabunPSK" pitchFamily="34" charset="-34"/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4400" b="1">
                <a:latin typeface="TH SarabunPSK" pitchFamily="34" charset="-34"/>
                <a:cs typeface="TH SarabunPSK" pitchFamily="34" charset="-34"/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4400" b="1">
                <a:latin typeface="TH SarabunPSK" pitchFamily="34" charset="-34"/>
                <a:cs typeface="TH SarabunPSK" pitchFamily="34" charset="-34"/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4000" b="1">
                <a:latin typeface="TH SarabunPSK" pitchFamily="34" charset="-34"/>
                <a:cs typeface="TH SarabunPSK" pitchFamily="34" charset="-34"/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4000" b="1"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9F41-DA7A-4191-AB1C-03ABD5E9943B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</a:lstStyle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A136-6D9F-4597-B9D8-0940AE285C0E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9A95-61BB-4500-82F2-91EF3B95E117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DD47-6F09-41FD-BB58-1C0A7B973EE0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0482-C624-462C-9EAC-E3F6CB574A9A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E138-1CEC-4CAC-BA8D-04028A460799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9675-4388-44F8-8BF7-C7E91A6B0313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6D06AA-6DFA-4993-9801-7BBC7B9241A2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5253" cy="84072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199" y="1225900"/>
            <a:ext cx="8365253" cy="49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9C14A4-64AF-443C-9CDB-7AFBE0854BB4}" type="datetime1">
              <a:rPr lang="th-TH" smtClean="0"/>
              <a:pPr/>
              <a:t>18/04/59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49499-2B93-4A02-BC18-443C739E898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lang="en-US" sz="7200" b="1" kern="1200" cap="none" spc="0" dirty="0">
          <a:ln w="18415" cmpd="sng">
            <a:solidFill>
              <a:srgbClr val="FFFFFF"/>
            </a:solidFill>
            <a:prstDash val="solid"/>
          </a:ln>
          <a:solidFill>
            <a:srgbClr val="00B050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fallacies" TargetMode="External"/><Relationship Id="rId2" Type="http://schemas.openxmlformats.org/officeDocument/2006/relationships/hyperlink" Target="https://owl.english.purdue.edu/owl/resource/659/0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9064" y="1679713"/>
            <a:ext cx="8168284" cy="310100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h-TH" sz="8800" b="1" smtClean="0">
                <a:latin typeface="TH SarabunPSK" pitchFamily="34" charset="-34"/>
                <a:cs typeface="TH SarabunPSK" pitchFamily="34" charset="-34"/>
              </a:rPr>
              <a:t>การอ่านและวิเคราะห์</a:t>
            </a:r>
            <a:br>
              <a:rPr lang="th-TH" sz="8800" b="1" smtClean="0">
                <a:latin typeface="TH SarabunPSK" pitchFamily="34" charset="-34"/>
                <a:cs typeface="TH SarabunPSK" pitchFamily="34" charset="-34"/>
              </a:rPr>
            </a:br>
            <a:r>
              <a:rPr lang="th-TH" sz="8800" b="1" smtClean="0">
                <a:latin typeface="TH SarabunPSK" pitchFamily="34" charset="-34"/>
                <a:cs typeface="TH SarabunPSK" pitchFamily="34" charset="-34"/>
              </a:rPr>
              <a:t>บทความ</a:t>
            </a:r>
            <a:r>
              <a:rPr lang="th-TH" sz="8800" b="1" dirty="0" smtClean="0">
                <a:latin typeface="TH SarabunPSK" pitchFamily="34" charset="-34"/>
                <a:cs typeface="TH SarabunPSK" pitchFamily="34" charset="-34"/>
              </a:rPr>
              <a:t>วิชาการ</a:t>
            </a:r>
            <a:endParaRPr lang="th-TH" sz="8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76670" y="4613649"/>
            <a:ext cx="6400800" cy="1045029"/>
          </a:xfrm>
        </p:spPr>
        <p:txBody>
          <a:bodyPr>
            <a:normAutofit/>
          </a:bodyPr>
          <a:lstStyle/>
          <a:p>
            <a:pPr algn="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ปิติ ตรีสุกล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วิธีการทดลอง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ต้องการหาค่าอะไร</a:t>
            </a:r>
          </a:p>
          <a:p>
            <a:r>
              <a:rPr lang="th-TH"/>
              <a:t>ตัวอย่าง/กลุ่ม</a:t>
            </a:r>
            <a:r>
              <a:rPr lang="th-TH" smtClean="0"/>
              <a:t>เป้าหมายที่สนใจ</a:t>
            </a:r>
            <a:br>
              <a:rPr lang="th-TH" smtClean="0"/>
            </a:br>
            <a:r>
              <a:rPr lang="th-TH" smtClean="0"/>
              <a:t>(การเตรียมตัวอย่าง)</a:t>
            </a:r>
            <a:endParaRPr lang="th-TH"/>
          </a:p>
          <a:p>
            <a:r>
              <a:rPr lang="th-TH" smtClean="0"/>
              <a:t>วัดค่าต่าง ๆ ด้วยวิธีอะไร</a:t>
            </a:r>
          </a:p>
          <a:p>
            <a:r>
              <a:rPr lang="th-TH" smtClean="0"/>
              <a:t>ด้วยเครื่องมือแบบไหน</a:t>
            </a:r>
          </a:p>
          <a:p>
            <a:r>
              <a:rPr lang="th-TH" smtClean="0"/>
              <a:t>ด้วยเงื่อนไขอะไร</a:t>
            </a:r>
          </a:p>
          <a:p>
            <a:r>
              <a:rPr lang="th-TH" smtClean="0"/>
              <a:t>เป็นวิธีใหม่หรือใช้กันอยู่แล้ว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ผลการทดลอง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5900"/>
            <a:ext cx="8365253" cy="5124658"/>
          </a:xfrm>
        </p:spPr>
        <p:txBody>
          <a:bodyPr>
            <a:normAutofit/>
          </a:bodyPr>
          <a:lstStyle/>
          <a:p>
            <a:r>
              <a:rPr lang="th-TH" smtClean="0"/>
              <a:t>ค่าที่วัดได้</a:t>
            </a:r>
          </a:p>
          <a:p>
            <a:pPr lvl="1"/>
            <a:r>
              <a:rPr lang="th-TH" smtClean="0"/>
              <a:t>ชนิดของตัวอย่าง</a:t>
            </a:r>
          </a:p>
          <a:p>
            <a:pPr lvl="1"/>
            <a:r>
              <a:rPr lang="th-TH" smtClean="0"/>
              <a:t>ตัวแปรที่ควบคุม</a:t>
            </a:r>
          </a:p>
          <a:p>
            <a:pPr lvl="1"/>
            <a:r>
              <a:rPr lang="th-TH" smtClean="0"/>
              <a:t>เงื่อนไขทางสถิติ</a:t>
            </a:r>
          </a:p>
          <a:p>
            <a:r>
              <a:rPr lang="th-TH" smtClean="0"/>
              <a:t>ชนิดของข้อมูล</a:t>
            </a:r>
          </a:p>
          <a:p>
            <a:pPr lvl="1"/>
            <a:r>
              <a:rPr lang="th-TH" smtClean="0"/>
              <a:t>ทางตรง</a:t>
            </a:r>
          </a:p>
          <a:p>
            <a:pPr lvl="1"/>
            <a:r>
              <a:rPr lang="th-TH" smtClean="0"/>
              <a:t>ทางอ้อม (การคำนวณ/การตีความ)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th-TH" smtClean="0"/>
              <a:t>รูปแบบข้อมูล (ตาราง กราฟ ภาพ)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วิเคราะห์/วิจารณ์ผลการทดลอง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แนวโน้มของข้อมูล</a:t>
            </a:r>
          </a:p>
          <a:p>
            <a:r>
              <a:rPr lang="th-TH" smtClean="0"/>
              <a:t>ความสัมพันธ์ของตัวแปรต่าง ๆ</a:t>
            </a:r>
          </a:p>
          <a:p>
            <a:r>
              <a:rPr lang="th-TH" smtClean="0"/>
              <a:t>ทฤษฎีที่เกี่ยวข้อง</a:t>
            </a:r>
          </a:p>
          <a:p>
            <a:r>
              <a:rPr lang="th-TH" smtClean="0"/>
              <a:t>ความเชื่อมโยงของข้อมูลและจุดประสงค์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สรุปผลการทดลอง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ศึกษาสมบัติอะไร ของสารอะไร ภายใต้เงื่อนไขอะไร ได้ผลอย่างไร สรุปว่าอย่างไร</a:t>
            </a:r>
          </a:p>
          <a:p>
            <a:r>
              <a:rPr lang="th-TH" dirty="0" smtClean="0"/>
              <a:t>เป็นไปตามวัตถุประสงค์หรือไม่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b="1" dirty="0" smtClean="0">
                <a:solidFill>
                  <a:srgbClr val="00B050"/>
                </a:solidFill>
              </a:rPr>
              <a:t>ลำดับการอ่านบทความ</a:t>
            </a:r>
            <a:endParaRPr lang="th-TH" sz="7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บทคัดย่อ</a:t>
            </a:r>
          </a:p>
          <a:p>
            <a:pPr lvl="1"/>
            <a:r>
              <a:rPr lang="th-TH" dirty="0" smtClean="0"/>
              <a:t>ใช้ตัดสินใจว่าเกี่ยวข้องหรือไม่</a:t>
            </a:r>
          </a:p>
          <a:p>
            <a:r>
              <a:rPr lang="th-TH" dirty="0" smtClean="0"/>
              <a:t>บทนำ</a:t>
            </a:r>
          </a:p>
          <a:p>
            <a:pPr lvl="1"/>
            <a:r>
              <a:rPr lang="th-TH" dirty="0" smtClean="0"/>
              <a:t>ข้อมูลเบื้องต้นเพื่อเข้าใจจุดประสงค์ของงาน</a:t>
            </a:r>
          </a:p>
          <a:p>
            <a:r>
              <a:rPr lang="th-TH" dirty="0" smtClean="0"/>
              <a:t>สรุปผล</a:t>
            </a:r>
          </a:p>
          <a:p>
            <a:pPr lvl="1"/>
            <a:r>
              <a:rPr lang="th-TH" dirty="0" smtClean="0"/>
              <a:t>ยืนยันข้อสรุปจากงาน (อาจต่างจากบทคัดย่อ)</a:t>
            </a:r>
          </a:p>
          <a:p>
            <a:r>
              <a:rPr lang="th-TH" dirty="0" smtClean="0"/>
              <a:t>วิเคราะห์/วิจารณ์ผล</a:t>
            </a:r>
          </a:p>
          <a:p>
            <a:pPr lvl="1"/>
            <a:r>
              <a:rPr lang="th-TH" dirty="0" smtClean="0"/>
              <a:t>ดูความสมเหตุสมผล ขั้นตอนการวิเคราะห์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การวิเคราะห์เนื้อหา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Words</a:t>
            </a:r>
          </a:p>
          <a:p>
            <a:pPr lvl="1"/>
            <a:r>
              <a:rPr lang="en-US" dirty="0" smtClean="0"/>
              <a:t>Support </a:t>
            </a:r>
          </a:p>
          <a:p>
            <a:pPr lvl="1"/>
            <a:r>
              <a:rPr lang="en-US" dirty="0" smtClean="0"/>
              <a:t>Contrast</a:t>
            </a:r>
          </a:p>
          <a:p>
            <a:pPr lvl="1"/>
            <a:r>
              <a:rPr lang="en-US" dirty="0" smtClean="0"/>
              <a:t>Cause &amp; Effect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9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Logical Fallacies </a:t>
            </a:r>
            <a:r>
              <a:rPr lang="th-TH" smtClean="0"/>
              <a:t>(เหตุผลวิบัติ)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Post Hoc (</a:t>
            </a:r>
            <a:r>
              <a:rPr lang="th-TH" dirty="0" smtClean="0"/>
              <a:t>ลำดับเวลากับสาเหตุ)</a:t>
            </a:r>
            <a:endParaRPr lang="en-US" dirty="0"/>
          </a:p>
          <a:p>
            <a:pPr lvl="1"/>
            <a:r>
              <a:rPr lang="en-US" dirty="0"/>
              <a:t>False </a:t>
            </a:r>
            <a:r>
              <a:rPr lang="en-US" dirty="0" smtClean="0"/>
              <a:t>Dichotomy (</a:t>
            </a:r>
            <a:r>
              <a:rPr lang="th-TH" dirty="0" smtClean="0"/>
              <a:t>จำกัดตัวเลือก)</a:t>
            </a:r>
            <a:endParaRPr lang="en-US" i="1" dirty="0">
              <a:solidFill>
                <a:srgbClr val="FFFF99"/>
              </a:solidFill>
              <a:latin typeface="Arial Narrow" panose="020B0606020202030204" pitchFamily="34" charset="0"/>
            </a:endParaRPr>
          </a:p>
          <a:p>
            <a:pPr lvl="1" defTabSz="954088"/>
            <a:r>
              <a:rPr lang="en-US" dirty="0"/>
              <a:t>Ad </a:t>
            </a:r>
            <a:r>
              <a:rPr lang="en-US" dirty="0" smtClean="0"/>
              <a:t>Hominem (</a:t>
            </a:r>
            <a:r>
              <a:rPr lang="th-TH" dirty="0" smtClean="0"/>
              <a:t>อคติกับบุคคล)</a:t>
            </a:r>
            <a:endParaRPr lang="en-US" dirty="0"/>
          </a:p>
          <a:p>
            <a:pPr lvl="1"/>
            <a:r>
              <a:rPr lang="en-US" dirty="0"/>
              <a:t>Slippery Slope </a:t>
            </a:r>
            <a:r>
              <a:rPr lang="th-TH" dirty="0" smtClean="0"/>
              <a:t>(ไถลไปไกล)</a:t>
            </a:r>
            <a:endParaRPr lang="en-US" dirty="0"/>
          </a:p>
          <a:p>
            <a:pPr lvl="1"/>
            <a:r>
              <a:rPr lang="en-US" dirty="0"/>
              <a:t>Non Sequitur  </a:t>
            </a:r>
            <a:r>
              <a:rPr lang="en-US" dirty="0" smtClean="0"/>
              <a:t>(</a:t>
            </a:r>
            <a:r>
              <a:rPr lang="th-TH" dirty="0" smtClean="0"/>
              <a:t>ไม่ได้เชื่อมโยงกัน)</a:t>
            </a:r>
            <a:endParaRPr lang="en-US" dirty="0"/>
          </a:p>
          <a:p>
            <a:pPr lvl="1"/>
            <a:r>
              <a:rPr lang="en-US" dirty="0"/>
              <a:t>Hasty Generalization </a:t>
            </a:r>
            <a:r>
              <a:rPr lang="th-TH" dirty="0" smtClean="0"/>
              <a:t>(อ้างสถิติที่ไม่เพียงพอ)</a:t>
            </a:r>
            <a:endParaRPr lang="en-US" dirty="0"/>
          </a:p>
          <a:p>
            <a:pPr lvl="1"/>
            <a:r>
              <a:rPr lang="en-US" dirty="0"/>
              <a:t>Circular Reasoning </a:t>
            </a:r>
            <a:r>
              <a:rPr lang="en-US" dirty="0" smtClean="0"/>
              <a:t>(</a:t>
            </a:r>
            <a:r>
              <a:rPr lang="th-TH" dirty="0" smtClean="0"/>
              <a:t>วนเวียน)</a:t>
            </a:r>
            <a:endParaRPr lang="en-US" dirty="0" smtClean="0"/>
          </a:p>
          <a:p>
            <a:pPr lvl="1"/>
            <a:r>
              <a:rPr lang="en-US" dirty="0" smtClean="0"/>
              <a:t>Red </a:t>
            </a:r>
            <a:r>
              <a:rPr lang="en-US" dirty="0"/>
              <a:t>Herring </a:t>
            </a:r>
            <a:r>
              <a:rPr lang="th-TH" dirty="0" smtClean="0"/>
              <a:t>(เบี่ยงเบนประเด็น)</a:t>
            </a:r>
            <a:endParaRPr lang="en-US" dirty="0"/>
          </a:p>
          <a:p>
            <a:pPr lvl="1"/>
            <a:r>
              <a:rPr lang="en-US" dirty="0" smtClean="0"/>
              <a:t>Begging </a:t>
            </a:r>
            <a:r>
              <a:rPr lang="en-US" dirty="0"/>
              <a:t>the </a:t>
            </a:r>
            <a:r>
              <a:rPr lang="en-US" dirty="0" smtClean="0"/>
              <a:t>Question (</a:t>
            </a:r>
            <a:r>
              <a:rPr lang="th-TH" dirty="0" smtClean="0"/>
              <a:t>ประเด็นแฝง)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3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Post Hoc</a:t>
            </a:r>
            <a:r>
              <a:rPr lang="en-US" sz="4800" b="0" smtClean="0"/>
              <a:t> (Ergo Propter Hoc)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b="1" dirty="0" smtClean="0">
                <a:solidFill>
                  <a:srgbClr val="47CFFF"/>
                </a:solidFill>
                <a:latin typeface="Arial Narrow" pitchFamily="34" charset="0"/>
              </a:rPr>
              <a:t>confusing chronological order with causality</a:t>
            </a:r>
            <a:endParaRPr lang="en-US" sz="5400" dirty="0" smtClean="0">
              <a:solidFill>
                <a:srgbClr val="47CFFF"/>
              </a:solidFill>
            </a:endParaRPr>
          </a:p>
          <a:p>
            <a:pPr eaLnBrk="1" hangingPunct="1"/>
            <a:endParaRPr lang="en-US" dirty="0" smtClean="0"/>
          </a:p>
          <a:p>
            <a:pPr lvl="1"/>
            <a:r>
              <a:rPr lang="en-US" dirty="0" smtClean="0"/>
              <a:t>A flood happened after the comet appeared; therefore, the comet caused the flood.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False Dichotomy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75238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misuse of either/or  </a:t>
            </a:r>
          </a:p>
          <a:p>
            <a:pPr algn="ctr">
              <a:buNone/>
            </a:pPr>
            <a:endParaRPr lang="en-US" sz="3200" dirty="0" smtClean="0">
              <a:solidFill>
                <a:srgbClr val="47CFFF"/>
              </a:solidFill>
              <a:latin typeface="Arial Narrow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dirty="0" smtClean="0"/>
              <a:t>If you aren't part of the solution, you're part of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Ad Hominem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to the person</a:t>
            </a:r>
          </a:p>
          <a:p>
            <a:pPr algn="ctr">
              <a:buNone/>
            </a:pPr>
            <a:endParaRPr lang="en-US" sz="3200" dirty="0" smtClean="0">
              <a:solidFill>
                <a:srgbClr val="47CFFF"/>
              </a:solidFill>
              <a:latin typeface="Arial Narrow" pitchFamily="34" charset="0"/>
            </a:endParaRPr>
          </a:p>
          <a:p>
            <a:pPr lvl="1">
              <a:spcBef>
                <a:spcPct val="10000"/>
              </a:spcBef>
            </a:pPr>
            <a:r>
              <a:rPr lang="en-US" dirty="0" smtClean="0"/>
              <a:t>Bill Clinton is a bad president because he is an unfaithful husband. </a:t>
            </a:r>
          </a:p>
          <a:p>
            <a:pPr lvl="1">
              <a:spcBef>
                <a:spcPct val="10000"/>
              </a:spcBef>
            </a:pPr>
            <a:r>
              <a:rPr lang="en-US" dirty="0" smtClean="0"/>
              <a:t>You are so stupid so your argument couldn't possibly be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b="1" dirty="0" smtClean="0">
                <a:solidFill>
                  <a:srgbClr val="00B050"/>
                </a:solidFill>
              </a:rPr>
              <a:t>การสืบค้น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วารสารนานาชาติ</a:t>
            </a:r>
          </a:p>
          <a:p>
            <a:r>
              <a:rPr lang="th-TH" dirty="0" smtClean="0"/>
              <a:t>วารสารในประเทศ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แหล่งข้อมูล</a:t>
            </a:r>
          </a:p>
          <a:p>
            <a:pPr lvl="1"/>
            <a:r>
              <a:rPr lang="en-US" dirty="0" err="1" smtClean="0"/>
              <a:t>Scifinder</a:t>
            </a:r>
            <a:endParaRPr lang="en-US" dirty="0" smtClean="0"/>
          </a:p>
          <a:p>
            <a:pPr lvl="1"/>
            <a:r>
              <a:rPr lang="en-US" dirty="0" smtClean="0"/>
              <a:t>Science direct</a:t>
            </a:r>
            <a:endParaRPr lang="th-TH" dirty="0" smtClean="0"/>
          </a:p>
          <a:p>
            <a:pPr lvl="1"/>
            <a:r>
              <a:rPr lang="en-US" dirty="0" smtClean="0"/>
              <a:t>Google scholar</a:t>
            </a:r>
          </a:p>
          <a:p>
            <a:pPr lvl="1"/>
            <a:r>
              <a:rPr lang="th-TH" dirty="0" smtClean="0"/>
              <a:t>ฐานข้อมูลอื่น ๆ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Slippery Slope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extending an argument too far</a:t>
            </a:r>
          </a:p>
          <a:p>
            <a:pPr algn="ctr">
              <a:buNone/>
            </a:pPr>
            <a:endParaRPr lang="en-US" sz="3200" dirty="0" smtClean="0">
              <a:solidFill>
                <a:srgbClr val="47CFFF"/>
              </a:solidFill>
              <a:latin typeface="Arial Narrow" pitchFamily="34" charset="0"/>
            </a:endParaRPr>
          </a:p>
          <a:p>
            <a:pPr lvl="1"/>
            <a:r>
              <a:rPr lang="en-US" dirty="0" smtClean="0"/>
              <a:t>First, medicinal wine from a teaspoon... and then, beer from a bottle!  Soon, you'll be an alcoholic.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Non Sequitur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a faulty cause-effect relationship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rgbClr val="47CFFF"/>
              </a:solidFill>
              <a:latin typeface="Arial Narrow" pitchFamily="34" charset="0"/>
            </a:endParaRPr>
          </a:p>
          <a:p>
            <a:pPr lvl="1"/>
            <a:r>
              <a:rPr lang="en-US" dirty="0" smtClean="0"/>
              <a:t>This car has a noisy engine; therefore, it must be fast. </a:t>
            </a:r>
          </a:p>
          <a:p>
            <a:pPr lvl="1"/>
            <a:r>
              <a:rPr lang="en-US" dirty="0" smtClean="0"/>
              <a:t>Because I drink a six-pack a day, sexy young chicks will come flocking to me.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Hasty Generalization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from a statistically insufficient or biased sample </a:t>
            </a:r>
          </a:p>
          <a:p>
            <a:pPr algn="ctr">
              <a:buNone/>
            </a:pPr>
            <a:endParaRPr lang="en-US" sz="3200" dirty="0" smtClean="0">
              <a:solidFill>
                <a:srgbClr val="47CFFF"/>
              </a:solidFill>
              <a:latin typeface="Arial Narrow" pitchFamily="34" charset="0"/>
            </a:endParaRPr>
          </a:p>
          <a:p>
            <a:pPr lvl="1"/>
            <a:r>
              <a:rPr lang="en-US" dirty="0" smtClean="0"/>
              <a:t>Most of the people in the room opposed the project, so most people in the town probably oppose it, too.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Circular Reasoning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self-referential definitions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rgbClr val="33CC33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dirty="0" smtClean="0"/>
              <a:t>A good person is someone who does good things.  If I do good things, then I am a good person.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He is a famous author because his novel is very famous.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Red Herring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trying to cloud the main issue with a distraction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If I hadn't done it, somebody else would have, so it's not really my fault.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Begging the Question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271463" indent="-271463" algn="ctr" eaLnBrk="1" hangingPunct="1">
              <a:buFontTx/>
              <a:buNone/>
            </a:pPr>
            <a:r>
              <a:rPr lang="en-US" sz="3200" dirty="0" smtClean="0">
                <a:solidFill>
                  <a:srgbClr val="47CFFF"/>
                </a:solidFill>
                <a:latin typeface="Arial Narrow" pitchFamily="34" charset="0"/>
              </a:rPr>
              <a:t>building upon a hidden assumption </a:t>
            </a:r>
          </a:p>
          <a:p>
            <a:pPr marL="271463" indent="-271463" algn="ctr" eaLnBrk="1" hangingPunct="1">
              <a:buFontTx/>
              <a:buNone/>
            </a:pPr>
            <a:endParaRPr lang="en-US" sz="3200" b="1" dirty="0" smtClean="0">
              <a:solidFill>
                <a:srgbClr val="33CC33"/>
              </a:solidFill>
            </a:endParaRPr>
          </a:p>
          <a:p>
            <a:pPr marL="573215" lvl="1" indent="-271463"/>
            <a:r>
              <a:rPr lang="en-US" sz="3600" dirty="0" smtClean="0"/>
              <a:t>When did you stop beating your spouse? Assumptions </a:t>
            </a:r>
          </a:p>
          <a:p>
            <a:pPr marL="856679" lvl="2" indent="-271463"/>
            <a:r>
              <a:rPr lang="en-US" sz="3600" dirty="0" smtClean="0"/>
              <a:t>1) you have a spouse </a:t>
            </a:r>
          </a:p>
          <a:p>
            <a:pPr marL="856679" lvl="2" indent="-271463"/>
            <a:r>
              <a:rPr lang="en-US" sz="3600" dirty="0" smtClean="0"/>
              <a:t>2) you have beaten your spouse </a:t>
            </a:r>
          </a:p>
          <a:p>
            <a:pPr marL="271463" indent="-271463" eaLnBrk="1" hangingPunct="1"/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199" y="1225900"/>
            <a:ext cx="8365253" cy="54543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th-TH" dirty="0"/>
              <a:t>เหรียญ</a:t>
            </a:r>
            <a:r>
              <a:rPr lang="th-TH" dirty="0" err="1"/>
              <a:t>พลังงานค</a:t>
            </a:r>
            <a:r>
              <a:rPr lang="th-TH" dirty="0" err="1" smtClean="0"/>
              <a:t>วอนตั้ม</a:t>
            </a:r>
            <a:r>
              <a:rPr lang="th-TH" dirty="0" smtClean="0"/>
              <a:t>ทำ</a:t>
            </a:r>
            <a:r>
              <a:rPr lang="th-TH" dirty="0"/>
              <a:t>จากหินลาวาภูเขาไฟ ซึ่งมีองค์ประกอบสำคัญเป็นแร่ </a:t>
            </a:r>
            <a:r>
              <a:rPr lang="en-US" dirty="0"/>
              <a:t>Thorium-232</a:t>
            </a:r>
            <a:r>
              <a:rPr lang="th-TH" dirty="0"/>
              <a:t> บริสุทธิ์ที่เกิดขึ้นเองตามธรรมชาติ เพียงแค่สวมใส่สามารถให้พลังงานที่ให้ประโยชน์ต่อร่างกายถึง </a:t>
            </a:r>
            <a:r>
              <a:rPr lang="en-US" dirty="0"/>
              <a:t>4,400 </a:t>
            </a:r>
            <a:r>
              <a:rPr lang="th-TH" dirty="0"/>
              <a:t>หน่วยวัด (</a:t>
            </a:r>
            <a:r>
              <a:rPr lang="en-US" dirty="0"/>
              <a:t>CPM) </a:t>
            </a:r>
            <a:r>
              <a:rPr lang="th-TH" dirty="0"/>
              <a:t>ช่วยปรับความสมดุลของร่างกายที่อ่อนแอให้มีพลังที่แข็งแรง สามารถช่วยบำบัดอาการชา ปวดหัวมาจากอาการไมเกรน ภูมิแพ้ อัมพฤกษ์ นอกจากนั้น สามารถใช้ทำน้ำดื่ม โดยใช้เหรียญแตะข้างภาชนะใส่น้ำดื่ม </a:t>
            </a:r>
            <a:r>
              <a:rPr lang="en-US" dirty="0"/>
              <a:t>15 – 20 </a:t>
            </a:r>
            <a:r>
              <a:rPr lang="th-TH" dirty="0"/>
              <a:t>วินาที พลังของเหรียญจะทำให้โมเลกุลของน้ำแตกตัวให้เล็กที่สุดจาก </a:t>
            </a:r>
            <a:r>
              <a:rPr lang="en-US" dirty="0"/>
              <a:t>1 </a:t>
            </a:r>
            <a:r>
              <a:rPr lang="th-TH" dirty="0"/>
              <a:t>เป็น </a:t>
            </a:r>
            <a:r>
              <a:rPr lang="en-US" dirty="0"/>
              <a:t>1,000 </a:t>
            </a:r>
            <a:r>
              <a:rPr lang="th-TH" dirty="0"/>
              <a:t>จาก </a:t>
            </a:r>
            <a:r>
              <a:rPr lang="en-US" dirty="0"/>
              <a:t>1,000 </a:t>
            </a:r>
            <a:r>
              <a:rPr lang="th-TH" dirty="0"/>
              <a:t>เป็น </a:t>
            </a:r>
            <a:r>
              <a:rPr lang="en-US" dirty="0"/>
              <a:t>10,000 </a:t>
            </a:r>
            <a:r>
              <a:rPr lang="th-TH" dirty="0"/>
              <a:t>เมื่อดื่มแล้วน้ำจะซึมซับเข้าร่างกายอย่างรวดเร็ว ทำให้แข็งแรง เหรียญดังกล่าวได้รับผ่านการทดลองยืนยันถึงประสิทธิภาพจากสถาบันวิจัยที่มีชื่อ</a:t>
            </a:r>
            <a:r>
              <a:rPr lang="th-TH" dirty="0" err="1"/>
              <a:t>จากส</a:t>
            </a:r>
            <a:r>
              <a:rPr lang="th-TH" dirty="0"/>
              <a:t>วิ</a:t>
            </a:r>
            <a:r>
              <a:rPr lang="th-TH" dirty="0" err="1"/>
              <a:t>ตเซอ</a:t>
            </a:r>
            <a:r>
              <a:rPr lang="th-TH" dirty="0"/>
              <a:t>แลนด์รวมถึงองค์การนาซ่า อีกทั้งยังได้รับการยอมรับจากผู้มีชื่อเสียงทั้งในและต่างประเทศมากมาย เช่น นักกีฬาทีมชาติ นักการเมือง ดารานักร้อง ผู้ใช้มากกว่าร้อยละ 98.75 ยืนยันว่าเห็นผลชัดเจนหลังจากใช้เพียง 1 </a:t>
            </a:r>
            <a:r>
              <a:rPr lang="th-TH" dirty="0" smtClean="0"/>
              <a:t>สัปดาห์</a:t>
            </a:r>
          </a:p>
          <a:p>
            <a:pPr>
              <a:lnSpc>
                <a:spcPct val="120000"/>
              </a:lnSpc>
            </a:pPr>
            <a:r>
              <a:rPr lang="th-TH" i="1" dirty="0"/>
              <a:t> (ที่มา </a:t>
            </a:r>
            <a:r>
              <a:rPr lang="en-US" i="1" dirty="0" err="1"/>
              <a:t>dr.TechThai</a:t>
            </a:r>
            <a:r>
              <a:rPr lang="en-US" i="1" dirty="0"/>
              <a:t> </a:t>
            </a:r>
            <a:r>
              <a:rPr lang="th-TH" i="1" dirty="0"/>
              <a:t> </a:t>
            </a:r>
            <a:r>
              <a:rPr lang="en-US" i="1" dirty="0"/>
              <a:t>http://thai-fusion.blogspot.com/</a:t>
            </a:r>
            <a:r>
              <a:rPr lang="th-TH" i="1" dirty="0"/>
              <a:t> ก.ย. 2555)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5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น่าเชื่อถือ / ไม่น่าเชื่อถือ เพราะ</a:t>
            </a:r>
          </a:p>
          <a:p>
            <a:r>
              <a:rPr lang="th-TH" dirty="0" smtClean="0"/>
              <a:t>เป็นไปได้ / เป็นไปไม่ได้ เพราะ</a:t>
            </a:r>
          </a:p>
          <a:p>
            <a:r>
              <a:rPr lang="th-TH" dirty="0" smtClean="0"/>
              <a:t>อย่าใช้ความรู้สึก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https://owl.english.purdue.edu/owl/resource/659/03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en.wikipedia.org/wiki/List_of_fallacies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สิ่งที่ได้จากฐานข้อมูล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ข้อมูลของเอกสารที่เกี่ยวข้องกับเรื่องที่สนใจ </a:t>
            </a:r>
            <a:endParaRPr lang="th-TH" dirty="0" smtClean="0"/>
          </a:p>
          <a:p>
            <a:pPr lvl="1"/>
            <a:r>
              <a:rPr lang="th-TH" dirty="0" smtClean="0"/>
              <a:t>ชื่อเรื่อง</a:t>
            </a:r>
          </a:p>
          <a:p>
            <a:pPr lvl="1"/>
            <a:r>
              <a:rPr lang="th-TH" dirty="0" smtClean="0"/>
              <a:t>ผู้แต่ง</a:t>
            </a:r>
            <a:r>
              <a:rPr lang="en-US" dirty="0" smtClean="0"/>
              <a:t>/</a:t>
            </a:r>
            <a:r>
              <a:rPr lang="th-TH" dirty="0" smtClean="0"/>
              <a:t>ชื่อวารสาร/หนังสือ ปี ฯลฯ</a:t>
            </a:r>
          </a:p>
          <a:p>
            <a:pPr lvl="1"/>
            <a:r>
              <a:rPr lang="th-TH" smtClean="0"/>
              <a:t>เอกสารอื่นที่เกี่ยว</a:t>
            </a:r>
            <a:r>
              <a:rPr lang="th-TH" dirty="0" smtClean="0"/>
              <a:t>ข้อง (</a:t>
            </a:r>
            <a:r>
              <a:rPr lang="en-US" dirty="0" smtClean="0">
                <a:solidFill>
                  <a:srgbClr val="92D050"/>
                </a:solidFill>
              </a:rPr>
              <a:t>get cited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get citing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บทคัดย่อ</a:t>
            </a:r>
          </a:p>
          <a:p>
            <a:r>
              <a:rPr lang="th-TH" smtClean="0"/>
              <a:t>บทความเต็ม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3</a:t>
            </a:fld>
            <a:endParaRPr lang="th-TH"/>
          </a:p>
        </p:txBody>
      </p:sp>
      <p:grpSp>
        <p:nvGrpSpPr>
          <p:cNvPr id="6" name="Group 17"/>
          <p:cNvGrpSpPr/>
          <p:nvPr/>
        </p:nvGrpSpPr>
        <p:grpSpPr>
          <a:xfrm>
            <a:off x="4310756" y="3632669"/>
            <a:ext cx="4833244" cy="1624666"/>
            <a:chOff x="4310756" y="3632669"/>
            <a:chExt cx="4833244" cy="1624666"/>
          </a:xfrm>
        </p:grpSpPr>
        <p:sp>
          <p:nvSpPr>
            <p:cNvPr id="5" name="TextBox 4"/>
            <p:cNvSpPr txBox="1"/>
            <p:nvPr/>
          </p:nvSpPr>
          <p:spPr>
            <a:xfrm>
              <a:off x="4310756" y="4180117"/>
              <a:ext cx="48332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3200" i="1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            </a:t>
              </a:r>
              <a:r>
                <a:rPr lang="th-TH" sz="3200" i="1" dirty="0" smtClean="0">
                  <a:solidFill>
                    <a:srgbClr val="00B0F0"/>
                  </a:solidFill>
                  <a:latin typeface="TH SarabunPSK" pitchFamily="34" charset="-34"/>
                  <a:cs typeface="TH SarabunPSK" pitchFamily="34" charset="-34"/>
                </a:rPr>
                <a:t>ผลงานอื่นที่อ้างอิงงานนี้</a:t>
              </a:r>
            </a:p>
            <a:p>
              <a:r>
                <a:rPr lang="th-TH" sz="3200" i="1" dirty="0" smtClean="0">
                  <a:solidFill>
                    <a:srgbClr val="92D050"/>
                  </a:solidFill>
                  <a:latin typeface="TH SarabunPSK" pitchFamily="34" charset="-34"/>
                  <a:cs typeface="TH SarabunPSK" pitchFamily="34" charset="-34"/>
                </a:rPr>
                <a:t>ผลงานอื่นที่ถูกงานนี้อ้างอิง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666608" y="4180512"/>
              <a:ext cx="1093323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732126" y="3918860"/>
              <a:ext cx="583078" cy="1069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b="1" dirty="0" smtClean="0">
                <a:solidFill>
                  <a:srgbClr val="00B050"/>
                </a:solidFill>
              </a:rPr>
              <a:t>Scifinder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ต้องลงทะเบียน</a:t>
            </a:r>
          </a:p>
          <a:p>
            <a:r>
              <a:rPr lang="th-TH" smtClean="0"/>
              <a:t>ใช้ผ่านเว็บไซต์ </a:t>
            </a:r>
            <a:r>
              <a:rPr lang="en-US" smtClean="0"/>
              <a:t>(ip KU)</a:t>
            </a:r>
            <a:endParaRPr lang="th-TH" smtClean="0"/>
          </a:p>
          <a:p>
            <a:r>
              <a:rPr lang="th-TH" smtClean="0"/>
              <a:t>ให้ข้อมูลอ้างอิงที่เป็นระบบ</a:t>
            </a:r>
          </a:p>
          <a:p>
            <a:r>
              <a:rPr lang="th-TH" smtClean="0"/>
              <a:t>ให้บทความเต็ม</a:t>
            </a:r>
            <a:r>
              <a:rPr lang="en-US" smtClean="0"/>
              <a:t>*</a:t>
            </a:r>
          </a:p>
          <a:p>
            <a:r>
              <a:rPr lang="th-TH" smtClean="0"/>
              <a:t>สืบค้นได้ละเอียดและเจาะจง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182475" y="6317289"/>
            <a:ext cx="762000" cy="365125"/>
          </a:xfrm>
        </p:spPr>
        <p:txBody>
          <a:bodyPr/>
          <a:lstStyle/>
          <a:p>
            <a:fld id="{C3549499-2B93-4A02-BC18-443C739E8986}" type="slidenum">
              <a:rPr lang="th-TH" smtClean="0"/>
              <a:pPr/>
              <a:t>4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197" y="1226396"/>
            <a:ext cx="579501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016" y="1224168"/>
            <a:ext cx="5829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517" y="1224168"/>
            <a:ext cx="5829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9641" y="1224167"/>
            <a:ext cx="5829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2259" y="1225900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7200" b="1" smtClean="0">
                <a:solidFill>
                  <a:srgbClr val="00B050"/>
                </a:solidFill>
              </a:rPr>
              <a:t>Science Direct</a:t>
            </a:r>
            <a:endParaRPr lang="th-TH" sz="7200" b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ใช้ผ่านเว็บไซต์</a:t>
            </a:r>
            <a:r>
              <a:rPr lang="en-US" smtClean="0"/>
              <a:t>*</a:t>
            </a:r>
            <a:endParaRPr lang="th-TH" smtClean="0"/>
          </a:p>
          <a:p>
            <a:r>
              <a:rPr lang="th-TH" smtClean="0"/>
              <a:t>ให้</a:t>
            </a:r>
            <a:r>
              <a:rPr lang="th-TH"/>
              <a:t>ข้อมูลอ้างอิงที่เป็นระบบ</a:t>
            </a:r>
          </a:p>
          <a:p>
            <a:r>
              <a:rPr lang="th-TH" smtClean="0"/>
              <a:t>ใช้ง่าย</a:t>
            </a:r>
          </a:p>
          <a:p>
            <a:r>
              <a:rPr lang="th-TH" smtClean="0"/>
              <a:t>ให้</a:t>
            </a:r>
            <a:r>
              <a:rPr lang="th-TH"/>
              <a:t>บทความเต็ม</a:t>
            </a:r>
            <a:r>
              <a:rPr lang="en-US" smtClean="0"/>
              <a:t>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32" y="1223158"/>
            <a:ext cx="5829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1840" y="1197676"/>
            <a:ext cx="58293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8478" y="1209552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7200" b="1" smtClean="0">
                <a:solidFill>
                  <a:srgbClr val="00B050"/>
                </a:solidFill>
              </a:rPr>
              <a:t>Google Scholar</a:t>
            </a:r>
            <a:endParaRPr lang="th-TH" sz="7200" b="1" dirty="0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ใช้ผ่านเว็บไซต์</a:t>
            </a:r>
          </a:p>
          <a:p>
            <a:r>
              <a:rPr lang="th-TH" smtClean="0"/>
              <a:t>ค้นได้ทั้งไทย-อังกฤษ</a:t>
            </a:r>
          </a:p>
          <a:p>
            <a:r>
              <a:rPr lang="th-TH" smtClean="0"/>
              <a:t>ใช้ง่าย</a:t>
            </a:r>
          </a:p>
          <a:p>
            <a:r>
              <a:rPr lang="th-TH" smtClean="0"/>
              <a:t>ให้ข้อมูลอ้างอิง</a:t>
            </a:r>
            <a:r>
              <a:rPr lang="en-US" smtClean="0"/>
              <a:t>*</a:t>
            </a:r>
            <a:endParaRPr lang="th-TH" smtClean="0"/>
          </a:p>
          <a:p>
            <a:r>
              <a:rPr lang="th-TH" smtClean="0"/>
              <a:t>ให้บทความเต็ม</a:t>
            </a:r>
            <a:r>
              <a:rPr lang="en-US" smtClean="0"/>
              <a:t>*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6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208" y="1211283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105" y="1197676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228" y="1209550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082" y="1211283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7745" y="1211282"/>
            <a:ext cx="582358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7200" b="1" dirty="0" smtClean="0">
                <a:solidFill>
                  <a:srgbClr val="00B050"/>
                </a:solidFill>
              </a:rPr>
              <a:t>องค์ประกอบของบทความ</a:t>
            </a:r>
            <a:endParaRPr lang="th-TH" sz="7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บทคัดย่อ (</a:t>
            </a:r>
            <a:r>
              <a:rPr lang="en-US" smtClean="0"/>
              <a:t>abstract)</a:t>
            </a:r>
            <a:endParaRPr lang="th-TH" smtClean="0"/>
          </a:p>
          <a:p>
            <a:r>
              <a:rPr lang="th-TH" smtClean="0"/>
              <a:t>บทนำ (</a:t>
            </a:r>
            <a:r>
              <a:rPr lang="en-US" smtClean="0"/>
              <a:t>introduction)</a:t>
            </a:r>
            <a:endParaRPr lang="th-TH" smtClean="0"/>
          </a:p>
          <a:p>
            <a:r>
              <a:rPr lang="th-TH" smtClean="0"/>
              <a:t>วิธีการทดลอง (</a:t>
            </a:r>
            <a:r>
              <a:rPr lang="en-US" smtClean="0"/>
              <a:t>method / experiment)</a:t>
            </a:r>
            <a:endParaRPr lang="th-TH" smtClean="0"/>
          </a:p>
          <a:p>
            <a:r>
              <a:rPr lang="th-TH" smtClean="0"/>
              <a:t>ผลการทดลอง (</a:t>
            </a:r>
            <a:r>
              <a:rPr lang="en-US" smtClean="0"/>
              <a:t>result)</a:t>
            </a:r>
            <a:endParaRPr lang="th-TH" smtClean="0"/>
          </a:p>
          <a:p>
            <a:r>
              <a:rPr lang="th-TH" smtClean="0"/>
              <a:t>วิเคราะห์/วิจารณ์ผลการทดลอง (</a:t>
            </a:r>
            <a:r>
              <a:rPr lang="en-US" smtClean="0"/>
              <a:t>discussion)</a:t>
            </a:r>
            <a:endParaRPr lang="th-TH" smtClean="0"/>
          </a:p>
          <a:p>
            <a:r>
              <a:rPr lang="th-TH" smtClean="0"/>
              <a:t>สรุปผล (</a:t>
            </a:r>
            <a:r>
              <a:rPr lang="en-US" smtClean="0"/>
              <a:t>conclusion)</a:t>
            </a:r>
            <a:endParaRPr lang="th-TH" smtClean="0"/>
          </a:p>
          <a:p>
            <a:endParaRPr lang="th-TH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บทคัดย่อ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ทำอะไร</a:t>
            </a:r>
          </a:p>
          <a:p>
            <a:r>
              <a:rPr lang="th-TH" smtClean="0"/>
              <a:t>เพื่อหาอะไร</a:t>
            </a:r>
          </a:p>
          <a:p>
            <a:r>
              <a:rPr lang="th-TH" smtClean="0"/>
              <a:t>ด้วยวิธีอะไร</a:t>
            </a:r>
          </a:p>
          <a:p>
            <a:r>
              <a:rPr lang="th-TH" smtClean="0"/>
              <a:t>ภายใต้เงื่อนไขอะไร</a:t>
            </a:r>
          </a:p>
          <a:p>
            <a:r>
              <a:rPr lang="th-TH" smtClean="0"/>
              <a:t>ได้ผลอย่างไร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b="1" dirty="0" smtClean="0">
                <a:solidFill>
                  <a:srgbClr val="0070C0"/>
                </a:solidFill>
              </a:rPr>
              <a:t>บทนำ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เกี่ยวข้องกับอะไร</a:t>
            </a:r>
          </a:p>
          <a:p>
            <a:r>
              <a:rPr lang="th-TH" smtClean="0"/>
              <a:t>ทำไมถึงสำคัญ</a:t>
            </a:r>
          </a:p>
          <a:p>
            <a:r>
              <a:rPr lang="th-TH" smtClean="0"/>
              <a:t>ก่อนหน้านี้ใครทำอะไรมาแล้ว</a:t>
            </a:r>
          </a:p>
          <a:p>
            <a:r>
              <a:rPr lang="th-TH" smtClean="0"/>
              <a:t>ประเด็นที่ยังเป็นที่สงสัย</a:t>
            </a:r>
          </a:p>
          <a:p>
            <a:r>
              <a:rPr lang="th-TH" smtClean="0"/>
              <a:t>สนใจจะทำอะไร </a:t>
            </a:r>
          </a:p>
          <a:p>
            <a:r>
              <a:rPr lang="th-TH" smtClean="0"/>
              <a:t>ทำแล้วจะได้อะไร (จุดประสงค์)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9499-2B93-4A02-BC18-443C739E898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643</TotalTime>
  <Words>910</Words>
  <Application>Microsoft Office PowerPoint</Application>
  <PresentationFormat>On-screen Show (4:3)</PresentationFormat>
  <Paragraphs>172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Cordia New</vt:lpstr>
      <vt:lpstr>LilyUPC</vt:lpstr>
      <vt:lpstr>TH SarabunPSK</vt:lpstr>
      <vt:lpstr>Wingdings 2</vt:lpstr>
      <vt:lpstr>Technic</vt:lpstr>
      <vt:lpstr>การอ่านและวิเคราะห์ บทความวิชาการ</vt:lpstr>
      <vt:lpstr>การสืบค้น</vt:lpstr>
      <vt:lpstr>สิ่งที่ได้จากฐานข้อมูล</vt:lpstr>
      <vt:lpstr>Scifinder</vt:lpstr>
      <vt:lpstr>Science Direct</vt:lpstr>
      <vt:lpstr>Google Scholar</vt:lpstr>
      <vt:lpstr>องค์ประกอบของบทความ</vt:lpstr>
      <vt:lpstr>บทคัดย่อ</vt:lpstr>
      <vt:lpstr>บทนำ</vt:lpstr>
      <vt:lpstr>วิธีการทดลอง</vt:lpstr>
      <vt:lpstr>ผลการทดลอง</vt:lpstr>
      <vt:lpstr>วิเคราะห์/วิจารณ์ผลการทดลอง</vt:lpstr>
      <vt:lpstr>สรุปผลการทดลอง</vt:lpstr>
      <vt:lpstr>ลำดับการอ่านบทความ</vt:lpstr>
      <vt:lpstr>การวิเคราะห์เนื้อหา</vt:lpstr>
      <vt:lpstr>Logical Fallacies (เหตุผลวิบัติ)</vt:lpstr>
      <vt:lpstr>Post Hoc (Ergo Propter Hoc)</vt:lpstr>
      <vt:lpstr>False Dichotomy</vt:lpstr>
      <vt:lpstr>Ad Hominem </vt:lpstr>
      <vt:lpstr>Slippery Slope</vt:lpstr>
      <vt:lpstr>Non Sequitur</vt:lpstr>
      <vt:lpstr>Hasty Generalization</vt:lpstr>
      <vt:lpstr>Circular Reasoning</vt:lpstr>
      <vt:lpstr>Red Herring</vt:lpstr>
      <vt:lpstr>Begging the Question</vt:lpstr>
      <vt:lpstr>PowerPoint Presentation</vt:lpstr>
      <vt:lpstr>PowerPoint Presentation</vt:lpstr>
      <vt:lpstr>PowerPoint Presentation</vt:lpstr>
    </vt:vector>
  </TitlesOfParts>
  <Company>Kasetsart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Computer Services</dc:creator>
  <cp:lastModifiedBy>PTT</cp:lastModifiedBy>
  <cp:revision>66</cp:revision>
  <dcterms:created xsi:type="dcterms:W3CDTF">2015-03-31T08:24:25Z</dcterms:created>
  <dcterms:modified xsi:type="dcterms:W3CDTF">2016-04-17T23:49:30Z</dcterms:modified>
</cp:coreProperties>
</file>