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97" r:id="rId3"/>
    <p:sldId id="295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5" r:id="rId22"/>
    <p:sldId id="316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13F2F-D451-430C-99B8-F76D3ADA2F8F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3A2AA-4C6C-42F0-B928-7B6DDB92E8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583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50E-FCE0-4FE2-8C96-5FFF0D5EA3D2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E4DB-8EBA-4EC8-8C1E-7E4652673641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7745-0B33-4892-9F8F-224A5F3F0C23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45156" cy="991454"/>
          </a:xfrm>
        </p:spPr>
        <p:txBody>
          <a:bodyPr>
            <a:noAutofit/>
          </a:bodyPr>
          <a:lstStyle>
            <a:lvl1pPr algn="l">
              <a:defRPr kumimoji="0" lang="en-US" sz="7200" b="1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 b="1">
                <a:latin typeface="TH SarabunPSK" pitchFamily="34" charset="-34"/>
                <a:cs typeface="TH SarabunPSK" pitchFamily="34" charset="-34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4400" b="1">
                <a:latin typeface="TH SarabunPSK" pitchFamily="34" charset="-34"/>
                <a:cs typeface="TH SarabunPSK" pitchFamily="34" charset="-34"/>
              </a:defRPr>
            </a:lvl2pPr>
            <a:lvl3pPr>
              <a:lnSpc>
                <a:spcPct val="90000"/>
              </a:lnSpc>
              <a:spcBef>
                <a:spcPts val="0"/>
              </a:spcBef>
              <a:defRPr sz="4400" b="1">
                <a:latin typeface="TH SarabunPSK" pitchFamily="34" charset="-34"/>
                <a:cs typeface="TH SarabunPSK" pitchFamily="34" charset="-34"/>
              </a:defRPr>
            </a:lvl3pPr>
            <a:lvl4pPr>
              <a:lnSpc>
                <a:spcPct val="90000"/>
              </a:lnSpc>
              <a:spcBef>
                <a:spcPts val="0"/>
              </a:spcBef>
              <a:defRPr sz="4000" b="1">
                <a:latin typeface="TH SarabunPSK" pitchFamily="34" charset="-34"/>
                <a:cs typeface="TH SarabunPSK" pitchFamily="34" charset="-34"/>
              </a:defRPr>
            </a:lvl4pPr>
            <a:lvl5pPr>
              <a:lnSpc>
                <a:spcPct val="90000"/>
              </a:lnSpc>
              <a:spcBef>
                <a:spcPts val="0"/>
              </a:spcBef>
              <a:defRPr sz="4000" b="1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9F41-DA7A-4191-AB1C-03ABD5E9943B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</a:lstStyle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36-6D9F-4597-B9D8-0940AE285C0E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9A95-61BB-4500-82F2-91EF3B95E117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D47-6F09-41FD-BB58-1C0A7B973EE0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0482-C624-462C-9EAC-E3F6CB574A9A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E138-1CEC-4CAC-BA8D-04028A460799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675-4388-44F8-8BF7-C7E91A6B0313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6D06AA-6DFA-4993-9801-7BBC7B9241A2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5253" cy="84072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199" y="1225900"/>
            <a:ext cx="8365253" cy="4900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9C14A4-64AF-443C-9CDB-7AFBE0854BB4}" type="datetime1">
              <a:rPr lang="th-TH" smtClean="0"/>
              <a:pPr/>
              <a:t>03/04/60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lang="en-US" sz="7200" b="1" kern="1200" cap="none" spc="0" dirty="0">
          <a:ln w="18415" cmpd="sng">
            <a:solidFill>
              <a:srgbClr val="FFFFFF"/>
            </a:solidFill>
            <a:prstDash val="solid"/>
          </a:ln>
          <a:solidFill>
            <a:srgbClr val="00B050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TH SarabunPSK" pitchFamily="34" charset="-34"/>
          <a:ea typeface="+mj-ea"/>
          <a:cs typeface="TH SarabunPSK" pitchFamily="34" charset="-34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9064" y="1679713"/>
            <a:ext cx="8168284" cy="31010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8800" b="1" smtClean="0">
                <a:latin typeface="TH SarabunPSK" pitchFamily="34" charset="-34"/>
                <a:cs typeface="TH SarabunPSK" pitchFamily="34" charset="-34"/>
              </a:rPr>
              <a:t>การอ่านและวิเคราะห์</a:t>
            </a:r>
            <a:br>
              <a:rPr lang="th-TH" sz="8800" b="1" smtClean="0">
                <a:latin typeface="TH SarabunPSK" pitchFamily="34" charset="-34"/>
                <a:cs typeface="TH SarabunPSK" pitchFamily="34" charset="-34"/>
              </a:rPr>
            </a:br>
            <a:r>
              <a:rPr lang="th-TH" sz="8800" b="1" smtClean="0">
                <a:latin typeface="TH SarabunPSK" pitchFamily="34" charset="-34"/>
                <a:cs typeface="TH SarabunPSK" pitchFamily="34" charset="-34"/>
              </a:rPr>
              <a:t>บทความวิชาการ</a:t>
            </a:r>
            <a:br>
              <a:rPr lang="th-TH" sz="8800" b="1" smtClean="0">
                <a:latin typeface="TH SarabunPSK" pitchFamily="34" charset="-34"/>
                <a:cs typeface="TH SarabunPSK" pitchFamily="34" charset="-34"/>
              </a:rPr>
            </a:br>
            <a:r>
              <a:rPr lang="th-TH" sz="8800" smtClean="0"/>
              <a:t>(ตัวอย่าง)</a:t>
            </a:r>
            <a:endParaRPr lang="th-TH" sz="8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76670" y="4613649"/>
            <a:ext cx="6400800" cy="1045029"/>
          </a:xfrm>
        </p:spPr>
        <p:txBody>
          <a:bodyPr>
            <a:normAutofit/>
          </a:bodyPr>
          <a:lstStyle/>
          <a:p>
            <a:pPr algn="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ปิติ ตรีสุกล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19350" y="1371600"/>
            <a:ext cx="4248150" cy="5295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Autofit/>
          </a:bodyPr>
          <a:lstStyle/>
          <a:p>
            <a:pPr algn="r"/>
            <a:r>
              <a:rPr sz="6600" smtClean="0">
                <a:solidFill>
                  <a:srgbClr val="00B0F0"/>
                </a:solidFill>
              </a:rPr>
              <a:t>References</a:t>
            </a:r>
            <a:endParaRPr lang="th-TH" sz="660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452563"/>
            <a:ext cx="4143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738" y="3686175"/>
            <a:ext cx="4200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/>
              <a:t>ฤทธิ์ของสารต้านอนุมูลอิสระจาก</a:t>
            </a:r>
            <a:r>
              <a:rPr lang="th-TH" sz="6000" dirty="0" smtClean="0"/>
              <a:t>ทุเรียน</a:t>
            </a:r>
            <a:endParaRPr lang="th-TH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107" y="1892624"/>
            <a:ext cx="7899435" cy="3234079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843088"/>
            <a:ext cx="8824021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48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6600" dirty="0" smtClean="0">
                <a:solidFill>
                  <a:srgbClr val="00B0F0"/>
                </a:solidFill>
              </a:rPr>
              <a:t>Introduction</a:t>
            </a:r>
            <a:endParaRPr lang="th-TH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12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275" y="1324259"/>
            <a:ext cx="8412347" cy="50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199" y="1266092"/>
            <a:ext cx="8365253" cy="4767034"/>
          </a:xfrm>
          <a:prstGeom prst="roundRect">
            <a:avLst>
              <a:gd name="adj" fmla="val 308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6600" smtClean="0">
                <a:solidFill>
                  <a:srgbClr val="00B0F0"/>
                </a:solidFill>
              </a:rPr>
              <a:t>Experiments</a:t>
            </a:r>
            <a:endParaRPr lang="th-TH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217" y="1319110"/>
            <a:ext cx="7937183" cy="1386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34" y="2726046"/>
            <a:ext cx="8079581" cy="205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174" y="4819641"/>
            <a:ext cx="7906226" cy="12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6600" smtClean="0">
                <a:solidFill>
                  <a:srgbClr val="00B0F0"/>
                </a:solidFill>
              </a:rPr>
              <a:t>Results</a:t>
            </a:r>
            <a:r>
              <a:rPr lang="th-TH" sz="6600" dirty="0" smtClean="0">
                <a:solidFill>
                  <a:srgbClr val="00B0F0"/>
                </a:solidFill>
              </a:rPr>
              <a:t> </a:t>
            </a:r>
            <a:r>
              <a:rPr sz="6600" smtClean="0">
                <a:solidFill>
                  <a:srgbClr val="00B0F0"/>
                </a:solidFill>
              </a:rPr>
              <a:t>&amp;</a:t>
            </a:r>
            <a:r>
              <a:rPr lang="th-TH" sz="6600" dirty="0" smtClean="0">
                <a:solidFill>
                  <a:srgbClr val="00B0F0"/>
                </a:solidFill>
              </a:rPr>
              <a:t> </a:t>
            </a:r>
            <a:r>
              <a:rPr sz="6600" smtClean="0">
                <a:solidFill>
                  <a:srgbClr val="00B0F0"/>
                </a:solidFill>
              </a:rPr>
              <a:t>Discussion</a:t>
            </a:r>
            <a:endParaRPr lang="th-TH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% </a:t>
            </a:r>
            <a:r>
              <a:rPr lang="th-TH" sz="4400" dirty="0" smtClean="0"/>
              <a:t>การหยุดยั้ง </a:t>
            </a:r>
            <a:r>
              <a:rPr lang="en-US" sz="4400" dirty="0" smtClean="0"/>
              <a:t>DPPH </a:t>
            </a:r>
            <a:r>
              <a:rPr lang="th-TH" sz="4400" dirty="0" smtClean="0"/>
              <a:t>ของสารมาตรฐาน</a:t>
            </a:r>
            <a:br>
              <a:rPr lang="th-TH" sz="4400" dirty="0" smtClean="0"/>
            </a:br>
            <a:r>
              <a:rPr lang="th-TH" sz="4400" dirty="0" smtClean="0"/>
              <a:t>ไวตามินอีและไวตามินซี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2633663"/>
            <a:ext cx="6029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37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% </a:t>
            </a:r>
            <a:r>
              <a:rPr lang="th-TH" sz="4400" dirty="0" smtClean="0"/>
              <a:t>การหยุดยั้ง </a:t>
            </a:r>
            <a:r>
              <a:rPr lang="en-US" sz="4400" dirty="0" smtClean="0"/>
              <a:t>DPPH </a:t>
            </a:r>
            <a:r>
              <a:rPr lang="th-TH" sz="4400" dirty="0" smtClean="0"/>
              <a:t>ของสารสกัดจากทุเรียน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019300"/>
            <a:ext cx="4876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16</a:t>
            </a:fld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2295525"/>
            <a:ext cx="85058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17</a:t>
            </a:fld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2276475"/>
            <a:ext cx="8515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076325"/>
            <a:ext cx="84201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Autofit/>
          </a:bodyPr>
          <a:lstStyle/>
          <a:p>
            <a:pPr algn="r"/>
            <a:r>
              <a:rPr sz="6600" smtClean="0">
                <a:solidFill>
                  <a:srgbClr val="00B0F0"/>
                </a:solidFill>
              </a:rPr>
              <a:t>Conclusion</a:t>
            </a:r>
            <a:endParaRPr lang="th-TH" sz="6600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3455"/>
            <a:ext cx="8364538" cy="19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2050312"/>
            <a:ext cx="6629400" cy="1826363"/>
          </a:xfrm>
        </p:spPr>
        <p:txBody>
          <a:bodyPr/>
          <a:lstStyle/>
          <a:p>
            <a:pPr algn="ctr"/>
            <a:r>
              <a:rPr lang="th-TH" sz="7200"/>
              <a:t>สารสกัดจาก</a:t>
            </a:r>
            <a:r>
              <a:rPr lang="th-TH" sz="7200" smtClean="0"/>
              <a:t>ทุเรียนเพื่อใช้ต้านอนุมูลอิสระ</a:t>
            </a:r>
            <a:endParaRPr lang="th-TH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6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Autofit/>
          </a:bodyPr>
          <a:lstStyle/>
          <a:p>
            <a:pPr algn="r"/>
            <a:r>
              <a:rPr sz="6600" smtClean="0">
                <a:solidFill>
                  <a:srgbClr val="00B0F0"/>
                </a:solidFill>
              </a:rPr>
              <a:t>References</a:t>
            </a:r>
            <a:endParaRPr lang="th-TH" sz="660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20</a:t>
            </a:fld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943100"/>
            <a:ext cx="833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การอ้างอิงในบทความ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89314"/>
            <a:ext cx="8365253" cy="4536850"/>
          </a:xfrm>
        </p:spPr>
        <p:txBody>
          <a:bodyPr>
            <a:normAutofit fontScale="77500" lnSpcReduction="20000"/>
          </a:bodyPr>
          <a:lstStyle/>
          <a:p>
            <a:r>
              <a:rPr lang="th-TH" dirty="0"/>
              <a:t>มะละกอฮอลแลนด์ เป็นผลไม้ที่มีเปลือกสีเขียวและจะเปลี่ยนเป็นสีเหลืองเมื่อสุก</a:t>
            </a:r>
            <a:r>
              <a:rPr lang="th-TH" dirty="0">
                <a:solidFill>
                  <a:srgbClr val="FFC000"/>
                </a:solidFill>
              </a:rPr>
              <a:t>(ก)</a:t>
            </a:r>
            <a:r>
              <a:rPr lang="th-TH" dirty="0"/>
              <a:t> นิยมปลูกในภาคต่าง ๆ ของไทยเนื่องจากมีรสชาติดี เนื้อแน่นและมีกลิ่นหอมกว่ามะละกอชนิดอื่น จึงทำให้เป็นที่นิยมบริโภคและยังส่งออกไปยังต่างประเทศต่าง ๆ เป็นจำนวนมากในแต่ละปี</a:t>
            </a:r>
            <a:r>
              <a:rPr lang="th-TH" dirty="0">
                <a:solidFill>
                  <a:srgbClr val="FFC000"/>
                </a:solidFill>
              </a:rPr>
              <a:t>(ข)</a:t>
            </a:r>
            <a:r>
              <a:rPr lang="th-TH" dirty="0"/>
              <a:t> แต่มะละกอเป็นผลไม้ที่สุกเร็ว จึงต้องมีกระบวนการรักษามะละกอให้คงสภาพโดยชะลอการสุกเพื่อไม่ให้เน่าเสียระหว่างการขนส่ง เช่น เก็บรักษาผลไม้ไว้ในที่อุณหภูมิต่ำ ใช้สารเคลือบผิวผล หรือกำจัดเอทิลีนที่เกิดขึ้น</a:t>
            </a:r>
            <a:r>
              <a:rPr lang="th-TH" dirty="0">
                <a:solidFill>
                  <a:srgbClr val="FFC000"/>
                </a:solidFill>
              </a:rPr>
              <a:t>(ค)</a:t>
            </a:r>
            <a:r>
              <a:rPr lang="th-TH" dirty="0"/>
              <a:t> เนื่องจากแก๊สเอทิลีนเป็นฮอร์โมนพืชที่จะเร่งให้เกิดการสุกของผลไม้ </a:t>
            </a:r>
            <a:r>
              <a:rPr lang="th-TH" dirty="0">
                <a:solidFill>
                  <a:srgbClr val="FFC000"/>
                </a:solidFill>
              </a:rPr>
              <a:t>(ง)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4343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65253" cy="4525964"/>
          </a:xfrm>
        </p:spPr>
        <p:txBody>
          <a:bodyPr>
            <a:normAutofit fontScale="77500" lnSpcReduction="20000"/>
          </a:bodyPr>
          <a:lstStyle/>
          <a:p>
            <a:r>
              <a:rPr lang="th-TH" dirty="0"/>
              <a:t>ในงานวิจัยนี้ได้ศึกษาการยืดอายุการเก็บรักษามะละกอฮอลแลนด์โดยใช้สารดูดซับเอทิลีน</a:t>
            </a:r>
            <a:r>
              <a:rPr lang="th-TH" dirty="0">
                <a:solidFill>
                  <a:srgbClr val="FFC000"/>
                </a:solidFill>
              </a:rPr>
              <a:t>(จ)</a:t>
            </a:r>
            <a:r>
              <a:rPr lang="th-TH" dirty="0"/>
              <a:t> น้ำหนัก 10 กรัมบรรจุร่วมกับมะละกอหนัก 12 กิโลกรัม โดยใส่ในถุง </a:t>
            </a:r>
            <a:r>
              <a:rPr lang="en-US" dirty="0"/>
              <a:t>Polyethylene </a:t>
            </a:r>
            <a:r>
              <a:rPr lang="th-TH" dirty="0"/>
              <a:t>มัดปากถุงให้แน่นแล้วใส่ในกล่อง จากนั้นนำไปเก็บรักษาที่อุณหภูมิ 14 °</a:t>
            </a:r>
            <a:r>
              <a:rPr lang="en-US" dirty="0"/>
              <a:t>C  </a:t>
            </a:r>
            <a:r>
              <a:rPr lang="th-TH" dirty="0"/>
              <a:t>และตรวจสอบลักษณะทางกายภาพและทางเคมี</a:t>
            </a:r>
            <a:r>
              <a:rPr lang="th-TH" dirty="0">
                <a:solidFill>
                  <a:srgbClr val="FFC000"/>
                </a:solidFill>
              </a:rPr>
              <a:t>(ฉ)</a:t>
            </a:r>
            <a:r>
              <a:rPr lang="th-TH" dirty="0"/>
              <a:t> พบว่าสามารถเก็บรักษามะละกอได้นานถึง 10 สัปดาห์</a:t>
            </a:r>
            <a:r>
              <a:rPr lang="th-TH" dirty="0">
                <a:solidFill>
                  <a:srgbClr val="FFC000"/>
                </a:solidFill>
              </a:rPr>
              <a:t>(ช)</a:t>
            </a:r>
            <a:r>
              <a:rPr lang="th-TH" dirty="0"/>
              <a:t> เมื่อเทียบกับเมื่อไม่ใช้สารดูดซับเอทิลีนสามารถเก็บได้เพียง 4 สัปดาห์ และเมื่อเปรียบเทียบกับงานวิจัยที่ศึกษาการเก็บรักษามะละกอแขกดำโดยการจุ่มในน้ำร้อน</a:t>
            </a:r>
            <a:r>
              <a:rPr lang="th-TH" dirty="0">
                <a:solidFill>
                  <a:srgbClr val="FFC000"/>
                </a:solidFill>
              </a:rPr>
              <a:t>(ซ)</a:t>
            </a:r>
            <a:r>
              <a:rPr lang="th-TH" dirty="0"/>
              <a:t>  พบว่าการใช้สารดูดซับเอทิลีนสามารถชะลอการสุกของมะละกอได้นานกว่าถึง 30%</a:t>
            </a:r>
            <a:r>
              <a:rPr lang="th-TH" dirty="0">
                <a:solidFill>
                  <a:srgbClr val="FFC000"/>
                </a:solidFill>
              </a:rPr>
              <a:t>(ฌ)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075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ทุเรียน + สารสกัด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5899"/>
            <a:ext cx="8365253" cy="5376919"/>
          </a:xfrm>
        </p:spPr>
        <p:txBody>
          <a:bodyPr>
            <a:normAutofit/>
          </a:bodyPr>
          <a:lstStyle/>
          <a:p>
            <a:r>
              <a:rPr lang="th-TH" sz="4000"/>
              <a:t>ผลิตภัณฑ์เจลและแผ่นแปะแผลของสารสกัดพอลิ</a:t>
            </a:r>
            <a:r>
              <a:rPr lang="th-TH" sz="4000" smtClean="0"/>
              <a:t>แซคคา</a:t>
            </a:r>
            <a:r>
              <a:rPr lang="th-TH" sz="4000"/>
              <a:t>ไรด์จากเปลือกทุเรียน</a:t>
            </a:r>
          </a:p>
          <a:p>
            <a:r>
              <a:rPr lang="th-TH" sz="4000"/>
              <a:t>การออกฤทธิ์ต้านการเจริญของเชื้อราบางชนิดของสารสกัดพลูที่ ได้จากตัวทำละลายเอทา</a:t>
            </a:r>
            <a:r>
              <a:rPr lang="th-TH" sz="4000" smtClean="0"/>
              <a:t>นอล</a:t>
            </a:r>
          </a:p>
          <a:p>
            <a:r>
              <a:rPr lang="th-TH" sz="4000" smtClean="0"/>
              <a:t>ฤทธิ์ของสารต้านอนุมูลอิสระจากทุเรียน</a:t>
            </a:r>
            <a:endParaRPr lang="th-TH" sz="4000"/>
          </a:p>
          <a:p>
            <a:r>
              <a:rPr lang="en-US" sz="4000" smtClean="0"/>
              <a:t>Antioxidant </a:t>
            </a:r>
            <a:r>
              <a:rPr lang="en-US" sz="4000"/>
              <a:t>activities of some tropical </a:t>
            </a:r>
            <a:r>
              <a:rPr lang="en-US" sz="4000" smtClean="0"/>
              <a:t>fruits</a:t>
            </a:r>
          </a:p>
          <a:p>
            <a:r>
              <a:rPr lang="en-US" sz="4000"/>
              <a:t>Study of antioxidant potential of tropical fruit </a:t>
            </a:r>
            <a:r>
              <a:rPr lang="en-US" sz="4000" smtClean="0"/>
              <a:t>durian</a:t>
            </a:r>
          </a:p>
          <a:p>
            <a:r>
              <a:rPr lang="en-US" sz="4000" smtClean="0"/>
              <a:t>Volatile </a:t>
            </a:r>
            <a:r>
              <a:rPr lang="en-US" sz="4000"/>
              <a:t>flavouring constituents of </a:t>
            </a:r>
            <a:r>
              <a:rPr lang="en-US" sz="4000" smtClean="0"/>
              <a:t>durian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7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345156" cy="789842"/>
          </a:xfrm>
        </p:spPr>
        <p:txBody>
          <a:bodyPr/>
          <a:lstStyle/>
          <a:p>
            <a:r>
              <a:rPr lang="th-TH" dirty="0" smtClean="0"/>
              <a:t>ทุเรียน</a:t>
            </a:r>
            <a:r>
              <a:rPr smtClean="0"/>
              <a:t>: </a:t>
            </a:r>
            <a:r>
              <a:rPr lang="th-TH" dirty="0" smtClean="0"/>
              <a:t>ข้อเท็จจริงทางโภชนาการและเภสัชวิทยา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1650"/>
            <a:ext cx="8365253" cy="43545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4</a:t>
            </a:fld>
            <a:endParaRPr lang="th-TH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819275"/>
            <a:ext cx="8258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686549"/>
            <a:ext cx="8448675" cy="489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Autofit/>
          </a:bodyPr>
          <a:lstStyle/>
          <a:p>
            <a:pPr algn="r"/>
            <a:r>
              <a:rPr sz="6600" smtClean="0">
                <a:solidFill>
                  <a:srgbClr val="00B0F0"/>
                </a:solidFill>
              </a:rPr>
              <a:t>Introduction</a:t>
            </a:r>
            <a:endParaRPr lang="th-TH" sz="660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5</a:t>
            </a:fld>
            <a:endParaRPr lang="th-TH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1766888"/>
            <a:ext cx="4286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5400000">
            <a:off x="4234954" y="574869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…</a:t>
            </a:r>
            <a:endParaRPr lang="th-TH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Autofit/>
          </a:bodyPr>
          <a:lstStyle/>
          <a:p>
            <a:pPr algn="r"/>
            <a:r>
              <a:rPr sz="6600" smtClean="0">
                <a:solidFill>
                  <a:srgbClr val="00B0F0"/>
                </a:solidFill>
              </a:rPr>
              <a:t>Details</a:t>
            </a:r>
            <a:endParaRPr lang="th-TH" sz="6600" dirty="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6</a:t>
            </a:fld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1666875"/>
            <a:ext cx="4324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5400000">
            <a:off x="4273054" y="544389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…</a:t>
            </a:r>
            <a:endParaRPr lang="th-TH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7</a:t>
            </a:fld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1524000"/>
            <a:ext cx="4219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5400000">
            <a:off x="4234954" y="574869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…</a:t>
            </a:r>
            <a:endParaRPr lang="th-TH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8</a:t>
            </a:fld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1190625"/>
            <a:ext cx="42195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5400000">
            <a:off x="4234954" y="586299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…</a:t>
            </a:r>
            <a:endParaRPr lang="th-TH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Autofit/>
          </a:bodyPr>
          <a:lstStyle/>
          <a:p>
            <a:pPr algn="r"/>
            <a:r>
              <a:rPr sz="6600" smtClean="0">
                <a:solidFill>
                  <a:srgbClr val="00B0F0"/>
                </a:solidFill>
              </a:rPr>
              <a:t>Conclusion</a:t>
            </a:r>
            <a:endParaRPr lang="th-TH" sz="6600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9</a:t>
            </a:fld>
            <a:endParaRPr lang="th-TH"/>
          </a:p>
        </p:txBody>
      </p:sp>
      <p:grpSp>
        <p:nvGrpSpPr>
          <p:cNvPr id="3" name="Group 7"/>
          <p:cNvGrpSpPr/>
          <p:nvPr/>
        </p:nvGrpSpPr>
        <p:grpSpPr>
          <a:xfrm>
            <a:off x="2266950" y="1695450"/>
            <a:ext cx="4324350" cy="4324350"/>
            <a:chOff x="2266950" y="1695450"/>
            <a:chExt cx="4324350" cy="4324350"/>
          </a:xfrm>
        </p:grpSpPr>
        <p:sp>
          <p:nvSpPr>
            <p:cNvPr id="7" name="Rectangle 6"/>
            <p:cNvSpPr/>
            <p:nvPr/>
          </p:nvSpPr>
          <p:spPr>
            <a:xfrm>
              <a:off x="2266950" y="1695450"/>
              <a:ext cx="4324350" cy="43053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9798"/>
            <a:stretch>
              <a:fillRect/>
            </a:stretch>
          </p:blipFill>
          <p:spPr bwMode="auto">
            <a:xfrm>
              <a:off x="2290763" y="1758083"/>
              <a:ext cx="4295775" cy="160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4100" y="3390900"/>
              <a:ext cx="42291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 rot="5400000">
            <a:off x="4234954" y="605349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…</a:t>
            </a:r>
            <a:endParaRPr lang="th-TH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607</TotalTime>
  <Words>438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Cordia New</vt:lpstr>
      <vt:lpstr>LilyUPC</vt:lpstr>
      <vt:lpstr>TH SarabunPSK</vt:lpstr>
      <vt:lpstr>Wingdings 2</vt:lpstr>
      <vt:lpstr>Technic</vt:lpstr>
      <vt:lpstr>การอ่านและวิเคราะห์ บทความวิชาการ (ตัวอย่าง)</vt:lpstr>
      <vt:lpstr>สารสกัดจากทุเรียนเพื่อใช้ต้านอนุมูลอิสระ</vt:lpstr>
      <vt:lpstr>ทุเรียน + สารสกัด</vt:lpstr>
      <vt:lpstr>ทุเรียน: ข้อเท็จจริงทางโภชนาการและเภสัชวิทยา</vt:lpstr>
      <vt:lpstr>Introduction</vt:lpstr>
      <vt:lpstr>Details</vt:lpstr>
      <vt:lpstr>PowerPoint Presentation</vt:lpstr>
      <vt:lpstr>PowerPoint Presentation</vt:lpstr>
      <vt:lpstr>Conclusion</vt:lpstr>
      <vt:lpstr>References</vt:lpstr>
      <vt:lpstr>ฤทธิ์ของสารต้านอนุมูลอิสระจากทุเรียน</vt:lpstr>
      <vt:lpstr>Introduction</vt:lpstr>
      <vt:lpstr>Experiments</vt:lpstr>
      <vt:lpstr>Results &amp; Discussion</vt:lpstr>
      <vt:lpstr>PowerPoint Presentation</vt:lpstr>
      <vt:lpstr>PowerPoint Presentation</vt:lpstr>
      <vt:lpstr>PowerPoint Presentation</vt:lpstr>
      <vt:lpstr>PowerPoint Presentation</vt:lpstr>
      <vt:lpstr>Conclusion</vt:lpstr>
      <vt:lpstr>References</vt:lpstr>
      <vt:lpstr>การอ้างอิงในบทความ</vt:lpstr>
      <vt:lpstr>PowerPoint Presentation</vt:lpstr>
    </vt:vector>
  </TitlesOfParts>
  <Company>Kasetsart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Of Computer Services</dc:creator>
  <cp:lastModifiedBy>HP</cp:lastModifiedBy>
  <cp:revision>63</cp:revision>
  <dcterms:created xsi:type="dcterms:W3CDTF">2015-03-31T08:24:25Z</dcterms:created>
  <dcterms:modified xsi:type="dcterms:W3CDTF">2017-04-03T07:02:58Z</dcterms:modified>
</cp:coreProperties>
</file>