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5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64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323014"/>
            <a:ext cx="9905999" cy="4478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FFC000"/>
        </a:buClr>
        <a:buSzPct val="100000"/>
        <a:buFont typeface="Arial" panose="020B0604020202020204" pitchFamily="34" charset="0"/>
        <a:buChar char="•"/>
        <a:defRPr sz="48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92D050"/>
        </a:buClr>
        <a:buSzPct val="100000"/>
        <a:buFont typeface="Arial" panose="020B0604020202020204" pitchFamily="34" charset="0"/>
        <a:buChar char="•"/>
        <a:defRPr sz="44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FFC000"/>
        </a:buClr>
        <a:buSzPct val="100000"/>
        <a:buFont typeface="Arial" panose="020B0604020202020204" pitchFamily="34" charset="0"/>
        <a:buChar char="•"/>
        <a:defRPr sz="40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FFC000"/>
        </a:buClr>
        <a:buSzPct val="100000"/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FFC000"/>
        </a:buClr>
        <a:buSzPct val="100000"/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8800" dirty="0" smtClean="0"/>
              <a:t>ตัวอย่างการเขียนรายงานผลงานวิจัย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2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เปรียบเทียบผลจากแต่ละการทดลอง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เหมือนอย่างไร</a:t>
            </a:r>
          </a:p>
          <a:p>
            <a:r>
              <a:rPr lang="th-TH" dirty="0" smtClean="0"/>
              <a:t>ต่างกันแค่ไหน ต่างกันเมื่อไหร่</a:t>
            </a:r>
          </a:p>
          <a:p>
            <a:r>
              <a:rPr lang="th-TH" dirty="0" smtClean="0"/>
              <a:t>ปัจจัยที่ส่งผลต่อความเหมือน</a:t>
            </a:r>
            <a:r>
              <a:rPr lang="en-US" dirty="0" smtClean="0"/>
              <a:t>/</a:t>
            </a:r>
            <a:r>
              <a:rPr lang="th-TH" dirty="0" smtClean="0"/>
              <a:t>ความต่าง</a:t>
            </a:r>
          </a:p>
          <a:p>
            <a:r>
              <a:rPr lang="th-TH" dirty="0" smtClean="0"/>
              <a:t>แนวโน้ม (การอธิบายผลโดยรวม)</a:t>
            </a:r>
          </a:p>
          <a:p>
            <a:r>
              <a:rPr lang="th-TH" dirty="0" smtClean="0"/>
              <a:t>คาดการณ์ผล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9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การอ้างอิงเพิ่มเติม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ผลที่ได้เหมือนหรือแตกต่างจากงานอื่น</a:t>
            </a:r>
          </a:p>
          <a:p>
            <a:pPr lvl="1"/>
            <a:r>
              <a:rPr lang="th-TH" dirty="0" smtClean="0"/>
              <a:t>ปัจจัยต่าง ๆ เหมือนกันหรือไม่</a:t>
            </a:r>
          </a:p>
          <a:p>
            <a:pPr lvl="1"/>
            <a:r>
              <a:rPr lang="th-TH" dirty="0" smtClean="0"/>
              <a:t>สนับสนุนหรือขัดแย้ง</a:t>
            </a:r>
          </a:p>
          <a:p>
            <a:pPr lvl="1"/>
            <a:r>
              <a:rPr lang="th-TH" dirty="0" smtClean="0"/>
              <a:t>การอธิบายเหมือนหรือแตกต่าง</a:t>
            </a:r>
          </a:p>
          <a:p>
            <a:pPr lvl="1"/>
            <a:r>
              <a:rPr lang="th-TH" dirty="0" smtClean="0"/>
              <a:t>ขอบเขตการทดลองกว้างหรือแคบกว่า</a:t>
            </a:r>
          </a:p>
          <a:p>
            <a:r>
              <a:rPr lang="th-TH" dirty="0" smtClean="0"/>
              <a:t>อ้างถึงโดยสรุป เฉพาะประเด็นที่สำคัญ อย่าคัดลอกมา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5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/>
              <a:t>นิสิตทำการทดลองเพื่อหาอัตราการสลายตัวของ </a:t>
            </a:r>
            <a:r>
              <a:rPr lang="en-US" dirty="0"/>
              <a:t>Cerium Nitride </a:t>
            </a:r>
            <a:r>
              <a:rPr lang="th-TH" dirty="0"/>
              <a:t>ที่อุณหภูมิต่าง ๆ เมื่อมีและไม่มีตัวเร่งปฏิกิริยา </a:t>
            </a:r>
            <a:r>
              <a:rPr lang="en-US" dirty="0"/>
              <a:t>Fe </a:t>
            </a:r>
            <a:r>
              <a:rPr lang="th-TH" dirty="0"/>
              <a:t>โดยการวัดค่าการดูดกลืนคลื่นแสงที่ </a:t>
            </a:r>
            <a:r>
              <a:rPr lang="en-US" dirty="0"/>
              <a:t>l=</a:t>
            </a:r>
            <a:r>
              <a:rPr lang="th-TH" dirty="0"/>
              <a:t>450 </a:t>
            </a:r>
            <a:r>
              <a:rPr lang="en-US" dirty="0"/>
              <a:t>nm </a:t>
            </a:r>
            <a:r>
              <a:rPr lang="th-TH" dirty="0"/>
              <a:t>และใช้ </a:t>
            </a:r>
            <a:r>
              <a:rPr lang="en-US" dirty="0"/>
              <a:t>[Fe] = 0.00</a:t>
            </a:r>
            <a:r>
              <a:rPr lang="th-TH" dirty="0"/>
              <a:t>1</a:t>
            </a:r>
            <a:r>
              <a:rPr lang="en-US" dirty="0"/>
              <a:t>0 M </a:t>
            </a:r>
            <a:endParaRPr lang="en-US" dirty="0" smtClean="0"/>
          </a:p>
          <a:p>
            <a:pPr lvl="0"/>
            <a:r>
              <a:rPr lang="th-TH" dirty="0" smtClean="0"/>
              <a:t>ให้เขียนอธิบายรายงานผลการทดลอง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6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ผลการทดลอง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990178"/>
              </p:ext>
            </p:extLst>
          </p:nvPr>
        </p:nvGraphicFramePr>
        <p:xfrm>
          <a:off x="2735489" y="1616799"/>
          <a:ext cx="5476875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5625"/>
                <a:gridCol w="1825625"/>
                <a:gridCol w="1825625"/>
              </a:tblGrid>
              <a:tr h="3392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Temp.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(°C)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Reaction Rate (M/s)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1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lang="en-US" sz="4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Fe Catalyst</a:t>
                      </a:r>
                      <a:endParaRPr lang="en-US" sz="4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23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40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26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23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60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32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80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36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44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49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120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42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53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140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47</a:t>
                      </a:r>
                      <a:endParaRPr lang="en-US" sz="4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55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160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50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57</a:t>
                      </a:r>
                      <a:endParaRPr lang="en-US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84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ข้อมูลเพิ่มเติม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1413" y="1323014"/>
            <a:ext cx="9905998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">
              <a:spcAft>
                <a:spcPts val="0"/>
              </a:spcAft>
              <a:tabLst>
                <a:tab pos="180340" algn="l"/>
                <a:tab pos="810260" algn="l"/>
              </a:tabLst>
            </a:pPr>
            <a:r>
              <a:rPr lang="th-TH" sz="32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th-TH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ที่มา	วารสารวิทยาศาสตร์ อสม.ปีที่</a:t>
            </a:r>
            <a:r>
              <a:rPr lang="en-US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26 </a:t>
            </a:r>
            <a:r>
              <a:rPr lang="th-TH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ฉบับที่ 3 วันที่ </a:t>
            </a:r>
            <a:r>
              <a:rPr lang="en-US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 </a:t>
            </a:r>
            <a:r>
              <a:rPr lang="th-TH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มิถุนายน </a:t>
            </a:r>
            <a:r>
              <a:rPr lang="en-US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2553, ISSN 0857-0841</a:t>
            </a:r>
            <a:r>
              <a:rPr lang="th-TH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หน้า </a:t>
            </a:r>
            <a:r>
              <a:rPr lang="en-US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127-135</a:t>
            </a:r>
            <a:endParaRPr lang="en-US" sz="28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20955">
              <a:spcAft>
                <a:spcPts val="0"/>
              </a:spcAft>
              <a:tabLst>
                <a:tab pos="180340" algn="l"/>
                <a:tab pos="810260" algn="l"/>
                <a:tab pos="1534160" algn="l"/>
              </a:tabLst>
            </a:pPr>
            <a:r>
              <a:rPr lang="th-TH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ชื่อผู้เขียน </a:t>
            </a:r>
            <a:r>
              <a:rPr lang="en-US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th-TH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พัชรี ต้องตา  สาวิตรี มีจุ้ย และ โสรัช รังเรือง</a:t>
            </a:r>
            <a:endParaRPr lang="en-US" sz="28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18415" indent="338455">
              <a:lnSpc>
                <a:spcPct val="120000"/>
              </a:lnSpc>
              <a:spcAft>
                <a:spcPts val="600"/>
              </a:spcAft>
            </a:pP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จากการศึกษาปฏิกิริยาการสลายตัวของสาร 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Cerium Nitride</a:t>
            </a: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โดยการวัดการดูดกลืนแสงที่ความยาวคลื่น 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45</a:t>
            </a: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0 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nm </a:t>
            </a: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ที่อุณหภูมิ 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150-200 °C </a:t>
            </a: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พบว่าอัตราการสลายตัวของสารดังกล่าวมีความสัมพันธ์กับอุณหภูมิแบบเชิงเส้น โดยอัตราการสลายตัวจะเพิ่มขึ้นในอัตรา 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0.65 M/</a:t>
            </a:r>
            <a:r>
              <a:rPr lang="en-US" sz="3200" b="1" i="1" spc="-20" dirty="0" err="1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s°C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ในขณะที่การใส่ตัวเร่งปฏิกิริยา 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Fe </a:t>
            </a: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ที่ความเข้มข้น 0.0025 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 </a:t>
            </a: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จะทำให้อัตราการสลายตัวเพิ่มขึ้น </a:t>
            </a:r>
            <a:r>
              <a:rPr lang="en-US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8.5-10.2% </a:t>
            </a:r>
            <a:r>
              <a:rPr lang="th-TH" sz="3200" b="1" i="1" spc="-2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เมื่อเทียบกับที่ไม่มีตัวเร่งปฏิกิริยา และอุณหภูมิที่เปลี่ยนไปไม่มีผลต่อประสิทธิภาพของตัวเร่ง</a:t>
            </a:r>
            <a:endParaRPr lang="en-US" sz="28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652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ขั้นตอนการเขียนรายงานผลงานวิจัย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23014"/>
            <a:ext cx="9905999" cy="5056015"/>
          </a:xfrm>
        </p:spPr>
        <p:txBody>
          <a:bodyPr/>
          <a:lstStyle/>
          <a:p>
            <a:pPr marL="228600" lvl="1">
              <a:buClr>
                <a:srgbClr val="FFC000"/>
              </a:buClr>
            </a:pPr>
            <a:r>
              <a:rPr lang="th-TH" dirty="0"/>
              <a:t>ตั้งสมมติฐานจาก </a:t>
            </a:r>
            <a:r>
              <a:rPr lang="th-TH" dirty="0" smtClean="0"/>
              <a:t>ชื่อเรื่อง</a:t>
            </a:r>
            <a:r>
              <a:rPr lang="en-US" dirty="0" smtClean="0"/>
              <a:t>/</a:t>
            </a:r>
            <a:r>
              <a:rPr lang="th-TH" dirty="0" smtClean="0"/>
              <a:t>หัวข้องานวิจัย</a:t>
            </a:r>
            <a:r>
              <a:rPr lang="en-US" dirty="0" smtClean="0"/>
              <a:t> </a:t>
            </a:r>
            <a:endParaRPr lang="en-US" dirty="0"/>
          </a:p>
          <a:p>
            <a:r>
              <a:rPr lang="th-TH" dirty="0" smtClean="0"/>
              <a:t>เปลี่ยน </a:t>
            </a:r>
            <a:r>
              <a:rPr lang="en-US" dirty="0" smtClean="0"/>
              <a:t>data </a:t>
            </a:r>
            <a:r>
              <a:rPr lang="th-TH" dirty="0" smtClean="0"/>
              <a:t>ให้เป็น </a:t>
            </a:r>
            <a:r>
              <a:rPr lang="en-US" dirty="0" smtClean="0"/>
              <a:t>information</a:t>
            </a:r>
          </a:p>
          <a:p>
            <a:r>
              <a:rPr lang="th-TH" dirty="0" smtClean="0"/>
              <a:t>วิเคราะห์ </a:t>
            </a:r>
            <a:r>
              <a:rPr lang="en-US" dirty="0" smtClean="0"/>
              <a:t>information </a:t>
            </a:r>
            <a:r>
              <a:rPr lang="th-TH" dirty="0" smtClean="0"/>
              <a:t>ที่ได้</a:t>
            </a:r>
          </a:p>
          <a:p>
            <a:pPr lvl="1"/>
            <a:r>
              <a:rPr lang="th-TH" dirty="0" smtClean="0"/>
              <a:t>ดูความเหมือน</a:t>
            </a:r>
          </a:p>
          <a:p>
            <a:pPr lvl="1"/>
            <a:r>
              <a:rPr lang="th-TH" dirty="0" smtClean="0"/>
              <a:t>ดูความแตกต่าง</a:t>
            </a:r>
          </a:p>
          <a:p>
            <a:pPr lvl="1"/>
            <a:r>
              <a:rPr lang="th-TH" dirty="0" smtClean="0"/>
              <a:t>ดูแนวโน้ม</a:t>
            </a:r>
          </a:p>
          <a:p>
            <a:pPr lvl="1"/>
            <a:r>
              <a:rPr lang="th-TH" dirty="0" smtClean="0"/>
              <a:t>อธิบายผลว่าสนับสนุนสมมติฐานหรือไม่ </a:t>
            </a:r>
          </a:p>
        </p:txBody>
      </p:sp>
    </p:spTree>
    <p:extLst>
      <p:ext uri="{BB962C8B-B14F-4D97-AF65-F5344CB8AC3E}">
        <p14:creationId xmlns:p14="http://schemas.microsoft.com/office/powerpoint/2010/main" val="324793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ความสัมพันธ์ระหว่างตัวแปรต้น</a:t>
            </a:r>
            <a:r>
              <a:rPr lang="en-US" dirty="0" smtClean="0"/>
              <a:t>-</a:t>
            </a:r>
            <a:r>
              <a:rPr lang="th-TH" dirty="0" smtClean="0"/>
              <a:t>ตัวแปรตาม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997" y="1451030"/>
            <a:ext cx="7180828" cy="525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48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0" y="1290637"/>
            <a:ext cx="58293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9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1309687"/>
            <a:ext cx="57531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1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537" y="1323975"/>
            <a:ext cx="58769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38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96</TotalTime>
  <Words>216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Angsana New</vt:lpstr>
      <vt:lpstr>Arial</vt:lpstr>
      <vt:lpstr>TH SarabunPSK</vt:lpstr>
      <vt:lpstr>Times New Roman</vt:lpstr>
      <vt:lpstr>Trebuchet MS</vt:lpstr>
      <vt:lpstr>Tw Cen MT</vt:lpstr>
      <vt:lpstr>Circuit</vt:lpstr>
      <vt:lpstr>ตัวอย่างการเขียนรายงานผลงานวิจัย</vt:lpstr>
      <vt:lpstr>PowerPoint Presentation</vt:lpstr>
      <vt:lpstr>ผลการทดลอง</vt:lpstr>
      <vt:lpstr>ข้อมูลเพิ่มเติม</vt:lpstr>
      <vt:lpstr>ขั้นตอนการเขียนรายงานผลงานวิจัย</vt:lpstr>
      <vt:lpstr>ความสัมพันธ์ระหว่างตัวแปรต้น-ตัวแปรตาม</vt:lpstr>
      <vt:lpstr>PowerPoint Presentation</vt:lpstr>
      <vt:lpstr>PowerPoint Presentation</vt:lpstr>
      <vt:lpstr>PowerPoint Presentation</vt:lpstr>
      <vt:lpstr>เปรียบเทียบผลจากแต่ละการทดลอง</vt:lpstr>
      <vt:lpstr>การอ้างอิงเพิ่มเติม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2017-04-17T05:28:24Z</dcterms:created>
  <dcterms:modified xsi:type="dcterms:W3CDTF">2017-04-17T07:05:06Z</dcterms:modified>
</cp:coreProperties>
</file>