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71" r:id="rId2"/>
    <p:sldId id="293" r:id="rId3"/>
    <p:sldId id="272" r:id="rId4"/>
    <p:sldId id="273" r:id="rId5"/>
    <p:sldId id="274" r:id="rId6"/>
    <p:sldId id="275" r:id="rId7"/>
    <p:sldId id="280" r:id="rId8"/>
    <p:sldId id="281" r:id="rId9"/>
    <p:sldId id="282" r:id="rId10"/>
    <p:sldId id="283" r:id="rId11"/>
    <p:sldId id="290" r:id="rId12"/>
    <p:sldId id="285" r:id="rId13"/>
    <p:sldId id="286" r:id="rId14"/>
    <p:sldId id="287" r:id="rId15"/>
    <p:sldId id="288" r:id="rId16"/>
    <p:sldId id="289" r:id="rId17"/>
    <p:sldId id="291" r:id="rId18"/>
    <p:sldId id="292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89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13F2F-D451-430C-99B8-F76D3ADA2F8F}" type="datetimeFigureOut">
              <a:rPr lang="th-TH" smtClean="0"/>
              <a:pPr/>
              <a:t>25/04/59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3A2AA-4C6C-42F0-B928-7B6DDB92E88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2583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150E-FCE0-4FE2-8C96-5FFF0D5EA3D2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E4DB-8EBA-4EC8-8C1E-7E4652673641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745-0B33-4892-9F8F-224A5F3F0C23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45156" cy="991454"/>
          </a:xfrm>
        </p:spPr>
        <p:txBody>
          <a:bodyPr>
            <a:noAutofit/>
          </a:bodyPr>
          <a:lstStyle>
            <a:lvl1pPr algn="l">
              <a:defRPr kumimoji="0" lang="en-US" sz="7200" b="1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4800" b="1">
                <a:latin typeface="TH SarabunPSK" pitchFamily="34" charset="-34"/>
                <a:cs typeface="TH SarabunPSK" pitchFamily="34" charset="-34"/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rgbClr val="FFC000"/>
              </a:buClr>
              <a:defRPr sz="4400" b="1">
                <a:latin typeface="TH SarabunPSK" pitchFamily="34" charset="-34"/>
                <a:cs typeface="TH SarabunPSK" pitchFamily="34" charset="-34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4400" b="1">
                <a:latin typeface="TH SarabunPSK" pitchFamily="34" charset="-34"/>
                <a:cs typeface="TH SarabunPSK" pitchFamily="34" charset="-34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4000" b="1">
                <a:latin typeface="TH SarabunPSK" pitchFamily="34" charset="-34"/>
                <a:cs typeface="TH SarabunPSK" pitchFamily="34" charset="-34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4000" b="1">
                <a:latin typeface="TH SarabunPSK" pitchFamily="34" charset="-34"/>
                <a:cs typeface="TH SarabunPSK" pitchFamily="34" charset="-34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9F41-DA7A-4191-AB1C-03ABD5E9943B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rgbClr val="FFC000"/>
                </a:solidFill>
              </a:defRPr>
            </a:lvl1pPr>
          </a:lstStyle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A136-6D9F-4597-B9D8-0940AE285C0E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9A95-61BB-4500-82F2-91EF3B95E117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8DD47-6F09-41FD-BB58-1C0A7B973EE0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0482-C624-462C-9EAC-E3F6CB574A9A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E138-1CEC-4CAC-BA8D-04028A460799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9675-4388-44F8-8BF7-C7E91A6B0313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96D06AA-6DFA-4993-9801-7BBC7B9241A2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65253" cy="840729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199" y="1225900"/>
            <a:ext cx="8365253" cy="4900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9C14A4-64AF-443C-9CDB-7AFBE0854BB4}" type="datetime1">
              <a:rPr lang="th-TH" smtClean="0"/>
              <a:pPr/>
              <a:t>25/04/59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549499-2B93-4A02-BC18-443C739E898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lang="en-US" sz="7200" b="1" kern="1200" cap="none" spc="0" dirty="0">
          <a:ln w="18415" cmpd="sng">
            <a:solidFill>
              <a:srgbClr val="FFFFFF"/>
            </a:solidFill>
            <a:prstDash val="solid"/>
          </a:ln>
          <a:solidFill>
            <a:srgbClr val="00B050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TH SarabunPSK" pitchFamily="34" charset="-34"/>
          <a:ea typeface="+mj-ea"/>
          <a:cs typeface="TH SarabunPSK" pitchFamily="34" charset="-34"/>
        </a:defRPr>
      </a:lvl1pPr>
    </p:titleStyle>
    <p:bodyStyle>
      <a:lvl1pPr marL="420624" indent="-384048" algn="l" rtl="0" eaLnBrk="1" latinLnBrk="0" hangingPunct="1">
        <a:lnSpc>
          <a:spcPct val="80000"/>
        </a:lnSpc>
        <a:spcBef>
          <a:spcPts val="0"/>
        </a:spcBef>
        <a:buClr>
          <a:schemeClr val="accent1"/>
        </a:buClr>
        <a:buSzPct val="80000"/>
        <a:buFont typeface="Wingdings 2"/>
        <a:buChar char=""/>
        <a:defRPr kumimoji="0" sz="40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722376" indent="-274320" algn="l" rtl="0" eaLnBrk="1" latinLnBrk="0" hangingPunct="1">
        <a:lnSpc>
          <a:spcPct val="80000"/>
        </a:lnSpc>
        <a:spcBef>
          <a:spcPts val="0"/>
        </a:spcBef>
        <a:buClr>
          <a:schemeClr val="accent1"/>
        </a:buClr>
        <a:buSzPct val="90000"/>
        <a:buFont typeface="Wingdings 2"/>
        <a:buChar char=""/>
        <a:defRPr kumimoji="0" sz="36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005840" indent="-256032" algn="l" rtl="0" eaLnBrk="1" latinLnBrk="0" hangingPunct="1">
        <a:lnSpc>
          <a:spcPct val="80000"/>
        </a:lnSpc>
        <a:spcBef>
          <a:spcPts val="0"/>
        </a:spcBef>
        <a:buClr>
          <a:schemeClr val="accent2"/>
        </a:buClr>
        <a:buSzPct val="85000"/>
        <a:buFont typeface="Arial"/>
        <a:buChar char="○"/>
        <a:defRPr kumimoji="0" sz="36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280160" indent="-237744" algn="l" rtl="0" eaLnBrk="1" latinLnBrk="0" hangingPunct="1">
        <a:lnSpc>
          <a:spcPct val="80000"/>
        </a:lnSpc>
        <a:spcBef>
          <a:spcPts val="0"/>
        </a:spcBef>
        <a:buClr>
          <a:schemeClr val="accent3"/>
        </a:buClr>
        <a:buSzPct val="90000"/>
        <a:buFont typeface="Wingdings 2"/>
        <a:buChar char=""/>
        <a:defRPr kumimoji="0" sz="32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1490472" indent="-182880" algn="l" rtl="0" eaLnBrk="1" latinLnBrk="0" hangingPunct="1">
        <a:lnSpc>
          <a:spcPct val="80000"/>
        </a:lnSpc>
        <a:spcBef>
          <a:spcPts val="0"/>
        </a:spcBef>
        <a:buClr>
          <a:schemeClr val="accent4"/>
        </a:buClr>
        <a:buSzPct val="100000"/>
        <a:buFont typeface="Arial"/>
        <a:buChar char="-"/>
        <a:defRPr kumimoji="0" sz="32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pttreesukol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29064" y="1679713"/>
            <a:ext cx="8168284" cy="310100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sz="8800" smtClean="0"/>
              <a:t>AnalyticAL</a:t>
            </a:r>
            <a:r>
              <a:rPr lang="th-TH" sz="8800" dirty="0" smtClean="0"/>
              <a:t/>
            </a:r>
            <a:br>
              <a:rPr lang="th-TH" sz="8800" dirty="0" smtClean="0"/>
            </a:br>
            <a:r>
              <a:rPr sz="8800" smtClean="0"/>
              <a:t>Writing</a:t>
            </a:r>
            <a:endParaRPr lang="th-TH" sz="8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76670" y="4613649"/>
            <a:ext cx="6400800" cy="1045029"/>
          </a:xfrm>
        </p:spPr>
        <p:txBody>
          <a:bodyPr>
            <a:normAutofit/>
          </a:bodyPr>
          <a:lstStyle/>
          <a:p>
            <a:pPr algn="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ปิติ ตรีสุกล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Results must be repeatable</a:t>
            </a:r>
          </a:p>
          <a:p>
            <a:r>
              <a:rPr lang="en-US" sz="4400" smtClean="0"/>
              <a:t>Conclusions </a:t>
            </a:r>
            <a:r>
              <a:rPr lang="en-US" sz="4400" dirty="0"/>
              <a:t>should be directly supported by </a:t>
            </a:r>
            <a:r>
              <a:rPr lang="en-US" sz="4400"/>
              <a:t>the </a:t>
            </a:r>
            <a:r>
              <a:rPr lang="en-US" sz="4400" smtClean="0"/>
              <a:t>presented data.</a:t>
            </a:r>
            <a:endParaRPr lang="en-US" sz="4400" dirty="0"/>
          </a:p>
          <a:p>
            <a:r>
              <a:rPr lang="en-US" sz="4400" dirty="0" smtClean="0"/>
              <a:t>Passive </a:t>
            </a:r>
            <a:r>
              <a:rPr lang="en-US" sz="4400" dirty="0"/>
              <a:t>Voice is highly encouraged</a:t>
            </a:r>
            <a:r>
              <a:rPr lang="en-US" sz="4400" dirty="0" smtClean="0"/>
              <a:t>.</a:t>
            </a:r>
          </a:p>
          <a:p>
            <a:r>
              <a:rPr lang="th-TH" sz="4400" smtClean="0"/>
              <a:t>ข้อสรุปต้องมีข้อมูลสนับสนุน</a:t>
            </a:r>
          </a:p>
          <a:p>
            <a:r>
              <a:rPr lang="th-TH" sz="4400" smtClean="0"/>
              <a:t>ไม่</a:t>
            </a:r>
            <a:r>
              <a:rPr lang="th-TH" sz="4400" dirty="0" smtClean="0"/>
              <a:t>เอนเอียง ไม่มีอคติ</a:t>
            </a:r>
            <a:endParaRPr lang="en-US" sz="4400" dirty="0"/>
          </a:p>
          <a:p>
            <a:endParaRPr lang="th-TH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707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ความสัมพันธ์ระหว่างข้อมูล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Associations A and B</a:t>
            </a:r>
          </a:p>
          <a:p>
            <a:pPr lvl="1"/>
            <a:r>
              <a:rPr lang="en-US" smtClean="0"/>
              <a:t>Randomly</a:t>
            </a:r>
          </a:p>
          <a:p>
            <a:pPr lvl="1"/>
            <a:r>
              <a:rPr lang="en-US" smtClean="0"/>
              <a:t>A causes B</a:t>
            </a:r>
          </a:p>
          <a:p>
            <a:pPr lvl="1"/>
            <a:r>
              <a:rPr lang="en-US" smtClean="0"/>
              <a:t>B causes A</a:t>
            </a:r>
          </a:p>
          <a:p>
            <a:pPr lvl="1"/>
            <a:r>
              <a:rPr lang="en-US" smtClean="0"/>
              <a:t>Something else cause A and B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194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sz="6600" dirty="0" smtClean="0">
                <a:solidFill>
                  <a:srgbClr val="FF0000"/>
                </a:solidFill>
              </a:rPr>
              <a:t>ผลการทดลอง</a:t>
            </a:r>
            <a:endParaRPr lang="th-TH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ศึกษาผลของตัวเร่ง </a:t>
            </a:r>
            <a:r>
              <a:rPr lang="en-US" sz="3200" dirty="0" smtClean="0"/>
              <a:t>Pt </a:t>
            </a:r>
            <a:r>
              <a:rPr lang="th-TH" sz="3200" dirty="0" smtClean="0"/>
              <a:t>ต่อปฏิกิริยาการสลายตัวของ</a:t>
            </a:r>
            <a:r>
              <a:rPr lang="en-US" sz="3200" dirty="0" smtClean="0"/>
              <a:t> Cerium- Nitride </a:t>
            </a:r>
            <a:r>
              <a:rPr lang="th-TH" sz="3200" dirty="0" smtClean="0"/>
              <a:t>ที่อุณหภูมิต่าง ๆ โดยวัดค่าการดูดกลืนคลื่นแสงที่ </a:t>
            </a:r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3200" dirty="0" smtClean="0"/>
              <a:t>=</a:t>
            </a:r>
            <a:r>
              <a:rPr lang="th-TH" sz="3200" dirty="0" smtClean="0"/>
              <a:t>450 </a:t>
            </a:r>
            <a:r>
              <a:rPr lang="en-US" sz="3200" dirty="0" smtClean="0"/>
              <a:t>nm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12</a:t>
            </a:fld>
            <a:endParaRPr lang="th-TH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579418" y="2460583"/>
          <a:ext cx="6080166" cy="4023360"/>
        </p:xfrm>
        <a:graphic>
          <a:graphicData uri="http://schemas.openxmlformats.org/drawingml/2006/table">
            <a:tbl>
              <a:tblPr/>
              <a:tblGrid>
                <a:gridCol w="2164824"/>
                <a:gridCol w="1957671"/>
                <a:gridCol w="1957671"/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Temperature (°C)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Reaction Rate (M/s)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Normal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Pt Catalyst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2.30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3.70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15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2.90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4.00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20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3.30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4.30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25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3.60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4.37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30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3.85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4.43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35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4.00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4.49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50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4.15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4.53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75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4.25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4.51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4.27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ngsana New"/>
                        </a:rPr>
                        <a:t>4.55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99545" marR="995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กราฟความสัมพันธ์ระหว่างอัตราการสลายตัวกับอุณหภูมิ 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13</a:t>
            </a:fld>
            <a:endParaRPr lang="th-TH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5811" y="1898767"/>
            <a:ext cx="5791897" cy="444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sz="6600" dirty="0" smtClean="0">
                <a:solidFill>
                  <a:srgbClr val="FF0000"/>
                </a:solidFill>
              </a:rPr>
              <a:t>วิเคราะห์ผลการทดลอง</a:t>
            </a:r>
            <a:endParaRPr lang="th-TH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000" dirty="0" smtClean="0"/>
              <a:t>อัตราการสลายตัวของสารเพิ่มขึ้นเมื่ออุณหภูมิเพิ่มขึ้น ทั้งกรณีที่มีและไม่มีตัวเร่ง</a:t>
            </a:r>
          </a:p>
          <a:p>
            <a:r>
              <a:rPr lang="th-TH" sz="4000" dirty="0" smtClean="0"/>
              <a:t>เมื่ออุณหภูมิเพิ่มขึ้น อัตราการสลายตัวจะเริ่มคงที่</a:t>
            </a:r>
          </a:p>
          <a:p>
            <a:r>
              <a:rPr lang="th-TH" sz="4000" dirty="0" smtClean="0"/>
              <a:t>ที่ทุกอุณหภูมิ ตัวเร่งจะช่วยให้อัตราการสลายตัวเพิ่มขึ้น แต่จะช่วยได้มากที่อุณหภูมิต่ำ แต่มีผลน้อยที่อุณหภูมิสูง</a:t>
            </a:r>
          </a:p>
          <a:p>
            <a:r>
              <a:rPr lang="th-TH" sz="4000" dirty="0" smtClean="0"/>
              <a:t>ความสัมพันธ์ระหว่างอุณหภูมิและอัตราการสลายตัวไม่เป็นแบบเชิงเส้น</a:t>
            </a:r>
          </a:p>
          <a:p>
            <a:r>
              <a:rPr lang="th-TH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ใส่ข้อมูลประกอบที่เหมาะสม</a:t>
            </a:r>
            <a:endParaRPr lang="th-TH" sz="36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sz="6600" dirty="0">
                <a:solidFill>
                  <a:srgbClr val="FF0000"/>
                </a:solidFill>
              </a:rPr>
              <a:t>ข้อมูลที่ได้จากการสืบค้น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5900"/>
            <a:ext cx="8365253" cy="5317404"/>
          </a:xfrm>
        </p:spPr>
        <p:txBody>
          <a:bodyPr>
            <a:normAutofit fontScale="62500" lnSpcReduction="20000"/>
          </a:bodyPr>
          <a:lstStyle/>
          <a:p>
            <a:r>
              <a:rPr lang="th-TH" dirty="0" smtClean="0"/>
              <a:t>ข้อมูลเพิ่มเติม วารสารวิทยาศาสตร์ วม.ว.  ปีที่ 26 ฉบับที่ 3 วันที่ 2 มิถุนายน 2553, </a:t>
            </a:r>
            <a:r>
              <a:rPr lang="en-US" dirty="0" smtClean="0"/>
              <a:t>ISSN 0857-0841 </a:t>
            </a:r>
            <a:r>
              <a:rPr lang="th-TH" dirty="0" smtClean="0"/>
              <a:t>หน้า 127-135</a:t>
            </a:r>
          </a:p>
          <a:p>
            <a:pPr lvl="1"/>
            <a:r>
              <a:rPr lang="th-TH" dirty="0" smtClean="0"/>
              <a:t>ปัจจัยอุณหภูมิที่มีผลต่ออัตราการสลายตัวของสารประกอบ </a:t>
            </a:r>
            <a:r>
              <a:rPr lang="en-US" dirty="0" err="1" smtClean="0"/>
              <a:t>Cerum</a:t>
            </a:r>
            <a:r>
              <a:rPr lang="en-US" dirty="0" smtClean="0"/>
              <a:t> Nitride</a:t>
            </a:r>
          </a:p>
          <a:p>
            <a:pPr lvl="1"/>
            <a:r>
              <a:rPr lang="th-TH" dirty="0" smtClean="0"/>
              <a:t>พัชรี ตระกูลศักดา สาวิตรี มีจุ้ยดี และ โสระ ร่วมรังเรือง</a:t>
            </a:r>
          </a:p>
          <a:p>
            <a:pPr marL="722313" lvl="1" indent="358775">
              <a:buNone/>
            </a:pPr>
            <a:r>
              <a:rPr lang="th-TH" sz="5100" dirty="0" smtClean="0">
                <a:solidFill>
                  <a:srgbClr val="00B0F0"/>
                </a:solidFill>
              </a:rPr>
              <a:t>จากการศึกษาปฏิกิริยาการสลายตัวของสารประกอบเชิงซ้อน </a:t>
            </a:r>
            <a:r>
              <a:rPr lang="en-US" sz="5100" dirty="0" smtClean="0">
                <a:solidFill>
                  <a:srgbClr val="00B0F0"/>
                </a:solidFill>
              </a:rPr>
              <a:t>Cerium Nitride </a:t>
            </a:r>
            <a:r>
              <a:rPr lang="th-TH" sz="5100" dirty="0" smtClean="0">
                <a:solidFill>
                  <a:srgbClr val="00B0F0"/>
                </a:solidFill>
              </a:rPr>
              <a:t>โดยการวัดการดูดกลืนแสงที่ความยาวคลื่น 450 </a:t>
            </a:r>
            <a:r>
              <a:rPr lang="en-US" sz="5100" dirty="0" smtClean="0">
                <a:solidFill>
                  <a:srgbClr val="00B0F0"/>
                </a:solidFill>
              </a:rPr>
              <a:t>nm </a:t>
            </a:r>
            <a:r>
              <a:rPr lang="th-TH" sz="5100" dirty="0" smtClean="0">
                <a:solidFill>
                  <a:srgbClr val="00B0F0"/>
                </a:solidFill>
              </a:rPr>
              <a:t>ที่อุณหภูมิในช่วง 50-120 °</a:t>
            </a:r>
            <a:r>
              <a:rPr lang="en-US" sz="5100" dirty="0" smtClean="0">
                <a:solidFill>
                  <a:srgbClr val="00B0F0"/>
                </a:solidFill>
              </a:rPr>
              <a:t>C </a:t>
            </a:r>
            <a:r>
              <a:rPr lang="th-TH" sz="5100" dirty="0" smtClean="0">
                <a:solidFill>
                  <a:srgbClr val="00B0F0"/>
                </a:solidFill>
              </a:rPr>
              <a:t>พบว่าอัตราการสลายตัวของสารประกอบเชิงซ้อนดังกล่าวมีความสัมพันธ์กับอุณหภูมิแบบเชิงเส้น โดยอัตราการสลายตัวจะเพิ่มขึ้นในอัตรา 7.25</a:t>
            </a:r>
            <a:r>
              <a:rPr lang="en-US" sz="5100" dirty="0" smtClean="0">
                <a:solidFill>
                  <a:srgbClr val="00B0F0"/>
                </a:solidFill>
              </a:rPr>
              <a:t>x10-3 M/s </a:t>
            </a:r>
            <a:r>
              <a:rPr lang="th-TH" sz="5100" dirty="0" smtClean="0">
                <a:solidFill>
                  <a:srgbClr val="00B0F0"/>
                </a:solidFill>
              </a:rPr>
              <a:t>ต่อ 1°</a:t>
            </a:r>
            <a:r>
              <a:rPr lang="en-US" sz="5100" dirty="0" smtClean="0">
                <a:solidFill>
                  <a:srgbClr val="00B0F0"/>
                </a:solidFill>
              </a:rPr>
              <a:t>C  </a:t>
            </a:r>
            <a:r>
              <a:rPr lang="th-TH" sz="5100" dirty="0" smtClean="0">
                <a:solidFill>
                  <a:srgbClr val="00B0F0"/>
                </a:solidFill>
              </a:rPr>
              <a:t>ในขณะที่การใส่ตัวเร่งปฏิกิริยา </a:t>
            </a:r>
            <a:r>
              <a:rPr lang="en-US" sz="5100" dirty="0" smtClean="0">
                <a:solidFill>
                  <a:srgbClr val="00B0F0"/>
                </a:solidFill>
              </a:rPr>
              <a:t>Pt </a:t>
            </a:r>
            <a:r>
              <a:rPr lang="th-TH" sz="5100" dirty="0" smtClean="0">
                <a:solidFill>
                  <a:srgbClr val="00B0F0"/>
                </a:solidFill>
              </a:rPr>
              <a:t>ที่ความเข้มข้น 0.0025 </a:t>
            </a:r>
            <a:r>
              <a:rPr lang="en-US" sz="5100" dirty="0" smtClean="0">
                <a:solidFill>
                  <a:srgbClr val="00B0F0"/>
                </a:solidFill>
              </a:rPr>
              <a:t>M </a:t>
            </a:r>
            <a:r>
              <a:rPr lang="th-TH" sz="5100" dirty="0" smtClean="0">
                <a:solidFill>
                  <a:srgbClr val="00B0F0"/>
                </a:solidFill>
              </a:rPr>
              <a:t>จะทำให้อัตราการสลายตัวเพิ่มขึ้นเพียง 8.5-10.2% เมื่อเทียบกับปฏิกิริยาที่ไม่มีตัวเร่งปฏิกิริยา และอุณหภูมิที่เปลี่ยนแปลงไปไม่มีผลต่อประสิทธิภาพของตัวเร่งปฏิกิริยา </a:t>
            </a:r>
            <a:r>
              <a:rPr lang="en-US" sz="5100" dirty="0" smtClean="0">
                <a:solidFill>
                  <a:srgbClr val="00B0F0"/>
                </a:solidFill>
              </a:rPr>
              <a:t>Pt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sz="6600" smtClean="0">
                <a:solidFill>
                  <a:srgbClr val="FF0000"/>
                </a:solidFill>
              </a:rPr>
              <a:t>การอ้างอิงในตัวเล่ม </a:t>
            </a:r>
            <a:endParaRPr lang="th-TH" sz="66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400" dirty="0" smtClean="0"/>
              <a:t>ข้อเสนอแนะ/ข้อชี้นำ</a:t>
            </a:r>
          </a:p>
          <a:p>
            <a:pPr lvl="1"/>
            <a:r>
              <a:rPr lang="th-TH" sz="4000" dirty="0" smtClean="0"/>
              <a:t>พัชรี และคณะ (2553) ได้ทำการศึกษา ...</a:t>
            </a:r>
          </a:p>
          <a:p>
            <a:pPr lvl="1"/>
            <a:r>
              <a:rPr lang="th-TH" sz="4000" dirty="0" smtClean="0"/>
              <a:t>การศึกษาก่อนหน้านี้ (พัชรี </a:t>
            </a:r>
            <a:r>
              <a:rPr lang="en-US" sz="4000" dirty="0" smtClean="0"/>
              <a:t>2553) </a:t>
            </a:r>
            <a:r>
              <a:rPr lang="th-TH" sz="4000" dirty="0" smtClean="0"/>
              <a:t>ได้สรุปว่า</a:t>
            </a:r>
          </a:p>
          <a:p>
            <a:r>
              <a:rPr lang="th-TH" sz="4400" dirty="0" smtClean="0"/>
              <a:t>ความเหมือน/ความแตกต่าง</a:t>
            </a:r>
          </a:p>
          <a:p>
            <a:pPr lvl="1"/>
            <a:r>
              <a:rPr lang="th-TH" sz="4000" dirty="0" smtClean="0"/>
              <a:t>ความสัมพันธ์แบบไม่เป็นเชิงเส้น ซึ่งต่างจากงานก่อนหน้านี้ (พัชนี 2553)</a:t>
            </a:r>
          </a:p>
          <a:p>
            <a:pPr lvl="1"/>
            <a:r>
              <a:rPr lang="th-TH" sz="4000" dirty="0" smtClean="0"/>
              <a:t>เมื่ออุณหภูมิสูงขึ้นจะมีค่าอัตราเพิ่มขึ้นเช่นเดียวกับงานของพัชนีและคณะ (2553)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 5 </a:t>
            </a:r>
            <a:r>
              <a:rPr lang="th-TH" smtClean="0"/>
              <a:t>(กลุ่ม)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5899"/>
            <a:ext cx="8365253" cy="5338673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รายงานปฏิบัติการเคมีเชิงฟิสิกส์ (บทที่เลือก)</a:t>
            </a:r>
          </a:p>
          <a:p>
            <a:pPr lvl="1"/>
            <a:r>
              <a:rPr lang="th-TH" dirty="0" smtClean="0"/>
              <a:t>บทนำ (ที่มา ทฤษฎีที่เกี่ยวข้อง จุดประสงค์)</a:t>
            </a:r>
          </a:p>
          <a:p>
            <a:pPr lvl="1"/>
            <a:r>
              <a:rPr lang="th-TH" dirty="0" smtClean="0"/>
              <a:t>เครื่องมือและอุปกรณ์ ขั้นตอนการทดลอง</a:t>
            </a:r>
          </a:p>
          <a:p>
            <a:pPr lvl="1"/>
            <a:r>
              <a:rPr lang="th-TH" dirty="0" smtClean="0"/>
              <a:t>ผลการทดลอง</a:t>
            </a:r>
          </a:p>
          <a:p>
            <a:pPr lvl="1"/>
            <a:r>
              <a:rPr lang="th-TH" dirty="0" smtClean="0"/>
              <a:t>วิเคราะห์ผลการ</a:t>
            </a:r>
            <a:r>
              <a:rPr lang="th-TH" dirty="0" smtClean="0"/>
              <a:t>ทดลอง(สูตรที่เกี่ยวข้อง กับแปรความหมายของผลการทดลอง)</a:t>
            </a:r>
            <a:endParaRPr lang="th-TH" dirty="0" smtClean="0"/>
          </a:p>
          <a:p>
            <a:pPr lvl="1"/>
            <a:r>
              <a:rPr lang="th-TH" dirty="0" smtClean="0"/>
              <a:t>สรุป (ให้สอดคล้องกับจุดประสงค์)</a:t>
            </a:r>
          </a:p>
          <a:p>
            <a:pPr lvl="1"/>
            <a:r>
              <a:rPr lang="th-TH" dirty="0" smtClean="0"/>
              <a:t>เอกสารอ้างอิง </a:t>
            </a:r>
          </a:p>
          <a:p>
            <a:pPr lvl="1"/>
            <a:r>
              <a:rPr lang="th-TH" dirty="0" smtClean="0"/>
              <a:t>บทคัดย่อ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118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รายละเอียด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พิมพ์ใส่ไฟล์</a:t>
            </a:r>
          </a:p>
          <a:p>
            <a:r>
              <a:rPr lang="th-TH" dirty="0" smtClean="0"/>
              <a:t>ข้อมูลต่าง ๆ ใส่ตาราง หรือภาพ ที่เหมาะสม โดยมีหัวตาราง ชื่อภาพ</a:t>
            </a:r>
          </a:p>
          <a:p>
            <a:r>
              <a:rPr lang="th-TH" dirty="0" smtClean="0"/>
              <a:t>พล็อตกราฟความสัมพันธ์โดยใส่แกนให้ถูกต้อง</a:t>
            </a:r>
          </a:p>
          <a:p>
            <a:r>
              <a:rPr lang="th-TH" dirty="0" smtClean="0"/>
              <a:t>มีการอ้างอิงภายในตัวรายงาน และท้ายเล่มที่ถูกต้อง (เกษตรศาสตร์)</a:t>
            </a:r>
          </a:p>
          <a:p>
            <a:r>
              <a:rPr lang="th-TH" dirty="0" smtClean="0"/>
              <a:t>ส่งเป็นไฟล์ ชื่อ </a:t>
            </a:r>
            <a:r>
              <a:rPr lang="en-US" dirty="0" smtClean="0"/>
              <a:t>291-59b_LabReport-GXX</a:t>
            </a:r>
            <a:br>
              <a:rPr lang="en-US" dirty="0" smtClean="0"/>
            </a:br>
            <a:r>
              <a:rPr lang="th-TH" dirty="0" smtClean="0"/>
              <a:t>ไปที่ </a:t>
            </a:r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pttreesukol@gmail.com</a:t>
            </a:r>
            <a:r>
              <a:rPr lang="en-US" dirty="0" smtClean="0"/>
              <a:t> </a:t>
            </a:r>
            <a:r>
              <a:rPr lang="th-TH" dirty="0" smtClean="0"/>
              <a:t>ภายในวันที่ 1 พฤษภาคม 2559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755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C000"/>
                </a:solidFill>
              </a:rPr>
              <a:t>สอบปลายภาค	</a:t>
            </a:r>
            <a:endParaRPr lang="th-TH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วันที่ 22 พฤษภาคม 2559</a:t>
            </a:r>
            <a:br>
              <a:rPr lang="th-TH" smtClean="0"/>
            </a:br>
            <a:r>
              <a:rPr lang="th-TH" smtClean="0"/>
              <a:t>เวลา </a:t>
            </a:r>
            <a:r>
              <a:rPr lang="en-US" smtClean="0"/>
              <a:t>10:00-12:00 </a:t>
            </a:r>
            <a:r>
              <a:rPr lang="th-TH" smtClean="0"/>
              <a:t>น.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การเขียนบทความ/ตอบคำถาม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/>
              <a:t>ทำไมกำแพงแสนมีอากาศร้อน</a:t>
            </a:r>
          </a:p>
          <a:p>
            <a:pPr lvl="1"/>
            <a:r>
              <a:rPr lang="th-TH" sz="3900"/>
              <a:t>ที่กำแพงแสนอากาศร้อน เพราะว่ากำแพงแสนมีอุณหภูมิเฉลี่ยสูงกว่า 30 องศา จริงอยู่ว่าตอนเช้ามืดหรือตอนกลางคืน อุณหภูมิจะต่ำกว่านี้ แต่ช่วงอื่นจะสูงกว่า โดยปกติช่วงที่อุณหภูมิต่ำ คนส่วนใหญ่จะนอน แต่จะตื่นออกมาข้างนอกตอนที่ดวงอาทิตย์ขึ้นซึ่งอุณหภูมิจะสูงกว่า 32 องศา โดยเฉพาะหน้าร้อน อุณหภูมิอาจสูงกว่า 35 องศาเลยทีเดียว นั่นเป็นสาเหตุว่าทำไมกำแพงแสนจึงมีอากาศร้อน</a:t>
            </a:r>
          </a:p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843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การเขียนบทความ/ตอบคำถาม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/>
              <a:t>ทำไมกำแพงแสนมีอากาศร้อน</a:t>
            </a:r>
          </a:p>
          <a:p>
            <a:pPr lvl="1"/>
            <a:r>
              <a:rPr lang="th-TH"/>
              <a:t>ที่กำแพงแสนอากาศร้อน เพราะว่ากำแพงแสนอยู่ในเขตเส้นศูนย์สูตร โดยขณะที่โลกโคจรรอบดวงอาทิตย์ บริเวณที่อยู่ในเขตเส้นศูนย์สูตรจะอยู่ใกล้ดวงอาทิตย์มากที่สุด ทำให้ได้รับผลกระทบจากรังสีของดวงอาทิตย์มาก อีกทั้งกำแพงแสนอยู่ทางด้านตะวันตกซึ่งมีภูเขามากทำให้มีการดูดกลืนความร้อนไว้มาก ประการสุดท้าย กำแพงแสนมีการเลี้ยงวัวจำนวนมาก วัวจะผายลมเป็นแก๊สมีเธนทำให้ชั้นบรรยากาศของกำแพงแสนมีลักษณะเป็นเรือนกระจกจึงทำให้กำแพงแสนมีอากาศร้อน</a:t>
            </a:r>
          </a:p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950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Arguments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Argument: persuasive writing</a:t>
            </a:r>
          </a:p>
          <a:p>
            <a:pPr lvl="1"/>
            <a:r>
              <a:rPr lang="en-US"/>
              <a:t>Assumption (hidden)</a:t>
            </a:r>
          </a:p>
          <a:p>
            <a:pPr lvl="1"/>
            <a:r>
              <a:rPr lang="en-US"/>
              <a:t>Supports</a:t>
            </a:r>
          </a:p>
          <a:p>
            <a:pPr lvl="1"/>
            <a:r>
              <a:rPr lang="en-US"/>
              <a:t>Conclusions</a:t>
            </a:r>
          </a:p>
          <a:p>
            <a:endParaRPr lang="en-US"/>
          </a:p>
          <a:p>
            <a:r>
              <a:rPr lang="en-US"/>
              <a:t>I have to buy a new computer</a:t>
            </a:r>
          </a:p>
          <a:p>
            <a:pPr lvl="1"/>
            <a:r>
              <a:rPr lang="en-US"/>
              <a:t>My computer is broken down.</a:t>
            </a:r>
          </a:p>
          <a:p>
            <a:pPr lvl="1"/>
            <a:r>
              <a:rPr lang="en-US"/>
              <a:t>I have a report to submit</a:t>
            </a:r>
          </a:p>
          <a:p>
            <a:pPr lvl="1"/>
            <a:r>
              <a:rPr lang="en-US"/>
              <a:t>(I have to use computer for doing report)</a:t>
            </a:r>
          </a:p>
          <a:p>
            <a:pPr lvl="1"/>
            <a:r>
              <a:rPr lang="en-US"/>
              <a:t>(No alternative computer are available)</a:t>
            </a:r>
          </a:p>
          <a:p>
            <a:pPr lvl="1"/>
            <a:r>
              <a:rPr lang="en-US"/>
              <a:t>(The computer cannot be fixed)</a:t>
            </a:r>
          </a:p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418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ขั้นตอนในการเขียนบทความ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5900"/>
            <a:ext cx="8365253" cy="5632100"/>
          </a:xfrm>
        </p:spPr>
        <p:txBody>
          <a:bodyPr>
            <a:normAutofit fontScale="92500" lnSpcReduction="20000"/>
          </a:bodyPr>
          <a:lstStyle/>
          <a:p>
            <a:r>
              <a:rPr lang="th-TH"/>
              <a:t>เลือกและทำความเข้าใจหัวข้อ (</a:t>
            </a:r>
            <a:r>
              <a:rPr lang="en-US"/>
              <a:t>Break down the topic into separate areas to consider)</a:t>
            </a:r>
          </a:p>
          <a:p>
            <a:r>
              <a:rPr lang="th-TH"/>
              <a:t>รวบรวมข้อมูล  (</a:t>
            </a:r>
            <a:r>
              <a:rPr lang="en-US"/>
              <a:t>Brainstorm the ideas)</a:t>
            </a:r>
          </a:p>
          <a:p>
            <a:pPr lvl="1"/>
            <a:r>
              <a:rPr lang="th-TH"/>
              <a:t>รวบรวมแนวความคิด</a:t>
            </a:r>
          </a:p>
          <a:p>
            <a:pPr lvl="1"/>
            <a:r>
              <a:rPr lang="th-TH"/>
              <a:t>การค้นหาข้อมูลจากแหล่งข้อมูลต่าง ๆ</a:t>
            </a:r>
          </a:p>
          <a:p>
            <a:pPr lvl="1"/>
            <a:r>
              <a:rPr lang="th-TH" smtClean="0"/>
              <a:t>การ</a:t>
            </a:r>
            <a:r>
              <a:rPr lang="th-TH"/>
              <a:t>คิดแบบต่อยอด</a:t>
            </a:r>
          </a:p>
          <a:p>
            <a:r>
              <a:rPr lang="th-TH" smtClean="0"/>
              <a:t>ตั้ง</a:t>
            </a:r>
            <a:r>
              <a:rPr lang="th-TH"/>
              <a:t>คำถาม </a:t>
            </a:r>
            <a:r>
              <a:rPr lang="th-TH" smtClean="0"/>
              <a:t>(</a:t>
            </a:r>
            <a:r>
              <a:rPr lang="en-US" smtClean="0"/>
              <a:t>what</a:t>
            </a:r>
            <a:r>
              <a:rPr lang="en-US"/>
              <a:t>, where, when, why etc.)</a:t>
            </a:r>
          </a:p>
          <a:p>
            <a:r>
              <a:rPr lang="th-TH"/>
              <a:t>เติมรายละเอียด (</a:t>
            </a:r>
            <a:r>
              <a:rPr lang="en-US"/>
              <a:t>Fill up the blank)</a:t>
            </a:r>
          </a:p>
          <a:p>
            <a:r>
              <a:rPr lang="th-TH"/>
              <a:t>ปรับปรุง แก้ไข (</a:t>
            </a:r>
            <a:r>
              <a:rPr lang="en-US"/>
              <a:t>Revise &amp; Edit</a:t>
            </a:r>
            <a:r>
              <a:rPr lang="en-US" smtClean="0"/>
              <a:t>)</a:t>
            </a:r>
          </a:p>
          <a:p>
            <a:r>
              <a:rPr lang="th-TH" smtClean="0"/>
              <a:t>ระวังการเผลอใช้เหตุผลวิบัติ </a:t>
            </a:r>
            <a:r>
              <a:rPr lang="en-US" smtClean="0"/>
              <a:t>(Fallcacy)</a:t>
            </a:r>
            <a:endParaRPr lang="en-US"/>
          </a:p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91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Values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5900"/>
            <a:ext cx="8365253" cy="535778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Precision: ambiguities in writing cause confusion and may prevent a reader from grasping crucial aspects of the methodology and synthesis.</a:t>
            </a:r>
          </a:p>
          <a:p>
            <a:r>
              <a:rPr lang="en-US"/>
              <a:t>Clarity: concepts and methods in the sciences can often be complex; writing that is difficult to follow greatly amplifies any confusion on the part of the reader.</a:t>
            </a:r>
          </a:p>
          <a:p>
            <a:r>
              <a:rPr lang="en-US"/>
              <a:t>Objectivity: any claims that you make need to be based on facts, not intuition or emotion</a:t>
            </a:r>
            <a:r>
              <a:rPr lang="en-US" smtClean="0"/>
              <a:t>.</a:t>
            </a:r>
          </a:p>
          <a:p>
            <a:endParaRPr lang="en-US" sz="2000" smtClean="0"/>
          </a:p>
          <a:p>
            <a:pPr marL="36576" indent="0" algn="ctr">
              <a:buNone/>
            </a:pPr>
            <a:r>
              <a:rPr lang="th-TH" sz="6200">
                <a:solidFill>
                  <a:srgbClr val="FFC000"/>
                </a:solidFill>
              </a:rPr>
              <a:t>ถูกต้อง ชัดเจน ไม่มีอคติ</a:t>
            </a:r>
          </a:p>
          <a:p>
            <a:endParaRPr lang="en-US"/>
          </a:p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89198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Whenever possible, use quantitative rather than qualitative descriptions.</a:t>
            </a:r>
          </a:p>
          <a:p>
            <a:r>
              <a:rPr lang="en-US" sz="4400" dirty="0"/>
              <a:t>Include as much detail as is necessary, but exclude extraneous information.</a:t>
            </a:r>
          </a:p>
          <a:p>
            <a:r>
              <a:rPr lang="th-TH" sz="4400" smtClean="0">
                <a:solidFill>
                  <a:srgbClr val="66FFFF"/>
                </a:solidFill>
              </a:rPr>
              <a:t>หลีกเลี่ยง </a:t>
            </a:r>
            <a:r>
              <a:rPr lang="th-TH" sz="4400" i="1" smtClean="0">
                <a:solidFill>
                  <a:srgbClr val="66FFFF"/>
                </a:solidFill>
              </a:rPr>
              <a:t>มาก</a:t>
            </a:r>
            <a:r>
              <a:rPr lang="th-TH" sz="4400" i="1" dirty="0" smtClean="0">
                <a:solidFill>
                  <a:srgbClr val="66FFFF"/>
                </a:solidFill>
              </a:rPr>
              <a:t>/น้อย ดี/เลว </a:t>
            </a:r>
            <a:r>
              <a:rPr lang="th-TH" sz="4400" i="1" smtClean="0">
                <a:solidFill>
                  <a:srgbClr val="66FFFF"/>
                </a:solidFill>
              </a:rPr>
              <a:t>พอสมควร เหมาะสม</a:t>
            </a:r>
          </a:p>
          <a:p>
            <a:r>
              <a:rPr lang="th-TH" sz="4400" smtClean="0">
                <a:solidFill>
                  <a:srgbClr val="66FFFF"/>
                </a:solidFill>
              </a:rPr>
              <a:t>ใส่ข้อมูลประกอบที่จำเป็น เพื่อสนับสนุน</a:t>
            </a:r>
            <a:r>
              <a:rPr lang="en-US" sz="4400" smtClean="0">
                <a:solidFill>
                  <a:srgbClr val="66FFFF"/>
                </a:solidFill>
              </a:rPr>
              <a:t>/</a:t>
            </a:r>
            <a:r>
              <a:rPr lang="th-TH" sz="4400" smtClean="0">
                <a:solidFill>
                  <a:srgbClr val="66FFFF"/>
                </a:solidFill>
              </a:rPr>
              <a:t>หักล้าง</a:t>
            </a:r>
            <a:endParaRPr lang="th-TH" sz="4400" dirty="0">
              <a:solidFill>
                <a:srgbClr val="66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983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Clear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Transforming </a:t>
            </a:r>
            <a:r>
              <a:rPr lang="en-US" sz="4400" dirty="0"/>
              <a:t>complicated ideas into simple explanations is probably the most difficult task in scientific writing.</a:t>
            </a:r>
          </a:p>
          <a:p>
            <a:r>
              <a:rPr lang="en-US" sz="4400" dirty="0"/>
              <a:t>Almost all scientific writing is space limited</a:t>
            </a:r>
            <a:r>
              <a:rPr lang="en-US" sz="4400" dirty="0" smtClean="0"/>
              <a:t>!</a:t>
            </a:r>
          </a:p>
          <a:p>
            <a:r>
              <a:rPr lang="th-TH" sz="4400" smtClean="0">
                <a:solidFill>
                  <a:srgbClr val="00B0F0"/>
                </a:solidFill>
              </a:rPr>
              <a:t>แยกประเด็นสำคัญ แต่ละย่อหน้ามีใจคำสำคัญเดียว</a:t>
            </a:r>
          </a:p>
          <a:p>
            <a:r>
              <a:rPr lang="th-TH" sz="4400" smtClean="0">
                <a:solidFill>
                  <a:srgbClr val="00B0F0"/>
                </a:solidFill>
              </a:rPr>
              <a:t>ไม่เขียนเยิ่นเย้อ ไม่ใช้คำฟุ่มเฟือย</a:t>
            </a:r>
            <a:endParaRPr lang="en-US" sz="4400" dirty="0">
              <a:solidFill>
                <a:srgbClr val="00B0F0"/>
              </a:solidFill>
            </a:endParaRPr>
          </a:p>
          <a:p>
            <a:endParaRPr lang="th-TH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9499-2B93-4A02-BC18-443C739E8986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646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802</TotalTime>
  <Words>1063</Words>
  <Application>Microsoft Office PowerPoint</Application>
  <PresentationFormat>On-screen Show (4:3)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AnalyticAL Writing</vt:lpstr>
      <vt:lpstr>สอบปลายภาค </vt:lpstr>
      <vt:lpstr>การเขียนบทความ/ตอบคำถาม </vt:lpstr>
      <vt:lpstr>การเขียนบทความ/ตอบคำถาม </vt:lpstr>
      <vt:lpstr>Arguments</vt:lpstr>
      <vt:lpstr>ขั้นตอนในการเขียนบทความ</vt:lpstr>
      <vt:lpstr>Core Values</vt:lpstr>
      <vt:lpstr>Precise Style</vt:lpstr>
      <vt:lpstr>Clear Style</vt:lpstr>
      <vt:lpstr>Objective Style</vt:lpstr>
      <vt:lpstr>ความสัมพันธ์ระหว่างข้อมูล</vt:lpstr>
      <vt:lpstr>ผลการทดลอง</vt:lpstr>
      <vt:lpstr>Slide 13</vt:lpstr>
      <vt:lpstr>วิเคราะห์ผลการทดลอง</vt:lpstr>
      <vt:lpstr>ข้อมูลที่ได้จากการสืบค้น</vt:lpstr>
      <vt:lpstr>การอ้างอิงในตัวเล่ม </vt:lpstr>
      <vt:lpstr>HW 5 (กลุ่ม)</vt:lpstr>
      <vt:lpstr>รายละเอียด</vt:lpstr>
    </vt:vector>
  </TitlesOfParts>
  <Company>Kasetsart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Of Computer Services</dc:creator>
  <cp:lastModifiedBy>OEM</cp:lastModifiedBy>
  <cp:revision>83</cp:revision>
  <dcterms:created xsi:type="dcterms:W3CDTF">2015-03-31T08:24:25Z</dcterms:created>
  <dcterms:modified xsi:type="dcterms:W3CDTF">2016-04-25T05:49:27Z</dcterms:modified>
</cp:coreProperties>
</file>