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8" r:id="rId3"/>
    <p:sldId id="257" r:id="rId4"/>
    <p:sldId id="300" r:id="rId5"/>
    <p:sldId id="282" r:id="rId6"/>
    <p:sldId id="281" r:id="rId7"/>
    <p:sldId id="259" r:id="rId8"/>
    <p:sldId id="260" r:id="rId9"/>
    <p:sldId id="263" r:id="rId10"/>
    <p:sldId id="283" r:id="rId11"/>
    <p:sldId id="285" r:id="rId12"/>
    <p:sldId id="286" r:id="rId13"/>
    <p:sldId id="309" r:id="rId14"/>
    <p:sldId id="307" r:id="rId15"/>
    <p:sldId id="308" r:id="rId16"/>
    <p:sldId id="269" r:id="rId17"/>
    <p:sldId id="313" r:id="rId18"/>
    <p:sldId id="268" r:id="rId19"/>
    <p:sldId id="310" r:id="rId20"/>
    <p:sldId id="288" r:id="rId21"/>
    <p:sldId id="301" r:id="rId22"/>
    <p:sldId id="302" r:id="rId23"/>
    <p:sldId id="291" r:id="rId24"/>
    <p:sldId id="292" r:id="rId25"/>
    <p:sldId id="315" r:id="rId26"/>
    <p:sldId id="294" r:id="rId27"/>
    <p:sldId id="303" r:id="rId28"/>
    <p:sldId id="299" r:id="rId29"/>
    <p:sldId id="312" r:id="rId30"/>
    <p:sldId id="304" r:id="rId31"/>
    <p:sldId id="306" r:id="rId32"/>
    <p:sldId id="305" r:id="rId33"/>
    <p:sldId id="287" r:id="rId34"/>
    <p:sldId id="314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FF00"/>
    <a:srgbClr val="ECFAF7"/>
    <a:srgbClr val="CC6600"/>
    <a:srgbClr val="DDDDDD"/>
    <a:srgbClr val="B2B2B2"/>
    <a:srgbClr val="FF9933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40" autoAdjust="0"/>
    <p:restoredTop sz="93981" autoAdjust="0"/>
  </p:normalViewPr>
  <p:slideViewPr>
    <p:cSldViewPr snapToGrid="0">
      <p:cViewPr>
        <p:scale>
          <a:sx n="160" d="100"/>
          <a:sy n="160" d="100"/>
        </p:scale>
        <p:origin x="246" y="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4" Type="http://schemas.openxmlformats.org/officeDocument/2006/relationships/image" Target="../media/image8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90800"/>
            <a:ext cx="8915400" cy="914400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/>
              <a:t>คลิกเพื่อแก้ไขลักษณะต้นแบบชื่อเรื่อง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505200"/>
            <a:ext cx="4572000" cy="838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600"/>
            </a:lvl1pPr>
          </a:lstStyle>
          <a:p>
            <a:r>
              <a:rPr lang="en-US"/>
              <a:t>คลิกเพื่อแก้ไขลักษณะต้นแบบหัวข้อย่อย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0C302011-6879-41C1-8019-5664826C57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D6FC9-2B76-48C0-85CF-08E4017502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700" y="44450"/>
            <a:ext cx="2238375" cy="6508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44450"/>
            <a:ext cx="6565900" cy="6508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F6566-02A4-42DF-A906-8544DB1979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90C57-69CE-411C-9F66-8AABE0BAF6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F52DE-C952-4B3D-A725-A9BEE6F9AF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A785A-27E0-4345-8D72-F8500D03A9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47C6E-A343-41FA-9546-BECE0B26ED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9ED46-352A-4987-B28A-695411307F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A6D00-40E0-4FD5-8014-0BEDFE4C7C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CCFAB-E5B2-4F84-A68F-347DAC1123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FBA84-FB39-44D6-B9E4-72147C3199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5900" y="44450"/>
            <a:ext cx="8893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คลิกเพื่อแก้ไขลักษณะต้นแบบชื่อเรื่อง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คลิกเพื่อแก้ไขลักษณะของข้อความต้นแบบ</a:t>
            </a:r>
          </a:p>
          <a:p>
            <a:pPr lvl="1"/>
            <a:r>
              <a:rPr lang="en-US" smtClean="0"/>
              <a:t>ระดับที่สอง</a:t>
            </a:r>
          </a:p>
          <a:p>
            <a:pPr lvl="2"/>
            <a:r>
              <a:rPr lang="en-US" smtClean="0"/>
              <a:t>ระดับที่สาม</a:t>
            </a:r>
          </a:p>
          <a:p>
            <a:pPr lvl="3"/>
            <a:r>
              <a:rPr lang="en-US" smtClean="0"/>
              <a:t>ระดับที่สี่</a:t>
            </a:r>
          </a:p>
          <a:p>
            <a:pPr lvl="4"/>
            <a:r>
              <a:rPr lang="en-US" smtClean="0"/>
              <a:t>ระดับที่ห้า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fld id="{C825BD75-0AD4-42C5-8FDA-752F4779360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>
    <p:fade thruBlk="1"/>
  </p:transition>
  <p:txStyles>
    <p:titleStyle>
      <a:lvl1pPr algn="r" rtl="0" fontAlgn="base">
        <a:spcBef>
          <a:spcPct val="0"/>
        </a:spcBef>
        <a:spcAft>
          <a:spcPct val="0"/>
        </a:spcAft>
        <a:defRPr sz="6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6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rdia New" pitchFamily="34" charset="-34"/>
          <a:cs typeface="Cordia New" pitchFamily="34" charset="-34"/>
        </a:defRPr>
      </a:lvl2pPr>
      <a:lvl3pPr algn="r" rtl="0" fontAlgn="base">
        <a:spcBef>
          <a:spcPct val="0"/>
        </a:spcBef>
        <a:spcAft>
          <a:spcPct val="0"/>
        </a:spcAft>
        <a:defRPr sz="6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rdia New" pitchFamily="34" charset="-34"/>
          <a:cs typeface="Cordia New" pitchFamily="34" charset="-34"/>
        </a:defRPr>
      </a:lvl3pPr>
      <a:lvl4pPr algn="r" rtl="0" fontAlgn="base">
        <a:spcBef>
          <a:spcPct val="0"/>
        </a:spcBef>
        <a:spcAft>
          <a:spcPct val="0"/>
        </a:spcAft>
        <a:defRPr sz="6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rdia New" pitchFamily="34" charset="-34"/>
          <a:cs typeface="Cordia New" pitchFamily="34" charset="-34"/>
        </a:defRPr>
      </a:lvl4pPr>
      <a:lvl5pPr algn="r" rtl="0" fontAlgn="base">
        <a:spcBef>
          <a:spcPct val="0"/>
        </a:spcBef>
        <a:spcAft>
          <a:spcPct val="0"/>
        </a:spcAft>
        <a:defRPr sz="6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rdia New" pitchFamily="34" charset="-34"/>
          <a:cs typeface="Cordia New" pitchFamily="34" charset="-34"/>
        </a:defRPr>
      </a:lvl5pPr>
      <a:lvl6pPr marL="457200" algn="r" rtl="0" fontAlgn="base">
        <a:spcBef>
          <a:spcPct val="0"/>
        </a:spcBef>
        <a:spcAft>
          <a:spcPct val="0"/>
        </a:spcAft>
        <a:defRPr sz="6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rdia New" pitchFamily="34" charset="-34"/>
          <a:cs typeface="Cordia New" pitchFamily="34" charset="-34"/>
        </a:defRPr>
      </a:lvl6pPr>
      <a:lvl7pPr marL="914400" algn="r" rtl="0" fontAlgn="base">
        <a:spcBef>
          <a:spcPct val="0"/>
        </a:spcBef>
        <a:spcAft>
          <a:spcPct val="0"/>
        </a:spcAft>
        <a:defRPr sz="6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rdia New" pitchFamily="34" charset="-34"/>
          <a:cs typeface="Cordia New" pitchFamily="34" charset="-34"/>
        </a:defRPr>
      </a:lvl7pPr>
      <a:lvl8pPr marL="1371600" algn="r" rtl="0" fontAlgn="base">
        <a:spcBef>
          <a:spcPct val="0"/>
        </a:spcBef>
        <a:spcAft>
          <a:spcPct val="0"/>
        </a:spcAft>
        <a:defRPr sz="6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rdia New" pitchFamily="34" charset="-34"/>
          <a:cs typeface="Cordia New" pitchFamily="34" charset="-34"/>
        </a:defRPr>
      </a:lvl8pPr>
      <a:lvl9pPr marL="1828800" algn="r" rtl="0" fontAlgn="base">
        <a:spcBef>
          <a:spcPct val="0"/>
        </a:spcBef>
        <a:spcAft>
          <a:spcPct val="0"/>
        </a:spcAft>
        <a:defRPr sz="6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rdia New" pitchFamily="34" charset="-34"/>
          <a:cs typeface="Cordia New" pitchFamily="34" charset="-34"/>
        </a:defRPr>
      </a:lvl9pPr>
    </p:titleStyle>
    <p:bodyStyle>
      <a:lvl1pPr marL="342900" indent="-342900" algn="l" rtl="0" fontAlgn="base">
        <a:lnSpc>
          <a:spcPct val="85000"/>
        </a:lnSpc>
        <a:spcBef>
          <a:spcPct val="0"/>
        </a:spcBef>
        <a:spcAft>
          <a:spcPct val="0"/>
        </a:spcAft>
        <a:buClr>
          <a:srgbClr val="00CC99"/>
        </a:buClr>
        <a:buSzPct val="75000"/>
        <a:buFont typeface="Wingdings" pitchFamily="2" charset="2"/>
        <a:buChar char="§"/>
        <a:defRPr sz="4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85000"/>
        </a:lnSpc>
        <a:spcBef>
          <a:spcPct val="0"/>
        </a:spcBef>
        <a:spcAft>
          <a:spcPct val="0"/>
        </a:spcAft>
        <a:buClr>
          <a:srgbClr val="FF99CC"/>
        </a:buClr>
        <a:buFont typeface="Arial" pitchFamily="34" charset="0"/>
        <a:buChar char="•"/>
        <a:defRPr sz="36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lnSpc>
          <a:spcPct val="85000"/>
        </a:lnSpc>
        <a:spcBef>
          <a:spcPct val="0"/>
        </a:spcBef>
        <a:spcAft>
          <a:spcPct val="0"/>
        </a:spcAft>
        <a:buClr>
          <a:srgbClr val="99CCFF"/>
        </a:buClr>
        <a:buSzPct val="85000"/>
        <a:buFont typeface="Wingdings" pitchFamily="2" charset="2"/>
        <a:buChar char="w"/>
        <a:defRPr sz="32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lnSpc>
          <a:spcPct val="85000"/>
        </a:lnSpc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lnSpc>
          <a:spcPct val="85000"/>
        </a:lnSpc>
        <a:spcBef>
          <a:spcPct val="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85000"/>
        </a:lnSpc>
        <a:spcBef>
          <a:spcPct val="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85000"/>
        </a:lnSpc>
        <a:spcBef>
          <a:spcPct val="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85000"/>
        </a:lnSpc>
        <a:spcBef>
          <a:spcPct val="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85000"/>
        </a:lnSpc>
        <a:spcBef>
          <a:spcPct val="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hyperphysics.phy-astr.gsu.edu/hbase/quantum/compto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jpeg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8.png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oleObject" Target="../embeddings/oleObject34.bin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oleObject" Target="../embeddings/oleObject3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8.png"/><Relationship Id="rId5" Type="http://schemas.openxmlformats.org/officeDocument/2006/relationships/oleObject" Target="../embeddings/oleObject37.bin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45.bin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5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59.bin"/><Relationship Id="rId4" Type="http://schemas.openxmlformats.org/officeDocument/2006/relationships/oleObject" Target="../embeddings/oleObject5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63.bin"/><Relationship Id="rId5" Type="http://schemas.openxmlformats.org/officeDocument/2006/relationships/oleObject" Target="../embeddings/oleObject62.bin"/><Relationship Id="rId4" Type="http://schemas.openxmlformats.org/officeDocument/2006/relationships/oleObject" Target="../embeddings/oleObject6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68.bin"/><Relationship Id="rId5" Type="http://schemas.openxmlformats.org/officeDocument/2006/relationships/oleObject" Target="../embeddings/oleObject67.bin"/><Relationship Id="rId4" Type="http://schemas.openxmlformats.org/officeDocument/2006/relationships/oleObject" Target="../embeddings/oleObject6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jpeg"/><Relationship Id="rId4" Type="http://schemas.openxmlformats.org/officeDocument/2006/relationships/hyperlink" Target="http://images.google.co.th/imgres?imgurl=http://www.amphilsoc.org/library/guides/ahqp/images/heisenberg.jpg&amp;imgrefurl=http://www.amphilsoc.org/library/guides/ahqp/g-h.htm&amp;h=254&amp;w=175&amp;sz=20&amp;tbnid=mVIapGCpMHvQJM:&amp;tbnh=106&amp;tbnw=73&amp;hl=en&amp;start=12&amp;prev=/images?q=heisenberg&amp;svnum=10&amp;hl=en&amp;lr=&amp;safe=off&amp;sa=N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en.wikipedia.org/wiki/Image:Blackbody.sv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jpeg"/><Relationship Id="rId5" Type="http://schemas.openxmlformats.org/officeDocument/2006/relationships/oleObject" Target="../embeddings/oleObject7.bin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43163"/>
            <a:ext cx="8915400" cy="9144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sz="4000"/>
              <a:t>Physical Chemistry III (728342)</a:t>
            </a:r>
            <a:br>
              <a:rPr lang="en-US" sz="4000"/>
            </a:br>
            <a:r>
              <a:rPr lang="en-US" sz="7200"/>
              <a:t>Introduction to Quantum Theory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3765550"/>
            <a:ext cx="4572000" cy="838200"/>
          </a:xfrm>
        </p:spPr>
        <p:txBody>
          <a:bodyPr/>
          <a:lstStyle/>
          <a:p>
            <a:pPr algn="r">
              <a:lnSpc>
                <a:spcPct val="65000"/>
              </a:lnSpc>
            </a:pPr>
            <a:r>
              <a:rPr lang="en-US" sz="2400"/>
              <a:t>Piti Treesukol</a:t>
            </a:r>
          </a:p>
          <a:p>
            <a:pPr algn="r">
              <a:lnSpc>
                <a:spcPct val="65000"/>
              </a:lnSpc>
            </a:pPr>
            <a:r>
              <a:rPr lang="en-US" sz="2400"/>
              <a:t>Kasetsart University</a:t>
            </a:r>
          </a:p>
          <a:p>
            <a:pPr algn="r">
              <a:lnSpc>
                <a:spcPct val="65000"/>
              </a:lnSpc>
            </a:pPr>
            <a:r>
              <a:rPr lang="en-US" sz="2400"/>
              <a:t>Kamphaeng Saen Campus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259388" y="6613525"/>
            <a:ext cx="38846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http://hyperphysics.phy-astr.gsu.edu/hbase/quacon.html#quacon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Line Spectra &amp; Discrete Energy Levels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4891088" cy="5846763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ct val="10000"/>
              </a:spcBef>
            </a:pPr>
            <a:r>
              <a:rPr lang="en-US" sz="3000"/>
              <a:t>The Bohr model is able to explain the line spectra</a:t>
            </a:r>
          </a:p>
          <a:p>
            <a:pPr>
              <a:lnSpc>
                <a:spcPct val="70000"/>
              </a:lnSpc>
              <a:spcBef>
                <a:spcPct val="10000"/>
              </a:spcBef>
            </a:pPr>
            <a:r>
              <a:rPr lang="en-US" sz="3000"/>
              <a:t>The EM waves emitted from the heated atom are corresponding to their initial and final energy levels</a:t>
            </a:r>
          </a:p>
          <a:p>
            <a:pPr>
              <a:lnSpc>
                <a:spcPct val="7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3800" b="1">
                <a:solidFill>
                  <a:schemeClr val="hlink"/>
                </a:solidFill>
              </a:rPr>
              <a:t>Failures of the Bohr Model</a:t>
            </a:r>
          </a:p>
          <a:p>
            <a:pPr>
              <a:lnSpc>
                <a:spcPct val="70000"/>
              </a:lnSpc>
              <a:spcBef>
                <a:spcPct val="10000"/>
              </a:spcBef>
            </a:pPr>
            <a:r>
              <a:rPr lang="en-US" sz="3000"/>
              <a:t>The Bohr model fails to provide any understanding of why certain spectral lines are brighter than others. </a:t>
            </a:r>
          </a:p>
          <a:p>
            <a:pPr>
              <a:lnSpc>
                <a:spcPct val="70000"/>
              </a:lnSpc>
              <a:spcBef>
                <a:spcPct val="10000"/>
              </a:spcBef>
            </a:pPr>
            <a:r>
              <a:rPr lang="en-US" sz="3000"/>
              <a:t>The Bohr model treats the electron as if it were a miniature planet, with definite radius and momentum. This is in direct violation of the uncertainty principle which dictates that position and momentum cannot be simultaneously determined. </a:t>
            </a:r>
          </a:p>
        </p:txBody>
      </p:sp>
      <p:pic>
        <p:nvPicPr>
          <p:cNvPr id="72746" name="Picture 42" descr="spectralLines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873125"/>
            <a:ext cx="3965575" cy="3409950"/>
          </a:xfrm>
          <a:prstGeom prst="rect">
            <a:avLst/>
          </a:prstGeom>
          <a:noFill/>
        </p:spPr>
      </p:pic>
      <p:grpSp>
        <p:nvGrpSpPr>
          <p:cNvPr id="72762" name="Group 58"/>
          <p:cNvGrpSpPr>
            <a:grpSpLocks/>
          </p:cNvGrpSpPr>
          <p:nvPr/>
        </p:nvGrpSpPr>
        <p:grpSpPr bwMode="auto">
          <a:xfrm>
            <a:off x="5800725" y="4308475"/>
            <a:ext cx="2882900" cy="2239963"/>
            <a:chOff x="3654" y="2714"/>
            <a:chExt cx="1816" cy="1411"/>
          </a:xfrm>
        </p:grpSpPr>
        <p:sp>
          <p:nvSpPr>
            <p:cNvPr id="72749" name="Oval 45"/>
            <p:cNvSpPr>
              <a:spLocks noChangeArrowheads="1"/>
            </p:cNvSpPr>
            <p:nvPr/>
          </p:nvSpPr>
          <p:spPr bwMode="auto">
            <a:xfrm>
              <a:off x="3783" y="2999"/>
              <a:ext cx="998" cy="99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2747" name="Oval 43"/>
            <p:cNvSpPr>
              <a:spLocks noChangeArrowheads="1"/>
            </p:cNvSpPr>
            <p:nvPr/>
          </p:nvSpPr>
          <p:spPr bwMode="auto">
            <a:xfrm>
              <a:off x="4211" y="3425"/>
              <a:ext cx="143" cy="143"/>
            </a:xfrm>
            <a:prstGeom prst="ellipse">
              <a:avLst/>
            </a:prstGeom>
            <a:gradFill rotWithShape="1">
              <a:gsLst>
                <a:gs pos="0">
                  <a:srgbClr val="FF66CC"/>
                </a:gs>
                <a:gs pos="100000">
                  <a:srgbClr val="FF66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2748" name="Oval 44"/>
            <p:cNvSpPr>
              <a:spLocks noChangeArrowheads="1"/>
            </p:cNvSpPr>
            <p:nvPr/>
          </p:nvSpPr>
          <p:spPr bwMode="auto">
            <a:xfrm>
              <a:off x="3895" y="3111"/>
              <a:ext cx="772" cy="7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2753" name="Oval 49"/>
            <p:cNvSpPr>
              <a:spLocks noChangeArrowheads="1"/>
            </p:cNvSpPr>
            <p:nvPr/>
          </p:nvSpPr>
          <p:spPr bwMode="auto">
            <a:xfrm>
              <a:off x="4055" y="3265"/>
              <a:ext cx="451" cy="45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2754" name="Oval 50"/>
            <p:cNvSpPr>
              <a:spLocks noChangeArrowheads="1"/>
            </p:cNvSpPr>
            <p:nvPr/>
          </p:nvSpPr>
          <p:spPr bwMode="auto">
            <a:xfrm>
              <a:off x="3703" y="2919"/>
              <a:ext cx="1154" cy="115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2755" name="Oval 51"/>
            <p:cNvSpPr>
              <a:spLocks noChangeArrowheads="1"/>
            </p:cNvSpPr>
            <p:nvPr/>
          </p:nvSpPr>
          <p:spPr bwMode="auto">
            <a:xfrm>
              <a:off x="3654" y="2870"/>
              <a:ext cx="1255" cy="125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2756" name="Oval 52"/>
            <p:cNvSpPr>
              <a:spLocks noChangeArrowheads="1"/>
            </p:cNvSpPr>
            <p:nvPr/>
          </p:nvSpPr>
          <p:spPr bwMode="auto">
            <a:xfrm>
              <a:off x="4140" y="3254"/>
              <a:ext cx="66" cy="66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2758" name="Text Box 54"/>
            <p:cNvSpPr txBox="1">
              <a:spLocks noChangeArrowheads="1"/>
            </p:cNvSpPr>
            <p:nvPr/>
          </p:nvSpPr>
          <p:spPr bwMode="auto">
            <a:xfrm>
              <a:off x="4685" y="2714"/>
              <a:ext cx="677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th-TH"/>
            </a:p>
          </p:txBody>
        </p:sp>
        <p:sp>
          <p:nvSpPr>
            <p:cNvPr id="72759" name="Text Box 55"/>
            <p:cNvSpPr txBox="1">
              <a:spLocks noChangeArrowheads="1"/>
            </p:cNvSpPr>
            <p:nvPr/>
          </p:nvSpPr>
          <p:spPr bwMode="auto">
            <a:xfrm>
              <a:off x="4644" y="2827"/>
              <a:ext cx="82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Definite orbits</a:t>
              </a:r>
            </a:p>
          </p:txBody>
        </p:sp>
        <p:sp>
          <p:nvSpPr>
            <p:cNvPr id="72760" name="Oval 56"/>
            <p:cNvSpPr>
              <a:spLocks noChangeArrowheads="1"/>
            </p:cNvSpPr>
            <p:nvPr/>
          </p:nvSpPr>
          <p:spPr bwMode="auto">
            <a:xfrm>
              <a:off x="4084" y="3111"/>
              <a:ext cx="66" cy="6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2761" name="Line 57"/>
            <p:cNvSpPr>
              <a:spLocks noChangeShapeType="1"/>
            </p:cNvSpPr>
            <p:nvPr/>
          </p:nvSpPr>
          <p:spPr bwMode="auto">
            <a:xfrm>
              <a:off x="4127" y="3177"/>
              <a:ext cx="36" cy="77"/>
            </a:xfrm>
            <a:prstGeom prst="line">
              <a:avLst/>
            </a:prstGeom>
            <a:noFill/>
            <a:ln w="9525">
              <a:solidFill>
                <a:srgbClr val="FF33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72763" name="Text Box 59"/>
          <p:cNvSpPr txBox="1">
            <a:spLocks noChangeArrowheads="1"/>
          </p:cNvSpPr>
          <p:nvPr/>
        </p:nvSpPr>
        <p:spPr bwMode="auto">
          <a:xfrm>
            <a:off x="7072313" y="5411788"/>
            <a:ext cx="311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latin typeface="Arial" pitchFamily="34" charset="0"/>
              </a:rPr>
              <a:t>n</a:t>
            </a:r>
            <a:r>
              <a:rPr lang="en-US" sz="1000" b="1" baseline="-25000">
                <a:latin typeface="Arial" pitchFamily="34" charset="0"/>
              </a:rPr>
              <a:t>1</a:t>
            </a:r>
          </a:p>
        </p:txBody>
      </p:sp>
      <p:sp>
        <p:nvSpPr>
          <p:cNvPr id="72764" name="Text Box 60"/>
          <p:cNvSpPr txBox="1">
            <a:spLocks noChangeArrowheads="1"/>
          </p:cNvSpPr>
          <p:nvPr/>
        </p:nvSpPr>
        <p:spPr bwMode="auto">
          <a:xfrm>
            <a:off x="7326313" y="5402263"/>
            <a:ext cx="311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latin typeface="Arial" pitchFamily="34" charset="0"/>
              </a:rPr>
              <a:t>n</a:t>
            </a:r>
            <a:r>
              <a:rPr lang="en-US" sz="1000" b="1" baseline="-25000">
                <a:latin typeface="Arial" pitchFamily="34" charset="0"/>
              </a:rPr>
              <a:t>2</a:t>
            </a:r>
          </a:p>
        </p:txBody>
      </p:sp>
      <p:sp>
        <p:nvSpPr>
          <p:cNvPr id="72766" name="Rectangle 62"/>
          <p:cNvSpPr>
            <a:spLocks noChangeArrowheads="1"/>
          </p:cNvSpPr>
          <p:nvPr/>
        </p:nvSpPr>
        <p:spPr bwMode="auto">
          <a:xfrm>
            <a:off x="7635875" y="5513388"/>
            <a:ext cx="122238" cy="141287"/>
          </a:xfrm>
          <a:prstGeom prst="rect">
            <a:avLst/>
          </a:prstGeom>
          <a:solidFill>
            <a:srgbClr val="ECFAF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72765" name="Text Box 61"/>
          <p:cNvSpPr txBox="1">
            <a:spLocks noChangeArrowheads="1"/>
          </p:cNvSpPr>
          <p:nvPr/>
        </p:nvSpPr>
        <p:spPr bwMode="auto">
          <a:xfrm>
            <a:off x="7513638" y="5400675"/>
            <a:ext cx="311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1">
                <a:latin typeface="Arial" pitchFamily="34" charset="0"/>
              </a:rPr>
              <a:t>n</a:t>
            </a:r>
            <a:r>
              <a:rPr lang="en-US" sz="1000" b="1" baseline="-25000">
                <a:latin typeface="Arial" pitchFamily="34" charset="0"/>
              </a:rPr>
              <a:t>3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Wave-Particle Duality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particle character of EM radiation</a:t>
            </a:r>
          </a:p>
          <a:p>
            <a:pPr lvl="1"/>
            <a:r>
              <a:rPr lang="en-US"/>
              <a:t>Photoelectron</a:t>
            </a:r>
          </a:p>
          <a:p>
            <a:pPr lvl="1"/>
            <a:r>
              <a:rPr lang="en-US"/>
              <a:t>Compton Scattering</a:t>
            </a:r>
          </a:p>
          <a:p>
            <a:r>
              <a:rPr lang="en-US"/>
              <a:t>The wave character of particles</a:t>
            </a:r>
          </a:p>
          <a:p>
            <a:pPr lvl="1"/>
            <a:r>
              <a:rPr lang="en-US"/>
              <a:t>Electron diffraction (Davidson-Germer Expt.)</a:t>
            </a:r>
          </a:p>
        </p:txBody>
      </p:sp>
      <p:grpSp>
        <p:nvGrpSpPr>
          <p:cNvPr id="74760" name="Group 8"/>
          <p:cNvGrpSpPr>
            <a:grpSpLocks/>
          </p:cNvGrpSpPr>
          <p:nvPr/>
        </p:nvGrpSpPr>
        <p:grpSpPr bwMode="auto">
          <a:xfrm>
            <a:off x="3656013" y="4038600"/>
            <a:ext cx="2025650" cy="1982788"/>
            <a:chOff x="740" y="2941"/>
            <a:chExt cx="1276" cy="1249"/>
          </a:xfrm>
        </p:grpSpPr>
        <p:pic>
          <p:nvPicPr>
            <p:cNvPr id="74756" name="Picture 4" descr="comptonr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0" y="2941"/>
              <a:ext cx="1218" cy="942"/>
            </a:xfrm>
            <a:prstGeom prst="rect">
              <a:avLst/>
            </a:prstGeom>
            <a:noFill/>
          </p:spPr>
        </p:pic>
        <p:pic>
          <p:nvPicPr>
            <p:cNvPr id="74758" name="Picture 6" descr="compeq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4" y="3872"/>
              <a:ext cx="1272" cy="318"/>
            </a:xfrm>
            <a:prstGeom prst="rect">
              <a:avLst/>
            </a:prstGeom>
            <a:noFill/>
          </p:spPr>
        </p:pic>
      </p:grpSp>
      <p:pic>
        <p:nvPicPr>
          <p:cNvPr id="74761" name="Picture 9" descr="Edif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8688" y="3770313"/>
            <a:ext cx="2286000" cy="2209800"/>
          </a:xfrm>
          <a:prstGeom prst="rect">
            <a:avLst/>
          </a:prstGeom>
          <a:noFill/>
        </p:spPr>
      </p:pic>
      <p:pic>
        <p:nvPicPr>
          <p:cNvPr id="74762" name="Picture 10" descr="pelec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9575" y="4173538"/>
            <a:ext cx="3022600" cy="18891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de Broglie Hypothesis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 Broglie formulated the de Broglie hypothesis, claiming that all matter has a wave-like nature</a:t>
            </a:r>
          </a:p>
          <a:p>
            <a:pPr lvl="1"/>
            <a:r>
              <a:rPr lang="en-US"/>
              <a:t>Planck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r>
              <a:rPr lang="en-US"/>
              <a:t>Einstein</a:t>
            </a:r>
          </a:p>
          <a:p>
            <a:pPr lvl="2"/>
            <a:endParaRPr lang="en-US"/>
          </a:p>
          <a:p>
            <a:pPr lvl="1"/>
            <a:endParaRPr lang="en-US"/>
          </a:p>
          <a:p>
            <a:r>
              <a:rPr lang="en-US"/>
              <a:t>de Broglie relation</a:t>
            </a:r>
          </a:p>
          <a:p>
            <a:pPr lvl="1"/>
            <a:endParaRPr lang="en-US"/>
          </a:p>
        </p:txBody>
      </p:sp>
      <p:graphicFrame>
        <p:nvGraphicFramePr>
          <p:cNvPr id="75781" name="Object 5"/>
          <p:cNvGraphicFramePr>
            <a:graphicFrameLocks noChangeAspect="1"/>
          </p:cNvGraphicFramePr>
          <p:nvPr/>
        </p:nvGraphicFramePr>
        <p:xfrm>
          <a:off x="2271713" y="1973263"/>
          <a:ext cx="2073275" cy="1216025"/>
        </p:xfrm>
        <a:graphic>
          <a:graphicData uri="http://schemas.openxmlformats.org/presentationml/2006/ole">
            <p:oleObj spid="_x0000_s75781" name="Equation" r:id="rId3" imgW="1041120" imgH="609480" progId="Equation.3">
              <p:embed/>
            </p:oleObj>
          </a:graphicData>
        </a:graphic>
      </p:graphicFrame>
      <p:graphicFrame>
        <p:nvGraphicFramePr>
          <p:cNvPr id="75782" name="Object 6"/>
          <p:cNvGraphicFramePr>
            <a:graphicFrameLocks noChangeAspect="1"/>
          </p:cNvGraphicFramePr>
          <p:nvPr/>
        </p:nvGraphicFramePr>
        <p:xfrm>
          <a:off x="3484563" y="4699000"/>
          <a:ext cx="2289175" cy="1036638"/>
        </p:xfrm>
        <a:graphic>
          <a:graphicData uri="http://schemas.openxmlformats.org/presentationml/2006/ole">
            <p:oleObj spid="_x0000_s75782" name="Equation" r:id="rId4" imgW="927000" imgH="419040" progId="Equation.3">
              <p:embed/>
            </p:oleObj>
          </a:graphicData>
        </a:graphic>
      </p:graphicFrame>
      <p:graphicFrame>
        <p:nvGraphicFramePr>
          <p:cNvPr id="75783" name="Object 7"/>
          <p:cNvGraphicFramePr>
            <a:graphicFrameLocks noChangeAspect="1"/>
          </p:cNvGraphicFramePr>
          <p:nvPr/>
        </p:nvGraphicFramePr>
        <p:xfrm>
          <a:off x="2528888" y="3240088"/>
          <a:ext cx="1778000" cy="914400"/>
        </p:xfrm>
        <a:graphic>
          <a:graphicData uri="http://schemas.openxmlformats.org/presentationml/2006/ole">
            <p:oleObj spid="_x0000_s75783" name="Equation" r:id="rId5" imgW="888840" imgH="457200" progId="Equation.3">
              <p:embed/>
            </p:oleObj>
          </a:graphicData>
        </a:graphic>
      </p:graphicFrame>
      <p:grpSp>
        <p:nvGrpSpPr>
          <p:cNvPr id="75784" name="Group 8"/>
          <p:cNvGrpSpPr>
            <a:grpSpLocks/>
          </p:cNvGrpSpPr>
          <p:nvPr/>
        </p:nvGrpSpPr>
        <p:grpSpPr bwMode="auto">
          <a:xfrm>
            <a:off x="6111875" y="3057525"/>
            <a:ext cx="2019300" cy="1687513"/>
            <a:chOff x="3858" y="1524"/>
            <a:chExt cx="1272" cy="1063"/>
          </a:xfrm>
        </p:grpSpPr>
        <p:sp>
          <p:nvSpPr>
            <p:cNvPr id="75785" name="Rectangle 9"/>
            <p:cNvSpPr>
              <a:spLocks noChangeArrowheads="1"/>
            </p:cNvSpPr>
            <p:nvPr/>
          </p:nvSpPr>
          <p:spPr bwMode="auto">
            <a:xfrm>
              <a:off x="3858" y="1524"/>
              <a:ext cx="1272" cy="10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5786" name="Text Box 10"/>
            <p:cNvSpPr txBox="1">
              <a:spLocks noChangeArrowheads="1"/>
            </p:cNvSpPr>
            <p:nvPr/>
          </p:nvSpPr>
          <p:spPr bwMode="auto">
            <a:xfrm>
              <a:off x="4004" y="2356"/>
              <a:ext cx="107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entury Gothic" pitchFamily="34" charset="0"/>
                </a:rPr>
                <a:t>Dual property</a:t>
              </a:r>
            </a:p>
          </p:txBody>
        </p:sp>
      </p:grpSp>
      <p:grpSp>
        <p:nvGrpSpPr>
          <p:cNvPr id="75787" name="Group 11"/>
          <p:cNvGrpSpPr>
            <a:grpSpLocks/>
          </p:cNvGrpSpPr>
          <p:nvPr/>
        </p:nvGrpSpPr>
        <p:grpSpPr bwMode="auto">
          <a:xfrm>
            <a:off x="6464300" y="3124200"/>
            <a:ext cx="1365250" cy="1295400"/>
            <a:chOff x="4068" y="1608"/>
            <a:chExt cx="860" cy="816"/>
          </a:xfrm>
        </p:grpSpPr>
        <p:sp>
          <p:nvSpPr>
            <p:cNvPr id="75788" name="Oval 12"/>
            <p:cNvSpPr>
              <a:spLocks noChangeArrowheads="1"/>
            </p:cNvSpPr>
            <p:nvPr/>
          </p:nvSpPr>
          <p:spPr bwMode="auto">
            <a:xfrm>
              <a:off x="4068" y="1788"/>
              <a:ext cx="558" cy="55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5789" name="Rectangle 13"/>
            <p:cNvSpPr>
              <a:spLocks noChangeArrowheads="1"/>
            </p:cNvSpPr>
            <p:nvPr/>
          </p:nvSpPr>
          <p:spPr bwMode="auto">
            <a:xfrm>
              <a:off x="4872" y="1608"/>
              <a:ext cx="56" cy="81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75790" name="Group 14"/>
          <p:cNvGrpSpPr>
            <a:grpSpLocks/>
          </p:cNvGrpSpPr>
          <p:nvPr/>
        </p:nvGrpSpPr>
        <p:grpSpPr bwMode="auto">
          <a:xfrm>
            <a:off x="6635750" y="3390900"/>
            <a:ext cx="1019175" cy="885825"/>
            <a:chOff x="4440" y="2682"/>
            <a:chExt cx="642" cy="558"/>
          </a:xfrm>
        </p:grpSpPr>
        <p:sp>
          <p:nvSpPr>
            <p:cNvPr id="75791" name="AutoShape 15"/>
            <p:cNvSpPr>
              <a:spLocks noChangeArrowheads="1"/>
            </p:cNvSpPr>
            <p:nvPr/>
          </p:nvSpPr>
          <p:spPr bwMode="auto">
            <a:xfrm>
              <a:off x="4440" y="2682"/>
              <a:ext cx="456" cy="558"/>
            </a:xfrm>
            <a:prstGeom prst="can">
              <a:avLst>
                <a:gd name="adj" fmla="val 30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5792" name="Line 16"/>
            <p:cNvSpPr>
              <a:spLocks noChangeShapeType="1"/>
            </p:cNvSpPr>
            <p:nvPr/>
          </p:nvSpPr>
          <p:spPr bwMode="auto">
            <a:xfrm>
              <a:off x="5082" y="2748"/>
              <a:ext cx="0" cy="450"/>
            </a:xfrm>
            <a:prstGeom prst="line">
              <a:avLst/>
            </a:prstGeom>
            <a:noFill/>
            <a:ln w="38100">
              <a:solidFill>
                <a:srgbClr val="A4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pic>
        <p:nvPicPr>
          <p:cNvPr id="75795" name="Picture 19" descr="broglie_louis_a1"/>
          <p:cNvPicPr>
            <a:picLocks noChangeAspect="1" noChangeArrowheads="1"/>
          </p:cNvPicPr>
          <p:nvPr/>
        </p:nvPicPr>
        <p:blipFill>
          <a:blip r:embed="rId6" cstate="print"/>
          <a:srcRect b="25053"/>
          <a:stretch>
            <a:fillRect/>
          </a:stretch>
        </p:blipFill>
        <p:spPr bwMode="auto">
          <a:xfrm>
            <a:off x="60325" y="57150"/>
            <a:ext cx="6127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6" name="Text Box 20"/>
          <p:cNvSpPr txBox="1">
            <a:spLocks noChangeArrowheads="1"/>
          </p:cNvSpPr>
          <p:nvPr/>
        </p:nvSpPr>
        <p:spPr bwMode="auto">
          <a:xfrm>
            <a:off x="7405688" y="579438"/>
            <a:ext cx="1671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</a:rPr>
              <a:t>Louis de Brogile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Quantum Mechanics*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Electrons and other microscopic particles show wavelike as well as particle like behaviors.</a:t>
            </a:r>
          </a:p>
          <a:p>
            <a:r>
              <a:rPr lang="en-US"/>
              <a:t>The form of mechanics obeyed by microscopic system is called quantum mechanics (based on the idea of the quantization of energy).</a:t>
            </a:r>
          </a:p>
          <a:p>
            <a:r>
              <a:rPr lang="en-US"/>
              <a:t>The state of a system is defined by a mathematical function </a:t>
            </a:r>
            <a:r>
              <a:rPr lang="en-US">
                <a:sym typeface="Symbol" pitchFamily="18" charset="2"/>
              </a:rPr>
              <a:t></a:t>
            </a:r>
          </a:p>
          <a:p>
            <a:pPr lvl="1"/>
            <a:r>
              <a:rPr lang="en-US">
                <a:sym typeface="Symbol" pitchFamily="18" charset="2"/>
              </a:rPr>
              <a:t> is a function of coordinates and time; </a:t>
            </a:r>
          </a:p>
          <a:p>
            <a:pPr lvl="1"/>
            <a:r>
              <a:rPr lang="en-US">
                <a:sym typeface="Symbol" pitchFamily="18" charset="2"/>
              </a:rPr>
              <a:t> is generally a complex function; </a:t>
            </a:r>
          </a:p>
        </p:txBody>
      </p:sp>
      <p:graphicFrame>
        <p:nvGraphicFramePr>
          <p:cNvPr id="100356" name="Object 4"/>
          <p:cNvGraphicFramePr>
            <a:graphicFrameLocks noChangeAspect="1"/>
          </p:cNvGraphicFramePr>
          <p:nvPr/>
        </p:nvGraphicFramePr>
        <p:xfrm>
          <a:off x="5688013" y="4983163"/>
          <a:ext cx="2371725" cy="436562"/>
        </p:xfrm>
        <a:graphic>
          <a:graphicData uri="http://schemas.openxmlformats.org/presentationml/2006/ole">
            <p:oleObj spid="_x0000_s100356" name="Equation" r:id="rId3" imgW="1307880" imgH="241200" progId="Equation.3">
              <p:embed/>
            </p:oleObj>
          </a:graphicData>
        </a:graphic>
      </p:graphicFrame>
      <p:graphicFrame>
        <p:nvGraphicFramePr>
          <p:cNvPr id="100357" name="Object 5"/>
          <p:cNvGraphicFramePr>
            <a:graphicFrameLocks noChangeAspect="1"/>
          </p:cNvGraphicFramePr>
          <p:nvPr/>
        </p:nvGraphicFramePr>
        <p:xfrm>
          <a:off x="6286500" y="4559300"/>
          <a:ext cx="2187575" cy="412750"/>
        </p:xfrm>
        <a:graphic>
          <a:graphicData uri="http://schemas.openxmlformats.org/presentationml/2006/ole">
            <p:oleObj spid="_x0000_s100357" name="Equation" r:id="rId4" imgW="1206360" imgH="228600" progId="Equation.3">
              <p:embed/>
            </p:oleObj>
          </a:graphicData>
        </a:graphic>
      </p:graphicFrame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3525838" y="6362700"/>
            <a:ext cx="5448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chemeClr val="hlink"/>
                </a:solidFill>
              </a:rPr>
              <a:t>* Werner Heisenberg, Max Born, Pascual Jordan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Mathematical Background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Complex number</a:t>
            </a:r>
          </a:p>
        </p:txBody>
      </p:sp>
      <p:graphicFrame>
        <p:nvGraphicFramePr>
          <p:cNvPr id="98308" name="Object 4"/>
          <p:cNvGraphicFramePr>
            <a:graphicFrameLocks noChangeAspect="1"/>
          </p:cNvGraphicFramePr>
          <p:nvPr/>
        </p:nvGraphicFramePr>
        <p:xfrm>
          <a:off x="1781175" y="1392238"/>
          <a:ext cx="6057900" cy="1951037"/>
        </p:xfrm>
        <a:graphic>
          <a:graphicData uri="http://schemas.openxmlformats.org/presentationml/2006/ole">
            <p:oleObj spid="_x0000_s98308" name="Equation" r:id="rId3" imgW="3162240" imgH="1015920" progId="Equation.3">
              <p:embed/>
            </p:oleObj>
          </a:graphicData>
        </a:graphic>
      </p:graphicFrame>
      <p:graphicFrame>
        <p:nvGraphicFramePr>
          <p:cNvPr id="98309" name="Object 5"/>
          <p:cNvGraphicFramePr>
            <a:graphicFrameLocks noChangeAspect="1"/>
          </p:cNvGraphicFramePr>
          <p:nvPr/>
        </p:nvGraphicFramePr>
        <p:xfrm>
          <a:off x="1806575" y="3603625"/>
          <a:ext cx="2311400" cy="1412875"/>
        </p:xfrm>
        <a:graphic>
          <a:graphicData uri="http://schemas.openxmlformats.org/presentationml/2006/ole">
            <p:oleObj spid="_x0000_s98309" name="Equation" r:id="rId4" imgW="1206360" imgH="736560" progId="Equation.3">
              <p:embed/>
            </p:oleObj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Eigenvalue Problem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Eigenvalue Equation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r>
              <a:rPr lang="en-US"/>
              <a:t>Function </a:t>
            </a:r>
            <a:r>
              <a:rPr lang="en-US" sz="2800" i="1">
                <a:sym typeface="Symbol" pitchFamily="18" charset="2"/>
              </a:rPr>
              <a:t></a:t>
            </a:r>
            <a:r>
              <a:rPr lang="en-US">
                <a:sym typeface="Symbol" pitchFamily="18" charset="2"/>
              </a:rPr>
              <a:t> is not changed when operated by an operator</a:t>
            </a:r>
          </a:p>
          <a:p>
            <a:pPr lvl="1">
              <a:buFont typeface="Arial" pitchFamily="34" charset="0"/>
              <a:buNone/>
            </a:pPr>
            <a:r>
              <a:rPr lang="en-US" u="sng">
                <a:sym typeface="Symbol" pitchFamily="18" charset="2"/>
              </a:rPr>
              <a:t>Example</a:t>
            </a:r>
          </a:p>
        </p:txBody>
      </p:sp>
      <p:grpSp>
        <p:nvGrpSpPr>
          <p:cNvPr id="99332" name="Group 4"/>
          <p:cNvGrpSpPr>
            <a:grpSpLocks/>
          </p:cNvGrpSpPr>
          <p:nvPr/>
        </p:nvGrpSpPr>
        <p:grpSpPr bwMode="auto">
          <a:xfrm>
            <a:off x="3160713" y="1246188"/>
            <a:ext cx="3027362" cy="2147887"/>
            <a:chOff x="2382" y="1122"/>
            <a:chExt cx="1907" cy="1353"/>
          </a:xfrm>
        </p:grpSpPr>
        <p:graphicFrame>
          <p:nvGraphicFramePr>
            <p:cNvPr id="99333" name="Object 5"/>
            <p:cNvGraphicFramePr>
              <a:graphicFrameLocks noChangeAspect="1"/>
            </p:cNvGraphicFramePr>
            <p:nvPr/>
          </p:nvGraphicFramePr>
          <p:xfrm>
            <a:off x="2382" y="1122"/>
            <a:ext cx="823" cy="1353"/>
          </p:xfrm>
          <a:graphic>
            <a:graphicData uri="http://schemas.openxmlformats.org/presentationml/2006/ole">
              <p:oleObj spid="_x0000_s99333" name="Equation" r:id="rId3" imgW="571320" imgH="939600" progId="Equation.3">
                <p:embed/>
              </p:oleObj>
            </a:graphicData>
          </a:graphic>
        </p:graphicFrame>
        <p:sp>
          <p:nvSpPr>
            <p:cNvPr id="99334" name="Text Box 6"/>
            <p:cNvSpPr txBox="1">
              <a:spLocks noChangeArrowheads="1"/>
            </p:cNvSpPr>
            <p:nvPr/>
          </p:nvSpPr>
          <p:spPr bwMode="auto">
            <a:xfrm>
              <a:off x="2601" y="1575"/>
              <a:ext cx="1688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90000"/>
                </a:spcBef>
              </a:pPr>
              <a:r>
                <a:rPr lang="en-US"/>
                <a:t>eigenfunction</a:t>
              </a:r>
            </a:p>
            <a:p>
              <a:pPr>
                <a:spcBef>
                  <a:spcPct val="90000"/>
                </a:spcBef>
              </a:pPr>
              <a:r>
                <a:rPr lang="en-US"/>
                <a:t>Operator</a:t>
              </a:r>
            </a:p>
            <a:p>
              <a:pPr>
                <a:spcBef>
                  <a:spcPct val="90000"/>
                </a:spcBef>
              </a:pPr>
              <a:r>
                <a:rPr lang="en-US"/>
                <a:t>eigenvalue (constant)</a:t>
              </a:r>
            </a:p>
          </p:txBody>
        </p:sp>
      </p:grpSp>
      <p:graphicFrame>
        <p:nvGraphicFramePr>
          <p:cNvPr id="99335" name="Object 7"/>
          <p:cNvGraphicFramePr>
            <a:graphicFrameLocks noChangeAspect="1"/>
          </p:cNvGraphicFramePr>
          <p:nvPr/>
        </p:nvGraphicFramePr>
        <p:xfrm>
          <a:off x="3143250" y="3976688"/>
          <a:ext cx="3036888" cy="1714500"/>
        </p:xfrm>
        <a:graphic>
          <a:graphicData uri="http://schemas.openxmlformats.org/presentationml/2006/ole">
            <p:oleObj spid="_x0000_s99335" name="Equation" r:id="rId4" imgW="1485720" imgH="838080" progId="Equation.3">
              <p:embed/>
            </p:oleObj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Wavefunction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5000"/>
              </a:lnSpc>
              <a:spcBef>
                <a:spcPct val="10000"/>
              </a:spcBef>
            </a:pPr>
            <a:r>
              <a:rPr lang="en-US" sz="3600"/>
              <a:t>Quantum mechanics acknowledges the wave-particle duality of matter by supposing that a particle is distributed through space like a wave (Wave Mechanics*).</a:t>
            </a:r>
          </a:p>
          <a:p>
            <a:pPr lvl="1">
              <a:lnSpc>
                <a:spcPct val="75000"/>
              </a:lnSpc>
              <a:spcBef>
                <a:spcPct val="10000"/>
              </a:spcBef>
            </a:pPr>
            <a:r>
              <a:rPr lang="en-US" sz="3200" b="1"/>
              <a:t>Wavefunction</a:t>
            </a:r>
            <a:r>
              <a:rPr lang="en-US" sz="3200"/>
              <a:t> is the function that contains all the measurable information about the particle</a:t>
            </a:r>
          </a:p>
          <a:p>
            <a:pPr lvl="1">
              <a:lnSpc>
                <a:spcPct val="75000"/>
              </a:lnSpc>
              <a:spcBef>
                <a:spcPct val="10000"/>
              </a:spcBef>
            </a:pPr>
            <a:r>
              <a:rPr lang="en-US" sz="3200" b="1"/>
              <a:t>Wavefunction</a:t>
            </a:r>
            <a:r>
              <a:rPr lang="en-US" sz="3200"/>
              <a:t> refers to any vector or function which describes the state of a physical system by expanding it in terms of other states of the same system.</a:t>
            </a:r>
          </a:p>
          <a:p>
            <a:pPr>
              <a:lnSpc>
                <a:spcPct val="75000"/>
              </a:lnSpc>
              <a:spcBef>
                <a:spcPct val="10000"/>
              </a:spcBef>
            </a:pPr>
            <a:r>
              <a:rPr lang="en-US" sz="3600"/>
              <a:t>The wavefunction must satisfy certain constraints:</a:t>
            </a:r>
          </a:p>
          <a:p>
            <a:pPr lvl="1">
              <a:lnSpc>
                <a:spcPct val="75000"/>
              </a:lnSpc>
              <a:spcBef>
                <a:spcPct val="10000"/>
              </a:spcBef>
            </a:pPr>
            <a:r>
              <a:rPr lang="en-US" sz="3200"/>
              <a:t>Must be a solution of the Schrödinger Equation</a:t>
            </a:r>
          </a:p>
          <a:p>
            <a:pPr lvl="1">
              <a:lnSpc>
                <a:spcPct val="75000"/>
              </a:lnSpc>
              <a:spcBef>
                <a:spcPct val="10000"/>
              </a:spcBef>
            </a:pPr>
            <a:r>
              <a:rPr lang="en-US" sz="3200"/>
              <a:t>Must be normalizable (must be quadratically integrable)</a:t>
            </a:r>
          </a:p>
          <a:p>
            <a:pPr lvl="1">
              <a:lnSpc>
                <a:spcPct val="75000"/>
              </a:lnSpc>
              <a:spcBef>
                <a:spcPct val="10000"/>
              </a:spcBef>
            </a:pPr>
            <a:r>
              <a:rPr lang="en-US" sz="3200"/>
              <a:t>Must be a continuous function (must be single-valued)</a:t>
            </a:r>
          </a:p>
          <a:p>
            <a:pPr lvl="1">
              <a:lnSpc>
                <a:spcPct val="75000"/>
              </a:lnSpc>
              <a:spcBef>
                <a:spcPct val="10000"/>
              </a:spcBef>
            </a:pPr>
            <a:r>
              <a:rPr lang="en-US" sz="3200"/>
              <a:t>The slope of the function must be continuous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857250" y="6553200"/>
            <a:ext cx="8286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hlink"/>
                </a:solidFill>
              </a:rPr>
              <a:t>* Other approaches are Matrix Mechanics (W. Heisenberg) and Transformation Theory (P.A.M. Dirac)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74" name="Group 26"/>
          <p:cNvGrpSpPr>
            <a:grpSpLocks/>
          </p:cNvGrpSpPr>
          <p:nvPr/>
        </p:nvGrpSpPr>
        <p:grpSpPr bwMode="auto">
          <a:xfrm>
            <a:off x="1308100" y="3836988"/>
            <a:ext cx="1839913" cy="703262"/>
            <a:chOff x="2738" y="2255"/>
            <a:chExt cx="1159" cy="443"/>
          </a:xfrm>
        </p:grpSpPr>
        <p:sp>
          <p:nvSpPr>
            <p:cNvPr id="104472" name="Freeform 24"/>
            <p:cNvSpPr>
              <a:spLocks/>
            </p:cNvSpPr>
            <p:nvPr/>
          </p:nvSpPr>
          <p:spPr bwMode="auto">
            <a:xfrm>
              <a:off x="2738" y="2255"/>
              <a:ext cx="1155" cy="409"/>
            </a:xfrm>
            <a:custGeom>
              <a:avLst/>
              <a:gdLst/>
              <a:ahLst/>
              <a:cxnLst>
                <a:cxn ang="0">
                  <a:pos x="0" y="416"/>
                </a:cxn>
                <a:cxn ang="0">
                  <a:pos x="191" y="59"/>
                </a:cxn>
                <a:cxn ang="0">
                  <a:pos x="497" y="771"/>
                </a:cxn>
                <a:cxn ang="0">
                  <a:pos x="803" y="60"/>
                </a:cxn>
                <a:cxn ang="0">
                  <a:pos x="993" y="417"/>
                </a:cxn>
              </a:cxnLst>
              <a:rect l="0" t="0" r="r" b="b"/>
              <a:pathLst>
                <a:path w="993" h="771">
                  <a:moveTo>
                    <a:pt x="0" y="416"/>
                  </a:moveTo>
                  <a:cubicBezTo>
                    <a:pt x="32" y="357"/>
                    <a:pt x="108" y="0"/>
                    <a:pt x="191" y="59"/>
                  </a:cubicBezTo>
                  <a:cubicBezTo>
                    <a:pt x="274" y="118"/>
                    <a:pt x="395" y="771"/>
                    <a:pt x="497" y="771"/>
                  </a:cubicBezTo>
                  <a:cubicBezTo>
                    <a:pt x="599" y="771"/>
                    <a:pt x="720" y="119"/>
                    <a:pt x="803" y="60"/>
                  </a:cubicBezTo>
                  <a:cubicBezTo>
                    <a:pt x="886" y="1"/>
                    <a:pt x="954" y="343"/>
                    <a:pt x="993" y="417"/>
                  </a:cubicBezTo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04473" name="Freeform 25"/>
            <p:cNvSpPr>
              <a:spLocks/>
            </p:cNvSpPr>
            <p:nvPr/>
          </p:nvSpPr>
          <p:spPr bwMode="auto">
            <a:xfrm flipV="1">
              <a:off x="2742" y="2289"/>
              <a:ext cx="1155" cy="409"/>
            </a:xfrm>
            <a:custGeom>
              <a:avLst/>
              <a:gdLst/>
              <a:ahLst/>
              <a:cxnLst>
                <a:cxn ang="0">
                  <a:pos x="0" y="416"/>
                </a:cxn>
                <a:cxn ang="0">
                  <a:pos x="191" y="59"/>
                </a:cxn>
                <a:cxn ang="0">
                  <a:pos x="497" y="771"/>
                </a:cxn>
                <a:cxn ang="0">
                  <a:pos x="803" y="60"/>
                </a:cxn>
                <a:cxn ang="0">
                  <a:pos x="993" y="417"/>
                </a:cxn>
              </a:cxnLst>
              <a:rect l="0" t="0" r="r" b="b"/>
              <a:pathLst>
                <a:path w="993" h="771">
                  <a:moveTo>
                    <a:pt x="0" y="416"/>
                  </a:moveTo>
                  <a:cubicBezTo>
                    <a:pt x="32" y="357"/>
                    <a:pt x="108" y="0"/>
                    <a:pt x="191" y="59"/>
                  </a:cubicBezTo>
                  <a:cubicBezTo>
                    <a:pt x="274" y="118"/>
                    <a:pt x="395" y="771"/>
                    <a:pt x="497" y="771"/>
                  </a:cubicBezTo>
                  <a:cubicBezTo>
                    <a:pt x="599" y="771"/>
                    <a:pt x="720" y="119"/>
                    <a:pt x="803" y="60"/>
                  </a:cubicBezTo>
                  <a:cubicBezTo>
                    <a:pt x="886" y="1"/>
                    <a:pt x="954" y="343"/>
                    <a:pt x="993" y="417"/>
                  </a:cubicBezTo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04470" name="Group 22"/>
          <p:cNvGrpSpPr>
            <a:grpSpLocks/>
          </p:cNvGrpSpPr>
          <p:nvPr/>
        </p:nvGrpSpPr>
        <p:grpSpPr bwMode="auto">
          <a:xfrm>
            <a:off x="1300163" y="2790825"/>
            <a:ext cx="1857375" cy="668338"/>
            <a:chOff x="1245" y="2868"/>
            <a:chExt cx="1170" cy="421"/>
          </a:xfrm>
        </p:grpSpPr>
        <p:sp>
          <p:nvSpPr>
            <p:cNvPr id="104468" name="Freeform 20"/>
            <p:cNvSpPr>
              <a:spLocks/>
            </p:cNvSpPr>
            <p:nvPr/>
          </p:nvSpPr>
          <p:spPr bwMode="auto">
            <a:xfrm>
              <a:off x="1245" y="2868"/>
              <a:ext cx="1170" cy="420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329" y="30"/>
                </a:cxn>
                <a:cxn ang="0">
                  <a:pos x="840" y="390"/>
                </a:cxn>
                <a:cxn ang="0">
                  <a:pos x="1170" y="208"/>
                </a:cxn>
              </a:cxnLst>
              <a:rect l="0" t="0" r="r" b="b"/>
              <a:pathLst>
                <a:path w="1170" h="420">
                  <a:moveTo>
                    <a:pt x="0" y="212"/>
                  </a:moveTo>
                  <a:cubicBezTo>
                    <a:pt x="54" y="182"/>
                    <a:pt x="189" y="0"/>
                    <a:pt x="329" y="30"/>
                  </a:cubicBezTo>
                  <a:cubicBezTo>
                    <a:pt x="469" y="60"/>
                    <a:pt x="700" y="360"/>
                    <a:pt x="840" y="390"/>
                  </a:cubicBezTo>
                  <a:cubicBezTo>
                    <a:pt x="980" y="420"/>
                    <a:pt x="1102" y="246"/>
                    <a:pt x="1170" y="208"/>
                  </a:cubicBezTo>
                </a:path>
              </a:pathLst>
            </a:custGeom>
            <a:solidFill>
              <a:srgbClr val="DDDDDD"/>
            </a:solidFill>
            <a:ln w="12700" cmpd="sng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04469" name="Freeform 21"/>
            <p:cNvSpPr>
              <a:spLocks/>
            </p:cNvSpPr>
            <p:nvPr/>
          </p:nvSpPr>
          <p:spPr bwMode="auto">
            <a:xfrm flipV="1">
              <a:off x="1245" y="2868"/>
              <a:ext cx="1165" cy="421"/>
            </a:xfrm>
            <a:custGeom>
              <a:avLst/>
              <a:gdLst/>
              <a:ahLst/>
              <a:cxnLst>
                <a:cxn ang="0">
                  <a:pos x="0" y="413"/>
                </a:cxn>
                <a:cxn ang="0">
                  <a:pos x="184" y="59"/>
                </a:cxn>
                <a:cxn ang="0">
                  <a:pos x="475" y="765"/>
                </a:cxn>
                <a:cxn ang="0">
                  <a:pos x="660" y="414"/>
                </a:cxn>
              </a:cxnLst>
              <a:rect l="0" t="0" r="r" b="b"/>
              <a:pathLst>
                <a:path w="660" h="824">
                  <a:moveTo>
                    <a:pt x="0" y="413"/>
                  </a:moveTo>
                  <a:cubicBezTo>
                    <a:pt x="31" y="354"/>
                    <a:pt x="105" y="0"/>
                    <a:pt x="184" y="59"/>
                  </a:cubicBezTo>
                  <a:cubicBezTo>
                    <a:pt x="263" y="118"/>
                    <a:pt x="396" y="706"/>
                    <a:pt x="475" y="765"/>
                  </a:cubicBezTo>
                  <a:cubicBezTo>
                    <a:pt x="554" y="824"/>
                    <a:pt x="622" y="487"/>
                    <a:pt x="660" y="414"/>
                  </a:cubicBezTo>
                </a:path>
              </a:pathLst>
            </a:custGeom>
            <a:solidFill>
              <a:srgbClr val="DDDDDD"/>
            </a:solidFill>
            <a:ln w="12700" cmpd="sng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04467" name="Group 19"/>
          <p:cNvGrpSpPr>
            <a:grpSpLocks/>
          </p:cNvGrpSpPr>
          <p:nvPr/>
        </p:nvGrpSpPr>
        <p:grpSpPr bwMode="auto">
          <a:xfrm>
            <a:off x="1312863" y="1747838"/>
            <a:ext cx="1839912" cy="603250"/>
            <a:chOff x="1294" y="2872"/>
            <a:chExt cx="1159" cy="380"/>
          </a:xfrm>
        </p:grpSpPr>
        <p:sp>
          <p:nvSpPr>
            <p:cNvPr id="104465" name="Freeform 17"/>
            <p:cNvSpPr>
              <a:spLocks/>
            </p:cNvSpPr>
            <p:nvPr/>
          </p:nvSpPr>
          <p:spPr bwMode="auto">
            <a:xfrm>
              <a:off x="1295" y="2872"/>
              <a:ext cx="1158" cy="191"/>
            </a:xfrm>
            <a:custGeom>
              <a:avLst/>
              <a:gdLst/>
              <a:ahLst/>
              <a:cxnLst>
                <a:cxn ang="0">
                  <a:pos x="0" y="363"/>
                </a:cxn>
                <a:cxn ang="0">
                  <a:pos x="183" y="258"/>
                </a:cxn>
                <a:cxn ang="0">
                  <a:pos x="542" y="3"/>
                </a:cxn>
                <a:cxn ang="0">
                  <a:pos x="907" y="276"/>
                </a:cxn>
                <a:cxn ang="0">
                  <a:pos x="1093" y="363"/>
                </a:cxn>
              </a:cxnLst>
              <a:rect l="0" t="0" r="r" b="b"/>
              <a:pathLst>
                <a:path w="1093" h="363">
                  <a:moveTo>
                    <a:pt x="0" y="363"/>
                  </a:moveTo>
                  <a:cubicBezTo>
                    <a:pt x="30" y="346"/>
                    <a:pt x="93" y="318"/>
                    <a:pt x="183" y="258"/>
                  </a:cubicBezTo>
                  <a:cubicBezTo>
                    <a:pt x="273" y="198"/>
                    <a:pt x="421" y="0"/>
                    <a:pt x="542" y="3"/>
                  </a:cubicBezTo>
                  <a:cubicBezTo>
                    <a:pt x="663" y="6"/>
                    <a:pt x="815" y="216"/>
                    <a:pt x="907" y="276"/>
                  </a:cubicBezTo>
                  <a:cubicBezTo>
                    <a:pt x="999" y="336"/>
                    <a:pt x="1055" y="345"/>
                    <a:pt x="1093" y="363"/>
                  </a:cubicBezTo>
                </a:path>
              </a:pathLst>
            </a:custGeom>
            <a:solidFill>
              <a:srgbClr val="DDDDDD"/>
            </a:solidFill>
            <a:ln w="127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04466" name="Freeform 18"/>
            <p:cNvSpPr>
              <a:spLocks/>
            </p:cNvSpPr>
            <p:nvPr/>
          </p:nvSpPr>
          <p:spPr bwMode="auto">
            <a:xfrm flipV="1">
              <a:off x="1294" y="3061"/>
              <a:ext cx="1158" cy="191"/>
            </a:xfrm>
            <a:custGeom>
              <a:avLst/>
              <a:gdLst/>
              <a:ahLst/>
              <a:cxnLst>
                <a:cxn ang="0">
                  <a:pos x="0" y="363"/>
                </a:cxn>
                <a:cxn ang="0">
                  <a:pos x="183" y="258"/>
                </a:cxn>
                <a:cxn ang="0">
                  <a:pos x="542" y="3"/>
                </a:cxn>
                <a:cxn ang="0">
                  <a:pos x="907" y="276"/>
                </a:cxn>
                <a:cxn ang="0">
                  <a:pos x="1093" y="363"/>
                </a:cxn>
              </a:cxnLst>
              <a:rect l="0" t="0" r="r" b="b"/>
              <a:pathLst>
                <a:path w="1093" h="363">
                  <a:moveTo>
                    <a:pt x="0" y="363"/>
                  </a:moveTo>
                  <a:cubicBezTo>
                    <a:pt x="30" y="346"/>
                    <a:pt x="93" y="318"/>
                    <a:pt x="183" y="258"/>
                  </a:cubicBezTo>
                  <a:cubicBezTo>
                    <a:pt x="273" y="198"/>
                    <a:pt x="421" y="0"/>
                    <a:pt x="542" y="3"/>
                  </a:cubicBezTo>
                  <a:cubicBezTo>
                    <a:pt x="663" y="6"/>
                    <a:pt x="815" y="216"/>
                    <a:pt x="907" y="276"/>
                  </a:cubicBezTo>
                  <a:cubicBezTo>
                    <a:pt x="999" y="336"/>
                    <a:pt x="1055" y="345"/>
                    <a:pt x="1093" y="363"/>
                  </a:cubicBezTo>
                </a:path>
              </a:pathLst>
            </a:custGeom>
            <a:solidFill>
              <a:srgbClr val="DDDDDD"/>
            </a:solidFill>
            <a:ln w="127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Wave Mechanics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Vibration of a string</a:t>
            </a:r>
          </a:p>
        </p:txBody>
      </p:sp>
      <p:graphicFrame>
        <p:nvGraphicFramePr>
          <p:cNvPr id="104452" name="Object 4"/>
          <p:cNvGraphicFramePr>
            <a:graphicFrameLocks noChangeAspect="1"/>
          </p:cNvGraphicFramePr>
          <p:nvPr/>
        </p:nvGraphicFramePr>
        <p:xfrm>
          <a:off x="4878388" y="1571624"/>
          <a:ext cx="2492006" cy="1246003"/>
        </p:xfrm>
        <a:graphic>
          <a:graphicData uri="http://schemas.openxmlformats.org/presentationml/2006/ole">
            <p:oleObj spid="_x0000_s104452" name="Equation" r:id="rId3" imgW="838080" imgH="419040" progId="Equation.3">
              <p:embed/>
            </p:oleObj>
          </a:graphicData>
        </a:graphic>
      </p:graphicFrame>
      <p:sp>
        <p:nvSpPr>
          <p:cNvPr id="104455" name="Line 7"/>
          <p:cNvSpPr>
            <a:spLocks noChangeShapeType="1"/>
          </p:cNvSpPr>
          <p:nvPr/>
        </p:nvSpPr>
        <p:spPr bwMode="auto">
          <a:xfrm>
            <a:off x="1303338" y="3132138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04457" name="Freeform 9"/>
          <p:cNvSpPr>
            <a:spLocks/>
          </p:cNvSpPr>
          <p:nvPr/>
        </p:nvSpPr>
        <p:spPr bwMode="auto">
          <a:xfrm>
            <a:off x="1303338" y="2794000"/>
            <a:ext cx="1849437" cy="668338"/>
          </a:xfrm>
          <a:custGeom>
            <a:avLst/>
            <a:gdLst/>
            <a:ahLst/>
            <a:cxnLst>
              <a:cxn ang="0">
                <a:pos x="0" y="413"/>
              </a:cxn>
              <a:cxn ang="0">
                <a:pos x="184" y="59"/>
              </a:cxn>
              <a:cxn ang="0">
                <a:pos x="475" y="765"/>
              </a:cxn>
              <a:cxn ang="0">
                <a:pos x="660" y="414"/>
              </a:cxn>
            </a:cxnLst>
            <a:rect l="0" t="0" r="r" b="b"/>
            <a:pathLst>
              <a:path w="660" h="824">
                <a:moveTo>
                  <a:pt x="0" y="413"/>
                </a:moveTo>
                <a:cubicBezTo>
                  <a:pt x="31" y="354"/>
                  <a:pt x="105" y="0"/>
                  <a:pt x="184" y="59"/>
                </a:cubicBezTo>
                <a:cubicBezTo>
                  <a:pt x="263" y="118"/>
                  <a:pt x="396" y="706"/>
                  <a:pt x="475" y="765"/>
                </a:cubicBezTo>
                <a:cubicBezTo>
                  <a:pt x="554" y="824"/>
                  <a:pt x="622" y="487"/>
                  <a:pt x="660" y="414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04458" name="Freeform 10"/>
          <p:cNvSpPr>
            <a:spLocks/>
          </p:cNvSpPr>
          <p:nvPr/>
        </p:nvSpPr>
        <p:spPr bwMode="auto">
          <a:xfrm>
            <a:off x="1311275" y="3830638"/>
            <a:ext cx="1833563" cy="649287"/>
          </a:xfrm>
          <a:custGeom>
            <a:avLst/>
            <a:gdLst/>
            <a:ahLst/>
            <a:cxnLst>
              <a:cxn ang="0">
                <a:pos x="0" y="416"/>
              </a:cxn>
              <a:cxn ang="0">
                <a:pos x="191" y="59"/>
              </a:cxn>
              <a:cxn ang="0">
                <a:pos x="497" y="771"/>
              </a:cxn>
              <a:cxn ang="0">
                <a:pos x="803" y="60"/>
              </a:cxn>
              <a:cxn ang="0">
                <a:pos x="993" y="417"/>
              </a:cxn>
            </a:cxnLst>
            <a:rect l="0" t="0" r="r" b="b"/>
            <a:pathLst>
              <a:path w="993" h="771">
                <a:moveTo>
                  <a:pt x="0" y="416"/>
                </a:moveTo>
                <a:cubicBezTo>
                  <a:pt x="32" y="357"/>
                  <a:pt x="108" y="0"/>
                  <a:pt x="191" y="59"/>
                </a:cubicBezTo>
                <a:cubicBezTo>
                  <a:pt x="274" y="118"/>
                  <a:pt x="395" y="771"/>
                  <a:pt x="497" y="771"/>
                </a:cubicBezTo>
                <a:cubicBezTo>
                  <a:pt x="599" y="771"/>
                  <a:pt x="720" y="119"/>
                  <a:pt x="803" y="60"/>
                </a:cubicBezTo>
                <a:cubicBezTo>
                  <a:pt x="886" y="1"/>
                  <a:pt x="954" y="343"/>
                  <a:pt x="993" y="41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04459" name="Freeform 11"/>
          <p:cNvSpPr>
            <a:spLocks/>
          </p:cNvSpPr>
          <p:nvPr/>
        </p:nvSpPr>
        <p:spPr bwMode="auto">
          <a:xfrm>
            <a:off x="1304925" y="1747838"/>
            <a:ext cx="1838325" cy="303212"/>
          </a:xfrm>
          <a:custGeom>
            <a:avLst/>
            <a:gdLst/>
            <a:ahLst/>
            <a:cxnLst>
              <a:cxn ang="0">
                <a:pos x="0" y="363"/>
              </a:cxn>
              <a:cxn ang="0">
                <a:pos x="183" y="258"/>
              </a:cxn>
              <a:cxn ang="0">
                <a:pos x="542" y="3"/>
              </a:cxn>
              <a:cxn ang="0">
                <a:pos x="907" y="276"/>
              </a:cxn>
              <a:cxn ang="0">
                <a:pos x="1093" y="363"/>
              </a:cxn>
            </a:cxnLst>
            <a:rect l="0" t="0" r="r" b="b"/>
            <a:pathLst>
              <a:path w="1093" h="363">
                <a:moveTo>
                  <a:pt x="0" y="363"/>
                </a:moveTo>
                <a:cubicBezTo>
                  <a:pt x="30" y="346"/>
                  <a:pt x="93" y="318"/>
                  <a:pt x="183" y="258"/>
                </a:cubicBezTo>
                <a:cubicBezTo>
                  <a:pt x="273" y="198"/>
                  <a:pt x="421" y="0"/>
                  <a:pt x="542" y="3"/>
                </a:cubicBezTo>
                <a:cubicBezTo>
                  <a:pt x="663" y="6"/>
                  <a:pt x="815" y="216"/>
                  <a:pt x="907" y="276"/>
                </a:cubicBezTo>
                <a:cubicBezTo>
                  <a:pt x="999" y="336"/>
                  <a:pt x="1055" y="345"/>
                  <a:pt x="1093" y="363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04461" name="Rectangle 13" descr="ลายแถบกว้างทแยงมุมขึ้น"/>
          <p:cNvSpPr>
            <a:spLocks noChangeArrowheads="1"/>
          </p:cNvSpPr>
          <p:nvPr/>
        </p:nvSpPr>
        <p:spPr bwMode="auto">
          <a:xfrm>
            <a:off x="1074738" y="1546225"/>
            <a:ext cx="244475" cy="4494213"/>
          </a:xfrm>
          <a:prstGeom prst="rect">
            <a:avLst/>
          </a:prstGeom>
          <a:pattFill prst="wdUpDiag">
            <a:fgClr>
              <a:schemeClr val="hlink"/>
            </a:fgClr>
            <a:bgClr>
              <a:schemeClr val="accent2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04463" name="Line 15"/>
          <p:cNvSpPr>
            <a:spLocks noChangeShapeType="1"/>
          </p:cNvSpPr>
          <p:nvPr/>
        </p:nvSpPr>
        <p:spPr bwMode="auto">
          <a:xfrm>
            <a:off x="1311275" y="204470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04471" name="Rectangle 23" descr="ลายแถบกว้างทแยงมุมขึ้น"/>
          <p:cNvSpPr>
            <a:spLocks noChangeArrowheads="1"/>
          </p:cNvSpPr>
          <p:nvPr/>
        </p:nvSpPr>
        <p:spPr bwMode="auto">
          <a:xfrm>
            <a:off x="3148013" y="1552575"/>
            <a:ext cx="244475" cy="4494213"/>
          </a:xfrm>
          <a:prstGeom prst="rect">
            <a:avLst/>
          </a:prstGeom>
          <a:pattFill prst="wdUpDiag">
            <a:fgClr>
              <a:schemeClr val="hlink"/>
            </a:fgClr>
            <a:bgClr>
              <a:schemeClr val="accent2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04475" name="Line 27"/>
          <p:cNvSpPr>
            <a:spLocks noChangeShapeType="1"/>
          </p:cNvSpPr>
          <p:nvPr/>
        </p:nvSpPr>
        <p:spPr bwMode="auto">
          <a:xfrm>
            <a:off x="1314450" y="4171950"/>
            <a:ext cx="181927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Schrödinger Equation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/>
              <a:t>Erwin Schrödinger proposed an equation for finding the wavefunction of any system.</a:t>
            </a:r>
          </a:p>
          <a:p>
            <a:r>
              <a:rPr lang="en-US" sz="3600"/>
              <a:t>Time-independent Schrödinger equation</a:t>
            </a:r>
          </a:p>
        </p:txBody>
      </p:sp>
      <p:pic>
        <p:nvPicPr>
          <p:cNvPr id="57349" name="Picture 5" descr="sc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307" y="2224583"/>
            <a:ext cx="7105875" cy="3974337"/>
          </a:xfrm>
          <a:prstGeom prst="rect">
            <a:avLst/>
          </a:prstGeom>
          <a:noFill/>
        </p:spPr>
      </p:pic>
      <p:pic>
        <p:nvPicPr>
          <p:cNvPr id="57350" name="Picture 6" descr="Erwin Schrodinger, 1927"/>
          <p:cNvPicPr>
            <a:picLocks noChangeAspect="1" noChangeArrowheads="1"/>
          </p:cNvPicPr>
          <p:nvPr/>
        </p:nvPicPr>
        <p:blipFill>
          <a:blip r:embed="rId3" cstate="print"/>
          <a:srcRect l="21393" t="5746" r="18719" b="45009"/>
          <a:stretch>
            <a:fillRect/>
          </a:stretch>
        </p:blipFill>
        <p:spPr bwMode="auto">
          <a:xfrm>
            <a:off x="60325" y="66675"/>
            <a:ext cx="642938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7235825" y="579438"/>
            <a:ext cx="1841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</a:rPr>
              <a:t>Erwin Schrödinger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Schrödinger Equation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Time Dependent Schrödinger Equation</a:t>
            </a:r>
          </a:p>
          <a:p>
            <a:endParaRPr lang="en-US" sz="2400"/>
          </a:p>
          <a:p>
            <a:endParaRPr lang="en-US"/>
          </a:p>
          <a:p>
            <a:r>
              <a:rPr lang="en-US" smtClean="0"/>
              <a:t>If </a:t>
            </a:r>
            <a:r>
              <a:rPr lang="en-US"/>
              <a:t>the wavefunction has a separable form; </a:t>
            </a:r>
          </a:p>
        </p:txBody>
      </p:sp>
      <p:graphicFrame>
        <p:nvGraphicFramePr>
          <p:cNvPr id="101380" name="Object 4"/>
          <p:cNvGraphicFramePr>
            <a:graphicFrameLocks noChangeAspect="1"/>
          </p:cNvGraphicFramePr>
          <p:nvPr/>
        </p:nvGraphicFramePr>
        <p:xfrm>
          <a:off x="2195967" y="1295009"/>
          <a:ext cx="3662362" cy="835025"/>
        </p:xfrm>
        <a:graphic>
          <a:graphicData uri="http://schemas.openxmlformats.org/presentationml/2006/ole">
            <p:oleObj spid="_x0000_s101380" name="Equation" r:id="rId3" imgW="1841400" imgH="419040" progId="Equation.3">
              <p:embed/>
            </p:oleObj>
          </a:graphicData>
        </a:graphic>
      </p:graphicFrame>
      <p:graphicFrame>
        <p:nvGraphicFramePr>
          <p:cNvPr id="101381" name="Object 5"/>
          <p:cNvGraphicFramePr>
            <a:graphicFrameLocks noChangeAspect="1"/>
          </p:cNvGraphicFramePr>
          <p:nvPr/>
        </p:nvGraphicFramePr>
        <p:xfrm>
          <a:off x="2856985" y="2751818"/>
          <a:ext cx="2947987" cy="508000"/>
        </p:xfrm>
        <a:graphic>
          <a:graphicData uri="http://schemas.openxmlformats.org/presentationml/2006/ole">
            <p:oleObj spid="_x0000_s101381" name="Equation" r:id="rId4" imgW="1180800" imgH="203040" progId="Equation.3">
              <p:embed/>
            </p:oleObj>
          </a:graphicData>
        </a:graphic>
      </p:graphicFrame>
      <p:graphicFrame>
        <p:nvGraphicFramePr>
          <p:cNvPr id="101382" name="Object 6"/>
          <p:cNvGraphicFramePr>
            <a:graphicFrameLocks noChangeAspect="1"/>
          </p:cNvGraphicFramePr>
          <p:nvPr/>
        </p:nvGraphicFramePr>
        <p:xfrm>
          <a:off x="2093541" y="3343956"/>
          <a:ext cx="4884737" cy="755650"/>
        </p:xfrm>
        <a:graphic>
          <a:graphicData uri="http://schemas.openxmlformats.org/presentationml/2006/ole">
            <p:oleObj spid="_x0000_s101382" name="Equation" r:id="rId5" imgW="2882880" imgH="444240" progId="Equation.3">
              <p:embed/>
            </p:oleObj>
          </a:graphicData>
        </a:graphic>
      </p:graphicFrame>
      <p:graphicFrame>
        <p:nvGraphicFramePr>
          <p:cNvPr id="101383" name="Object 7"/>
          <p:cNvGraphicFramePr>
            <a:graphicFrameLocks noChangeAspect="1"/>
          </p:cNvGraphicFramePr>
          <p:nvPr/>
        </p:nvGraphicFramePr>
        <p:xfrm>
          <a:off x="2769239" y="4248191"/>
          <a:ext cx="3629025" cy="714375"/>
        </p:xfrm>
        <a:graphic>
          <a:graphicData uri="http://schemas.openxmlformats.org/presentationml/2006/ole">
            <p:oleObj spid="_x0000_s101383" name="Equation" r:id="rId6" imgW="2133360" imgH="419040" progId="Equation.3">
              <p:embed/>
            </p:oleObj>
          </a:graphicData>
        </a:graphic>
      </p:graphicFrame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6615896" y="4342884"/>
            <a:ext cx="238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C00000"/>
                </a:solidFill>
                <a:latin typeface="Arial" pitchFamily="34" charset="0"/>
              </a:rPr>
              <a:t>Time Independent Schrödinger Equation</a:t>
            </a:r>
          </a:p>
        </p:txBody>
      </p:sp>
      <p:graphicFrame>
        <p:nvGraphicFramePr>
          <p:cNvPr id="101385" name="Object 9"/>
          <p:cNvGraphicFramePr>
            <a:graphicFrameLocks noChangeAspect="1"/>
          </p:cNvGraphicFramePr>
          <p:nvPr/>
        </p:nvGraphicFramePr>
        <p:xfrm>
          <a:off x="2940050" y="5910263"/>
          <a:ext cx="3106738" cy="571500"/>
        </p:xfrm>
        <a:graphic>
          <a:graphicData uri="http://schemas.openxmlformats.org/presentationml/2006/ole">
            <p:oleObj spid="_x0000_s101385" name="Equation" r:id="rId7" imgW="1244520" imgH="228600" progId="Equation.3">
              <p:embed/>
            </p:oleObj>
          </a:graphicData>
        </a:graphic>
      </p:graphicFrame>
      <p:graphicFrame>
        <p:nvGraphicFramePr>
          <p:cNvPr id="101386" name="Object 10"/>
          <p:cNvGraphicFramePr>
            <a:graphicFrameLocks noChangeAspect="1"/>
          </p:cNvGraphicFramePr>
          <p:nvPr/>
        </p:nvGraphicFramePr>
        <p:xfrm>
          <a:off x="2554069" y="5101793"/>
          <a:ext cx="3987916" cy="728992"/>
        </p:xfrm>
        <a:graphic>
          <a:graphicData uri="http://schemas.openxmlformats.org/presentationml/2006/ole">
            <p:oleObj spid="_x0000_s101386" name="Equation" r:id="rId8" imgW="2158920" imgH="393480" progId="Equation.3">
              <p:embed/>
            </p:oleObj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2636322" y="4251366"/>
            <a:ext cx="3990109" cy="76002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ounded Rectangle 11"/>
          <p:cNvSpPr/>
          <p:nvPr/>
        </p:nvSpPr>
        <p:spPr>
          <a:xfrm>
            <a:off x="4975761" y="5163787"/>
            <a:ext cx="1686295" cy="536369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Failures of Classical Physics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Some situations where classical physics fails</a:t>
            </a:r>
          </a:p>
          <a:p>
            <a:pPr lvl="1"/>
            <a:r>
              <a:rPr lang="en-US"/>
              <a:t>Photoelectric Effect</a:t>
            </a:r>
          </a:p>
          <a:p>
            <a:pPr lvl="1"/>
            <a:r>
              <a:rPr lang="en-US"/>
              <a:t>Black-body Radiation</a:t>
            </a:r>
          </a:p>
          <a:p>
            <a:pPr lvl="1"/>
            <a:r>
              <a:rPr lang="en-US"/>
              <a:t>Line Spectra</a:t>
            </a:r>
          </a:p>
          <a:p>
            <a:pPr lvl="1"/>
            <a:r>
              <a:rPr lang="en-US"/>
              <a:t>Compton Scattering</a:t>
            </a:r>
          </a:p>
          <a:p>
            <a:pPr lvl="1"/>
            <a:r>
              <a:rPr lang="en-US"/>
              <a:t>Wave Properties of Electron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Schrödinger Equation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Time Independent Schrödinger Equation</a:t>
            </a:r>
          </a:p>
          <a:p>
            <a:pPr lvl="1"/>
            <a:r>
              <a:rPr lang="en-US"/>
              <a:t>1-dimension</a:t>
            </a:r>
          </a:p>
          <a:p>
            <a:pPr lvl="1"/>
            <a:endParaRPr lang="en-US" sz="1400"/>
          </a:p>
          <a:p>
            <a:pPr lvl="1"/>
            <a:r>
              <a:rPr lang="en-US"/>
              <a:t>3-dimension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>
              <a:buFont typeface="Arial" pitchFamily="34" charset="0"/>
              <a:buNone/>
            </a:pPr>
            <a:endParaRPr lang="en-US"/>
          </a:p>
          <a:p>
            <a:r>
              <a:rPr lang="en-US"/>
              <a:t>Time Dependent Schrödinger Equation</a:t>
            </a:r>
          </a:p>
          <a:p>
            <a:endParaRPr lang="en-US"/>
          </a:p>
          <a:p>
            <a:r>
              <a:rPr lang="en-US"/>
              <a:t>Hamiltonian Operator</a:t>
            </a:r>
          </a:p>
        </p:txBody>
      </p:sp>
      <p:graphicFrame>
        <p:nvGraphicFramePr>
          <p:cNvPr id="77829" name="Object 5"/>
          <p:cNvGraphicFramePr>
            <a:graphicFrameLocks noChangeAspect="1"/>
          </p:cNvGraphicFramePr>
          <p:nvPr/>
        </p:nvGraphicFramePr>
        <p:xfrm>
          <a:off x="2838450" y="1285875"/>
          <a:ext cx="2655888" cy="1393825"/>
        </p:xfrm>
        <a:graphic>
          <a:graphicData uri="http://schemas.openxmlformats.org/presentationml/2006/ole">
            <p:oleObj spid="_x0000_s77829" name="Equation" r:id="rId3" imgW="1600200" imgH="838080" progId="Equation.3">
              <p:embed/>
            </p:oleObj>
          </a:graphicData>
        </a:graphic>
      </p:graphicFrame>
      <p:graphicFrame>
        <p:nvGraphicFramePr>
          <p:cNvPr id="77830" name="Object 6"/>
          <p:cNvGraphicFramePr>
            <a:graphicFrameLocks noChangeAspect="1"/>
          </p:cNvGraphicFramePr>
          <p:nvPr/>
        </p:nvGraphicFramePr>
        <p:xfrm>
          <a:off x="2449513" y="2679700"/>
          <a:ext cx="4722812" cy="1336675"/>
        </p:xfrm>
        <a:graphic>
          <a:graphicData uri="http://schemas.openxmlformats.org/presentationml/2006/ole">
            <p:oleObj spid="_x0000_s77830" name="Equation" r:id="rId4" imgW="3327120" imgH="939600" progId="Equation.3">
              <p:embed/>
            </p:oleObj>
          </a:graphicData>
        </a:graphic>
      </p:graphicFrame>
      <p:graphicFrame>
        <p:nvGraphicFramePr>
          <p:cNvPr id="77831" name="Object 7"/>
          <p:cNvGraphicFramePr>
            <a:graphicFrameLocks noChangeAspect="1"/>
          </p:cNvGraphicFramePr>
          <p:nvPr/>
        </p:nvGraphicFramePr>
        <p:xfrm>
          <a:off x="3079750" y="3979863"/>
          <a:ext cx="1338263" cy="404812"/>
        </p:xfrm>
        <a:graphic>
          <a:graphicData uri="http://schemas.openxmlformats.org/presentationml/2006/ole">
            <p:oleObj spid="_x0000_s77831" name="Equation" r:id="rId5" imgW="672840" imgH="203040" progId="Equation.3">
              <p:embed/>
            </p:oleObj>
          </a:graphicData>
        </a:graphic>
      </p:graphicFrame>
      <p:graphicFrame>
        <p:nvGraphicFramePr>
          <p:cNvPr id="77832" name="Object 8"/>
          <p:cNvGraphicFramePr>
            <a:graphicFrameLocks noChangeAspect="1"/>
          </p:cNvGraphicFramePr>
          <p:nvPr/>
        </p:nvGraphicFramePr>
        <p:xfrm>
          <a:off x="2989263" y="4759325"/>
          <a:ext cx="1616075" cy="784225"/>
        </p:xfrm>
        <a:graphic>
          <a:graphicData uri="http://schemas.openxmlformats.org/presentationml/2006/ole">
            <p:oleObj spid="_x0000_s77832" name="Equation" r:id="rId6" imgW="812520" imgH="393480" progId="Equation.3">
              <p:embed/>
            </p:oleObj>
          </a:graphicData>
        </a:graphic>
      </p:graphicFrame>
      <p:graphicFrame>
        <p:nvGraphicFramePr>
          <p:cNvPr id="77833" name="Object 9"/>
          <p:cNvGraphicFramePr>
            <a:graphicFrameLocks noChangeAspect="1"/>
          </p:cNvGraphicFramePr>
          <p:nvPr/>
        </p:nvGraphicFramePr>
        <p:xfrm>
          <a:off x="2600325" y="5715000"/>
          <a:ext cx="2524125" cy="835025"/>
        </p:xfrm>
        <a:graphic>
          <a:graphicData uri="http://schemas.openxmlformats.org/presentationml/2006/ole">
            <p:oleObj spid="_x0000_s77833" name="Equation" r:id="rId7" imgW="1269720" imgH="419040" progId="Equation.3">
              <p:embed/>
            </p:oleObj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Solutions of Schrödinger Equation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potential energy V is independent of x; V(x)=V</a:t>
            </a:r>
          </a:p>
        </p:txBody>
      </p:sp>
      <p:graphicFrame>
        <p:nvGraphicFramePr>
          <p:cNvPr id="92165" name="Object 5"/>
          <p:cNvGraphicFramePr>
            <a:graphicFrameLocks noChangeAspect="1"/>
          </p:cNvGraphicFramePr>
          <p:nvPr/>
        </p:nvGraphicFramePr>
        <p:xfrm>
          <a:off x="1084263" y="1444625"/>
          <a:ext cx="2854325" cy="876300"/>
        </p:xfrm>
        <a:graphic>
          <a:graphicData uri="http://schemas.openxmlformats.org/presentationml/2006/ole">
            <p:oleObj spid="_x0000_s92165" name="Equation" r:id="rId3" imgW="1384200" imgH="419040" progId="Equation.3">
              <p:embed/>
            </p:oleObj>
          </a:graphicData>
        </a:graphic>
      </p:graphicFrame>
      <p:graphicFrame>
        <p:nvGraphicFramePr>
          <p:cNvPr id="92167" name="Object 7"/>
          <p:cNvGraphicFramePr>
            <a:graphicFrameLocks noChangeAspect="1"/>
          </p:cNvGraphicFramePr>
          <p:nvPr/>
        </p:nvGraphicFramePr>
        <p:xfrm>
          <a:off x="1054409" y="2860284"/>
          <a:ext cx="2849562" cy="1309687"/>
        </p:xfrm>
        <a:graphic>
          <a:graphicData uri="http://schemas.openxmlformats.org/presentationml/2006/ole">
            <p:oleObj spid="_x0000_s92167" name="Equation" r:id="rId4" imgW="1549080" imgH="711000" progId="Equation.3">
              <p:embed/>
            </p:oleObj>
          </a:graphicData>
        </a:graphic>
      </p:graphicFrame>
      <p:graphicFrame>
        <p:nvGraphicFramePr>
          <p:cNvPr id="92173" name="Object 13"/>
          <p:cNvGraphicFramePr>
            <a:graphicFrameLocks noChangeAspect="1"/>
          </p:cNvGraphicFramePr>
          <p:nvPr/>
        </p:nvGraphicFramePr>
        <p:xfrm>
          <a:off x="1472211" y="5243224"/>
          <a:ext cx="1374775" cy="627062"/>
        </p:xfrm>
        <a:graphic>
          <a:graphicData uri="http://schemas.openxmlformats.org/presentationml/2006/ole">
            <p:oleObj spid="_x0000_s92173" name="Equation" r:id="rId5" imgW="444240" imgH="203040" progId="Equation.3">
              <p:embed/>
            </p:oleObj>
          </a:graphicData>
        </a:graphic>
      </p:graphicFrame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2892241" y="5425848"/>
            <a:ext cx="12641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C00000"/>
                </a:solidFill>
              </a:rPr>
              <a:t>momentum</a:t>
            </a:r>
          </a:p>
        </p:txBody>
      </p:sp>
      <p:pic>
        <p:nvPicPr>
          <p:cNvPr id="2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3003" y="1876304"/>
            <a:ext cx="4243105" cy="259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2177" name="Object 17"/>
          <p:cNvGraphicFramePr>
            <a:graphicFrameLocks noChangeAspect="1"/>
          </p:cNvGraphicFramePr>
          <p:nvPr/>
        </p:nvGraphicFramePr>
        <p:xfrm>
          <a:off x="1032515" y="4356245"/>
          <a:ext cx="2827337" cy="771525"/>
        </p:xfrm>
        <a:graphic>
          <a:graphicData uri="http://schemas.openxmlformats.org/presentationml/2006/ole">
            <p:oleObj spid="_x0000_s92177" name="Equation" r:id="rId7" imgW="1536480" imgH="419040" progId="Equation.3">
              <p:embed/>
            </p:oleObj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6139544" y="3844186"/>
            <a:ext cx="1175657" cy="523188"/>
            <a:chOff x="6234545" y="4400837"/>
            <a:chExt cx="1472541" cy="655307"/>
          </a:xfrm>
        </p:grpSpPr>
        <p:graphicFrame>
          <p:nvGraphicFramePr>
            <p:cNvPr id="92178" name="Object 18"/>
            <p:cNvGraphicFramePr>
              <a:graphicFrameLocks noChangeAspect="1"/>
            </p:cNvGraphicFramePr>
            <p:nvPr/>
          </p:nvGraphicFramePr>
          <p:xfrm>
            <a:off x="6549696" y="4400837"/>
            <a:ext cx="824882" cy="655307"/>
          </p:xfrm>
          <a:graphic>
            <a:graphicData uri="http://schemas.openxmlformats.org/presentationml/2006/ole">
              <p:oleObj spid="_x0000_s92178" name="Equation" r:id="rId8" imgW="495000" imgH="393480" progId="Equation.3">
                <p:embed/>
              </p:oleObj>
            </a:graphicData>
          </a:graphic>
        </p:graphicFrame>
        <p:cxnSp>
          <p:nvCxnSpPr>
            <p:cNvPr id="17" name="Straight Arrow Connector 16"/>
            <p:cNvCxnSpPr/>
            <p:nvPr/>
          </p:nvCxnSpPr>
          <p:spPr>
            <a:xfrm flipH="1">
              <a:off x="6234545" y="4738255"/>
              <a:ext cx="30875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7372598" y="4748151"/>
              <a:ext cx="33448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2375065" y="2386939"/>
            <a:ext cx="150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Constant=k</a:t>
            </a:r>
            <a:r>
              <a:rPr lang="en-US" baseline="3000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th-TH" baseline="300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995055" y="1496291"/>
            <a:ext cx="1662545" cy="807522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The Information in a Wavefunction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probability density</a:t>
            </a:r>
          </a:p>
          <a:p>
            <a:r>
              <a:rPr lang="en-US"/>
              <a:t>Eigenvalues and eigenfunctions</a:t>
            </a:r>
          </a:p>
          <a:p>
            <a:r>
              <a:rPr lang="en-US"/>
              <a:t>Operators</a:t>
            </a:r>
          </a:p>
          <a:p>
            <a:r>
              <a:rPr lang="en-US"/>
              <a:t>Superpositions and expectation values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The Born Interpretation of the wavefunction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wavefunction contains all the dynamical information about the system it describes.</a:t>
            </a:r>
          </a:p>
          <a:p>
            <a:r>
              <a:rPr lang="en-US" b="1"/>
              <a:t>Born Interpretation</a:t>
            </a:r>
            <a:r>
              <a:rPr lang="en-US"/>
              <a:t>:</a:t>
            </a:r>
            <a:br>
              <a:rPr lang="en-US"/>
            </a:br>
            <a:r>
              <a:rPr lang="en-US"/>
              <a:t>If the wavefunction of a particle has the value </a:t>
            </a:r>
            <a:r>
              <a:rPr lang="en-US" sz="2800">
                <a:sym typeface="Symbol" pitchFamily="18" charset="2"/>
              </a:rPr>
              <a:t></a:t>
            </a:r>
            <a:r>
              <a:rPr lang="en-US">
                <a:sym typeface="Symbol" pitchFamily="18" charset="2"/>
              </a:rPr>
              <a:t> at some point x, then the probability of finding the particle between x and x+dx is proportional to             or </a:t>
            </a:r>
          </a:p>
        </p:txBody>
      </p:sp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6323013" y="3554413"/>
          <a:ext cx="935037" cy="365125"/>
        </p:xfrm>
        <a:graphic>
          <a:graphicData uri="http://schemas.openxmlformats.org/presentationml/2006/ole">
            <p:oleObj spid="_x0000_s80900" name="Equation" r:id="rId3" imgW="520560" imgH="203040" progId="Equation.3">
              <p:embed/>
            </p:oleObj>
          </a:graphicData>
        </a:graphic>
      </p:graphicFrame>
      <p:graphicFrame>
        <p:nvGraphicFramePr>
          <p:cNvPr id="80901" name="Object 5"/>
          <p:cNvGraphicFramePr>
            <a:graphicFrameLocks noChangeAspect="1"/>
          </p:cNvGraphicFramePr>
          <p:nvPr/>
        </p:nvGraphicFramePr>
        <p:xfrm>
          <a:off x="7859713" y="3508375"/>
          <a:ext cx="752475" cy="503238"/>
        </p:xfrm>
        <a:graphic>
          <a:graphicData uri="http://schemas.openxmlformats.org/presentationml/2006/ole">
            <p:oleObj spid="_x0000_s80901" name="Equation" r:id="rId4" imgW="419040" imgH="279360" progId="Equation.3">
              <p:embed/>
            </p:oleObj>
          </a:graphicData>
        </a:graphic>
      </p:graphicFrame>
      <p:pic>
        <p:nvPicPr>
          <p:cNvPr id="80909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4713" y="4097338"/>
            <a:ext cx="2278062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10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60725" y="4089400"/>
            <a:ext cx="2281238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11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9913" y="4095750"/>
            <a:ext cx="227012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917" name="Text Box 21"/>
          <p:cNvSpPr txBox="1">
            <a:spLocks noChangeArrowheads="1"/>
          </p:cNvSpPr>
          <p:nvPr/>
        </p:nvSpPr>
        <p:spPr bwMode="auto">
          <a:xfrm>
            <a:off x="1941513" y="5700713"/>
            <a:ext cx="306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ym typeface="Symbol" pitchFamily="18" charset="2"/>
              </a:rPr>
              <a:t></a:t>
            </a:r>
          </a:p>
        </p:txBody>
      </p:sp>
      <p:sp>
        <p:nvSpPr>
          <p:cNvPr id="80918" name="Text Box 22"/>
          <p:cNvSpPr txBox="1">
            <a:spLocks noChangeArrowheads="1"/>
          </p:cNvSpPr>
          <p:nvPr/>
        </p:nvSpPr>
        <p:spPr bwMode="auto">
          <a:xfrm>
            <a:off x="1962150" y="4500563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ym typeface="Symbol" pitchFamily="18" charset="2"/>
              </a:rPr>
              <a:t>||</a:t>
            </a:r>
            <a:r>
              <a:rPr lang="en-US" sz="1400" baseline="30000">
                <a:sym typeface="Symbol" pitchFamily="18" charset="2"/>
              </a:rPr>
              <a:t>2</a:t>
            </a:r>
          </a:p>
        </p:txBody>
      </p:sp>
      <p:sp>
        <p:nvSpPr>
          <p:cNvPr id="80919" name="Text Box 23"/>
          <p:cNvSpPr txBox="1">
            <a:spLocks noChangeArrowheads="1"/>
          </p:cNvSpPr>
          <p:nvPr/>
        </p:nvSpPr>
        <p:spPr bwMode="auto">
          <a:xfrm>
            <a:off x="3789363" y="5556250"/>
            <a:ext cx="306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ym typeface="Symbol" pitchFamily="18" charset="2"/>
              </a:rPr>
              <a:t></a:t>
            </a:r>
          </a:p>
        </p:txBody>
      </p:sp>
      <p:sp>
        <p:nvSpPr>
          <p:cNvPr id="80920" name="Text Box 24"/>
          <p:cNvSpPr txBox="1">
            <a:spLocks noChangeArrowheads="1"/>
          </p:cNvSpPr>
          <p:nvPr/>
        </p:nvSpPr>
        <p:spPr bwMode="auto">
          <a:xfrm>
            <a:off x="3668713" y="45418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ym typeface="Symbol" pitchFamily="18" charset="2"/>
              </a:rPr>
              <a:t>||</a:t>
            </a:r>
            <a:r>
              <a:rPr lang="en-US" sz="1400" baseline="30000">
                <a:sym typeface="Symbol" pitchFamily="18" charset="2"/>
              </a:rPr>
              <a:t>2</a:t>
            </a:r>
          </a:p>
        </p:txBody>
      </p:sp>
      <p:sp>
        <p:nvSpPr>
          <p:cNvPr id="80921" name="Text Box 25"/>
          <p:cNvSpPr txBox="1">
            <a:spLocks noChangeArrowheads="1"/>
          </p:cNvSpPr>
          <p:nvPr/>
        </p:nvSpPr>
        <p:spPr bwMode="auto">
          <a:xfrm>
            <a:off x="6729413" y="5678488"/>
            <a:ext cx="306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ym typeface="Symbol" pitchFamily="18" charset="2"/>
              </a:rPr>
              <a:t></a:t>
            </a:r>
          </a:p>
        </p:txBody>
      </p:sp>
      <p:sp>
        <p:nvSpPr>
          <p:cNvPr id="80922" name="Text Box 26"/>
          <p:cNvSpPr txBox="1">
            <a:spLocks noChangeArrowheads="1"/>
          </p:cNvSpPr>
          <p:nvPr/>
        </p:nvSpPr>
        <p:spPr bwMode="auto">
          <a:xfrm>
            <a:off x="6750050" y="44783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ym typeface="Symbol" pitchFamily="18" charset="2"/>
              </a:rPr>
              <a:t>||</a:t>
            </a:r>
            <a:r>
              <a:rPr lang="en-US" sz="1400" baseline="30000">
                <a:sym typeface="Symbol" pitchFamily="18" charset="2"/>
              </a:rPr>
              <a:t>2</a:t>
            </a:r>
          </a:p>
        </p:txBody>
      </p:sp>
      <p:sp>
        <p:nvSpPr>
          <p:cNvPr id="80924" name="Text Box 28"/>
          <p:cNvSpPr txBox="1">
            <a:spLocks noChangeArrowheads="1"/>
          </p:cNvSpPr>
          <p:nvPr/>
        </p:nvSpPr>
        <p:spPr bwMode="auto">
          <a:xfrm>
            <a:off x="7640638" y="579438"/>
            <a:ext cx="1436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</a:rPr>
              <a:t>Max Born</a:t>
            </a:r>
          </a:p>
        </p:txBody>
      </p:sp>
      <p:pic>
        <p:nvPicPr>
          <p:cNvPr id="80926" name="Picture 30" descr="Max_Born_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13" y="53975"/>
            <a:ext cx="520700" cy="711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3201988"/>
          </a:xfrm>
        </p:spPr>
        <p:txBody>
          <a:bodyPr/>
          <a:lstStyle/>
          <a:p>
            <a:r>
              <a:rPr lang="en-US"/>
              <a:t>Probability of finding a particle between x and x+dx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Probability of finding a particle in overall space is 1</a:t>
            </a:r>
          </a:p>
          <a:p>
            <a:r>
              <a:rPr lang="en-US"/>
              <a:t>Normalized wave function</a:t>
            </a:r>
          </a:p>
          <a:p>
            <a:pPr lvl="1"/>
            <a:r>
              <a:rPr lang="en-US"/>
              <a:t>1-D:</a:t>
            </a:r>
          </a:p>
          <a:p>
            <a:pPr lvl="1"/>
            <a:r>
              <a:rPr lang="en-US"/>
              <a:t>3-D:</a:t>
            </a:r>
          </a:p>
          <a:p>
            <a:endParaRPr lang="en-US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Probability of Finding the Particle</a:t>
            </a:r>
          </a:p>
        </p:txBody>
      </p:sp>
      <p:graphicFrame>
        <p:nvGraphicFramePr>
          <p:cNvPr id="81948" name="Object 28"/>
          <p:cNvGraphicFramePr>
            <a:graphicFrameLocks noChangeAspect="1"/>
          </p:cNvGraphicFramePr>
          <p:nvPr/>
        </p:nvGraphicFramePr>
        <p:xfrm>
          <a:off x="2959100" y="1327150"/>
          <a:ext cx="2805113" cy="595313"/>
        </p:xfrm>
        <a:graphic>
          <a:graphicData uri="http://schemas.openxmlformats.org/presentationml/2006/ole">
            <p:oleObj spid="_x0000_s81948" name="Equation" r:id="rId3" imgW="1562040" imgH="330120" progId="Equation.3">
              <p:embed/>
            </p:oleObj>
          </a:graphicData>
        </a:graphic>
      </p:graphicFrame>
      <p:pic>
        <p:nvPicPr>
          <p:cNvPr id="81951" name="Picture 31" descr="wavefunction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1225" y="4127500"/>
            <a:ext cx="2914650" cy="2451100"/>
          </a:xfrm>
          <a:prstGeom prst="rect">
            <a:avLst/>
          </a:prstGeom>
          <a:noFill/>
        </p:spPr>
      </p:pic>
      <p:graphicFrame>
        <p:nvGraphicFramePr>
          <p:cNvPr id="81952" name="Object 32"/>
          <p:cNvGraphicFramePr>
            <a:graphicFrameLocks noChangeAspect="1"/>
          </p:cNvGraphicFramePr>
          <p:nvPr/>
        </p:nvGraphicFramePr>
        <p:xfrm>
          <a:off x="2005013" y="2798763"/>
          <a:ext cx="5507037" cy="1095375"/>
        </p:xfrm>
        <a:graphic>
          <a:graphicData uri="http://schemas.openxmlformats.org/presentationml/2006/ole">
            <p:oleObj spid="_x0000_s81952" name="Equation" r:id="rId5" imgW="3340080" imgH="660240" progId="Equation.3">
              <p:embed/>
            </p:oleObj>
          </a:graphicData>
        </a:graphic>
      </p:graphicFrame>
      <p:pic>
        <p:nvPicPr>
          <p:cNvPr id="81955" name="Picture 3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95888" y="4149725"/>
            <a:ext cx="237490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Spherical Coordinates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6143625" cy="5715000"/>
          </a:xfrm>
        </p:spPr>
        <p:txBody>
          <a:bodyPr/>
          <a:lstStyle/>
          <a:p>
            <a:r>
              <a:rPr lang="en-US" b="1"/>
              <a:t>Coordinates defined by r, </a:t>
            </a:r>
            <a:r>
              <a:rPr lang="en-US" sz="2400" b="1">
                <a:sym typeface="Symbol" pitchFamily="18" charset="2"/>
              </a:rPr>
              <a:t></a:t>
            </a:r>
            <a:r>
              <a:rPr lang="en-US" b="1">
                <a:sym typeface="Symbol" pitchFamily="18" charset="2"/>
              </a:rPr>
              <a:t>, </a:t>
            </a:r>
            <a:r>
              <a:rPr lang="en-US" sz="2400" b="1">
                <a:sym typeface="Symbol" pitchFamily="18" charset="2"/>
              </a:rPr>
              <a:t>  </a:t>
            </a:r>
            <a:r>
              <a:rPr lang="en-US" sz="3600" b="1">
                <a:sym typeface="Symbol" pitchFamily="18" charset="2"/>
              </a:rPr>
              <a:t>*</a:t>
            </a: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4854575" y="6491288"/>
            <a:ext cx="411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 i="1">
                <a:solidFill>
                  <a:schemeClr val="hlink"/>
                </a:solidFill>
              </a:rPr>
              <a:t>www.mathworld.wolfram.com</a:t>
            </a:r>
          </a:p>
        </p:txBody>
      </p:sp>
      <p:graphicFrame>
        <p:nvGraphicFramePr>
          <p:cNvPr id="102407" name="Object 7"/>
          <p:cNvGraphicFramePr>
            <a:graphicFrameLocks noChangeAspect="1"/>
          </p:cNvGraphicFramePr>
          <p:nvPr/>
        </p:nvGraphicFramePr>
        <p:xfrm>
          <a:off x="1025525" y="1462088"/>
          <a:ext cx="3273425" cy="1233487"/>
        </p:xfrm>
        <a:graphic>
          <a:graphicData uri="http://schemas.openxmlformats.org/presentationml/2006/ole">
            <p:oleObj spid="_x0000_s111618" name="Equation" r:id="rId3" imgW="1752480" imgH="660240" progId="Equation.3">
              <p:embed/>
            </p:oleObj>
          </a:graphicData>
        </a:graphic>
      </p:graphicFrame>
      <p:graphicFrame>
        <p:nvGraphicFramePr>
          <p:cNvPr id="102408" name="Object 8"/>
          <p:cNvGraphicFramePr>
            <a:graphicFrameLocks noChangeAspect="1"/>
          </p:cNvGraphicFramePr>
          <p:nvPr/>
        </p:nvGraphicFramePr>
        <p:xfrm>
          <a:off x="5153025" y="4075113"/>
          <a:ext cx="1993900" cy="2132012"/>
        </p:xfrm>
        <a:graphic>
          <a:graphicData uri="http://schemas.openxmlformats.org/presentationml/2006/ole">
            <p:oleObj spid="_x0000_s111619" name="Equation" r:id="rId4" imgW="1104840" imgH="1180800" progId="Equation.3">
              <p:embed/>
            </p:oleObj>
          </a:graphicData>
        </a:graphic>
      </p:graphicFrame>
      <p:graphicFrame>
        <p:nvGraphicFramePr>
          <p:cNvPr id="102409" name="Object 9"/>
          <p:cNvGraphicFramePr>
            <a:graphicFrameLocks noChangeAspect="1"/>
          </p:cNvGraphicFramePr>
          <p:nvPr/>
        </p:nvGraphicFramePr>
        <p:xfrm>
          <a:off x="6964610" y="4747532"/>
          <a:ext cx="1755775" cy="1184275"/>
        </p:xfrm>
        <a:graphic>
          <a:graphicData uri="http://schemas.openxmlformats.org/presentationml/2006/ole">
            <p:oleObj spid="_x0000_s111620" name="Equation" r:id="rId5" imgW="977760" imgH="660240" progId="Equation.3">
              <p:embed/>
            </p:oleObj>
          </a:graphicData>
        </a:graphic>
      </p:graphicFrame>
      <p:graphicFrame>
        <p:nvGraphicFramePr>
          <p:cNvPr id="102412" name="Object 12"/>
          <p:cNvGraphicFramePr>
            <a:graphicFrameLocks noChangeAspect="1"/>
          </p:cNvGraphicFramePr>
          <p:nvPr/>
        </p:nvGraphicFramePr>
        <p:xfrm>
          <a:off x="282575" y="5399088"/>
          <a:ext cx="4686300" cy="685800"/>
        </p:xfrm>
        <a:graphic>
          <a:graphicData uri="http://schemas.openxmlformats.org/presentationml/2006/ole">
            <p:oleObj spid="_x0000_s111622" name="Equation" r:id="rId6" imgW="3301920" imgH="482400" progId="Equation.3">
              <p:embed/>
            </p:oleObj>
          </a:graphicData>
        </a:graphic>
      </p:graphicFrame>
      <p:graphicFrame>
        <p:nvGraphicFramePr>
          <p:cNvPr id="111623" name="Object 7"/>
          <p:cNvGraphicFramePr>
            <a:graphicFrameLocks noChangeAspect="1"/>
          </p:cNvGraphicFramePr>
          <p:nvPr/>
        </p:nvGraphicFramePr>
        <p:xfrm>
          <a:off x="293463" y="4944296"/>
          <a:ext cx="2794122" cy="607418"/>
        </p:xfrm>
        <a:graphic>
          <a:graphicData uri="http://schemas.openxmlformats.org/presentationml/2006/ole">
            <p:oleObj spid="_x0000_s111623" name="Equation" r:id="rId7" imgW="1930320" imgH="419040" progId="Equation.3">
              <p:embed/>
            </p:oleObj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498763" y="3158836"/>
            <a:ext cx="3918857" cy="1520041"/>
            <a:chOff x="320634" y="3325091"/>
            <a:chExt cx="3918857" cy="1520041"/>
          </a:xfrm>
        </p:grpSpPr>
        <p:graphicFrame>
          <p:nvGraphicFramePr>
            <p:cNvPr id="102410" name="Object 10"/>
            <p:cNvGraphicFramePr>
              <a:graphicFrameLocks noChangeAspect="1"/>
            </p:cNvGraphicFramePr>
            <p:nvPr/>
          </p:nvGraphicFramePr>
          <p:xfrm>
            <a:off x="972809" y="3422218"/>
            <a:ext cx="2919412" cy="1276350"/>
          </p:xfrm>
          <a:graphic>
            <a:graphicData uri="http://schemas.openxmlformats.org/presentationml/2006/ole">
              <p:oleObj spid="_x0000_s111621" name="Equation" r:id="rId8" imgW="1714320" imgH="749160" progId="Equation.3">
                <p:embed/>
              </p:oleObj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356260" y="3491345"/>
              <a:ext cx="55015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accent2">
                      <a:lumMod val="50000"/>
                    </a:schemeClr>
                  </a:solidFill>
                </a:rPr>
                <a:t>1D:</a:t>
              </a:r>
            </a:p>
            <a:p>
              <a:endParaRPr lang="en-US" sz="900" smtClean="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mtClean="0">
                  <a:solidFill>
                    <a:schemeClr val="accent2">
                      <a:lumMod val="50000"/>
                    </a:schemeClr>
                  </a:solidFill>
                </a:rPr>
                <a:t>2D:</a:t>
              </a:r>
            </a:p>
            <a:p>
              <a:endParaRPr lang="en-US" sz="900" smtClean="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mtClean="0">
                  <a:solidFill>
                    <a:schemeClr val="accent2">
                      <a:lumMod val="50000"/>
                    </a:schemeClr>
                  </a:solidFill>
                </a:rPr>
                <a:t>3D:</a:t>
              </a:r>
              <a:endParaRPr lang="th-TH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20634" y="3325091"/>
              <a:ext cx="3918857" cy="1520041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5082639" y="3906982"/>
            <a:ext cx="3764478" cy="2375065"/>
          </a:xfrm>
          <a:prstGeom prst="roundRect">
            <a:avLst>
              <a:gd name="adj" fmla="val 9667"/>
            </a:avLst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72" name="Group 71"/>
          <p:cNvGrpSpPr/>
          <p:nvPr/>
        </p:nvGrpSpPr>
        <p:grpSpPr>
          <a:xfrm>
            <a:off x="5582998" y="940129"/>
            <a:ext cx="2608996" cy="2646219"/>
            <a:chOff x="4401403" y="1011381"/>
            <a:chExt cx="2608996" cy="2646219"/>
          </a:xfrm>
        </p:grpSpPr>
        <p:grpSp>
          <p:nvGrpSpPr>
            <p:cNvPr id="71" name="Group 70"/>
            <p:cNvGrpSpPr/>
            <p:nvPr/>
          </p:nvGrpSpPr>
          <p:grpSpPr>
            <a:xfrm>
              <a:off x="4401403" y="1344306"/>
              <a:ext cx="2608996" cy="2313294"/>
              <a:chOff x="4401403" y="1344306"/>
              <a:chExt cx="2608996" cy="2313294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4626591" y="1473958"/>
                <a:ext cx="2006221" cy="2006221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4401403" y="2483893"/>
                <a:ext cx="242247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 flipV="1">
                <a:off x="5622878" y="1344306"/>
                <a:ext cx="13648" cy="23132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Freeform 43"/>
              <p:cNvSpPr/>
              <p:nvPr/>
            </p:nvSpPr>
            <p:spPr>
              <a:xfrm rot="875565">
                <a:off x="4942838" y="1754095"/>
                <a:ext cx="1206699" cy="1553208"/>
              </a:xfrm>
              <a:custGeom>
                <a:avLst/>
                <a:gdLst>
                  <a:gd name="connsiteX0" fmla="*/ 0 w 1160060"/>
                  <a:gd name="connsiteY0" fmla="*/ 1460310 h 1480782"/>
                  <a:gd name="connsiteX1" fmla="*/ 102358 w 1160060"/>
                  <a:gd name="connsiteY1" fmla="*/ 1480782 h 1480782"/>
                  <a:gd name="connsiteX2" fmla="*/ 1160060 w 1160060"/>
                  <a:gd name="connsiteY2" fmla="*/ 0 h 1480782"/>
                  <a:gd name="connsiteX3" fmla="*/ 1119117 w 1160060"/>
                  <a:gd name="connsiteY3" fmla="*/ 0 h 1480782"/>
                  <a:gd name="connsiteX4" fmla="*/ 0 w 1160060"/>
                  <a:gd name="connsiteY4" fmla="*/ 1460310 h 1480782"/>
                  <a:gd name="connsiteX0" fmla="*/ 0 w 1323833"/>
                  <a:gd name="connsiteY0" fmla="*/ 1651379 h 1671851"/>
                  <a:gd name="connsiteX1" fmla="*/ 102358 w 1323833"/>
                  <a:gd name="connsiteY1" fmla="*/ 1671851 h 1671851"/>
                  <a:gd name="connsiteX2" fmla="*/ 1323833 w 1323833"/>
                  <a:gd name="connsiteY2" fmla="*/ 0 h 1671851"/>
                  <a:gd name="connsiteX3" fmla="*/ 1119117 w 1323833"/>
                  <a:gd name="connsiteY3" fmla="*/ 191069 h 1671851"/>
                  <a:gd name="connsiteX4" fmla="*/ 0 w 1323833"/>
                  <a:gd name="connsiteY4" fmla="*/ 1651379 h 1671851"/>
                  <a:gd name="connsiteX0" fmla="*/ 0 w 1296537"/>
                  <a:gd name="connsiteY0" fmla="*/ 1651379 h 1671851"/>
                  <a:gd name="connsiteX1" fmla="*/ 102358 w 1296537"/>
                  <a:gd name="connsiteY1" fmla="*/ 1671851 h 1671851"/>
                  <a:gd name="connsiteX2" fmla="*/ 1296537 w 1296537"/>
                  <a:gd name="connsiteY2" fmla="*/ 0 h 1671851"/>
                  <a:gd name="connsiteX3" fmla="*/ 1119117 w 1296537"/>
                  <a:gd name="connsiteY3" fmla="*/ 191069 h 1671851"/>
                  <a:gd name="connsiteX4" fmla="*/ 0 w 1296537"/>
                  <a:gd name="connsiteY4" fmla="*/ 1651379 h 1671851"/>
                  <a:gd name="connsiteX0" fmla="*/ 0 w 1296537"/>
                  <a:gd name="connsiteY0" fmla="*/ 1651379 h 1671851"/>
                  <a:gd name="connsiteX1" fmla="*/ 102358 w 1296537"/>
                  <a:gd name="connsiteY1" fmla="*/ 1671851 h 1671851"/>
                  <a:gd name="connsiteX2" fmla="*/ 1296537 w 1296537"/>
                  <a:gd name="connsiteY2" fmla="*/ 0 h 1671851"/>
                  <a:gd name="connsiteX3" fmla="*/ 1269243 w 1296537"/>
                  <a:gd name="connsiteY3" fmla="*/ 20472 h 1671851"/>
                  <a:gd name="connsiteX4" fmla="*/ 0 w 1296537"/>
                  <a:gd name="connsiteY4" fmla="*/ 1651379 h 1671851"/>
                  <a:gd name="connsiteX0" fmla="*/ 0 w 1296537"/>
                  <a:gd name="connsiteY0" fmla="*/ 1651379 h 1691856"/>
                  <a:gd name="connsiteX1" fmla="*/ 84767 w 1296537"/>
                  <a:gd name="connsiteY1" fmla="*/ 1691856 h 1691856"/>
                  <a:gd name="connsiteX2" fmla="*/ 1296537 w 1296537"/>
                  <a:gd name="connsiteY2" fmla="*/ 0 h 1691856"/>
                  <a:gd name="connsiteX3" fmla="*/ 1269243 w 1296537"/>
                  <a:gd name="connsiteY3" fmla="*/ 20472 h 1691856"/>
                  <a:gd name="connsiteX4" fmla="*/ 0 w 1296537"/>
                  <a:gd name="connsiteY4" fmla="*/ 1651379 h 1691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6537" h="1691856">
                    <a:moveTo>
                      <a:pt x="0" y="1651379"/>
                    </a:moveTo>
                    <a:lnTo>
                      <a:pt x="84767" y="1691856"/>
                    </a:lnTo>
                    <a:lnTo>
                      <a:pt x="1296537" y="0"/>
                    </a:lnTo>
                    <a:lnTo>
                      <a:pt x="1269243" y="20472"/>
                    </a:lnTo>
                    <a:lnTo>
                      <a:pt x="0" y="165137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6" name="Arc 45"/>
              <p:cNvSpPr/>
              <p:nvPr/>
            </p:nvSpPr>
            <p:spPr>
              <a:xfrm>
                <a:off x="4619768" y="2067638"/>
                <a:ext cx="2013046" cy="818865"/>
              </a:xfrm>
              <a:prstGeom prst="arc">
                <a:avLst>
                  <a:gd name="adj1" fmla="val 1892534"/>
                  <a:gd name="adj2" fmla="val 8300775"/>
                </a:avLst>
              </a:prstGeom>
              <a:ln w="28575">
                <a:solidFill>
                  <a:srgbClr val="FF0000"/>
                </a:solidFill>
                <a:prstDash val="solid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5585256" y="2436047"/>
                <a:ext cx="98854" cy="98854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1" name="Arc 50"/>
              <p:cNvSpPr/>
              <p:nvPr/>
            </p:nvSpPr>
            <p:spPr>
              <a:xfrm>
                <a:off x="4623886" y="2068226"/>
                <a:ext cx="2013046" cy="818865"/>
              </a:xfrm>
              <a:prstGeom prst="arc">
                <a:avLst>
                  <a:gd name="adj1" fmla="val 8717159"/>
                  <a:gd name="adj2" fmla="val 1925010"/>
                </a:avLst>
              </a:prstGeom>
              <a:ln w="12700">
                <a:solidFill>
                  <a:schemeClr val="tx1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7" name="Freeform 46"/>
              <p:cNvSpPr/>
              <p:nvPr/>
            </p:nvSpPr>
            <p:spPr>
              <a:xfrm rot="21088191">
                <a:off x="5586764" y="1832532"/>
                <a:ext cx="485227" cy="618564"/>
              </a:xfrm>
              <a:custGeom>
                <a:avLst/>
                <a:gdLst>
                  <a:gd name="connsiteX0" fmla="*/ 0 w 723332"/>
                  <a:gd name="connsiteY0" fmla="*/ 1023582 h 1023582"/>
                  <a:gd name="connsiteX1" fmla="*/ 607326 w 723332"/>
                  <a:gd name="connsiteY1" fmla="*/ 75062 h 1023582"/>
                  <a:gd name="connsiteX2" fmla="*/ 566382 w 723332"/>
                  <a:gd name="connsiteY2" fmla="*/ 61415 h 1023582"/>
                  <a:gd name="connsiteX3" fmla="*/ 696036 w 723332"/>
                  <a:gd name="connsiteY3" fmla="*/ 0 h 1023582"/>
                  <a:gd name="connsiteX4" fmla="*/ 723332 w 723332"/>
                  <a:gd name="connsiteY4" fmla="*/ 122830 h 1023582"/>
                  <a:gd name="connsiteX5" fmla="*/ 675565 w 723332"/>
                  <a:gd name="connsiteY5" fmla="*/ 116006 h 1023582"/>
                  <a:gd name="connsiteX6" fmla="*/ 0 w 723332"/>
                  <a:gd name="connsiteY6" fmla="*/ 1023582 h 1023582"/>
                  <a:gd name="connsiteX0" fmla="*/ 0 w 723332"/>
                  <a:gd name="connsiteY0" fmla="*/ 1023582 h 1023582"/>
                  <a:gd name="connsiteX1" fmla="*/ 607326 w 723332"/>
                  <a:gd name="connsiteY1" fmla="*/ 75062 h 1023582"/>
                  <a:gd name="connsiteX2" fmla="*/ 566382 w 723332"/>
                  <a:gd name="connsiteY2" fmla="*/ 61415 h 1023582"/>
                  <a:gd name="connsiteX3" fmla="*/ 696036 w 723332"/>
                  <a:gd name="connsiteY3" fmla="*/ 0 h 1023582"/>
                  <a:gd name="connsiteX4" fmla="*/ 723332 w 723332"/>
                  <a:gd name="connsiteY4" fmla="*/ 156949 h 1023582"/>
                  <a:gd name="connsiteX5" fmla="*/ 675565 w 723332"/>
                  <a:gd name="connsiteY5" fmla="*/ 116006 h 1023582"/>
                  <a:gd name="connsiteX6" fmla="*/ 0 w 723332"/>
                  <a:gd name="connsiteY6" fmla="*/ 1023582 h 1023582"/>
                  <a:gd name="connsiteX0" fmla="*/ 0 w 723332"/>
                  <a:gd name="connsiteY0" fmla="*/ 1023582 h 1023582"/>
                  <a:gd name="connsiteX1" fmla="*/ 607326 w 723332"/>
                  <a:gd name="connsiteY1" fmla="*/ 75062 h 1023582"/>
                  <a:gd name="connsiteX2" fmla="*/ 566382 w 723332"/>
                  <a:gd name="connsiteY2" fmla="*/ 61415 h 1023582"/>
                  <a:gd name="connsiteX3" fmla="*/ 696036 w 723332"/>
                  <a:gd name="connsiteY3" fmla="*/ 0 h 1023582"/>
                  <a:gd name="connsiteX4" fmla="*/ 723332 w 723332"/>
                  <a:gd name="connsiteY4" fmla="*/ 143301 h 1023582"/>
                  <a:gd name="connsiteX5" fmla="*/ 675565 w 723332"/>
                  <a:gd name="connsiteY5" fmla="*/ 116006 h 1023582"/>
                  <a:gd name="connsiteX6" fmla="*/ 0 w 723332"/>
                  <a:gd name="connsiteY6" fmla="*/ 1023582 h 1023582"/>
                  <a:gd name="connsiteX0" fmla="*/ 0 w 723332"/>
                  <a:gd name="connsiteY0" fmla="*/ 1016758 h 1016758"/>
                  <a:gd name="connsiteX1" fmla="*/ 607326 w 723332"/>
                  <a:gd name="connsiteY1" fmla="*/ 68238 h 1016758"/>
                  <a:gd name="connsiteX2" fmla="*/ 566382 w 723332"/>
                  <a:gd name="connsiteY2" fmla="*/ 54591 h 1016758"/>
                  <a:gd name="connsiteX3" fmla="*/ 723332 w 723332"/>
                  <a:gd name="connsiteY3" fmla="*/ 0 h 1016758"/>
                  <a:gd name="connsiteX4" fmla="*/ 723332 w 723332"/>
                  <a:gd name="connsiteY4" fmla="*/ 136477 h 1016758"/>
                  <a:gd name="connsiteX5" fmla="*/ 675565 w 723332"/>
                  <a:gd name="connsiteY5" fmla="*/ 109182 h 1016758"/>
                  <a:gd name="connsiteX6" fmla="*/ 0 w 723332"/>
                  <a:gd name="connsiteY6" fmla="*/ 1016758 h 1016758"/>
                  <a:gd name="connsiteX0" fmla="*/ 0 w 723332"/>
                  <a:gd name="connsiteY0" fmla="*/ 1016758 h 1016758"/>
                  <a:gd name="connsiteX1" fmla="*/ 607326 w 723332"/>
                  <a:gd name="connsiteY1" fmla="*/ 68238 h 1016758"/>
                  <a:gd name="connsiteX2" fmla="*/ 566382 w 723332"/>
                  <a:gd name="connsiteY2" fmla="*/ 54591 h 1016758"/>
                  <a:gd name="connsiteX3" fmla="*/ 702860 w 723332"/>
                  <a:gd name="connsiteY3" fmla="*/ 0 h 1016758"/>
                  <a:gd name="connsiteX4" fmla="*/ 723332 w 723332"/>
                  <a:gd name="connsiteY4" fmla="*/ 136477 h 1016758"/>
                  <a:gd name="connsiteX5" fmla="*/ 675565 w 723332"/>
                  <a:gd name="connsiteY5" fmla="*/ 109182 h 1016758"/>
                  <a:gd name="connsiteX6" fmla="*/ 0 w 723332"/>
                  <a:gd name="connsiteY6" fmla="*/ 1016758 h 1016758"/>
                  <a:gd name="connsiteX0" fmla="*/ 0 w 723332"/>
                  <a:gd name="connsiteY0" fmla="*/ 1016758 h 1042828"/>
                  <a:gd name="connsiteX1" fmla="*/ 607326 w 723332"/>
                  <a:gd name="connsiteY1" fmla="*/ 68238 h 1042828"/>
                  <a:gd name="connsiteX2" fmla="*/ 566382 w 723332"/>
                  <a:gd name="connsiteY2" fmla="*/ 54591 h 1042828"/>
                  <a:gd name="connsiteX3" fmla="*/ 702860 w 723332"/>
                  <a:gd name="connsiteY3" fmla="*/ 0 h 1042828"/>
                  <a:gd name="connsiteX4" fmla="*/ 723332 w 723332"/>
                  <a:gd name="connsiteY4" fmla="*/ 136477 h 1042828"/>
                  <a:gd name="connsiteX5" fmla="*/ 675565 w 723332"/>
                  <a:gd name="connsiteY5" fmla="*/ 109182 h 1042828"/>
                  <a:gd name="connsiteX6" fmla="*/ 22606 w 723332"/>
                  <a:gd name="connsiteY6" fmla="*/ 1042828 h 1042828"/>
                  <a:gd name="connsiteX7" fmla="*/ 0 w 723332"/>
                  <a:gd name="connsiteY7" fmla="*/ 1016758 h 1042828"/>
                  <a:gd name="connsiteX0" fmla="*/ 0 w 723332"/>
                  <a:gd name="connsiteY0" fmla="*/ 1030246 h 1056316"/>
                  <a:gd name="connsiteX1" fmla="*/ 607326 w 723332"/>
                  <a:gd name="connsiteY1" fmla="*/ 81726 h 1056316"/>
                  <a:gd name="connsiteX2" fmla="*/ 566382 w 723332"/>
                  <a:gd name="connsiteY2" fmla="*/ 68079 h 1056316"/>
                  <a:gd name="connsiteX3" fmla="*/ 698962 w 723332"/>
                  <a:gd name="connsiteY3" fmla="*/ 0 h 1056316"/>
                  <a:gd name="connsiteX4" fmla="*/ 723332 w 723332"/>
                  <a:gd name="connsiteY4" fmla="*/ 149965 h 1056316"/>
                  <a:gd name="connsiteX5" fmla="*/ 675565 w 723332"/>
                  <a:gd name="connsiteY5" fmla="*/ 122670 h 1056316"/>
                  <a:gd name="connsiteX6" fmla="*/ 22606 w 723332"/>
                  <a:gd name="connsiteY6" fmla="*/ 1056316 h 1056316"/>
                  <a:gd name="connsiteX7" fmla="*/ 0 w 723332"/>
                  <a:gd name="connsiteY7" fmla="*/ 1030246 h 1056316"/>
                  <a:gd name="connsiteX0" fmla="*/ 0 w 723332"/>
                  <a:gd name="connsiteY0" fmla="*/ 1030246 h 1056316"/>
                  <a:gd name="connsiteX1" fmla="*/ 607326 w 723332"/>
                  <a:gd name="connsiteY1" fmla="*/ 81726 h 1056316"/>
                  <a:gd name="connsiteX2" fmla="*/ 562485 w 723332"/>
                  <a:gd name="connsiteY2" fmla="*/ 50095 h 1056316"/>
                  <a:gd name="connsiteX3" fmla="*/ 698962 w 723332"/>
                  <a:gd name="connsiteY3" fmla="*/ 0 h 1056316"/>
                  <a:gd name="connsiteX4" fmla="*/ 723332 w 723332"/>
                  <a:gd name="connsiteY4" fmla="*/ 149965 h 1056316"/>
                  <a:gd name="connsiteX5" fmla="*/ 675565 w 723332"/>
                  <a:gd name="connsiteY5" fmla="*/ 122670 h 1056316"/>
                  <a:gd name="connsiteX6" fmla="*/ 22606 w 723332"/>
                  <a:gd name="connsiteY6" fmla="*/ 1056316 h 1056316"/>
                  <a:gd name="connsiteX7" fmla="*/ 0 w 723332"/>
                  <a:gd name="connsiteY7" fmla="*/ 1030246 h 1056316"/>
                  <a:gd name="connsiteX0" fmla="*/ 0 w 711638"/>
                  <a:gd name="connsiteY0" fmla="*/ 1030246 h 1056316"/>
                  <a:gd name="connsiteX1" fmla="*/ 607326 w 711638"/>
                  <a:gd name="connsiteY1" fmla="*/ 81726 h 1056316"/>
                  <a:gd name="connsiteX2" fmla="*/ 562485 w 711638"/>
                  <a:gd name="connsiteY2" fmla="*/ 50095 h 1056316"/>
                  <a:gd name="connsiteX3" fmla="*/ 698962 w 711638"/>
                  <a:gd name="connsiteY3" fmla="*/ 0 h 1056316"/>
                  <a:gd name="connsiteX4" fmla="*/ 711638 w 711638"/>
                  <a:gd name="connsiteY4" fmla="*/ 163454 h 1056316"/>
                  <a:gd name="connsiteX5" fmla="*/ 675565 w 711638"/>
                  <a:gd name="connsiteY5" fmla="*/ 122670 h 1056316"/>
                  <a:gd name="connsiteX6" fmla="*/ 22606 w 711638"/>
                  <a:gd name="connsiteY6" fmla="*/ 1056316 h 1056316"/>
                  <a:gd name="connsiteX7" fmla="*/ 0 w 711638"/>
                  <a:gd name="connsiteY7" fmla="*/ 1030246 h 105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1638" h="1056316">
                    <a:moveTo>
                      <a:pt x="0" y="1030246"/>
                    </a:moveTo>
                    <a:lnTo>
                      <a:pt x="607326" y="81726"/>
                    </a:lnTo>
                    <a:lnTo>
                      <a:pt x="562485" y="50095"/>
                    </a:lnTo>
                    <a:lnTo>
                      <a:pt x="698962" y="0"/>
                    </a:lnTo>
                    <a:lnTo>
                      <a:pt x="711638" y="163454"/>
                    </a:lnTo>
                    <a:lnTo>
                      <a:pt x="675565" y="122670"/>
                    </a:lnTo>
                    <a:lnTo>
                      <a:pt x="22606" y="1056316"/>
                    </a:lnTo>
                    <a:lnTo>
                      <a:pt x="0" y="1030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2" name="Arc 51"/>
              <p:cNvSpPr/>
              <p:nvPr/>
            </p:nvSpPr>
            <p:spPr>
              <a:xfrm rot="16200000">
                <a:off x="4617569" y="1877476"/>
                <a:ext cx="2013046" cy="1186246"/>
              </a:xfrm>
              <a:prstGeom prst="arc">
                <a:avLst>
                  <a:gd name="adj1" fmla="val 9681"/>
                  <a:gd name="adj2" fmla="val 10785806"/>
                </a:avLst>
              </a:prstGeom>
              <a:ln w="12700">
                <a:solidFill>
                  <a:schemeClr val="tx1"/>
                </a:solidFill>
                <a:prstDash val="dash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5991262" y="1701700"/>
                <a:ext cx="84731" cy="84731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3" name="Arc 52"/>
              <p:cNvSpPr/>
              <p:nvPr/>
            </p:nvSpPr>
            <p:spPr>
              <a:xfrm rot="16200000">
                <a:off x="4614627" y="1878064"/>
                <a:ext cx="2013046" cy="1186246"/>
              </a:xfrm>
              <a:prstGeom prst="arc">
                <a:avLst>
                  <a:gd name="adj1" fmla="val 9681"/>
                  <a:gd name="adj2" fmla="val 1637917"/>
                </a:avLst>
              </a:prstGeom>
              <a:ln w="22225">
                <a:solidFill>
                  <a:srgbClr val="C00000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cxnSp>
            <p:nvCxnSpPr>
              <p:cNvPr id="55" name="Straight Connector 54"/>
              <p:cNvCxnSpPr>
                <a:stCxn id="48" idx="5"/>
              </p:cNvCxnSpPr>
              <p:nvPr/>
            </p:nvCxnSpPr>
            <p:spPr>
              <a:xfrm>
                <a:off x="5669633" y="2520424"/>
                <a:ext cx="515806" cy="296917"/>
              </a:xfrm>
              <a:prstGeom prst="line">
                <a:avLst/>
              </a:prstGeom>
              <a:ln w="19050">
                <a:solidFill>
                  <a:srgbClr val="00B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8" name="Group 57"/>
              <p:cNvGrpSpPr/>
              <p:nvPr/>
            </p:nvGrpSpPr>
            <p:grpSpPr>
              <a:xfrm>
                <a:off x="5599216" y="1531913"/>
                <a:ext cx="317716" cy="400110"/>
                <a:chOff x="6626432" y="1199404"/>
                <a:chExt cx="317716" cy="400110"/>
              </a:xfrm>
            </p:grpSpPr>
            <p:sp>
              <p:nvSpPr>
                <p:cNvPr id="57" name="Oval 56"/>
                <p:cNvSpPr/>
                <p:nvPr/>
              </p:nvSpPr>
              <p:spPr>
                <a:xfrm>
                  <a:off x="6667994" y="1276598"/>
                  <a:ext cx="243445" cy="27907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6626432" y="1199404"/>
                  <a:ext cx="31771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i="1" smtClean="0">
                      <a:latin typeface="Symbol" pitchFamily="18" charset="2"/>
                      <a:sym typeface="Symbol"/>
                    </a:rPr>
                    <a:t>q</a:t>
                  </a:r>
                  <a:endParaRPr lang="th-TH" sz="2000" b="1" i="1">
                    <a:latin typeface="Symbol" pitchFamily="18" charset="2"/>
                  </a:endParaRPr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5466610" y="2497771"/>
                <a:ext cx="317716" cy="400110"/>
                <a:chOff x="6626432" y="1181590"/>
                <a:chExt cx="317716" cy="400110"/>
              </a:xfrm>
            </p:grpSpPr>
            <p:sp>
              <p:nvSpPr>
                <p:cNvPr id="60" name="Oval 59"/>
                <p:cNvSpPr/>
                <p:nvPr/>
              </p:nvSpPr>
              <p:spPr>
                <a:xfrm>
                  <a:off x="6667994" y="1276598"/>
                  <a:ext cx="243445" cy="27907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6626432" y="1181590"/>
                  <a:ext cx="31771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h-TH" sz="2000" b="1" i="1" smtClean="0">
                      <a:latin typeface="Symbol" pitchFamily="18" charset="2"/>
                      <a:sym typeface="Symbol"/>
                    </a:rPr>
                    <a:t></a:t>
                  </a:r>
                  <a:endParaRPr lang="th-TH" sz="2000" b="1" i="1">
                    <a:latin typeface="Symbol" pitchFamily="18" charset="2"/>
                  </a:endParaRPr>
                </a:p>
              </p:txBody>
            </p:sp>
          </p:grpSp>
          <p:sp>
            <p:nvSpPr>
              <p:cNvPr id="67" name="Freeform 66"/>
              <p:cNvSpPr/>
              <p:nvPr/>
            </p:nvSpPr>
            <p:spPr>
              <a:xfrm>
                <a:off x="5658594" y="1864425"/>
                <a:ext cx="261257" cy="338447"/>
              </a:xfrm>
              <a:custGeom>
                <a:avLst/>
                <a:gdLst>
                  <a:gd name="connsiteX0" fmla="*/ 0 w 332509"/>
                  <a:gd name="connsiteY0" fmla="*/ 5937 h 344384"/>
                  <a:gd name="connsiteX1" fmla="*/ 332509 w 332509"/>
                  <a:gd name="connsiteY1" fmla="*/ 0 h 344384"/>
                  <a:gd name="connsiteX2" fmla="*/ 148442 w 332509"/>
                  <a:gd name="connsiteY2" fmla="*/ 344384 h 344384"/>
                  <a:gd name="connsiteX3" fmla="*/ 41564 w 332509"/>
                  <a:gd name="connsiteY3" fmla="*/ 338446 h 344384"/>
                  <a:gd name="connsiteX4" fmla="*/ 0 w 332509"/>
                  <a:gd name="connsiteY4" fmla="*/ 5937 h 344384"/>
                  <a:gd name="connsiteX0" fmla="*/ 0 w 332509"/>
                  <a:gd name="connsiteY0" fmla="*/ 5937 h 344384"/>
                  <a:gd name="connsiteX1" fmla="*/ 332509 w 332509"/>
                  <a:gd name="connsiteY1" fmla="*/ 0 h 344384"/>
                  <a:gd name="connsiteX2" fmla="*/ 148442 w 332509"/>
                  <a:gd name="connsiteY2" fmla="*/ 344384 h 344384"/>
                  <a:gd name="connsiteX3" fmla="*/ 35626 w 332509"/>
                  <a:gd name="connsiteY3" fmla="*/ 338446 h 344384"/>
                  <a:gd name="connsiteX4" fmla="*/ 0 w 332509"/>
                  <a:gd name="connsiteY4" fmla="*/ 5937 h 344384"/>
                  <a:gd name="connsiteX0" fmla="*/ 0 w 308758"/>
                  <a:gd name="connsiteY0" fmla="*/ 0 h 344385"/>
                  <a:gd name="connsiteX1" fmla="*/ 308758 w 308758"/>
                  <a:gd name="connsiteY1" fmla="*/ 1 h 344385"/>
                  <a:gd name="connsiteX2" fmla="*/ 124691 w 308758"/>
                  <a:gd name="connsiteY2" fmla="*/ 344385 h 344385"/>
                  <a:gd name="connsiteX3" fmla="*/ 11875 w 308758"/>
                  <a:gd name="connsiteY3" fmla="*/ 338447 h 344385"/>
                  <a:gd name="connsiteX4" fmla="*/ 0 w 308758"/>
                  <a:gd name="connsiteY4" fmla="*/ 0 h 344385"/>
                  <a:gd name="connsiteX0" fmla="*/ 0 w 237506"/>
                  <a:gd name="connsiteY0" fmla="*/ 0 h 344385"/>
                  <a:gd name="connsiteX1" fmla="*/ 237506 w 237506"/>
                  <a:gd name="connsiteY1" fmla="*/ 11876 h 344385"/>
                  <a:gd name="connsiteX2" fmla="*/ 124691 w 237506"/>
                  <a:gd name="connsiteY2" fmla="*/ 344385 h 344385"/>
                  <a:gd name="connsiteX3" fmla="*/ 11875 w 237506"/>
                  <a:gd name="connsiteY3" fmla="*/ 338447 h 344385"/>
                  <a:gd name="connsiteX4" fmla="*/ 0 w 237506"/>
                  <a:gd name="connsiteY4" fmla="*/ 0 h 344385"/>
                  <a:gd name="connsiteX0" fmla="*/ 0 w 261257"/>
                  <a:gd name="connsiteY0" fmla="*/ 0 h 344385"/>
                  <a:gd name="connsiteX1" fmla="*/ 261257 w 261257"/>
                  <a:gd name="connsiteY1" fmla="*/ 35627 h 344385"/>
                  <a:gd name="connsiteX2" fmla="*/ 124691 w 261257"/>
                  <a:gd name="connsiteY2" fmla="*/ 344385 h 344385"/>
                  <a:gd name="connsiteX3" fmla="*/ 11875 w 261257"/>
                  <a:gd name="connsiteY3" fmla="*/ 338447 h 344385"/>
                  <a:gd name="connsiteX4" fmla="*/ 0 w 261257"/>
                  <a:gd name="connsiteY4" fmla="*/ 0 h 344385"/>
                  <a:gd name="connsiteX0" fmla="*/ 0 w 261257"/>
                  <a:gd name="connsiteY0" fmla="*/ 0 h 338447"/>
                  <a:gd name="connsiteX1" fmla="*/ 261257 w 261257"/>
                  <a:gd name="connsiteY1" fmla="*/ 35627 h 338447"/>
                  <a:gd name="connsiteX2" fmla="*/ 106878 w 261257"/>
                  <a:gd name="connsiteY2" fmla="*/ 332509 h 338447"/>
                  <a:gd name="connsiteX3" fmla="*/ 11875 w 261257"/>
                  <a:gd name="connsiteY3" fmla="*/ 338447 h 338447"/>
                  <a:gd name="connsiteX4" fmla="*/ 0 w 261257"/>
                  <a:gd name="connsiteY4" fmla="*/ 0 h 33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257" h="338447">
                    <a:moveTo>
                      <a:pt x="0" y="0"/>
                    </a:moveTo>
                    <a:lnTo>
                      <a:pt x="261257" y="35627"/>
                    </a:lnTo>
                    <a:lnTo>
                      <a:pt x="106878" y="332509"/>
                    </a:lnTo>
                    <a:lnTo>
                      <a:pt x="11875" y="338447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622966" y="1888176"/>
                <a:ext cx="2850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r</a:t>
                </a:r>
                <a:endParaRPr lang="th-TH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4512623" y="2850077"/>
                <a:ext cx="2493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smtClean="0"/>
                  <a:t>x</a:t>
                </a:r>
                <a:endParaRPr lang="th-TH" sz="280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6761017" y="2248395"/>
                <a:ext cx="2493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smtClean="0"/>
                  <a:t>y</a:t>
                </a:r>
                <a:endParaRPr lang="th-TH" sz="2000"/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5476503" y="1011381"/>
              <a:ext cx="2493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/>
                <a:t>z</a:t>
              </a:r>
              <a:endParaRPr lang="th-TH" sz="2000"/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Normalized Wavefunction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1860550"/>
          </a:xfrm>
        </p:spPr>
        <p:txBody>
          <a:bodyPr/>
          <a:lstStyle/>
          <a:p>
            <a:r>
              <a:rPr lang="en-US"/>
              <a:t>Wavefunction* for an electron of the hydrogen atom</a:t>
            </a:r>
          </a:p>
        </p:txBody>
      </p:sp>
      <p:graphicFrame>
        <p:nvGraphicFramePr>
          <p:cNvPr id="83973" name="Object 5"/>
          <p:cNvGraphicFramePr>
            <a:graphicFrameLocks noChangeAspect="1"/>
          </p:cNvGraphicFramePr>
          <p:nvPr/>
        </p:nvGraphicFramePr>
        <p:xfrm>
          <a:off x="3468688" y="1352550"/>
          <a:ext cx="2330450" cy="625475"/>
        </p:xfrm>
        <a:graphic>
          <a:graphicData uri="http://schemas.openxmlformats.org/presentationml/2006/ole">
            <p:oleObj spid="_x0000_s83973" name="Equation" r:id="rId3" imgW="850680" imgH="228600" progId="Equation.3">
              <p:embed/>
            </p:oleObj>
          </a:graphicData>
        </a:graphic>
      </p:graphicFrame>
      <p:pic>
        <p:nvPicPr>
          <p:cNvPr id="83979" name="Picture 11" descr="wavefunction0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5638" y="3419475"/>
            <a:ext cx="5153025" cy="3390900"/>
          </a:xfrm>
          <a:prstGeom prst="rect">
            <a:avLst/>
          </a:prstGeom>
          <a:noFill/>
        </p:spPr>
      </p:pic>
      <p:graphicFrame>
        <p:nvGraphicFramePr>
          <p:cNvPr id="83980" name="Object 12"/>
          <p:cNvGraphicFramePr>
            <a:graphicFrameLocks noChangeAspect="1"/>
          </p:cNvGraphicFramePr>
          <p:nvPr/>
        </p:nvGraphicFramePr>
        <p:xfrm>
          <a:off x="2214563" y="2028825"/>
          <a:ext cx="5127625" cy="1438275"/>
        </p:xfrm>
        <a:graphic>
          <a:graphicData uri="http://schemas.openxmlformats.org/presentationml/2006/ole">
            <p:oleObj spid="_x0000_s83980" name="Equation" r:id="rId5" imgW="3352680" imgH="939600" progId="Equation.3">
              <p:embed/>
            </p:oleObj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Eigenvalues and Eigenfunctions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/>
              <a:t>The Schrödinger equation is a way to extract information from the wavefunction.</a:t>
            </a:r>
          </a:p>
          <a:p>
            <a:endParaRPr lang="en-US" sz="3600"/>
          </a:p>
          <a:p>
            <a:pPr lvl="1"/>
            <a:r>
              <a:rPr lang="en-US" sz="2800"/>
              <a:t>The general solution is                where k is arbitrary depending on the condition of the system; boundary conditions</a:t>
            </a:r>
            <a:r>
              <a:rPr lang="en-US" sz="2400"/>
              <a:t> </a:t>
            </a:r>
            <a:r>
              <a:rPr lang="en-US" sz="2800"/>
              <a:t>(Eigenfunction)</a:t>
            </a:r>
          </a:p>
          <a:p>
            <a:pPr lvl="1"/>
            <a:r>
              <a:rPr lang="en-US" sz="2800"/>
              <a:t>H is an operator called Hamiltonian operator correponding to the total energy of the system</a:t>
            </a:r>
          </a:p>
          <a:p>
            <a:pPr lvl="1"/>
            <a:r>
              <a:rPr lang="en-US" sz="2800"/>
              <a:t>E is a quantity of the system corresponding to the H operator (Eigenvalue)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 sz="3200"/>
              <a:t>For other observables</a:t>
            </a:r>
          </a:p>
        </p:txBody>
      </p:sp>
      <p:graphicFrame>
        <p:nvGraphicFramePr>
          <p:cNvPr id="94212" name="Object 4"/>
          <p:cNvGraphicFramePr>
            <a:graphicFrameLocks noChangeAspect="1"/>
          </p:cNvGraphicFramePr>
          <p:nvPr/>
        </p:nvGraphicFramePr>
        <p:xfrm>
          <a:off x="3427413" y="1700213"/>
          <a:ext cx="1625600" cy="492125"/>
        </p:xfrm>
        <a:graphic>
          <a:graphicData uri="http://schemas.openxmlformats.org/presentationml/2006/ole">
            <p:oleObj spid="_x0000_s94212" name="Equation" r:id="rId3" imgW="672840" imgH="203040" progId="Equation.3">
              <p:embed/>
            </p:oleObj>
          </a:graphicData>
        </a:graphic>
      </p:graphicFrame>
      <p:graphicFrame>
        <p:nvGraphicFramePr>
          <p:cNvPr id="94213" name="Object 5"/>
          <p:cNvGraphicFramePr>
            <a:graphicFrameLocks noChangeAspect="1"/>
          </p:cNvGraphicFramePr>
          <p:nvPr/>
        </p:nvGraphicFramePr>
        <p:xfrm>
          <a:off x="3473450" y="2209800"/>
          <a:ext cx="896938" cy="423863"/>
        </p:xfrm>
        <a:graphic>
          <a:graphicData uri="http://schemas.openxmlformats.org/presentationml/2006/ole">
            <p:oleObj spid="_x0000_s94213" name="Equation" r:id="rId4" imgW="482400" imgH="228600" progId="Equation.3">
              <p:embed/>
            </p:oleObj>
          </a:graphicData>
        </a:graphic>
      </p:graphicFrame>
      <p:graphicFrame>
        <p:nvGraphicFramePr>
          <p:cNvPr id="94214" name="Object 6"/>
          <p:cNvGraphicFramePr>
            <a:graphicFrameLocks noChangeAspect="1"/>
          </p:cNvGraphicFramePr>
          <p:nvPr/>
        </p:nvGraphicFramePr>
        <p:xfrm>
          <a:off x="3670300" y="4029075"/>
          <a:ext cx="1330325" cy="1081088"/>
        </p:xfrm>
        <a:graphic>
          <a:graphicData uri="http://schemas.openxmlformats.org/presentationml/2006/ole">
            <p:oleObj spid="_x0000_s94214" name="Equation" r:id="rId5" imgW="812520" imgH="660240" progId="Equation.3">
              <p:embed/>
            </p:oleObj>
          </a:graphicData>
        </a:graphic>
      </p:graphicFrame>
      <p:grpSp>
        <p:nvGrpSpPr>
          <p:cNvPr id="94220" name="Group 12"/>
          <p:cNvGrpSpPr>
            <a:grpSpLocks/>
          </p:cNvGrpSpPr>
          <p:nvPr/>
        </p:nvGrpSpPr>
        <p:grpSpPr bwMode="auto">
          <a:xfrm>
            <a:off x="2779713" y="5353050"/>
            <a:ext cx="3117850" cy="1150938"/>
            <a:chOff x="1716" y="3295"/>
            <a:chExt cx="1964" cy="725"/>
          </a:xfrm>
        </p:grpSpPr>
        <p:graphicFrame>
          <p:nvGraphicFramePr>
            <p:cNvPr id="94215" name="Object 7"/>
            <p:cNvGraphicFramePr>
              <a:graphicFrameLocks noChangeAspect="1"/>
            </p:cNvGraphicFramePr>
            <p:nvPr/>
          </p:nvGraphicFramePr>
          <p:xfrm>
            <a:off x="2215" y="3295"/>
            <a:ext cx="1122" cy="396"/>
          </p:xfrm>
          <a:graphic>
            <a:graphicData uri="http://schemas.openxmlformats.org/presentationml/2006/ole">
              <p:oleObj spid="_x0000_s94215" name="Equation" r:id="rId6" imgW="685800" imgH="241200" progId="Equation.3">
                <p:embed/>
              </p:oleObj>
            </a:graphicData>
          </a:graphic>
        </p:graphicFrame>
        <p:sp>
          <p:nvSpPr>
            <p:cNvPr id="94216" name="Line 8"/>
            <p:cNvSpPr>
              <a:spLocks noChangeShapeType="1"/>
            </p:cNvSpPr>
            <p:nvPr/>
          </p:nvSpPr>
          <p:spPr bwMode="auto">
            <a:xfrm flipV="1">
              <a:off x="2256" y="3599"/>
              <a:ext cx="72" cy="20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94217" name="Text Box 9"/>
            <p:cNvSpPr txBox="1">
              <a:spLocks noChangeArrowheads="1"/>
            </p:cNvSpPr>
            <p:nvPr/>
          </p:nvSpPr>
          <p:spPr bwMode="auto">
            <a:xfrm>
              <a:off x="1716" y="3789"/>
              <a:ext cx="93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hlink"/>
                  </a:solidFill>
                </a:rPr>
                <a:t>operator X</a:t>
              </a:r>
            </a:p>
          </p:txBody>
        </p:sp>
        <p:sp>
          <p:nvSpPr>
            <p:cNvPr id="94218" name="Text Box 10"/>
            <p:cNvSpPr txBox="1">
              <a:spLocks noChangeArrowheads="1"/>
            </p:cNvSpPr>
            <p:nvPr/>
          </p:nvSpPr>
          <p:spPr bwMode="auto">
            <a:xfrm>
              <a:off x="2742" y="3789"/>
              <a:ext cx="93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hlink"/>
                  </a:solidFill>
                </a:rPr>
                <a:t>observable X</a:t>
              </a:r>
            </a:p>
          </p:txBody>
        </p:sp>
        <p:sp>
          <p:nvSpPr>
            <p:cNvPr id="94219" name="Line 11"/>
            <p:cNvSpPr>
              <a:spLocks noChangeShapeType="1"/>
            </p:cNvSpPr>
            <p:nvPr/>
          </p:nvSpPr>
          <p:spPr bwMode="auto">
            <a:xfrm flipH="1" flipV="1">
              <a:off x="3005" y="3604"/>
              <a:ext cx="53" cy="19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Observable (Measurable) Operators 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60198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sz="3600"/>
              <a:t>Hamiltonian Operator is the operator corresponding to the total energy of the system</a:t>
            </a:r>
          </a:p>
          <a:p>
            <a:pPr>
              <a:lnSpc>
                <a:spcPct val="75000"/>
              </a:lnSpc>
            </a:pPr>
            <a:endParaRPr lang="en-US" sz="3600"/>
          </a:p>
          <a:p>
            <a:pPr>
              <a:lnSpc>
                <a:spcPct val="75000"/>
              </a:lnSpc>
            </a:pPr>
            <a:r>
              <a:rPr lang="en-US" sz="3600"/>
              <a:t>Observables,    , are presented by operators,    , built from the following position and momentum operators:</a:t>
            </a:r>
          </a:p>
          <a:p>
            <a:pPr>
              <a:lnSpc>
                <a:spcPct val="75000"/>
              </a:lnSpc>
            </a:pPr>
            <a:endParaRPr lang="en-US" sz="3600"/>
          </a:p>
          <a:p>
            <a:pPr>
              <a:lnSpc>
                <a:spcPct val="75000"/>
              </a:lnSpc>
            </a:pPr>
            <a:endParaRPr lang="en-US" sz="3600"/>
          </a:p>
          <a:p>
            <a:pPr>
              <a:lnSpc>
                <a:spcPct val="75000"/>
              </a:lnSpc>
            </a:pPr>
            <a:endParaRPr lang="en-US" sz="8000"/>
          </a:p>
          <a:p>
            <a:pPr>
              <a:lnSpc>
                <a:spcPct val="75000"/>
              </a:lnSpc>
            </a:pPr>
            <a:endParaRPr lang="en-US" sz="4400"/>
          </a:p>
          <a:p>
            <a:pPr>
              <a:lnSpc>
                <a:spcPct val="75000"/>
              </a:lnSpc>
            </a:pPr>
            <a:r>
              <a:rPr lang="en-US" sz="3600"/>
              <a:t>If the wavefunction is not an eigenfunction of an operator, the property to which the operator corresponds does not have a definite value. </a:t>
            </a:r>
            <a:endParaRPr lang="en-US" sz="3600">
              <a:sym typeface="Symbol" pitchFamily="18" charset="2"/>
            </a:endParaRPr>
          </a:p>
        </p:txBody>
      </p:sp>
      <p:graphicFrame>
        <p:nvGraphicFramePr>
          <p:cNvPr id="89092" name="Object 4"/>
          <p:cNvGraphicFramePr>
            <a:graphicFrameLocks noChangeAspect="1"/>
          </p:cNvGraphicFramePr>
          <p:nvPr/>
        </p:nvGraphicFramePr>
        <p:xfrm>
          <a:off x="3808413" y="1643063"/>
          <a:ext cx="1338262" cy="404812"/>
        </p:xfrm>
        <a:graphic>
          <a:graphicData uri="http://schemas.openxmlformats.org/presentationml/2006/ole">
            <p:oleObj spid="_x0000_s89092" name="Equation" r:id="rId3" imgW="672840" imgH="203040" progId="Equation.3">
              <p:embed/>
            </p:oleObj>
          </a:graphicData>
        </a:graphic>
      </p:graphicFrame>
      <p:graphicFrame>
        <p:nvGraphicFramePr>
          <p:cNvPr id="89093" name="Object 5"/>
          <p:cNvGraphicFramePr>
            <a:graphicFrameLocks noChangeAspect="1"/>
          </p:cNvGraphicFramePr>
          <p:nvPr/>
        </p:nvGraphicFramePr>
        <p:xfrm>
          <a:off x="2408238" y="2136775"/>
          <a:ext cx="328612" cy="328613"/>
        </p:xfrm>
        <a:graphic>
          <a:graphicData uri="http://schemas.openxmlformats.org/presentationml/2006/ole">
            <p:oleObj spid="_x0000_s89093" name="Equation" r:id="rId4" imgW="164880" imgH="164880" progId="Equation.3">
              <p:embed/>
            </p:oleObj>
          </a:graphicData>
        </a:graphic>
      </p:graphicFrame>
      <p:graphicFrame>
        <p:nvGraphicFramePr>
          <p:cNvPr id="89094" name="Object 6"/>
          <p:cNvGraphicFramePr>
            <a:graphicFrameLocks noChangeAspect="1"/>
          </p:cNvGraphicFramePr>
          <p:nvPr/>
        </p:nvGraphicFramePr>
        <p:xfrm>
          <a:off x="6604000" y="2062163"/>
          <a:ext cx="328613" cy="403225"/>
        </p:xfrm>
        <a:graphic>
          <a:graphicData uri="http://schemas.openxmlformats.org/presentationml/2006/ole">
            <p:oleObj spid="_x0000_s89094" name="Equation" r:id="rId5" imgW="164880" imgH="203040" progId="Equation.3">
              <p:embed/>
            </p:oleObj>
          </a:graphicData>
        </a:graphic>
      </p:graphicFrame>
      <p:graphicFrame>
        <p:nvGraphicFramePr>
          <p:cNvPr id="89095" name="Object 7"/>
          <p:cNvGraphicFramePr>
            <a:graphicFrameLocks noChangeAspect="1"/>
          </p:cNvGraphicFramePr>
          <p:nvPr/>
        </p:nvGraphicFramePr>
        <p:xfrm>
          <a:off x="2830513" y="2827338"/>
          <a:ext cx="2736850" cy="893762"/>
        </p:xfrm>
        <a:graphic>
          <a:graphicData uri="http://schemas.openxmlformats.org/presentationml/2006/ole">
            <p:oleObj spid="_x0000_s89095" name="Equation" r:id="rId6" imgW="1206360" imgH="393480" progId="Equation.3">
              <p:embed/>
            </p:oleObj>
          </a:graphicData>
        </a:graphic>
      </p:graphicFrame>
      <p:graphicFrame>
        <p:nvGraphicFramePr>
          <p:cNvPr id="89096" name="Object 8"/>
          <p:cNvGraphicFramePr>
            <a:graphicFrameLocks noChangeAspect="1"/>
          </p:cNvGraphicFramePr>
          <p:nvPr/>
        </p:nvGraphicFramePr>
        <p:xfrm>
          <a:off x="2084388" y="3741738"/>
          <a:ext cx="6029325" cy="1287462"/>
        </p:xfrm>
        <a:graphic>
          <a:graphicData uri="http://schemas.openxmlformats.org/presentationml/2006/ole">
            <p:oleObj spid="_x0000_s89096" name="Equation" r:id="rId7" imgW="3327120" imgH="711000" progId="Equation.3">
              <p:embed/>
            </p:oleObj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Hamiltonian operator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Linear operator</a:t>
            </a:r>
          </a:p>
        </p:txBody>
      </p:sp>
      <p:graphicFrame>
        <p:nvGraphicFramePr>
          <p:cNvPr id="103428" name="Object 4"/>
          <p:cNvGraphicFramePr>
            <a:graphicFrameLocks noChangeAspect="1"/>
          </p:cNvGraphicFramePr>
          <p:nvPr/>
        </p:nvGraphicFramePr>
        <p:xfrm>
          <a:off x="1871663" y="1441450"/>
          <a:ext cx="6723062" cy="2516188"/>
        </p:xfrm>
        <a:graphic>
          <a:graphicData uri="http://schemas.openxmlformats.org/presentationml/2006/ole">
            <p:oleObj spid="_x0000_s103428" name="Equation" r:id="rId3" imgW="3873240" imgH="1447560" progId="Equation.3">
              <p:embed/>
            </p:oleObj>
          </a:graphicData>
        </a:graphic>
      </p:graphicFrame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4581525" y="3373438"/>
            <a:ext cx="340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Laplace Operator (del square)</a:t>
            </a:r>
          </a:p>
        </p:txBody>
      </p:sp>
      <p:graphicFrame>
        <p:nvGraphicFramePr>
          <p:cNvPr id="103430" name="Object 6"/>
          <p:cNvGraphicFramePr>
            <a:graphicFrameLocks noChangeAspect="1"/>
          </p:cNvGraphicFramePr>
          <p:nvPr/>
        </p:nvGraphicFramePr>
        <p:xfrm>
          <a:off x="3032125" y="4424363"/>
          <a:ext cx="2116138" cy="884237"/>
        </p:xfrm>
        <a:graphic>
          <a:graphicData uri="http://schemas.openxmlformats.org/presentationml/2006/ole">
            <p:oleObj spid="_x0000_s103430" name="Equation" r:id="rId4" imgW="1218960" imgH="507960" progId="Equation.3">
              <p:embed/>
            </p:oleObj>
          </a:graphicData>
        </a:graphic>
      </p:graphicFrame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Photoelectric Effect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5335588" cy="5715000"/>
          </a:xfrm>
        </p:spPr>
        <p:txBody>
          <a:bodyPr/>
          <a:lstStyle/>
          <a:p>
            <a:r>
              <a:rPr lang="en-US" sz="3200" b="1"/>
              <a:t>The photoelectric effect</a:t>
            </a:r>
            <a:r>
              <a:rPr lang="en-US" sz="3200"/>
              <a:t> is the emission of electrons from matter upon the absorption of electromagnetic radiation.</a:t>
            </a:r>
          </a:p>
          <a:p>
            <a:r>
              <a:rPr lang="en-US" sz="3200"/>
              <a:t>The photon is the quantum of the electromagnetic field (light).</a:t>
            </a:r>
          </a:p>
          <a:p>
            <a:r>
              <a:rPr lang="en-US" sz="3200"/>
              <a:t>If an electron in atom absorbs the energy of one photon and has more energy than the work function, it is ejected from the material. </a:t>
            </a:r>
          </a:p>
          <a:p>
            <a:r>
              <a:rPr lang="en-US" sz="3200"/>
              <a:t>Increasing the intensity of the light beam does not change the energy of the constituent photons, only their number.</a:t>
            </a:r>
          </a:p>
        </p:txBody>
      </p:sp>
      <p:pic>
        <p:nvPicPr>
          <p:cNvPr id="27660" name="Picture 12" descr="pele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998"/>
          <a:stretch>
            <a:fillRect/>
          </a:stretch>
        </p:blipFill>
        <p:spPr bwMode="auto">
          <a:xfrm>
            <a:off x="5551488" y="2633663"/>
            <a:ext cx="3151187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14" descr="pelec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8750" y="4541838"/>
            <a:ext cx="3740150" cy="2282825"/>
          </a:xfrm>
          <a:prstGeom prst="rect">
            <a:avLst/>
          </a:prstGeom>
          <a:noFill/>
        </p:spPr>
      </p:pic>
      <p:pic>
        <p:nvPicPr>
          <p:cNvPr id="27667" name="Picture 19" descr="photoelectric0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5500" y="831850"/>
            <a:ext cx="2290763" cy="1582738"/>
          </a:xfrm>
          <a:prstGeom prst="rect">
            <a:avLst/>
          </a:prstGeom>
          <a:noFill/>
        </p:spPr>
      </p:pic>
      <p:pic>
        <p:nvPicPr>
          <p:cNvPr id="27668" name="Picture 20" descr="albert-einstein-science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60325"/>
            <a:ext cx="663575" cy="741363"/>
          </a:xfrm>
          <a:prstGeom prst="rect">
            <a:avLst/>
          </a:prstGeom>
          <a:noFill/>
        </p:spPr>
      </p:pic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7310438" y="579438"/>
            <a:ext cx="1766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</a:rPr>
              <a:t>Albert Einstein</a:t>
            </a:r>
          </a:p>
        </p:txBody>
      </p:sp>
      <p:graphicFrame>
        <p:nvGraphicFramePr>
          <p:cNvPr id="27671" name="Object 23"/>
          <p:cNvGraphicFramePr>
            <a:graphicFrameLocks noChangeAspect="1"/>
          </p:cNvGraphicFramePr>
          <p:nvPr/>
        </p:nvGraphicFramePr>
        <p:xfrm>
          <a:off x="1731963" y="6022975"/>
          <a:ext cx="2133600" cy="533400"/>
        </p:xfrm>
        <a:graphic>
          <a:graphicData uri="http://schemas.openxmlformats.org/presentationml/2006/ole">
            <p:oleObj spid="_x0000_s27671" name="Equation" r:id="rId7" imgW="965160" imgH="241200" progId="Equation.3">
              <p:embed/>
            </p:oleObj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Superpositions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/>
              <a:t>Observable quantity depends on the eigenfunction</a:t>
            </a:r>
          </a:p>
          <a:p>
            <a:endParaRPr lang="en-US" sz="3600"/>
          </a:p>
          <a:p>
            <a:endParaRPr lang="en-US" sz="3600"/>
          </a:p>
          <a:p>
            <a:r>
              <a:rPr lang="en-US" sz="3600"/>
              <a:t>The wavefunction can be written as a linear combination of eigenfunctions of an operator (superposition)</a:t>
            </a:r>
          </a:p>
          <a:p>
            <a:endParaRPr lang="en-US" sz="3600"/>
          </a:p>
          <a:p>
            <a:pPr lvl="1"/>
            <a:r>
              <a:rPr lang="en-US" sz="3200"/>
              <a:t>When the observable is measured in a single observation one of the eigenvalues corresponding to the eigenfunction that contribute will be found</a:t>
            </a:r>
          </a:p>
          <a:p>
            <a:pPr lvl="1"/>
            <a:r>
              <a:rPr lang="en-US" sz="3200"/>
              <a:t>The probability of measuring a particular eigenvalue in a series of observation is proportion to the square modulus of the corresponding coefficient in the combination</a:t>
            </a:r>
          </a:p>
        </p:txBody>
      </p:sp>
      <p:graphicFrame>
        <p:nvGraphicFramePr>
          <p:cNvPr id="95237" name="Object 5"/>
          <p:cNvGraphicFramePr>
            <a:graphicFrameLocks noChangeAspect="1"/>
          </p:cNvGraphicFramePr>
          <p:nvPr/>
        </p:nvGraphicFramePr>
        <p:xfrm>
          <a:off x="2709863" y="1416050"/>
          <a:ext cx="1074737" cy="841375"/>
        </p:xfrm>
        <a:graphic>
          <a:graphicData uri="http://schemas.openxmlformats.org/presentationml/2006/ole">
            <p:oleObj spid="_x0000_s95237" name="Equation" r:id="rId3" imgW="583920" imgH="457200" progId="Equation.3">
              <p:embed/>
            </p:oleObj>
          </a:graphicData>
        </a:graphic>
      </p:graphicFrame>
      <p:graphicFrame>
        <p:nvGraphicFramePr>
          <p:cNvPr id="95238" name="Object 6"/>
          <p:cNvGraphicFramePr>
            <a:graphicFrameLocks noChangeAspect="1"/>
          </p:cNvGraphicFramePr>
          <p:nvPr/>
        </p:nvGraphicFramePr>
        <p:xfrm>
          <a:off x="4614863" y="1403350"/>
          <a:ext cx="1168400" cy="841375"/>
        </p:xfrm>
        <a:graphic>
          <a:graphicData uri="http://schemas.openxmlformats.org/presentationml/2006/ole">
            <p:oleObj spid="_x0000_s95238" name="Equation" r:id="rId4" imgW="634680" imgH="457200" progId="Equation.3">
              <p:embed/>
            </p:oleObj>
          </a:graphicData>
        </a:graphic>
      </p:graphicFrame>
      <p:graphicFrame>
        <p:nvGraphicFramePr>
          <p:cNvPr id="95239" name="Object 7"/>
          <p:cNvGraphicFramePr>
            <a:graphicFrameLocks noChangeAspect="1"/>
          </p:cNvGraphicFramePr>
          <p:nvPr/>
        </p:nvGraphicFramePr>
        <p:xfrm>
          <a:off x="2509838" y="3179763"/>
          <a:ext cx="3435350" cy="630237"/>
        </p:xfrm>
        <a:graphic>
          <a:graphicData uri="http://schemas.openxmlformats.org/presentationml/2006/ole">
            <p:oleObj spid="_x0000_s95239" name="Equation" r:id="rId5" imgW="1866600" imgH="342720" progId="Equation.3">
              <p:embed/>
            </p:oleObj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Complete Set &amp; Orthogonality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/>
              <a:t>According to the linear combination</a:t>
            </a:r>
            <a:br>
              <a:rPr lang="en-US" sz="3600"/>
            </a:br>
            <a:r>
              <a:rPr lang="en-US" sz="4400"/>
              <a:t/>
            </a:r>
            <a:br>
              <a:rPr lang="en-US" sz="4400"/>
            </a:br>
            <a:r>
              <a:rPr lang="en-US" sz="3600"/>
              <a:t>the function      form a complete set if any wavefunction can be expressed as a linear combination of them. </a:t>
            </a:r>
          </a:p>
          <a:p>
            <a:r>
              <a:rPr lang="en-US" sz="3600"/>
              <a:t>Two functions,      and      , are orthogonal (independent on each other) if </a:t>
            </a:r>
          </a:p>
          <a:p>
            <a:endParaRPr lang="en-US" sz="3600"/>
          </a:p>
          <a:p>
            <a:r>
              <a:rPr lang="en-US" sz="3600"/>
              <a:t>Eigenfunctions corresponding to different eigenvalues of the same operator are orthogonal.</a:t>
            </a:r>
            <a:br>
              <a:rPr lang="en-US" sz="3600"/>
            </a:br>
            <a:r>
              <a:rPr lang="en-US" sz="3600"/>
              <a:t/>
            </a:r>
            <a:br>
              <a:rPr lang="en-US" sz="3600"/>
            </a:br>
            <a:endParaRPr lang="en-US" sz="3600"/>
          </a:p>
        </p:txBody>
      </p:sp>
      <p:graphicFrame>
        <p:nvGraphicFramePr>
          <p:cNvPr id="97284" name="Object 4"/>
          <p:cNvGraphicFramePr>
            <a:graphicFrameLocks noChangeAspect="1"/>
          </p:cNvGraphicFramePr>
          <p:nvPr/>
        </p:nvGraphicFramePr>
        <p:xfrm>
          <a:off x="2347913" y="1265238"/>
          <a:ext cx="3798887" cy="696912"/>
        </p:xfrm>
        <a:graphic>
          <a:graphicData uri="http://schemas.openxmlformats.org/presentationml/2006/ole">
            <p:oleObj spid="_x0000_s97284" name="Equation" r:id="rId3" imgW="1866600" imgH="342720" progId="Equation.3">
              <p:embed/>
            </p:oleObj>
          </a:graphicData>
        </a:graphic>
      </p:graphicFrame>
      <p:graphicFrame>
        <p:nvGraphicFramePr>
          <p:cNvPr id="97285" name="Object 5"/>
          <p:cNvGraphicFramePr>
            <a:graphicFrameLocks noChangeAspect="1"/>
          </p:cNvGraphicFramePr>
          <p:nvPr/>
        </p:nvGraphicFramePr>
        <p:xfrm>
          <a:off x="2222500" y="1927225"/>
          <a:ext cx="369888" cy="415925"/>
        </p:xfrm>
        <a:graphic>
          <a:graphicData uri="http://schemas.openxmlformats.org/presentationml/2006/ole">
            <p:oleObj spid="_x0000_s97285" name="Equation" r:id="rId4" imgW="203040" imgH="228600" progId="Equation.3">
              <p:embed/>
            </p:oleObj>
          </a:graphicData>
        </a:graphic>
      </p:graphicFrame>
      <p:graphicFrame>
        <p:nvGraphicFramePr>
          <p:cNvPr id="97286" name="Object 6"/>
          <p:cNvGraphicFramePr>
            <a:graphicFrameLocks noChangeAspect="1"/>
          </p:cNvGraphicFramePr>
          <p:nvPr/>
        </p:nvGraphicFramePr>
        <p:xfrm>
          <a:off x="2998788" y="3449638"/>
          <a:ext cx="1704975" cy="568325"/>
        </p:xfrm>
        <a:graphic>
          <a:graphicData uri="http://schemas.openxmlformats.org/presentationml/2006/ole">
            <p:oleObj spid="_x0000_s97286" name="Equation" r:id="rId5" imgW="838080" imgH="279360" progId="Equation.3">
              <p:embed/>
            </p:oleObj>
          </a:graphicData>
        </a:graphic>
      </p:graphicFrame>
      <p:graphicFrame>
        <p:nvGraphicFramePr>
          <p:cNvPr id="97287" name="Object 7"/>
          <p:cNvGraphicFramePr>
            <a:graphicFrameLocks noChangeAspect="1"/>
          </p:cNvGraphicFramePr>
          <p:nvPr/>
        </p:nvGraphicFramePr>
        <p:xfrm>
          <a:off x="2601913" y="2870200"/>
          <a:ext cx="323850" cy="415925"/>
        </p:xfrm>
        <a:graphic>
          <a:graphicData uri="http://schemas.openxmlformats.org/presentationml/2006/ole">
            <p:oleObj spid="_x0000_s97287" name="Equation" r:id="rId6" imgW="177480" imgH="228600" progId="Equation.3">
              <p:embed/>
            </p:oleObj>
          </a:graphicData>
        </a:graphic>
      </p:graphicFrame>
      <p:graphicFrame>
        <p:nvGraphicFramePr>
          <p:cNvPr id="97288" name="Object 8"/>
          <p:cNvGraphicFramePr>
            <a:graphicFrameLocks noChangeAspect="1"/>
          </p:cNvGraphicFramePr>
          <p:nvPr/>
        </p:nvGraphicFramePr>
        <p:xfrm>
          <a:off x="3616325" y="2849563"/>
          <a:ext cx="369888" cy="439737"/>
        </p:xfrm>
        <a:graphic>
          <a:graphicData uri="http://schemas.openxmlformats.org/presentationml/2006/ole">
            <p:oleObj spid="_x0000_s97288" name="Equation" r:id="rId7" imgW="203040" imgH="241200" progId="Equation.3">
              <p:embed/>
            </p:oleObj>
          </a:graphicData>
        </a:graphic>
      </p:graphicFrame>
    </p:spTree>
  </p:cSld>
  <p:clrMapOvr>
    <a:masterClrMapping/>
  </p:clrMapOvr>
  <p:transition spd="med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Expectation Values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/>
              <a:t>The average value of a large number of observations is given by the expectation value,      , of the operator     corresponding to the observable of interest</a:t>
            </a:r>
          </a:p>
          <a:p>
            <a:pPr lvl="1"/>
            <a:endParaRPr lang="en-US" sz="3200"/>
          </a:p>
          <a:p>
            <a:pPr lvl="1"/>
            <a:endParaRPr lang="en-US" sz="3200"/>
          </a:p>
          <a:p>
            <a:pPr lvl="1"/>
            <a:r>
              <a:rPr lang="en-US" sz="3200"/>
              <a:t> </a:t>
            </a:r>
          </a:p>
          <a:p>
            <a:endParaRPr lang="en-US"/>
          </a:p>
          <a:p>
            <a:pPr lvl="1"/>
            <a:r>
              <a:rPr lang="en-US"/>
              <a:t> </a:t>
            </a:r>
          </a:p>
        </p:txBody>
      </p:sp>
      <p:graphicFrame>
        <p:nvGraphicFramePr>
          <p:cNvPr id="96260" name="Object 4"/>
          <p:cNvGraphicFramePr>
            <a:graphicFrameLocks noChangeAspect="1"/>
          </p:cNvGraphicFramePr>
          <p:nvPr/>
        </p:nvGraphicFramePr>
        <p:xfrm>
          <a:off x="3986213" y="1397000"/>
          <a:ext cx="407987" cy="388938"/>
        </p:xfrm>
        <a:graphic>
          <a:graphicData uri="http://schemas.openxmlformats.org/presentationml/2006/ole">
            <p:oleObj spid="_x0000_s96260" name="Equation" r:id="rId3" imgW="266400" imgH="253800" progId="Equation.3">
              <p:embed/>
            </p:oleObj>
          </a:graphicData>
        </a:graphic>
      </p:graphicFrame>
      <p:graphicFrame>
        <p:nvGraphicFramePr>
          <p:cNvPr id="96261" name="Object 5"/>
          <p:cNvGraphicFramePr>
            <a:graphicFrameLocks noChangeAspect="1"/>
          </p:cNvGraphicFramePr>
          <p:nvPr/>
        </p:nvGraphicFramePr>
        <p:xfrm>
          <a:off x="6637338" y="1371600"/>
          <a:ext cx="252412" cy="311150"/>
        </p:xfrm>
        <a:graphic>
          <a:graphicData uri="http://schemas.openxmlformats.org/presentationml/2006/ole">
            <p:oleObj spid="_x0000_s96261" name="Equation" r:id="rId4" imgW="164880" imgH="203040" progId="Equation.3">
              <p:embed/>
            </p:oleObj>
          </a:graphicData>
        </a:graphic>
      </p:graphicFrame>
      <p:graphicFrame>
        <p:nvGraphicFramePr>
          <p:cNvPr id="96262" name="Object 6"/>
          <p:cNvGraphicFramePr>
            <a:graphicFrameLocks noChangeAspect="1"/>
          </p:cNvGraphicFramePr>
          <p:nvPr/>
        </p:nvGraphicFramePr>
        <p:xfrm>
          <a:off x="2925763" y="2359025"/>
          <a:ext cx="2465387" cy="615950"/>
        </p:xfrm>
        <a:graphic>
          <a:graphicData uri="http://schemas.openxmlformats.org/presentationml/2006/ole">
            <p:oleObj spid="_x0000_s96262" name="Equation" r:id="rId5" imgW="1117440" imgH="279360" progId="Equation.3">
              <p:embed/>
            </p:oleObj>
          </a:graphicData>
        </a:graphic>
      </p:graphicFrame>
      <p:graphicFrame>
        <p:nvGraphicFramePr>
          <p:cNvPr id="96264" name="Object 8"/>
          <p:cNvGraphicFramePr>
            <a:graphicFrameLocks noChangeAspect="1"/>
          </p:cNvGraphicFramePr>
          <p:nvPr/>
        </p:nvGraphicFramePr>
        <p:xfrm>
          <a:off x="914400" y="3065463"/>
          <a:ext cx="3690938" cy="471487"/>
        </p:xfrm>
        <a:graphic>
          <a:graphicData uri="http://schemas.openxmlformats.org/presentationml/2006/ole">
            <p:oleObj spid="_x0000_s96264" name="Equation" r:id="rId6" imgW="2184120" imgH="279360" progId="Equation.3">
              <p:embed/>
            </p:oleObj>
          </a:graphicData>
        </a:graphic>
      </p:graphicFrame>
      <p:graphicFrame>
        <p:nvGraphicFramePr>
          <p:cNvPr id="96265" name="Object 9"/>
          <p:cNvGraphicFramePr>
            <a:graphicFrameLocks noChangeAspect="1"/>
          </p:cNvGraphicFramePr>
          <p:nvPr/>
        </p:nvGraphicFramePr>
        <p:xfrm>
          <a:off x="920750" y="3962400"/>
          <a:ext cx="8042275" cy="1993900"/>
        </p:xfrm>
        <a:graphic>
          <a:graphicData uri="http://schemas.openxmlformats.org/presentationml/2006/ole">
            <p:oleObj spid="_x0000_s96265" name="Equation" r:id="rId7" imgW="4609800" imgH="1143000" progId="Equation.3">
              <p:embed/>
            </p:oleObj>
          </a:graphicData>
        </a:graphic>
      </p:graphicFrame>
    </p:spTree>
  </p:cSld>
  <p:clrMapOvr>
    <a:masterClrMapping/>
  </p:clrMapOvr>
  <p:transition spd="med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Uncertainty Principle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4391025" cy="57150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sz="3600" b="1"/>
              <a:t>The Heisenberg uncertainty principle</a:t>
            </a:r>
            <a:r>
              <a:rPr lang="en-US" sz="3600"/>
              <a:t> states that one cannot measure values (with arbitrary precision) of certain conjugate quantities, which are pairs of observables of a single elementary particle. These pairs include the position and momentum. </a:t>
            </a:r>
          </a:p>
        </p:txBody>
      </p:sp>
      <p:pic>
        <p:nvPicPr>
          <p:cNvPr id="76804" name="Picture 4" descr="un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7875" y="1187450"/>
            <a:ext cx="4556125" cy="3159125"/>
          </a:xfrm>
          <a:prstGeom prst="rect">
            <a:avLst/>
          </a:prstGeom>
          <a:noFill/>
        </p:spPr>
      </p:pic>
      <p:pic>
        <p:nvPicPr>
          <p:cNvPr id="76805" name="Picture 5" descr="unc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6663" y="4633913"/>
            <a:ext cx="4695825" cy="1885950"/>
          </a:xfrm>
          <a:prstGeom prst="rect">
            <a:avLst/>
          </a:prstGeom>
          <a:noFill/>
        </p:spPr>
      </p:pic>
      <p:pic>
        <p:nvPicPr>
          <p:cNvPr id="76806" name="Picture 6" descr="heisenber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3566" b="10696"/>
          <a:stretch>
            <a:fillRect/>
          </a:stretch>
        </p:blipFill>
        <p:spPr bwMode="auto">
          <a:xfrm>
            <a:off x="52388" y="69850"/>
            <a:ext cx="620712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6896100" y="579438"/>
            <a:ext cx="2181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</a:rPr>
              <a:t>Werner Heisenberg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Key Ideas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5000"/>
              </a:lnSpc>
            </a:pPr>
            <a:r>
              <a:rPr lang="en-US"/>
              <a:t>Laws of Nature</a:t>
            </a:r>
          </a:p>
          <a:p>
            <a:pPr lvl="1">
              <a:lnSpc>
                <a:spcPct val="75000"/>
              </a:lnSpc>
            </a:pPr>
            <a:r>
              <a:rPr lang="en-US"/>
              <a:t>Classical Mechanics (</a:t>
            </a:r>
            <a:r>
              <a:rPr lang="en-US" sz="3200">
                <a:solidFill>
                  <a:srgbClr val="0033CC"/>
                </a:solidFill>
              </a:rPr>
              <a:t>Failed in microscopic levels</a:t>
            </a:r>
            <a:r>
              <a:rPr lang="en-US"/>
              <a:t>)</a:t>
            </a:r>
          </a:p>
          <a:p>
            <a:pPr lvl="1">
              <a:lnSpc>
                <a:spcPct val="75000"/>
              </a:lnSpc>
            </a:pPr>
            <a:r>
              <a:rPr lang="en-US"/>
              <a:t>Quantum Mechanics</a:t>
            </a:r>
          </a:p>
          <a:p>
            <a:pPr>
              <a:lnSpc>
                <a:spcPct val="75000"/>
              </a:lnSpc>
            </a:pPr>
            <a:r>
              <a:rPr lang="en-US"/>
              <a:t>Wave-Particle Duality</a:t>
            </a:r>
          </a:p>
          <a:p>
            <a:pPr>
              <a:lnSpc>
                <a:spcPct val="75000"/>
              </a:lnSpc>
            </a:pPr>
            <a:r>
              <a:rPr lang="en-US"/>
              <a:t>Wavefunction:Wave Mechanics</a:t>
            </a:r>
          </a:p>
          <a:p>
            <a:pPr>
              <a:lnSpc>
                <a:spcPct val="75000"/>
              </a:lnSpc>
            </a:pPr>
            <a:r>
              <a:rPr lang="en-US"/>
              <a:t>Schrodinger equation</a:t>
            </a:r>
          </a:p>
          <a:p>
            <a:pPr lvl="1">
              <a:lnSpc>
                <a:spcPct val="75000"/>
              </a:lnSpc>
            </a:pPr>
            <a:r>
              <a:rPr lang="en-US"/>
              <a:t>Eigen-equation</a:t>
            </a:r>
          </a:p>
          <a:p>
            <a:pPr lvl="1">
              <a:lnSpc>
                <a:spcPct val="75000"/>
              </a:lnSpc>
            </a:pPr>
            <a:r>
              <a:rPr lang="en-US"/>
              <a:t>Time dependent/independent</a:t>
            </a:r>
          </a:p>
          <a:p>
            <a:pPr lvl="1">
              <a:lnSpc>
                <a:spcPct val="75000"/>
              </a:lnSpc>
            </a:pPr>
            <a:r>
              <a:rPr lang="en-US"/>
              <a:t>Born interpretation</a:t>
            </a:r>
          </a:p>
          <a:p>
            <a:pPr lvl="1">
              <a:lnSpc>
                <a:spcPct val="75000"/>
              </a:lnSpc>
            </a:pPr>
            <a:r>
              <a:rPr lang="en-US"/>
              <a:t>Acceptable wavefunctions</a:t>
            </a:r>
          </a:p>
          <a:p>
            <a:pPr lvl="1">
              <a:lnSpc>
                <a:spcPct val="75000"/>
              </a:lnSpc>
            </a:pPr>
            <a:r>
              <a:rPr lang="en-US"/>
              <a:t>Information from wavefunctions</a:t>
            </a:r>
          </a:p>
          <a:p>
            <a:pPr lvl="1">
              <a:lnSpc>
                <a:spcPct val="75000"/>
              </a:lnSpc>
            </a:pPr>
            <a:r>
              <a:rPr lang="en-US"/>
              <a:t>Measurable properties</a:t>
            </a:r>
          </a:p>
          <a:p>
            <a:pPr lvl="1">
              <a:lnSpc>
                <a:spcPct val="75000"/>
              </a:lnSpc>
            </a:pPr>
            <a:r>
              <a:rPr lang="en-US"/>
              <a:t>Uncertainty principles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Black-Body Radiator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6030913" cy="5715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b="1"/>
              <a:t>A black body</a:t>
            </a:r>
            <a:r>
              <a:rPr lang="en-US" sz="3200"/>
              <a:t> is an object that absorbs all electromagnetic radiation that falls onto it. </a:t>
            </a:r>
          </a:p>
          <a:p>
            <a:pPr>
              <a:spcBef>
                <a:spcPct val="50000"/>
              </a:spcBef>
            </a:pPr>
            <a:r>
              <a:rPr lang="en-US" sz="3200"/>
              <a:t>The amount and type of electromagnetic radiation they emit is directly related to their temperature. </a:t>
            </a:r>
          </a:p>
          <a:p>
            <a:pPr>
              <a:spcBef>
                <a:spcPct val="50000"/>
              </a:spcBef>
            </a:pPr>
            <a:r>
              <a:rPr lang="en-US" sz="3200"/>
              <a:t>A hot object emits electromagnetic radiation.</a:t>
            </a:r>
          </a:p>
          <a:p>
            <a:pPr>
              <a:spcBef>
                <a:spcPct val="50000"/>
              </a:spcBef>
            </a:pPr>
            <a:r>
              <a:rPr lang="en-US" sz="3200"/>
              <a:t>The light emitted by a black body is called black-body radiation</a:t>
            </a:r>
          </a:p>
        </p:txBody>
      </p:sp>
      <p:pic>
        <p:nvPicPr>
          <p:cNvPr id="90117" name="Picture 5" descr="As the temperature decreases, the peak of the black body radiation curve moves to lower intensities and longer wavelengths. The black-body radiation graph is also compared with the classical model that preceded it.">
            <a:hlinkClick r:id="rId2" tooltip="As the temperature decreases, the peak of the black body radiation curve moves to lower intensities and longer wavelengths. The black-body radiation graph is also compared with the classical model that preceded it.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9488" y="2476500"/>
            <a:ext cx="2886075" cy="2886075"/>
          </a:xfrm>
          <a:prstGeom prst="rect">
            <a:avLst/>
          </a:prstGeom>
          <a:noFill/>
        </p:spPr>
      </p:pic>
      <p:grpSp>
        <p:nvGrpSpPr>
          <p:cNvPr id="90123" name="Group 11"/>
          <p:cNvGrpSpPr>
            <a:grpSpLocks/>
          </p:cNvGrpSpPr>
          <p:nvPr/>
        </p:nvGrpSpPr>
        <p:grpSpPr bwMode="auto">
          <a:xfrm>
            <a:off x="554038" y="5378450"/>
            <a:ext cx="7223125" cy="742950"/>
            <a:chOff x="860" y="3507"/>
            <a:chExt cx="4550" cy="585"/>
          </a:xfrm>
        </p:grpSpPr>
        <p:grpSp>
          <p:nvGrpSpPr>
            <p:cNvPr id="90121" name="Group 9"/>
            <p:cNvGrpSpPr>
              <a:grpSpLocks/>
            </p:cNvGrpSpPr>
            <p:nvPr/>
          </p:nvGrpSpPr>
          <p:grpSpPr bwMode="auto">
            <a:xfrm>
              <a:off x="935" y="3507"/>
              <a:ext cx="3776" cy="362"/>
              <a:chOff x="287" y="2937"/>
              <a:chExt cx="3776" cy="362"/>
            </a:xfrm>
          </p:grpSpPr>
          <p:sp>
            <p:nvSpPr>
              <p:cNvPr id="90118" name="Rectangle 6"/>
              <p:cNvSpPr>
                <a:spLocks noChangeArrowheads="1"/>
              </p:cNvSpPr>
              <p:nvPr/>
            </p:nvSpPr>
            <p:spPr bwMode="auto">
              <a:xfrm>
                <a:off x="287" y="2937"/>
                <a:ext cx="1371" cy="351"/>
              </a:xfrm>
              <a:prstGeom prst="rect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FFFF99"/>
                  </a:gs>
                </a:gsLst>
                <a:lin ang="0" scaled="1"/>
              </a:gra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90119" name="Rectangle 7"/>
              <p:cNvSpPr>
                <a:spLocks noChangeArrowheads="1"/>
              </p:cNvSpPr>
              <p:nvPr/>
            </p:nvSpPr>
            <p:spPr bwMode="auto">
              <a:xfrm>
                <a:off x="2698" y="2948"/>
                <a:ext cx="1365" cy="351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rgbClr val="91A5FB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90120" name="Rectangle 8"/>
              <p:cNvSpPr>
                <a:spLocks noChangeArrowheads="1"/>
              </p:cNvSpPr>
              <p:nvPr/>
            </p:nvSpPr>
            <p:spPr bwMode="auto">
              <a:xfrm>
                <a:off x="1658" y="2940"/>
                <a:ext cx="1047" cy="351"/>
              </a:xfrm>
              <a:prstGeom prst="rect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90122" name="Text Box 10"/>
            <p:cNvSpPr txBox="1">
              <a:spLocks noChangeArrowheads="1"/>
            </p:cNvSpPr>
            <p:nvPr/>
          </p:nvSpPr>
          <p:spPr bwMode="auto">
            <a:xfrm>
              <a:off x="860" y="3863"/>
              <a:ext cx="4550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300"/>
                <a:t>1000      2000     3000     4000     5000     6000     7000     8000     9000     10000   K</a:t>
              </a:r>
            </a:p>
          </p:txBody>
        </p:sp>
      </p:grpSp>
      <p:grpSp>
        <p:nvGrpSpPr>
          <p:cNvPr id="90131" name="Group 19"/>
          <p:cNvGrpSpPr>
            <a:grpSpLocks/>
          </p:cNvGrpSpPr>
          <p:nvPr/>
        </p:nvGrpSpPr>
        <p:grpSpPr bwMode="auto">
          <a:xfrm>
            <a:off x="6346825" y="976313"/>
            <a:ext cx="2460625" cy="1447800"/>
            <a:chOff x="3909" y="644"/>
            <a:chExt cx="1550" cy="912"/>
          </a:xfrm>
        </p:grpSpPr>
        <p:sp>
          <p:nvSpPr>
            <p:cNvPr id="90127" name="Rectangle 15"/>
            <p:cNvSpPr>
              <a:spLocks noChangeArrowheads="1"/>
            </p:cNvSpPr>
            <p:nvPr/>
          </p:nvSpPr>
          <p:spPr bwMode="auto">
            <a:xfrm>
              <a:off x="4156" y="650"/>
              <a:ext cx="832" cy="70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0126" name="Freeform 14"/>
            <p:cNvSpPr>
              <a:spLocks/>
            </p:cNvSpPr>
            <p:nvPr/>
          </p:nvSpPr>
          <p:spPr bwMode="auto">
            <a:xfrm>
              <a:off x="4160" y="644"/>
              <a:ext cx="838" cy="714"/>
            </a:xfrm>
            <a:custGeom>
              <a:avLst/>
              <a:gdLst/>
              <a:ahLst/>
              <a:cxnLst>
                <a:cxn ang="0">
                  <a:pos x="838" y="240"/>
                </a:cxn>
                <a:cxn ang="0">
                  <a:pos x="838" y="0"/>
                </a:cxn>
                <a:cxn ang="0">
                  <a:pos x="0" y="0"/>
                </a:cxn>
                <a:cxn ang="0">
                  <a:pos x="0" y="500"/>
                </a:cxn>
                <a:cxn ang="0">
                  <a:pos x="838" y="500"/>
                </a:cxn>
                <a:cxn ang="0">
                  <a:pos x="838" y="262"/>
                </a:cxn>
              </a:cxnLst>
              <a:rect l="0" t="0" r="r" b="b"/>
              <a:pathLst>
                <a:path w="838" h="500">
                  <a:moveTo>
                    <a:pt x="838" y="240"/>
                  </a:moveTo>
                  <a:lnTo>
                    <a:pt x="838" y="0"/>
                  </a:lnTo>
                  <a:lnTo>
                    <a:pt x="0" y="0"/>
                  </a:lnTo>
                  <a:lnTo>
                    <a:pt x="0" y="500"/>
                  </a:lnTo>
                  <a:lnTo>
                    <a:pt x="838" y="500"/>
                  </a:lnTo>
                  <a:lnTo>
                    <a:pt x="838" y="262"/>
                  </a:lnTo>
                </a:path>
              </a:pathLst>
            </a:custGeom>
            <a:noFill/>
            <a:ln w="57150" cmpd="sng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90128" name="Freeform 16"/>
            <p:cNvSpPr>
              <a:spLocks/>
            </p:cNvSpPr>
            <p:nvPr/>
          </p:nvSpPr>
          <p:spPr bwMode="auto">
            <a:xfrm rot="-3066119">
              <a:off x="4224" y="1094"/>
              <a:ext cx="487" cy="112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40" y="11"/>
                </a:cxn>
                <a:cxn ang="0">
                  <a:pos x="108" y="135"/>
                </a:cxn>
                <a:cxn ang="0">
                  <a:pos x="177" y="12"/>
                </a:cxn>
                <a:cxn ang="0">
                  <a:pos x="246" y="134"/>
                </a:cxn>
                <a:cxn ang="0">
                  <a:pos x="313" y="11"/>
                </a:cxn>
                <a:cxn ang="0">
                  <a:pos x="381" y="133"/>
                </a:cxn>
                <a:cxn ang="0">
                  <a:pos x="450" y="11"/>
                </a:cxn>
                <a:cxn ang="0">
                  <a:pos x="517" y="134"/>
                </a:cxn>
                <a:cxn ang="0">
                  <a:pos x="585" y="10"/>
                </a:cxn>
                <a:cxn ang="0">
                  <a:pos x="628" y="74"/>
                </a:cxn>
                <a:cxn ang="0">
                  <a:pos x="724" y="81"/>
                </a:cxn>
              </a:cxnLst>
              <a:rect l="0" t="0" r="r" b="b"/>
              <a:pathLst>
                <a:path w="724" h="135">
                  <a:moveTo>
                    <a:pt x="0" y="76"/>
                  </a:moveTo>
                  <a:cubicBezTo>
                    <a:pt x="7" y="65"/>
                    <a:pt x="22" y="1"/>
                    <a:pt x="40" y="11"/>
                  </a:cubicBezTo>
                  <a:cubicBezTo>
                    <a:pt x="58" y="21"/>
                    <a:pt x="85" y="135"/>
                    <a:pt x="108" y="135"/>
                  </a:cubicBezTo>
                  <a:cubicBezTo>
                    <a:pt x="131" y="135"/>
                    <a:pt x="154" y="12"/>
                    <a:pt x="177" y="12"/>
                  </a:cubicBezTo>
                  <a:cubicBezTo>
                    <a:pt x="199" y="12"/>
                    <a:pt x="223" y="134"/>
                    <a:pt x="246" y="134"/>
                  </a:cubicBezTo>
                  <a:cubicBezTo>
                    <a:pt x="268" y="134"/>
                    <a:pt x="291" y="11"/>
                    <a:pt x="313" y="11"/>
                  </a:cubicBezTo>
                  <a:cubicBezTo>
                    <a:pt x="336" y="11"/>
                    <a:pt x="358" y="133"/>
                    <a:pt x="381" y="133"/>
                  </a:cubicBezTo>
                  <a:cubicBezTo>
                    <a:pt x="404" y="133"/>
                    <a:pt x="427" y="11"/>
                    <a:pt x="450" y="11"/>
                  </a:cubicBezTo>
                  <a:cubicBezTo>
                    <a:pt x="472" y="11"/>
                    <a:pt x="495" y="134"/>
                    <a:pt x="517" y="134"/>
                  </a:cubicBezTo>
                  <a:cubicBezTo>
                    <a:pt x="540" y="134"/>
                    <a:pt x="567" y="20"/>
                    <a:pt x="585" y="10"/>
                  </a:cubicBezTo>
                  <a:cubicBezTo>
                    <a:pt x="603" y="0"/>
                    <a:pt x="605" y="62"/>
                    <a:pt x="628" y="74"/>
                  </a:cubicBezTo>
                  <a:cubicBezTo>
                    <a:pt x="651" y="86"/>
                    <a:pt x="704" y="80"/>
                    <a:pt x="724" y="8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90129" name="Freeform 17"/>
            <p:cNvSpPr>
              <a:spLocks/>
            </p:cNvSpPr>
            <p:nvPr/>
          </p:nvSpPr>
          <p:spPr bwMode="auto">
            <a:xfrm>
              <a:off x="4175" y="653"/>
              <a:ext cx="1152" cy="695"/>
            </a:xfrm>
            <a:custGeom>
              <a:avLst/>
              <a:gdLst/>
              <a:ahLst/>
              <a:cxnLst>
                <a:cxn ang="0">
                  <a:pos x="457" y="303"/>
                </a:cxn>
                <a:cxn ang="0">
                  <a:pos x="694" y="6"/>
                </a:cxn>
                <a:cxn ang="0">
                  <a:pos x="807" y="89"/>
                </a:cxn>
                <a:cxn ang="0">
                  <a:pos x="528" y="689"/>
                </a:cxn>
                <a:cxn ang="0">
                  <a:pos x="0" y="137"/>
                </a:cxn>
                <a:cxn ang="0">
                  <a:pos x="148" y="0"/>
                </a:cxn>
                <a:cxn ang="0">
                  <a:pos x="813" y="541"/>
                </a:cxn>
                <a:cxn ang="0">
                  <a:pos x="314" y="695"/>
                </a:cxn>
                <a:cxn ang="0">
                  <a:pos x="0" y="558"/>
                </a:cxn>
                <a:cxn ang="0">
                  <a:pos x="1152" y="267"/>
                </a:cxn>
              </a:cxnLst>
              <a:rect l="0" t="0" r="r" b="b"/>
              <a:pathLst>
                <a:path w="1152" h="695">
                  <a:moveTo>
                    <a:pt x="457" y="303"/>
                  </a:moveTo>
                  <a:lnTo>
                    <a:pt x="694" y="6"/>
                  </a:lnTo>
                  <a:lnTo>
                    <a:pt x="807" y="89"/>
                  </a:lnTo>
                  <a:lnTo>
                    <a:pt x="528" y="689"/>
                  </a:lnTo>
                  <a:lnTo>
                    <a:pt x="0" y="137"/>
                  </a:lnTo>
                  <a:lnTo>
                    <a:pt x="148" y="0"/>
                  </a:lnTo>
                  <a:lnTo>
                    <a:pt x="813" y="541"/>
                  </a:lnTo>
                  <a:lnTo>
                    <a:pt x="314" y="695"/>
                  </a:lnTo>
                  <a:lnTo>
                    <a:pt x="0" y="558"/>
                  </a:lnTo>
                  <a:lnTo>
                    <a:pt x="1152" y="267"/>
                  </a:lnTo>
                </a:path>
              </a:pathLst>
            </a:custGeom>
            <a:noFill/>
            <a:ln w="9525" cap="flat">
              <a:solidFill>
                <a:srgbClr val="CC6600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90130" name="Text Box 18"/>
            <p:cNvSpPr txBox="1">
              <a:spLocks noChangeArrowheads="1"/>
            </p:cNvSpPr>
            <p:nvPr/>
          </p:nvSpPr>
          <p:spPr bwMode="auto">
            <a:xfrm>
              <a:off x="3909" y="1364"/>
              <a:ext cx="155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b="1" i="1"/>
                <a:t>Black-body</a:t>
              </a:r>
              <a:r>
                <a:rPr lang="en-US" sz="1400" i="1"/>
                <a:t> or </a:t>
              </a:r>
              <a:r>
                <a:rPr lang="en-US" sz="1400" b="1" i="1"/>
                <a:t>hot cavity</a:t>
              </a:r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Black-Body Radiation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4914900" cy="5715000"/>
          </a:xfrm>
        </p:spPr>
        <p:txBody>
          <a:bodyPr/>
          <a:lstStyle/>
          <a:p>
            <a:pPr>
              <a:lnSpc>
                <a:spcPct val="65000"/>
              </a:lnSpc>
              <a:spcBef>
                <a:spcPct val="30000"/>
              </a:spcBef>
            </a:pPr>
            <a:r>
              <a:rPr lang="en-US" sz="3200" b="1"/>
              <a:t>Blackbody radiator</a:t>
            </a:r>
            <a:r>
              <a:rPr lang="en-US" sz="3200"/>
              <a:t> refers to an object or system which absorbs all radiation incident upon it and re-radiates energy which is characteristic of this radiating system only. </a:t>
            </a:r>
          </a:p>
          <a:p>
            <a:pPr>
              <a:lnSpc>
                <a:spcPct val="65000"/>
              </a:lnSpc>
              <a:spcBef>
                <a:spcPct val="30000"/>
              </a:spcBef>
            </a:pPr>
            <a:r>
              <a:rPr lang="en-US" sz="3200"/>
              <a:t>When the temperature of a blackbody radiator increases, the overall radiated energy increases and the peak of the radiation curve moves to shorter wavelengths.</a:t>
            </a:r>
          </a:p>
          <a:p>
            <a:pPr>
              <a:lnSpc>
                <a:spcPct val="65000"/>
              </a:lnSpc>
              <a:spcBef>
                <a:spcPct val="30000"/>
              </a:spcBef>
            </a:pPr>
            <a:r>
              <a:rPr lang="en-US" sz="3200"/>
              <a:t>Can’t be explained by classical physics</a:t>
            </a:r>
          </a:p>
        </p:txBody>
      </p:sp>
      <p:pic>
        <p:nvPicPr>
          <p:cNvPr id="71692" name="Picture 12" descr="wi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9025" y="1335088"/>
            <a:ext cx="4057650" cy="2409825"/>
          </a:xfrm>
          <a:prstGeom prst="rect">
            <a:avLst/>
          </a:prstGeom>
          <a:noFill/>
        </p:spPr>
      </p:pic>
      <p:grpSp>
        <p:nvGrpSpPr>
          <p:cNvPr id="71696" name="Group 16"/>
          <p:cNvGrpSpPr>
            <a:grpSpLocks/>
          </p:cNvGrpSpPr>
          <p:nvPr/>
        </p:nvGrpSpPr>
        <p:grpSpPr bwMode="auto">
          <a:xfrm>
            <a:off x="5143500" y="4057650"/>
            <a:ext cx="3676650" cy="885825"/>
            <a:chOff x="3210" y="3612"/>
            <a:chExt cx="2316" cy="558"/>
          </a:xfrm>
        </p:grpSpPr>
        <p:sp>
          <p:nvSpPr>
            <p:cNvPr id="71695" name="Freeform 15"/>
            <p:cNvSpPr>
              <a:spLocks/>
            </p:cNvSpPr>
            <p:nvPr/>
          </p:nvSpPr>
          <p:spPr bwMode="auto">
            <a:xfrm>
              <a:off x="3210" y="3738"/>
              <a:ext cx="2316" cy="432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0" y="0"/>
                </a:cxn>
                <a:cxn ang="0">
                  <a:pos x="0" y="432"/>
                </a:cxn>
                <a:cxn ang="0">
                  <a:pos x="2316" y="432"/>
                </a:cxn>
                <a:cxn ang="0">
                  <a:pos x="2316" y="12"/>
                </a:cxn>
                <a:cxn ang="0">
                  <a:pos x="1686" y="12"/>
                </a:cxn>
              </a:cxnLst>
              <a:rect l="0" t="0" r="r" b="b"/>
              <a:pathLst>
                <a:path w="2316" h="432">
                  <a:moveTo>
                    <a:pt x="120" y="0"/>
                  </a:moveTo>
                  <a:lnTo>
                    <a:pt x="0" y="0"/>
                  </a:lnTo>
                  <a:lnTo>
                    <a:pt x="0" y="432"/>
                  </a:lnTo>
                  <a:lnTo>
                    <a:pt x="2316" y="432"/>
                  </a:lnTo>
                  <a:lnTo>
                    <a:pt x="2316" y="12"/>
                  </a:lnTo>
                  <a:lnTo>
                    <a:pt x="1686" y="12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1693" name="Text Box 13"/>
            <p:cNvSpPr txBox="1">
              <a:spLocks noChangeArrowheads="1"/>
            </p:cNvSpPr>
            <p:nvPr/>
          </p:nvSpPr>
          <p:spPr bwMode="auto">
            <a:xfrm>
              <a:off x="3282" y="3612"/>
              <a:ext cx="18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Wien Displacement Law</a:t>
              </a:r>
            </a:p>
          </p:txBody>
        </p:sp>
        <p:graphicFrame>
          <p:nvGraphicFramePr>
            <p:cNvPr id="71694" name="Object 14"/>
            <p:cNvGraphicFramePr>
              <a:graphicFrameLocks noChangeAspect="1"/>
            </p:cNvGraphicFramePr>
            <p:nvPr/>
          </p:nvGraphicFramePr>
          <p:xfrm>
            <a:off x="3343" y="3852"/>
            <a:ext cx="2142" cy="264"/>
          </p:xfrm>
          <a:graphic>
            <a:graphicData uri="http://schemas.openxmlformats.org/presentationml/2006/ole">
              <p:oleObj spid="_x0000_s71694" name="Equation" r:id="rId4" imgW="1854000" imgH="228600" progId="Equation.3">
                <p:embed/>
              </p:oleObj>
            </a:graphicData>
          </a:graphic>
        </p:graphicFrame>
      </p:grpSp>
      <p:grpSp>
        <p:nvGrpSpPr>
          <p:cNvPr id="71697" name="Group 17"/>
          <p:cNvGrpSpPr>
            <a:grpSpLocks/>
          </p:cNvGrpSpPr>
          <p:nvPr/>
        </p:nvGrpSpPr>
        <p:grpSpPr bwMode="auto">
          <a:xfrm>
            <a:off x="5048250" y="5341938"/>
            <a:ext cx="3848100" cy="885825"/>
            <a:chOff x="672" y="3060"/>
            <a:chExt cx="2424" cy="558"/>
          </a:xfrm>
        </p:grpSpPr>
        <p:sp>
          <p:nvSpPr>
            <p:cNvPr id="71698" name="Freeform 18"/>
            <p:cNvSpPr>
              <a:spLocks/>
            </p:cNvSpPr>
            <p:nvPr/>
          </p:nvSpPr>
          <p:spPr bwMode="auto">
            <a:xfrm>
              <a:off x="672" y="3186"/>
              <a:ext cx="2424" cy="432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0" y="0"/>
                </a:cxn>
                <a:cxn ang="0">
                  <a:pos x="0" y="432"/>
                </a:cxn>
                <a:cxn ang="0">
                  <a:pos x="2316" y="432"/>
                </a:cxn>
                <a:cxn ang="0">
                  <a:pos x="2316" y="12"/>
                </a:cxn>
                <a:cxn ang="0">
                  <a:pos x="1686" y="12"/>
                </a:cxn>
              </a:cxnLst>
              <a:rect l="0" t="0" r="r" b="b"/>
              <a:pathLst>
                <a:path w="2316" h="432">
                  <a:moveTo>
                    <a:pt x="120" y="0"/>
                  </a:moveTo>
                  <a:lnTo>
                    <a:pt x="0" y="0"/>
                  </a:lnTo>
                  <a:lnTo>
                    <a:pt x="0" y="432"/>
                  </a:lnTo>
                  <a:lnTo>
                    <a:pt x="2316" y="432"/>
                  </a:lnTo>
                  <a:lnTo>
                    <a:pt x="2316" y="12"/>
                  </a:lnTo>
                  <a:lnTo>
                    <a:pt x="1686" y="12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1699" name="Text Box 19"/>
            <p:cNvSpPr txBox="1">
              <a:spLocks noChangeArrowheads="1"/>
            </p:cNvSpPr>
            <p:nvPr/>
          </p:nvSpPr>
          <p:spPr bwMode="auto">
            <a:xfrm>
              <a:off x="786" y="3060"/>
              <a:ext cx="18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Stefan-Boltzmann Law</a:t>
              </a:r>
            </a:p>
          </p:txBody>
        </p:sp>
        <p:graphicFrame>
          <p:nvGraphicFramePr>
            <p:cNvPr id="71700" name="Object 20"/>
            <p:cNvGraphicFramePr>
              <a:graphicFrameLocks noChangeAspect="1"/>
            </p:cNvGraphicFramePr>
            <p:nvPr/>
          </p:nvGraphicFramePr>
          <p:xfrm>
            <a:off x="744" y="3300"/>
            <a:ext cx="2348" cy="264"/>
          </p:xfrm>
          <a:graphic>
            <a:graphicData uri="http://schemas.openxmlformats.org/presentationml/2006/ole">
              <p:oleObj spid="_x0000_s71700" name="Equation" r:id="rId5" imgW="2031840" imgH="228600" progId="Equation.3">
                <p:embed/>
              </p:oleObj>
            </a:graphicData>
          </a:graphic>
        </p:graphicFrame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Planck Hypothesis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04275" cy="5715000"/>
          </a:xfrm>
        </p:spPr>
        <p:txBody>
          <a:bodyPr/>
          <a:lstStyle/>
          <a:p>
            <a:r>
              <a:rPr lang="en-US" sz="3600"/>
              <a:t>Planck suggested that the classical laws of physics do not apply on the atomic scale </a:t>
            </a:r>
          </a:p>
          <a:p>
            <a:r>
              <a:rPr lang="en-US" sz="3200">
                <a:solidFill>
                  <a:schemeClr val="hlink"/>
                </a:solidFill>
                <a:sym typeface="Symbol" pitchFamily="18" charset="2"/>
              </a:rPr>
              <a:t>A radiating body consists of an enormous # of elementary oscillators, vibrating at their specific frequencies, from zero to infinity. The energy E of each oscillator is not permitted to take on any arbitrary value, but is proportional to some integral multiple of the frequency f of the oscillator  </a:t>
            </a:r>
            <a:r>
              <a:rPr lang="en-US" sz="3200" b="1">
                <a:solidFill>
                  <a:schemeClr val="hlink"/>
                </a:solidFill>
                <a:sym typeface="Symbol" pitchFamily="18" charset="2"/>
              </a:rPr>
              <a:t>E = nh</a:t>
            </a:r>
            <a:r>
              <a:rPr lang="en-US" sz="2400" b="1">
                <a:solidFill>
                  <a:schemeClr val="hlink"/>
                </a:solidFill>
                <a:sym typeface="Symbol" pitchFamily="18" charset="2"/>
              </a:rPr>
              <a:t></a:t>
            </a:r>
            <a:r>
              <a:rPr lang="en-US" sz="3200">
                <a:solidFill>
                  <a:schemeClr val="hlink"/>
                </a:solidFill>
                <a:sym typeface="Symbol" pitchFamily="18" charset="2"/>
              </a:rPr>
              <a:t> </a:t>
            </a:r>
          </a:p>
          <a:p>
            <a:pPr lvl="1"/>
            <a:r>
              <a:rPr lang="en-US" sz="3200"/>
              <a:t>Planck Constant       h = 6.62608 x 10</a:t>
            </a:r>
            <a:r>
              <a:rPr lang="en-US" sz="3200" baseline="30000"/>
              <a:t>-34</a:t>
            </a:r>
            <a:r>
              <a:rPr lang="en-US" sz="3200"/>
              <a:t> J s</a:t>
            </a:r>
          </a:p>
          <a:p>
            <a:endParaRPr lang="en-US" sz="3600"/>
          </a:p>
        </p:txBody>
      </p:sp>
      <p:pic>
        <p:nvPicPr>
          <p:cNvPr id="70661" name="Picture 5" descr="bbrc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4888" y="4349750"/>
            <a:ext cx="4329112" cy="2508250"/>
          </a:xfrm>
          <a:prstGeom prst="rect">
            <a:avLst/>
          </a:prstGeom>
          <a:noFill/>
        </p:spPr>
      </p:pic>
      <p:graphicFrame>
        <p:nvGraphicFramePr>
          <p:cNvPr id="70665" name="Object 9"/>
          <p:cNvGraphicFramePr>
            <a:graphicFrameLocks noChangeAspect="1"/>
          </p:cNvGraphicFramePr>
          <p:nvPr/>
        </p:nvGraphicFramePr>
        <p:xfrm>
          <a:off x="655638" y="5529263"/>
          <a:ext cx="3814762" cy="1165225"/>
        </p:xfrm>
        <a:graphic>
          <a:graphicData uri="http://schemas.openxmlformats.org/presentationml/2006/ole">
            <p:oleObj spid="_x0000_s70665" name="Equation" r:id="rId4" imgW="2743200" imgH="838080" progId="Equation.3">
              <p:embed/>
            </p:oleObj>
          </a:graphicData>
        </a:graphic>
      </p:graphicFrame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7640638" y="579438"/>
            <a:ext cx="1436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</a:rPr>
              <a:t>Max Planck</a:t>
            </a:r>
          </a:p>
        </p:txBody>
      </p:sp>
      <p:pic>
        <p:nvPicPr>
          <p:cNvPr id="70670" name="Picture 14" descr="plnc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425" y="4440238"/>
            <a:ext cx="4079875" cy="1003300"/>
          </a:xfrm>
          <a:prstGeom prst="rect">
            <a:avLst/>
          </a:prstGeom>
          <a:noFill/>
        </p:spPr>
      </p:pic>
      <p:pic>
        <p:nvPicPr>
          <p:cNvPr id="70673" name="Picture 17" descr="planck"/>
          <p:cNvPicPr>
            <a:picLocks noChangeAspect="1" noChangeArrowheads="1"/>
          </p:cNvPicPr>
          <p:nvPr/>
        </p:nvPicPr>
        <p:blipFill>
          <a:blip r:embed="rId6" cstate="print"/>
          <a:srcRect l="6561" r="6561"/>
          <a:stretch>
            <a:fillRect/>
          </a:stretch>
        </p:blipFill>
        <p:spPr bwMode="auto">
          <a:xfrm>
            <a:off x="69850" y="66675"/>
            <a:ext cx="51911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Black-Body Radiation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4905375" cy="5715000"/>
          </a:xfrm>
        </p:spPr>
        <p:txBody>
          <a:bodyPr/>
          <a:lstStyle/>
          <a:p>
            <a:r>
              <a:rPr lang="en-US" sz="3600" b="1"/>
              <a:t>Classical viewpoint :</a:t>
            </a:r>
            <a:r>
              <a:rPr lang="en-US" sz="3600"/>
              <a:t> Electromagnetic oscillators have been excited.</a:t>
            </a:r>
          </a:p>
          <a:p>
            <a:endParaRPr lang="en-US" sz="3600"/>
          </a:p>
          <a:p>
            <a:endParaRPr lang="en-US" sz="3600"/>
          </a:p>
          <a:p>
            <a:endParaRPr lang="en-US" sz="3600"/>
          </a:p>
          <a:p>
            <a:r>
              <a:rPr lang="en-US" sz="3600" b="1"/>
              <a:t>Quantization of energy :</a:t>
            </a:r>
            <a:br>
              <a:rPr lang="en-US" sz="3600" b="1"/>
            </a:br>
            <a:r>
              <a:rPr lang="en-US" sz="3200"/>
              <a:t>Permitted energies of the oscillator are integer multiples of h</a:t>
            </a:r>
            <a:r>
              <a:rPr lang="en-US" sz="2800" b="1">
                <a:sym typeface="Symbol" pitchFamily="18" charset="2"/>
              </a:rPr>
              <a:t></a:t>
            </a:r>
            <a:r>
              <a:rPr lang="en-US" sz="3600" b="1"/>
              <a:t> </a:t>
            </a:r>
          </a:p>
          <a:p>
            <a:pPr algn="ctr">
              <a:buFont typeface="Wingdings" pitchFamily="2" charset="2"/>
              <a:buNone/>
            </a:pPr>
            <a:r>
              <a:rPr lang="en-US" sz="2800" b="1"/>
              <a:t>E = nh</a:t>
            </a:r>
            <a:r>
              <a:rPr lang="en-US" sz="2800" b="1">
                <a:sym typeface="Symbol" pitchFamily="18" charset="2"/>
              </a:rPr>
              <a:t></a:t>
            </a:r>
          </a:p>
        </p:txBody>
      </p:sp>
      <p:pic>
        <p:nvPicPr>
          <p:cNvPr id="43039" name="Picture 31" descr="uvcat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4725" y="1011238"/>
            <a:ext cx="4276725" cy="2752725"/>
          </a:xfrm>
          <a:prstGeom prst="rect">
            <a:avLst/>
          </a:prstGeom>
          <a:noFill/>
        </p:spPr>
      </p:pic>
      <p:grpSp>
        <p:nvGrpSpPr>
          <p:cNvPr id="43049" name="Group 41"/>
          <p:cNvGrpSpPr>
            <a:grpSpLocks/>
          </p:cNvGrpSpPr>
          <p:nvPr/>
        </p:nvGrpSpPr>
        <p:grpSpPr bwMode="auto">
          <a:xfrm>
            <a:off x="873125" y="2273300"/>
            <a:ext cx="3352800" cy="1066800"/>
            <a:chOff x="526" y="3496"/>
            <a:chExt cx="2112" cy="672"/>
          </a:xfrm>
        </p:grpSpPr>
        <p:sp>
          <p:nvSpPr>
            <p:cNvPr id="43046" name="Freeform 38"/>
            <p:cNvSpPr>
              <a:spLocks/>
            </p:cNvSpPr>
            <p:nvPr/>
          </p:nvSpPr>
          <p:spPr bwMode="auto">
            <a:xfrm>
              <a:off x="592" y="3622"/>
              <a:ext cx="2046" cy="540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0" y="0"/>
                </a:cxn>
                <a:cxn ang="0">
                  <a:pos x="0" y="432"/>
                </a:cxn>
                <a:cxn ang="0">
                  <a:pos x="2316" y="432"/>
                </a:cxn>
                <a:cxn ang="0">
                  <a:pos x="2316" y="12"/>
                </a:cxn>
                <a:cxn ang="0">
                  <a:pos x="1686" y="12"/>
                </a:cxn>
              </a:cxnLst>
              <a:rect l="0" t="0" r="r" b="b"/>
              <a:pathLst>
                <a:path w="2316" h="432">
                  <a:moveTo>
                    <a:pt x="120" y="0"/>
                  </a:moveTo>
                  <a:lnTo>
                    <a:pt x="0" y="0"/>
                  </a:lnTo>
                  <a:lnTo>
                    <a:pt x="0" y="432"/>
                  </a:lnTo>
                  <a:lnTo>
                    <a:pt x="2316" y="432"/>
                  </a:lnTo>
                  <a:lnTo>
                    <a:pt x="2316" y="12"/>
                  </a:lnTo>
                  <a:lnTo>
                    <a:pt x="1686" y="12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43047" name="Text Box 39"/>
            <p:cNvSpPr txBox="1">
              <a:spLocks noChangeArrowheads="1"/>
            </p:cNvSpPr>
            <p:nvPr/>
          </p:nvSpPr>
          <p:spPr bwMode="auto">
            <a:xfrm>
              <a:off x="526" y="3496"/>
              <a:ext cx="18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  Rayleigh-Jeans Law</a:t>
              </a:r>
            </a:p>
          </p:txBody>
        </p:sp>
        <p:graphicFrame>
          <p:nvGraphicFramePr>
            <p:cNvPr id="43048" name="Object 40"/>
            <p:cNvGraphicFramePr>
              <a:graphicFrameLocks noChangeAspect="1"/>
            </p:cNvGraphicFramePr>
            <p:nvPr/>
          </p:nvGraphicFramePr>
          <p:xfrm>
            <a:off x="865" y="3713"/>
            <a:ext cx="1585" cy="455"/>
          </p:xfrm>
          <a:graphic>
            <a:graphicData uri="http://schemas.openxmlformats.org/presentationml/2006/ole">
              <p:oleObj spid="_x0000_s43048" name="Equation" r:id="rId4" imgW="1371600" imgH="393480" progId="Equation.3">
                <p:embed/>
              </p:oleObj>
            </a:graphicData>
          </a:graphic>
        </p:graphicFrame>
      </p:grpSp>
      <p:grpSp>
        <p:nvGrpSpPr>
          <p:cNvPr id="43055" name="Group 47"/>
          <p:cNvGrpSpPr>
            <a:grpSpLocks/>
          </p:cNvGrpSpPr>
          <p:nvPr/>
        </p:nvGrpSpPr>
        <p:grpSpPr bwMode="auto">
          <a:xfrm>
            <a:off x="708025" y="5422900"/>
            <a:ext cx="3552825" cy="1143000"/>
            <a:chOff x="572" y="3548"/>
            <a:chExt cx="2238" cy="720"/>
          </a:xfrm>
        </p:grpSpPr>
        <p:sp>
          <p:nvSpPr>
            <p:cNvPr id="43051" name="Freeform 43"/>
            <p:cNvSpPr>
              <a:spLocks/>
            </p:cNvSpPr>
            <p:nvPr/>
          </p:nvSpPr>
          <p:spPr bwMode="auto">
            <a:xfrm>
              <a:off x="614" y="3674"/>
              <a:ext cx="2196" cy="594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0" y="0"/>
                </a:cxn>
                <a:cxn ang="0">
                  <a:pos x="0" y="432"/>
                </a:cxn>
                <a:cxn ang="0">
                  <a:pos x="2316" y="432"/>
                </a:cxn>
                <a:cxn ang="0">
                  <a:pos x="2316" y="12"/>
                </a:cxn>
                <a:cxn ang="0">
                  <a:pos x="1686" y="12"/>
                </a:cxn>
              </a:cxnLst>
              <a:rect l="0" t="0" r="r" b="b"/>
              <a:pathLst>
                <a:path w="2316" h="432">
                  <a:moveTo>
                    <a:pt x="120" y="0"/>
                  </a:moveTo>
                  <a:lnTo>
                    <a:pt x="0" y="0"/>
                  </a:lnTo>
                  <a:lnTo>
                    <a:pt x="0" y="432"/>
                  </a:lnTo>
                  <a:lnTo>
                    <a:pt x="2316" y="432"/>
                  </a:lnTo>
                  <a:lnTo>
                    <a:pt x="2316" y="12"/>
                  </a:lnTo>
                  <a:lnTo>
                    <a:pt x="1686" y="12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43052" name="Text Box 44"/>
            <p:cNvSpPr txBox="1">
              <a:spLocks noChangeArrowheads="1"/>
            </p:cNvSpPr>
            <p:nvPr/>
          </p:nvSpPr>
          <p:spPr bwMode="auto">
            <a:xfrm>
              <a:off x="572" y="3548"/>
              <a:ext cx="18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    Planck Distribution</a:t>
              </a:r>
            </a:p>
          </p:txBody>
        </p:sp>
        <p:graphicFrame>
          <p:nvGraphicFramePr>
            <p:cNvPr id="43053" name="Object 45"/>
            <p:cNvGraphicFramePr>
              <a:graphicFrameLocks noChangeAspect="1"/>
            </p:cNvGraphicFramePr>
            <p:nvPr/>
          </p:nvGraphicFramePr>
          <p:xfrm>
            <a:off x="633" y="3751"/>
            <a:ext cx="2142" cy="484"/>
          </p:xfrm>
          <a:graphic>
            <a:graphicData uri="http://schemas.openxmlformats.org/presentationml/2006/ole">
              <p:oleObj spid="_x0000_s43053" name="Equation" r:id="rId5" imgW="1854000" imgH="419040" progId="Equation.3">
                <p:embed/>
              </p:oleObj>
            </a:graphicData>
          </a:graphic>
        </p:graphicFrame>
      </p:grpSp>
      <p:pic>
        <p:nvPicPr>
          <p:cNvPr id="43057" name="Picture 49" descr="bb7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13363" y="3711575"/>
            <a:ext cx="3352800" cy="30194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Line Spectra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33525"/>
            <a:ext cx="5254625" cy="5019675"/>
          </a:xfrm>
        </p:spPr>
        <p:txBody>
          <a:bodyPr/>
          <a:lstStyle/>
          <a:p>
            <a:r>
              <a:rPr lang="en-US" sz="3200"/>
              <a:t>The light emitted from luminous gases was found to consist of discrete colors which were different for different gases. </a:t>
            </a:r>
          </a:p>
          <a:p>
            <a:r>
              <a:rPr lang="en-US" sz="3200"/>
              <a:t>These spectral "lines" formed regular series and came to be </a:t>
            </a:r>
            <a:br>
              <a:rPr lang="en-US" sz="3200"/>
            </a:br>
            <a:r>
              <a:rPr lang="en-US" sz="3200"/>
              <a:t>interpreted as transitions between atomic energy levels. </a:t>
            </a:r>
          </a:p>
          <a:p>
            <a:r>
              <a:rPr lang="en-US" sz="3200"/>
              <a:t>No classical model could be found which would yield stable electron orbits. </a:t>
            </a:r>
          </a:p>
        </p:txBody>
      </p:sp>
      <p:pic>
        <p:nvPicPr>
          <p:cNvPr id="48132" name="Picture 4" descr="spectra12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4488" y="1519238"/>
            <a:ext cx="3389312" cy="4949825"/>
          </a:xfrm>
          <a:prstGeom prst="rect">
            <a:avLst/>
          </a:prstGeom>
          <a:noFill/>
        </p:spPr>
      </p:pic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407988" y="806450"/>
            <a:ext cx="57277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>
                <a:latin typeface="Cordia New" pitchFamily="34" charset="-34"/>
                <a:cs typeface="Cordia New" pitchFamily="34" charset="-34"/>
              </a:rPr>
              <a:t>Continuous &amp; Discrete Spectra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The Bohr Model of Atom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288" y="1000125"/>
            <a:ext cx="4529137" cy="5432425"/>
          </a:xfrm>
        </p:spPr>
        <p:txBody>
          <a:bodyPr/>
          <a:lstStyle/>
          <a:p>
            <a:pPr marL="271463" indent="-271463">
              <a:lnSpc>
                <a:spcPct val="65000"/>
              </a:lnSpc>
              <a:buClr>
                <a:schemeClr val="hlink"/>
              </a:buClr>
              <a:buSzPct val="85000"/>
              <a:buFont typeface="Wingdings" pitchFamily="2" charset="2"/>
              <a:buAutoNum type="arabicPeriod"/>
            </a:pPr>
            <a:r>
              <a:rPr lang="en-US" sz="2900" b="1"/>
              <a:t> </a:t>
            </a:r>
            <a:r>
              <a:rPr lang="en-US" sz="2900"/>
              <a:t>The orbiting electrons existed in orbits that had discrete quantized energies. </a:t>
            </a:r>
          </a:p>
          <a:p>
            <a:pPr marL="271463" indent="-271463">
              <a:lnSpc>
                <a:spcPct val="65000"/>
              </a:lnSpc>
              <a:buClr>
                <a:schemeClr val="hlink"/>
              </a:buClr>
              <a:buSzPct val="85000"/>
              <a:buFont typeface="Wingdings" pitchFamily="2" charset="2"/>
              <a:buAutoNum type="arabicPeriod"/>
            </a:pPr>
            <a:r>
              <a:rPr lang="en-US" sz="2900" b="1"/>
              <a:t> </a:t>
            </a:r>
            <a:r>
              <a:rPr lang="en-US" sz="2900"/>
              <a:t>The laws of classical mechanics do not apply when electrons make the jump from one allowed orbit to another. </a:t>
            </a:r>
          </a:p>
          <a:p>
            <a:pPr marL="271463" indent="-271463">
              <a:lnSpc>
                <a:spcPct val="65000"/>
              </a:lnSpc>
              <a:buClr>
                <a:schemeClr val="hlink"/>
              </a:buClr>
              <a:buSzPct val="85000"/>
              <a:buFont typeface="Wingdings" pitchFamily="2" charset="2"/>
              <a:buAutoNum type="arabicPeriod"/>
            </a:pPr>
            <a:r>
              <a:rPr lang="en-US" sz="2900" b="1"/>
              <a:t> </a:t>
            </a:r>
            <a:r>
              <a:rPr lang="en-US" sz="2900"/>
              <a:t>When an electron makes a jump from one orbit to another the energy difference is carried off (or supplied) by a single quantum of light (called a photon). </a:t>
            </a:r>
          </a:p>
          <a:p>
            <a:pPr marL="271463" indent="-271463">
              <a:lnSpc>
                <a:spcPct val="65000"/>
              </a:lnSpc>
              <a:buClr>
                <a:schemeClr val="hlink"/>
              </a:buClr>
              <a:buSzPct val="85000"/>
              <a:buFont typeface="Wingdings" pitchFamily="2" charset="2"/>
              <a:buAutoNum type="arabicPeriod"/>
            </a:pPr>
            <a:r>
              <a:rPr lang="en-US" sz="2900" b="1"/>
              <a:t> </a:t>
            </a:r>
            <a:r>
              <a:rPr lang="en-US" sz="2900"/>
              <a:t>The allowed orbits depend on quantized (discrete) values of orbital angular momentum, L according to the equation</a:t>
            </a:r>
          </a:p>
          <a:p>
            <a:pPr marL="271463" indent="-271463">
              <a:lnSpc>
                <a:spcPct val="65000"/>
              </a:lnSpc>
              <a:buClr>
                <a:schemeClr val="hlink"/>
              </a:buClr>
              <a:buSzPct val="85000"/>
              <a:buFont typeface="Wingdings" pitchFamily="2" charset="2"/>
              <a:buAutoNum type="arabicPeriod"/>
            </a:pPr>
            <a:endParaRPr lang="en-US" sz="2900"/>
          </a:p>
        </p:txBody>
      </p:sp>
      <p:pic>
        <p:nvPicPr>
          <p:cNvPr id="51207" name="Picture 7" descr="hyd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9925" y="1376363"/>
            <a:ext cx="4546600" cy="2095500"/>
          </a:xfrm>
          <a:prstGeom prst="rect">
            <a:avLst/>
          </a:prstGeom>
          <a:noFill/>
        </p:spPr>
      </p:pic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4479925" y="310832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4479925" y="310832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>
                <a:latin typeface="Arial" pitchFamily="34" charset="0"/>
              </a:rPr>
              <a:t/>
            </a:r>
            <a:br>
              <a:rPr lang="en-US">
                <a:latin typeface="Arial" pitchFamily="34" charset="0"/>
              </a:rPr>
            </a:br>
            <a:endParaRPr lang="en-US">
              <a:latin typeface="Arial" pitchFamily="34" charset="0"/>
            </a:endParaRPr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4479925" y="310832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pic>
        <p:nvPicPr>
          <p:cNvPr id="51213" name="Picture 13" descr="hyd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1863" y="3659188"/>
            <a:ext cx="4029075" cy="1971675"/>
          </a:xfrm>
          <a:prstGeom prst="rect">
            <a:avLst/>
          </a:prstGeom>
          <a:noFill/>
        </p:spPr>
      </p:pic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7640638" y="579438"/>
            <a:ext cx="1436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</a:rPr>
              <a:t>Niels Bohr</a:t>
            </a:r>
          </a:p>
        </p:txBody>
      </p:sp>
      <p:graphicFrame>
        <p:nvGraphicFramePr>
          <p:cNvPr id="51215" name="Object 15"/>
          <p:cNvGraphicFramePr>
            <a:graphicFrameLocks noChangeAspect="1"/>
          </p:cNvGraphicFramePr>
          <p:nvPr/>
        </p:nvGraphicFramePr>
        <p:xfrm>
          <a:off x="1279525" y="5600700"/>
          <a:ext cx="2065338" cy="790575"/>
        </p:xfrm>
        <a:graphic>
          <a:graphicData uri="http://schemas.openxmlformats.org/presentationml/2006/ole">
            <p:oleObj spid="_x0000_s51215" name="Equation" r:id="rId5" imgW="1028520" imgH="393480" progId="Equation.3">
              <p:embed/>
            </p:oleObj>
          </a:graphicData>
        </a:graphic>
      </p:graphicFrame>
      <p:pic>
        <p:nvPicPr>
          <p:cNvPr id="51216" name="Picture 16" descr="bohr-l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25" y="57150"/>
            <a:ext cx="623888" cy="8318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stel stormfront design template">
  <a:themeElements>
    <a:clrScheme name="Pastel stormfront design 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Pastel stormfront design template">
      <a:majorFont>
        <a:latin typeface="Cordia New"/>
        <a:ea typeface=""/>
        <a:cs typeface="Cordia New"/>
      </a:majorFont>
      <a:minorFont>
        <a:latin typeface="Cordia New"/>
        <a:ea typeface=""/>
        <a:cs typeface="Cordi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astel stormfront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stel stormfront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stel stormfront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stel stormfront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stel stormfront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stel stormfront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 stormfront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 stormfront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 stormfront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 stormfront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 stormfront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 stormfront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Pastel stormfront design template</Template>
  <TotalTime>1841</TotalTime>
  <Words>1403</Words>
  <Application>Microsoft Office PowerPoint</Application>
  <PresentationFormat>On-screen Show (4:3)</PresentationFormat>
  <Paragraphs>247</Paragraphs>
  <Slides>34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Pastel stormfront design template</vt:lpstr>
      <vt:lpstr>Equation</vt:lpstr>
      <vt:lpstr>Microsoft Equation 3.0</vt:lpstr>
      <vt:lpstr>Physical Chemistry III (728342) Introduction to Quantum Theory</vt:lpstr>
      <vt:lpstr>Failures of Classical Physics</vt:lpstr>
      <vt:lpstr>Photoelectric Effect</vt:lpstr>
      <vt:lpstr>Black-Body Radiator</vt:lpstr>
      <vt:lpstr>Black-Body Radiation</vt:lpstr>
      <vt:lpstr>Planck Hypothesis</vt:lpstr>
      <vt:lpstr>Black-Body Radiation</vt:lpstr>
      <vt:lpstr>Line Spectra</vt:lpstr>
      <vt:lpstr>The Bohr Model of Atom</vt:lpstr>
      <vt:lpstr>Line Spectra &amp; Discrete Energy Levels </vt:lpstr>
      <vt:lpstr>Wave-Particle Duality</vt:lpstr>
      <vt:lpstr>de Broglie Hypothesis</vt:lpstr>
      <vt:lpstr>Quantum Mechanics*</vt:lpstr>
      <vt:lpstr>Mathematical Background</vt:lpstr>
      <vt:lpstr>Eigenvalue Problem</vt:lpstr>
      <vt:lpstr>Wavefunction</vt:lpstr>
      <vt:lpstr>Wave Mechanics</vt:lpstr>
      <vt:lpstr>Schrödinger Equation</vt:lpstr>
      <vt:lpstr>Schrödinger Equation</vt:lpstr>
      <vt:lpstr>Schrödinger Equation</vt:lpstr>
      <vt:lpstr>Solutions of Schrödinger Equation</vt:lpstr>
      <vt:lpstr>The Information in a Wavefunction</vt:lpstr>
      <vt:lpstr>The Born Interpretation of the wavefunction</vt:lpstr>
      <vt:lpstr>Probability of Finding the Particle</vt:lpstr>
      <vt:lpstr>Spherical Coordinates</vt:lpstr>
      <vt:lpstr>Normalized Wavefunction</vt:lpstr>
      <vt:lpstr>Eigenvalues and Eigenfunctions</vt:lpstr>
      <vt:lpstr>Observable (Measurable) Operators </vt:lpstr>
      <vt:lpstr>Slide 29</vt:lpstr>
      <vt:lpstr>Superpositions</vt:lpstr>
      <vt:lpstr>Complete Set &amp; Orthogonality</vt:lpstr>
      <vt:lpstr>Expectation Values</vt:lpstr>
      <vt:lpstr>Uncertainty Principle</vt:lpstr>
      <vt:lpstr>Key Ideas</vt:lpstr>
    </vt:vector>
  </TitlesOfParts>
  <Company>INTEL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PhysChem 728342 Introduction to Quantum Theory</dc:title>
  <dc:creator>Piti Treesukol</dc:creator>
  <cp:lastModifiedBy>Office Of Computer Services</cp:lastModifiedBy>
  <cp:revision>45</cp:revision>
  <dcterms:created xsi:type="dcterms:W3CDTF">2006-06-06T13:33:47Z</dcterms:created>
  <dcterms:modified xsi:type="dcterms:W3CDTF">2012-06-26T17:40:03Z</dcterms:modified>
</cp:coreProperties>
</file>