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8"/>
  </p:handoutMasterIdLst>
  <p:sldIdLst>
    <p:sldId id="256" r:id="rId2"/>
    <p:sldId id="289" r:id="rId3"/>
    <p:sldId id="296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274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  <a:srgbClr val="00FFCC"/>
    <a:srgbClr val="FF75AD"/>
    <a:srgbClr val="FFA9CC"/>
    <a:srgbClr val="FFCBE0"/>
    <a:srgbClr val="FF579B"/>
    <a:srgbClr val="FF85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3921" autoAdjust="0"/>
  </p:normalViewPr>
  <p:slideViewPr>
    <p:cSldViewPr snapToGrid="0">
      <p:cViewPr>
        <p:scale>
          <a:sx n="100" d="100"/>
          <a:sy n="100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116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B4C868F3-7AA3-4C15-BA95-8D7BC2AE01C8}" type="datetimeFigureOut">
              <a:rPr lang="th-TH"/>
              <a:pPr>
                <a:defRPr/>
              </a:pPr>
              <a:t>01/07/55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ABB52218-CFD0-4893-85CC-506F033D0D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คลิกเพื่อแก้ไขลักษณะต้นแบบชื่อเรื่อง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คลิกเพื่อแก้ไขลักษณะต้นแบบหัวข้อย่อย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0CE924-D287-44A7-8682-EBD27EC20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9152-E93E-4533-AE6B-8D925F394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44450"/>
            <a:ext cx="2238375" cy="650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4450"/>
            <a:ext cx="6565900" cy="650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27A2-4B79-421F-AC04-8329F2EA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800B-AA51-4919-82C9-F4BA82CAE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4335-B8F5-4BC2-8880-EE6E6610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74A9-8FC4-4014-BF1D-0FDB1014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A846-4436-40C9-A811-3AE3AAB9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FE80-508D-40FE-B37F-D73C9B795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7884-CB2F-4E0C-80F2-BCF9A3D1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3A0A-3469-4EF5-BD7D-8A7F2983B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4D09-66D2-4C58-A8EF-DAD473920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44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คลิกเพื่อแก้ไขลักษณะต้นแบบชื่อเรื่อง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692F1CB9-FF6E-42CF-BF6E-B2D8631FF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CC99"/>
        </a:buClr>
        <a:buSzPct val="75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99CC"/>
        </a:buClr>
        <a:buFont typeface="Arial" pitchFamily="34" charset="0"/>
        <a:buChar char="•"/>
        <a:defRPr sz="3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99CCFF"/>
        </a:buClr>
        <a:buSzPct val="85000"/>
        <a:buFont typeface="Wingdings" pitchFamily="2" charset="2"/>
        <a:buChar char="w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6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97.png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9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17.png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10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8915400" cy="914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000" smtClean="0"/>
              <a:t>Physical Chemistry III (728342)</a:t>
            </a:r>
            <a:br>
              <a:rPr lang="en-US" sz="4000" smtClean="0"/>
            </a:br>
            <a:r>
              <a:rPr lang="en-US" sz="7200" smtClean="0"/>
              <a:t>The Schrödinger Equation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765550"/>
            <a:ext cx="4572000" cy="838200"/>
          </a:xfrm>
        </p:spPr>
        <p:txBody>
          <a:bodyPr/>
          <a:lstStyle/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Piti Treesukol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Kasetsart University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Kamphaeng Saen Campus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259388" y="6613525"/>
            <a:ext cx="3884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http://hyperphysics.phy-astr.gsu.edu/hbase/quacon.html#quacon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Degeneracy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Particle in a 3-D box with a=b=c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States                                          have the same energy.</a:t>
            </a:r>
          </a:p>
          <a:p>
            <a:pPr eaLnBrk="1" hangingPunct="1"/>
            <a:r>
              <a:rPr lang="en-US" smtClean="0"/>
              <a:t>An energy level corresponding to more than one states is said to be </a:t>
            </a:r>
            <a:r>
              <a:rPr lang="en-US" b="1" smtClean="0"/>
              <a:t>degenerate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The number of different state belonging to the level is </a:t>
            </a:r>
            <a:r>
              <a:rPr lang="en-US" b="1" smtClean="0"/>
              <a:t>the degree of degeneracy</a:t>
            </a:r>
            <a:r>
              <a:rPr lang="en-US" smtClean="0"/>
              <a:t>.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276475" y="1433513"/>
          <a:ext cx="3959225" cy="798512"/>
        </p:xfrm>
        <a:graphic>
          <a:graphicData uri="http://schemas.openxmlformats.org/presentationml/2006/ole">
            <p:oleObj spid="_x0000_s9218" name="Equation" r:id="rId3" imgW="2336760" imgH="469800" progId="Equation.3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565400" y="2268538"/>
          <a:ext cx="3084513" cy="879475"/>
        </p:xfrm>
        <a:graphic>
          <a:graphicData uri="http://schemas.openxmlformats.org/presentationml/2006/ole">
            <p:oleObj spid="_x0000_s9219" name="Equation" r:id="rId4" imgW="1473120" imgH="41904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1819275" y="3448050"/>
          <a:ext cx="3567113" cy="538163"/>
        </p:xfrm>
        <a:graphic>
          <a:graphicData uri="http://schemas.openxmlformats.org/presentationml/2006/ole">
            <p:oleObj spid="_x0000_s9220" name="Equation" r:id="rId5" imgW="1688760" imgH="2538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Orthogonality and the Bracket Notation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wavefunctions are orthogonal if the integral of their product vanishes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Dirac Bracket Notation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025775" y="1827213"/>
          <a:ext cx="1928813" cy="623887"/>
        </p:xfrm>
        <a:graphic>
          <a:graphicData uri="http://schemas.openxmlformats.org/presentationml/2006/ole">
            <p:oleObj spid="_x0000_s10242" name="Equation" r:id="rId3" imgW="863280" imgH="279360" progId="Equation.3">
              <p:embed/>
            </p:oleObj>
          </a:graphicData>
        </a:graphic>
      </p:graphicFrame>
      <p:grpSp>
        <p:nvGrpSpPr>
          <p:cNvPr id="10249" name="Group 12"/>
          <p:cNvGrpSpPr>
            <a:grpSpLocks/>
          </p:cNvGrpSpPr>
          <p:nvPr/>
        </p:nvGrpSpPr>
        <p:grpSpPr bwMode="auto">
          <a:xfrm>
            <a:off x="2794000" y="5297488"/>
            <a:ext cx="3536950" cy="1276350"/>
            <a:chOff x="1760" y="3382"/>
            <a:chExt cx="2228" cy="804"/>
          </a:xfrm>
        </p:grpSpPr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1760" y="3382"/>
            <a:ext cx="1185" cy="804"/>
          </p:xfrm>
          <a:graphic>
            <a:graphicData uri="http://schemas.openxmlformats.org/presentationml/2006/ole">
              <p:oleObj spid="_x0000_s10246" name="Equation" r:id="rId4" imgW="990360" imgH="672840" progId="Equation.3">
                <p:embed/>
              </p:oleObj>
            </a:graphicData>
          </a:graphic>
        </p:graphicFrame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2859" y="3405"/>
              <a:ext cx="1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Kronecker Delta</a:t>
              </a:r>
            </a:p>
          </p:txBody>
        </p:sp>
      </p:grp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066925" y="3422650"/>
          <a:ext cx="4708525" cy="566738"/>
        </p:xfrm>
        <a:graphic>
          <a:graphicData uri="http://schemas.openxmlformats.org/presentationml/2006/ole">
            <p:oleObj spid="_x0000_s10243" name="Equation" r:id="rId5" imgW="2108160" imgH="253800" progId="Equation.3">
              <p:embed/>
            </p:oleObj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2062163" y="2870200"/>
          <a:ext cx="3460750" cy="566738"/>
        </p:xfrm>
        <a:graphic>
          <a:graphicData uri="http://schemas.openxmlformats.org/presentationml/2006/ole">
            <p:oleObj spid="_x0000_s10244" name="Equation" r:id="rId6" imgW="1549080" imgH="253800" progId="Equation.3">
              <p:embed/>
            </p:oleObj>
          </a:graphicData>
        </a:graphic>
      </p:graphicFrame>
      <p:grpSp>
        <p:nvGrpSpPr>
          <p:cNvPr id="10250" name="Group 14"/>
          <p:cNvGrpSpPr>
            <a:grpSpLocks/>
          </p:cNvGrpSpPr>
          <p:nvPr/>
        </p:nvGrpSpPr>
        <p:grpSpPr bwMode="auto">
          <a:xfrm>
            <a:off x="2855913" y="3984625"/>
            <a:ext cx="2135187" cy="1133475"/>
            <a:chOff x="1799" y="2510"/>
            <a:chExt cx="1345" cy="714"/>
          </a:xfrm>
        </p:grpSpPr>
        <p:graphicFrame>
          <p:nvGraphicFramePr>
            <p:cNvPr id="10245" name="Object 9"/>
            <p:cNvGraphicFramePr>
              <a:graphicFrameLocks noChangeAspect="1"/>
            </p:cNvGraphicFramePr>
            <p:nvPr/>
          </p:nvGraphicFramePr>
          <p:xfrm>
            <a:off x="1799" y="2510"/>
            <a:ext cx="893" cy="714"/>
          </p:xfrm>
          <a:graphic>
            <a:graphicData uri="http://schemas.openxmlformats.org/presentationml/2006/ole">
              <p:oleObj spid="_x0000_s10245" name="Equation" r:id="rId7" imgW="634680" imgH="507960" progId="Equation.3">
                <p:embed/>
              </p:oleObj>
            </a:graphicData>
          </a:graphic>
        </p:graphicFrame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2739" y="2573"/>
              <a:ext cx="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99"/>
                  </a:solidFill>
                </a:rPr>
                <a:t>bra</a:t>
              </a:r>
            </a:p>
          </p:txBody>
        </p:sp>
        <p:sp>
          <p:nvSpPr>
            <p:cNvPr id="10252" name="Text Box 11"/>
            <p:cNvSpPr txBox="1">
              <a:spLocks noChangeArrowheads="1"/>
            </p:cNvSpPr>
            <p:nvPr/>
          </p:nvSpPr>
          <p:spPr bwMode="auto">
            <a:xfrm>
              <a:off x="2755" y="2926"/>
              <a:ext cx="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3399"/>
                  </a:solidFill>
                </a:rPr>
                <a:t>ket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"/>
          <p:cNvSpPr>
            <a:spLocks noChangeArrowheads="1"/>
          </p:cNvSpPr>
          <p:nvPr/>
        </p:nvSpPr>
        <p:spPr bwMode="auto">
          <a:xfrm>
            <a:off x="4943475" y="4067175"/>
            <a:ext cx="806450" cy="13223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5843" name="Rectangle 19"/>
          <p:cNvSpPr>
            <a:spLocks noChangeArrowheads="1"/>
          </p:cNvSpPr>
          <p:nvPr/>
        </p:nvSpPr>
        <p:spPr bwMode="auto">
          <a:xfrm>
            <a:off x="2971800" y="4067175"/>
            <a:ext cx="806450" cy="13223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 Finite Depth Potential Box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2543175"/>
          </a:xfrm>
        </p:spPr>
        <p:txBody>
          <a:bodyPr/>
          <a:lstStyle/>
          <a:p>
            <a:pPr eaLnBrk="1" hangingPunct="1"/>
            <a:r>
              <a:rPr lang="en-US" smtClean="0"/>
              <a:t>A potential well with a finite depth</a:t>
            </a:r>
          </a:p>
          <a:p>
            <a:pPr eaLnBrk="1" hangingPunct="1"/>
            <a:r>
              <a:rPr lang="en-US" smtClean="0"/>
              <a:t>Classically</a:t>
            </a:r>
          </a:p>
          <a:p>
            <a:pPr lvl="1" eaLnBrk="1" hangingPunct="1"/>
            <a:r>
              <a:rPr lang="en-US" smtClean="0"/>
              <a:t>Particles with higher energy can get out of the box</a:t>
            </a:r>
          </a:p>
          <a:p>
            <a:pPr lvl="1" eaLnBrk="1" hangingPunct="1"/>
            <a:r>
              <a:rPr lang="en-US" smtClean="0"/>
              <a:t>Particles with lower energy is trapped inside the box</a:t>
            </a:r>
          </a:p>
        </p:txBody>
      </p:sp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2592388" y="3027363"/>
            <a:ext cx="3359150" cy="2730500"/>
            <a:chOff x="518" y="1496"/>
            <a:chExt cx="2116" cy="1720"/>
          </a:xfrm>
        </p:grpSpPr>
        <p:sp>
          <p:nvSpPr>
            <p:cNvPr id="35847" name="Line 15"/>
            <p:cNvSpPr>
              <a:spLocks noChangeShapeType="1"/>
            </p:cNvSpPr>
            <p:nvPr/>
          </p:nvSpPr>
          <p:spPr bwMode="auto">
            <a:xfrm>
              <a:off x="1326" y="2507"/>
              <a:ext cx="605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>
              <a:off x="1100" y="1989"/>
              <a:ext cx="1002" cy="0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5849" name="Group 11"/>
            <p:cNvGrpSpPr>
              <a:grpSpLocks/>
            </p:cNvGrpSpPr>
            <p:nvPr/>
          </p:nvGrpSpPr>
          <p:grpSpPr bwMode="auto">
            <a:xfrm>
              <a:off x="756" y="1496"/>
              <a:ext cx="1878" cy="1488"/>
              <a:chOff x="314" y="1429"/>
              <a:chExt cx="1878" cy="1488"/>
            </a:xfrm>
          </p:grpSpPr>
          <p:sp>
            <p:nvSpPr>
              <p:cNvPr id="35854" name="Freeform 7"/>
              <p:cNvSpPr>
                <a:spLocks/>
              </p:cNvSpPr>
              <p:nvPr/>
            </p:nvSpPr>
            <p:spPr bwMode="auto">
              <a:xfrm>
                <a:off x="314" y="1429"/>
                <a:ext cx="1878" cy="1488"/>
              </a:xfrm>
              <a:custGeom>
                <a:avLst/>
                <a:gdLst>
                  <a:gd name="T0" fmla="*/ 2858 w 2858"/>
                  <a:gd name="T1" fmla="*/ 1488 h 1488"/>
                  <a:gd name="T2" fmla="*/ 0 w 2858"/>
                  <a:gd name="T3" fmla="*/ 1488 h 1488"/>
                  <a:gd name="T4" fmla="*/ 0 w 2858"/>
                  <a:gd name="T5" fmla="*/ 0 h 1488"/>
                  <a:gd name="T6" fmla="*/ 0 60000 65536"/>
                  <a:gd name="T7" fmla="*/ 0 60000 65536"/>
                  <a:gd name="T8" fmla="*/ 0 60000 65536"/>
                  <a:gd name="T9" fmla="*/ 0 w 2858"/>
                  <a:gd name="T10" fmla="*/ 0 h 1488"/>
                  <a:gd name="T11" fmla="*/ 2858 w 2858"/>
                  <a:gd name="T12" fmla="*/ 1488 h 1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8" h="1488">
                    <a:moveTo>
                      <a:pt x="2858" y="1488"/>
                    </a:moveTo>
                    <a:lnTo>
                      <a:pt x="0" y="1488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35855" name="Group 10"/>
              <p:cNvGrpSpPr>
                <a:grpSpLocks/>
              </p:cNvGrpSpPr>
              <p:nvPr/>
            </p:nvGrpSpPr>
            <p:grpSpPr bwMode="auto">
              <a:xfrm>
                <a:off x="320" y="2088"/>
                <a:ext cx="1735" cy="829"/>
                <a:chOff x="320" y="1721"/>
                <a:chExt cx="1735" cy="1196"/>
              </a:xfrm>
            </p:grpSpPr>
            <p:sp>
              <p:nvSpPr>
                <p:cNvPr id="35856" name="Freeform 4"/>
                <p:cNvSpPr>
                  <a:spLocks/>
                </p:cNvSpPr>
                <p:nvPr/>
              </p:nvSpPr>
              <p:spPr bwMode="auto">
                <a:xfrm>
                  <a:off x="522" y="1721"/>
                  <a:ext cx="1304" cy="1196"/>
                </a:xfrm>
                <a:custGeom>
                  <a:avLst/>
                  <a:gdLst>
                    <a:gd name="T0" fmla="*/ 0 w 158"/>
                    <a:gd name="T1" fmla="*/ 1 h 1196"/>
                    <a:gd name="T2" fmla="*/ 36 w 158"/>
                    <a:gd name="T3" fmla="*/ 1 h 1196"/>
                    <a:gd name="T4" fmla="*/ 37 w 158"/>
                    <a:gd name="T5" fmla="*/ 1196 h 1196"/>
                    <a:gd name="T6" fmla="*/ 125 w 158"/>
                    <a:gd name="T7" fmla="*/ 1196 h 1196"/>
                    <a:gd name="T8" fmla="*/ 125 w 158"/>
                    <a:gd name="T9" fmla="*/ 0 h 1196"/>
                    <a:gd name="T10" fmla="*/ 158 w 158"/>
                    <a:gd name="T11" fmla="*/ 0 h 11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196"/>
                    <a:gd name="T20" fmla="*/ 158 w 158"/>
                    <a:gd name="T21" fmla="*/ 1196 h 11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196">
                      <a:moveTo>
                        <a:pt x="0" y="1"/>
                      </a:moveTo>
                      <a:lnTo>
                        <a:pt x="36" y="1"/>
                      </a:lnTo>
                      <a:lnTo>
                        <a:pt x="37" y="1196"/>
                      </a:lnTo>
                      <a:lnTo>
                        <a:pt x="125" y="1196"/>
                      </a:lnTo>
                      <a:lnTo>
                        <a:pt x="125" y="0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28575" cmpd="sng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857" name="Line 8"/>
                <p:cNvSpPr>
                  <a:spLocks noChangeShapeType="1"/>
                </p:cNvSpPr>
                <p:nvPr/>
              </p:nvSpPr>
              <p:spPr bwMode="auto">
                <a:xfrm>
                  <a:off x="1845" y="1722"/>
                  <a:ext cx="21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858" name="Line 9"/>
                <p:cNvSpPr>
                  <a:spLocks noChangeShapeType="1"/>
                </p:cNvSpPr>
                <p:nvPr/>
              </p:nvSpPr>
              <p:spPr bwMode="auto">
                <a:xfrm>
                  <a:off x="320" y="1721"/>
                  <a:ext cx="210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1548" y="2446"/>
              <a:ext cx="120" cy="12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5851" name="Oval 13"/>
            <p:cNvSpPr>
              <a:spLocks noChangeArrowheads="1"/>
            </p:cNvSpPr>
            <p:nvPr/>
          </p:nvSpPr>
          <p:spPr bwMode="auto">
            <a:xfrm>
              <a:off x="1535" y="192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76184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52" name="Text Box 16"/>
            <p:cNvSpPr txBox="1">
              <a:spLocks noChangeArrowheads="1"/>
            </p:cNvSpPr>
            <p:nvPr/>
          </p:nvSpPr>
          <p:spPr bwMode="auto">
            <a:xfrm rot="-5400000">
              <a:off x="335" y="209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35853" name="Text Box 17"/>
            <p:cNvSpPr txBox="1">
              <a:spLocks noChangeArrowheads="1"/>
            </p:cNvSpPr>
            <p:nvPr/>
          </p:nvSpPr>
          <p:spPr bwMode="auto">
            <a:xfrm>
              <a:off x="1540" y="2985"/>
              <a:ext cx="2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 Finite Depth Potential Box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potential energy does not rise to infinity at the wall and E &lt; V, the wavefunction does not decay abruptly to zero at the wall</a:t>
            </a:r>
          </a:p>
          <a:p>
            <a:pPr lvl="1" eaLnBrk="1" hangingPunct="1"/>
            <a:r>
              <a:rPr lang="en-US" sz="2800" b="1" smtClean="0"/>
              <a:t>X &lt; 0 	V = 0</a:t>
            </a:r>
          </a:p>
          <a:p>
            <a:pPr lvl="1" eaLnBrk="1" hangingPunct="1"/>
            <a:r>
              <a:rPr lang="en-US" sz="2800" b="1" smtClean="0"/>
              <a:t>X &gt; 0  	V = constant</a:t>
            </a:r>
          </a:p>
          <a:p>
            <a:pPr lvl="1" eaLnBrk="1" hangingPunct="1"/>
            <a:r>
              <a:rPr lang="en-US" sz="2800" b="1" smtClean="0"/>
              <a:t>X &gt; L	V = 0</a:t>
            </a:r>
          </a:p>
          <a:p>
            <a:pPr lvl="1" eaLnBrk="1" hangingPunct="1"/>
            <a:endParaRPr lang="en-US" sz="2800" b="1" smtClean="0"/>
          </a:p>
        </p:txBody>
      </p:sp>
      <p:grpSp>
        <p:nvGrpSpPr>
          <p:cNvPr id="36868" name="Group 37"/>
          <p:cNvGrpSpPr>
            <a:grpSpLocks/>
          </p:cNvGrpSpPr>
          <p:nvPr/>
        </p:nvGrpSpPr>
        <p:grpSpPr bwMode="auto">
          <a:xfrm>
            <a:off x="2354263" y="3317875"/>
            <a:ext cx="5924550" cy="3344863"/>
            <a:chOff x="1635" y="2052"/>
            <a:chExt cx="3732" cy="2107"/>
          </a:xfrm>
        </p:grpSpPr>
        <p:sp>
          <p:nvSpPr>
            <p:cNvPr id="36869" name="Rectangle 22"/>
            <p:cNvSpPr>
              <a:spLocks noChangeArrowheads="1"/>
            </p:cNvSpPr>
            <p:nvPr/>
          </p:nvSpPr>
          <p:spPr bwMode="auto">
            <a:xfrm>
              <a:off x="3066" y="2390"/>
              <a:ext cx="726" cy="1519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70" name="Freeform 8"/>
            <p:cNvSpPr>
              <a:spLocks/>
            </p:cNvSpPr>
            <p:nvPr/>
          </p:nvSpPr>
          <p:spPr bwMode="auto">
            <a:xfrm>
              <a:off x="1984" y="2052"/>
              <a:ext cx="2686" cy="1853"/>
            </a:xfrm>
            <a:custGeom>
              <a:avLst/>
              <a:gdLst>
                <a:gd name="T0" fmla="*/ 2858 w 2858"/>
                <a:gd name="T1" fmla="*/ 1488 h 1488"/>
                <a:gd name="T2" fmla="*/ 0 w 2858"/>
                <a:gd name="T3" fmla="*/ 1488 h 1488"/>
                <a:gd name="T4" fmla="*/ 0 w 2858"/>
                <a:gd name="T5" fmla="*/ 0 h 1488"/>
                <a:gd name="T6" fmla="*/ 0 60000 65536"/>
                <a:gd name="T7" fmla="*/ 0 60000 65536"/>
                <a:gd name="T8" fmla="*/ 0 60000 65536"/>
                <a:gd name="T9" fmla="*/ 0 w 2858"/>
                <a:gd name="T10" fmla="*/ 0 h 1488"/>
                <a:gd name="T11" fmla="*/ 2858 w 2858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8" h="1488">
                  <a:moveTo>
                    <a:pt x="2858" y="1488"/>
                  </a:moveTo>
                  <a:lnTo>
                    <a:pt x="0" y="1488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 rot="-5400000">
              <a:off x="1314" y="2666"/>
              <a:ext cx="8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Energy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2906" y="392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x=0</a:t>
              </a:r>
            </a:p>
          </p:txBody>
        </p:sp>
        <p:sp>
          <p:nvSpPr>
            <p:cNvPr id="36873" name="Freeform 20"/>
            <p:cNvSpPr>
              <a:spLocks/>
            </p:cNvSpPr>
            <p:nvPr/>
          </p:nvSpPr>
          <p:spPr bwMode="auto">
            <a:xfrm>
              <a:off x="1997" y="2536"/>
              <a:ext cx="1055" cy="982"/>
            </a:xfrm>
            <a:custGeom>
              <a:avLst/>
              <a:gdLst>
                <a:gd name="T0" fmla="*/ 0 w 2028"/>
                <a:gd name="T1" fmla="*/ 313 h 556"/>
                <a:gd name="T2" fmla="*/ 222 w 2028"/>
                <a:gd name="T3" fmla="*/ 67 h 556"/>
                <a:gd name="T4" fmla="*/ 645 w 2028"/>
                <a:gd name="T5" fmla="*/ 553 h 556"/>
                <a:gd name="T6" fmla="*/ 1080 w 2028"/>
                <a:gd name="T7" fmla="*/ 64 h 556"/>
                <a:gd name="T8" fmla="*/ 1518 w 2028"/>
                <a:gd name="T9" fmla="*/ 556 h 556"/>
                <a:gd name="T10" fmla="*/ 1842 w 2028"/>
                <a:gd name="T11" fmla="*/ 64 h 556"/>
                <a:gd name="T12" fmla="*/ 2028 w 2028"/>
                <a:gd name="T13" fmla="*/ 172 h 5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8"/>
                <a:gd name="T22" fmla="*/ 0 h 556"/>
                <a:gd name="T23" fmla="*/ 2028 w 2028"/>
                <a:gd name="T24" fmla="*/ 556 h 5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8" h="556">
                  <a:moveTo>
                    <a:pt x="0" y="313"/>
                  </a:moveTo>
                  <a:cubicBezTo>
                    <a:pt x="57" y="170"/>
                    <a:pt x="114" y="27"/>
                    <a:pt x="222" y="67"/>
                  </a:cubicBezTo>
                  <a:cubicBezTo>
                    <a:pt x="330" y="107"/>
                    <a:pt x="502" y="554"/>
                    <a:pt x="645" y="553"/>
                  </a:cubicBezTo>
                  <a:cubicBezTo>
                    <a:pt x="788" y="552"/>
                    <a:pt x="935" y="64"/>
                    <a:pt x="1080" y="64"/>
                  </a:cubicBezTo>
                  <a:cubicBezTo>
                    <a:pt x="1225" y="64"/>
                    <a:pt x="1391" y="556"/>
                    <a:pt x="1518" y="556"/>
                  </a:cubicBezTo>
                  <a:cubicBezTo>
                    <a:pt x="1645" y="556"/>
                    <a:pt x="1757" y="128"/>
                    <a:pt x="1842" y="64"/>
                  </a:cubicBezTo>
                  <a:cubicBezTo>
                    <a:pt x="1927" y="0"/>
                    <a:pt x="1977" y="86"/>
                    <a:pt x="2028" y="172"/>
                  </a:cubicBezTo>
                </a:path>
              </a:pathLst>
            </a:custGeom>
            <a:noFill/>
            <a:ln w="19050" cmpd="sng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74" name="Line 21"/>
            <p:cNvSpPr>
              <a:spLocks noChangeShapeType="1"/>
            </p:cNvSpPr>
            <p:nvPr/>
          </p:nvSpPr>
          <p:spPr bwMode="auto">
            <a:xfrm>
              <a:off x="1981" y="3096"/>
              <a:ext cx="2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6875" name="Text Box 26"/>
            <p:cNvSpPr txBox="1">
              <a:spLocks noChangeArrowheads="1"/>
            </p:cNvSpPr>
            <p:nvPr/>
          </p:nvSpPr>
          <p:spPr bwMode="auto">
            <a:xfrm>
              <a:off x="4672" y="2875"/>
              <a:ext cx="6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Particle’s energy</a:t>
              </a:r>
            </a:p>
          </p:txBody>
        </p:sp>
        <p:sp>
          <p:nvSpPr>
            <p:cNvPr id="36876" name="Text Box 27"/>
            <p:cNvSpPr txBox="1">
              <a:spLocks noChangeArrowheads="1"/>
            </p:cNvSpPr>
            <p:nvPr/>
          </p:nvSpPr>
          <p:spPr bwMode="auto">
            <a:xfrm>
              <a:off x="3809" y="2219"/>
              <a:ext cx="60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Barrier Height</a:t>
              </a:r>
            </a:p>
          </p:txBody>
        </p:sp>
        <p:sp>
          <p:nvSpPr>
            <p:cNvPr id="36877" name="Oval 30"/>
            <p:cNvSpPr>
              <a:spLocks noChangeArrowheads="1"/>
            </p:cNvSpPr>
            <p:nvPr/>
          </p:nvSpPr>
          <p:spPr bwMode="auto">
            <a:xfrm>
              <a:off x="2962" y="2718"/>
              <a:ext cx="25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6878" name="Text Box 34"/>
            <p:cNvSpPr txBox="1">
              <a:spLocks noChangeArrowheads="1"/>
            </p:cNvSpPr>
            <p:nvPr/>
          </p:nvSpPr>
          <p:spPr bwMode="auto">
            <a:xfrm>
              <a:off x="3641" y="3928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x=L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8" name="Freeform 22"/>
          <p:cNvSpPr>
            <a:spLocks/>
          </p:cNvSpPr>
          <p:nvPr/>
        </p:nvSpPr>
        <p:spPr bwMode="auto">
          <a:xfrm>
            <a:off x="2482850" y="2165350"/>
            <a:ext cx="1716088" cy="1063625"/>
          </a:xfrm>
          <a:custGeom>
            <a:avLst/>
            <a:gdLst>
              <a:gd name="T0" fmla="*/ 0 w 1081"/>
              <a:gd name="T1" fmla="*/ 340 h 640"/>
              <a:gd name="T2" fmla="*/ 117 w 1081"/>
              <a:gd name="T3" fmla="*/ 48 h 640"/>
              <a:gd name="T4" fmla="*/ 340 w 1081"/>
              <a:gd name="T5" fmla="*/ 626 h 640"/>
              <a:gd name="T6" fmla="*/ 570 w 1081"/>
              <a:gd name="T7" fmla="*/ 40 h 640"/>
              <a:gd name="T8" fmla="*/ 800 w 1081"/>
              <a:gd name="T9" fmla="*/ 629 h 640"/>
              <a:gd name="T10" fmla="*/ 975 w 1081"/>
              <a:gd name="T11" fmla="*/ 107 h 640"/>
              <a:gd name="T12" fmla="*/ 1081 w 1081"/>
              <a:gd name="T13" fmla="*/ 16 h 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1"/>
              <a:gd name="T22" fmla="*/ 0 h 640"/>
              <a:gd name="T23" fmla="*/ 1081 w 1081"/>
              <a:gd name="T24" fmla="*/ 640 h 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1" h="640">
                <a:moveTo>
                  <a:pt x="0" y="340"/>
                </a:moveTo>
                <a:cubicBezTo>
                  <a:pt x="30" y="170"/>
                  <a:pt x="60" y="0"/>
                  <a:pt x="117" y="48"/>
                </a:cubicBezTo>
                <a:cubicBezTo>
                  <a:pt x="174" y="95"/>
                  <a:pt x="264" y="627"/>
                  <a:pt x="340" y="626"/>
                </a:cubicBezTo>
                <a:cubicBezTo>
                  <a:pt x="416" y="625"/>
                  <a:pt x="493" y="40"/>
                  <a:pt x="570" y="40"/>
                </a:cubicBezTo>
                <a:cubicBezTo>
                  <a:pt x="647" y="41"/>
                  <a:pt x="733" y="618"/>
                  <a:pt x="800" y="629"/>
                </a:cubicBezTo>
                <a:cubicBezTo>
                  <a:pt x="867" y="640"/>
                  <a:pt x="928" y="209"/>
                  <a:pt x="975" y="107"/>
                </a:cubicBezTo>
                <a:cubicBezTo>
                  <a:pt x="1022" y="5"/>
                  <a:pt x="1059" y="35"/>
                  <a:pt x="1081" y="16"/>
                </a:cubicBezTo>
              </a:path>
            </a:pathLst>
          </a:custGeom>
          <a:noFill/>
          <a:ln w="19050" cmpd="sng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Tunneling Effect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265363" y="4205288"/>
          <a:ext cx="4402137" cy="427037"/>
        </p:xfrm>
        <a:graphic>
          <a:graphicData uri="http://schemas.openxmlformats.org/presentationml/2006/ole">
            <p:oleObj spid="_x0000_s11266" name="Equation" r:id="rId3" imgW="2489040" imgH="241200" progId="Equation.3">
              <p:embed/>
            </p:oleObj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251075" y="4800600"/>
          <a:ext cx="5121275" cy="1214438"/>
        </p:xfrm>
        <a:graphic>
          <a:graphicData uri="http://schemas.openxmlformats.org/presentationml/2006/ole">
            <p:oleObj spid="_x0000_s11267" name="Equation" r:id="rId4" imgW="2895480" imgH="685800" progId="Equation.3">
              <p:embed/>
            </p:oleObj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2351088" y="6176963"/>
          <a:ext cx="4424362" cy="427037"/>
        </p:xfrm>
        <a:graphic>
          <a:graphicData uri="http://schemas.openxmlformats.org/presentationml/2006/ole">
            <p:oleObj spid="_x0000_s11268" name="Equation" r:id="rId5" imgW="2501640" imgH="241200" progId="Equation.3">
              <p:embed/>
            </p:oleObj>
          </a:graphicData>
        </a:graphic>
      </p:graphicFrame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194175" y="1536700"/>
            <a:ext cx="1152525" cy="22304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72" name="Freeform 9"/>
          <p:cNvSpPr>
            <a:spLocks/>
          </p:cNvSpPr>
          <p:nvPr/>
        </p:nvSpPr>
        <p:spPr bwMode="auto">
          <a:xfrm>
            <a:off x="2476500" y="819150"/>
            <a:ext cx="4264025" cy="2941638"/>
          </a:xfrm>
          <a:custGeom>
            <a:avLst/>
            <a:gdLst>
              <a:gd name="T0" fmla="*/ 2858 w 2858"/>
              <a:gd name="T1" fmla="*/ 1488 h 1488"/>
              <a:gd name="T2" fmla="*/ 0 w 2858"/>
              <a:gd name="T3" fmla="*/ 1488 h 1488"/>
              <a:gd name="T4" fmla="*/ 0 w 2858"/>
              <a:gd name="T5" fmla="*/ 0 h 1488"/>
              <a:gd name="T6" fmla="*/ 0 60000 65536"/>
              <a:gd name="T7" fmla="*/ 0 60000 65536"/>
              <a:gd name="T8" fmla="*/ 0 60000 65536"/>
              <a:gd name="T9" fmla="*/ 0 w 2858"/>
              <a:gd name="T10" fmla="*/ 0 h 1488"/>
              <a:gd name="T11" fmla="*/ 2858 w 2858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8" h="1488">
                <a:moveTo>
                  <a:pt x="2858" y="1488"/>
                </a:moveTo>
                <a:lnTo>
                  <a:pt x="0" y="1488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 rot="-5400000">
            <a:off x="1412875" y="1793876"/>
            <a:ext cx="1385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940175" y="37973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x=0</a:t>
            </a:r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2497138" y="1636713"/>
            <a:ext cx="1697037" cy="1971675"/>
          </a:xfrm>
          <a:custGeom>
            <a:avLst/>
            <a:gdLst>
              <a:gd name="T0" fmla="*/ 0 w 1055"/>
              <a:gd name="T1" fmla="*/ 685 h 1242"/>
              <a:gd name="T2" fmla="*/ 115 w 1055"/>
              <a:gd name="T3" fmla="*/ 127 h 1242"/>
              <a:gd name="T4" fmla="*/ 336 w 1055"/>
              <a:gd name="T5" fmla="*/ 1230 h 1242"/>
              <a:gd name="T6" fmla="*/ 563 w 1055"/>
              <a:gd name="T7" fmla="*/ 113 h 1242"/>
              <a:gd name="T8" fmla="*/ 790 w 1055"/>
              <a:gd name="T9" fmla="*/ 1237 h 1242"/>
              <a:gd name="T10" fmla="*/ 957 w 1055"/>
              <a:gd name="T11" fmla="*/ 145 h 1242"/>
              <a:gd name="T12" fmla="*/ 1055 w 1055"/>
              <a:gd name="T13" fmla="*/ 365 h 12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5"/>
              <a:gd name="T22" fmla="*/ 0 h 1242"/>
              <a:gd name="T23" fmla="*/ 1055 w 1055"/>
              <a:gd name="T24" fmla="*/ 1242 h 12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5" h="1242">
                <a:moveTo>
                  <a:pt x="0" y="685"/>
                </a:moveTo>
                <a:cubicBezTo>
                  <a:pt x="30" y="361"/>
                  <a:pt x="59" y="36"/>
                  <a:pt x="115" y="127"/>
                </a:cubicBezTo>
                <a:cubicBezTo>
                  <a:pt x="172" y="218"/>
                  <a:pt x="261" y="1232"/>
                  <a:pt x="336" y="1230"/>
                </a:cubicBezTo>
                <a:cubicBezTo>
                  <a:pt x="411" y="1228"/>
                  <a:pt x="487" y="112"/>
                  <a:pt x="563" y="113"/>
                </a:cubicBezTo>
                <a:cubicBezTo>
                  <a:pt x="639" y="114"/>
                  <a:pt x="724" y="1232"/>
                  <a:pt x="790" y="1237"/>
                </a:cubicBezTo>
                <a:cubicBezTo>
                  <a:pt x="856" y="1242"/>
                  <a:pt x="913" y="290"/>
                  <a:pt x="957" y="145"/>
                </a:cubicBezTo>
                <a:cubicBezTo>
                  <a:pt x="1001" y="0"/>
                  <a:pt x="1035" y="319"/>
                  <a:pt x="1055" y="365"/>
                </a:cubicBezTo>
              </a:path>
            </a:pathLst>
          </a:custGeom>
          <a:noFill/>
          <a:ln w="19050" cmpd="sng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2471738" y="2730500"/>
            <a:ext cx="4667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5106988" y="37973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x=L</a:t>
            </a:r>
          </a:p>
        </p:txBody>
      </p:sp>
      <p:sp>
        <p:nvSpPr>
          <p:cNvPr id="111634" name="Freeform 18"/>
          <p:cNvSpPr>
            <a:spLocks/>
          </p:cNvSpPr>
          <p:nvPr/>
        </p:nvSpPr>
        <p:spPr bwMode="auto">
          <a:xfrm>
            <a:off x="5337175" y="2509838"/>
            <a:ext cx="1677988" cy="407987"/>
          </a:xfrm>
          <a:custGeom>
            <a:avLst/>
            <a:gdLst>
              <a:gd name="T0" fmla="*/ 0 w 1057"/>
              <a:gd name="T1" fmla="*/ 16 h 257"/>
              <a:gd name="T2" fmla="*/ 56 w 1057"/>
              <a:gd name="T3" fmla="*/ 51 h 257"/>
              <a:gd name="T4" fmla="*/ 242 w 1057"/>
              <a:gd name="T5" fmla="*/ 251 h 257"/>
              <a:gd name="T6" fmla="*/ 472 w 1057"/>
              <a:gd name="T7" fmla="*/ 17 h 257"/>
              <a:gd name="T8" fmla="*/ 704 w 1057"/>
              <a:gd name="T9" fmla="*/ 252 h 257"/>
              <a:gd name="T10" fmla="*/ 898 w 1057"/>
              <a:gd name="T11" fmla="*/ 18 h 257"/>
              <a:gd name="T12" fmla="*/ 1057 w 1057"/>
              <a:gd name="T13" fmla="*/ 141 h 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7"/>
              <a:gd name="T22" fmla="*/ 0 h 257"/>
              <a:gd name="T23" fmla="*/ 1057 w 1057"/>
              <a:gd name="T24" fmla="*/ 257 h 2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7" h="257">
                <a:moveTo>
                  <a:pt x="0" y="16"/>
                </a:moveTo>
                <a:cubicBezTo>
                  <a:pt x="9" y="22"/>
                  <a:pt x="16" y="12"/>
                  <a:pt x="56" y="51"/>
                </a:cubicBezTo>
                <a:cubicBezTo>
                  <a:pt x="96" y="91"/>
                  <a:pt x="173" y="257"/>
                  <a:pt x="242" y="251"/>
                </a:cubicBezTo>
                <a:cubicBezTo>
                  <a:pt x="311" y="245"/>
                  <a:pt x="395" y="16"/>
                  <a:pt x="472" y="17"/>
                </a:cubicBezTo>
                <a:cubicBezTo>
                  <a:pt x="549" y="17"/>
                  <a:pt x="633" y="252"/>
                  <a:pt x="704" y="252"/>
                </a:cubicBezTo>
                <a:cubicBezTo>
                  <a:pt x="775" y="252"/>
                  <a:pt x="839" y="36"/>
                  <a:pt x="898" y="18"/>
                </a:cubicBezTo>
                <a:cubicBezTo>
                  <a:pt x="957" y="0"/>
                  <a:pt x="1024" y="116"/>
                  <a:pt x="1057" y="141"/>
                </a:cubicBezTo>
              </a:path>
            </a:pathLst>
          </a:custGeom>
          <a:noFill/>
          <a:ln w="19050" cmpd="sng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1635" name="Freeform 19"/>
          <p:cNvSpPr>
            <a:spLocks/>
          </p:cNvSpPr>
          <p:nvPr/>
        </p:nvSpPr>
        <p:spPr bwMode="auto">
          <a:xfrm>
            <a:off x="4191000" y="2214563"/>
            <a:ext cx="1152525" cy="323850"/>
          </a:xfrm>
          <a:custGeom>
            <a:avLst/>
            <a:gdLst>
              <a:gd name="T0" fmla="*/ 0 w 726"/>
              <a:gd name="T1" fmla="*/ 0 h 201"/>
              <a:gd name="T2" fmla="*/ 102 w 726"/>
              <a:gd name="T3" fmla="*/ 120 h 201"/>
              <a:gd name="T4" fmla="*/ 342 w 726"/>
              <a:gd name="T5" fmla="*/ 180 h 201"/>
              <a:gd name="T6" fmla="*/ 726 w 726"/>
              <a:gd name="T7" fmla="*/ 201 h 201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201"/>
              <a:gd name="T14" fmla="*/ 726 w 726"/>
              <a:gd name="T15" fmla="*/ 201 h 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201">
                <a:moveTo>
                  <a:pt x="0" y="0"/>
                </a:moveTo>
                <a:cubicBezTo>
                  <a:pt x="17" y="20"/>
                  <a:pt x="45" y="90"/>
                  <a:pt x="102" y="120"/>
                </a:cubicBezTo>
                <a:cubicBezTo>
                  <a:pt x="159" y="150"/>
                  <a:pt x="238" y="167"/>
                  <a:pt x="342" y="180"/>
                </a:cubicBezTo>
                <a:cubicBezTo>
                  <a:pt x="446" y="193"/>
                  <a:pt x="646" y="197"/>
                  <a:pt x="726" y="201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014788" y="1995488"/>
            <a:ext cx="1517650" cy="701675"/>
            <a:chOff x="2529" y="1257"/>
            <a:chExt cx="956" cy="442"/>
          </a:xfrm>
        </p:grpSpPr>
        <p:sp>
          <p:nvSpPr>
            <p:cNvPr id="11288" name="Oval 16"/>
            <p:cNvSpPr>
              <a:spLocks noChangeArrowheads="1"/>
            </p:cNvSpPr>
            <p:nvPr/>
          </p:nvSpPr>
          <p:spPr bwMode="auto">
            <a:xfrm>
              <a:off x="2529" y="1257"/>
              <a:ext cx="244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289" name="Oval 20"/>
            <p:cNvSpPr>
              <a:spLocks noChangeArrowheads="1"/>
            </p:cNvSpPr>
            <p:nvPr/>
          </p:nvSpPr>
          <p:spPr bwMode="auto">
            <a:xfrm>
              <a:off x="3248" y="1459"/>
              <a:ext cx="237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695575" y="808038"/>
            <a:ext cx="4500563" cy="738187"/>
            <a:chOff x="1698" y="509"/>
            <a:chExt cx="2835" cy="465"/>
          </a:xfrm>
        </p:grpSpPr>
        <p:sp>
          <p:nvSpPr>
            <p:cNvPr id="11282" name="Line 25"/>
            <p:cNvSpPr>
              <a:spLocks noChangeShapeType="1"/>
            </p:cNvSpPr>
            <p:nvPr/>
          </p:nvSpPr>
          <p:spPr bwMode="auto">
            <a:xfrm flipV="1">
              <a:off x="1834" y="699"/>
              <a:ext cx="546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83" name="Line 26"/>
            <p:cNvSpPr>
              <a:spLocks noChangeShapeType="1"/>
            </p:cNvSpPr>
            <p:nvPr/>
          </p:nvSpPr>
          <p:spPr bwMode="auto">
            <a:xfrm flipH="1" flipV="1">
              <a:off x="1985" y="790"/>
              <a:ext cx="235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84" name="Line 27"/>
            <p:cNvSpPr>
              <a:spLocks noChangeShapeType="1"/>
            </p:cNvSpPr>
            <p:nvPr/>
          </p:nvSpPr>
          <p:spPr bwMode="auto">
            <a:xfrm flipV="1">
              <a:off x="3835" y="768"/>
              <a:ext cx="265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1285" name="Text Box 28"/>
            <p:cNvSpPr txBox="1">
              <a:spLocks noChangeArrowheads="1"/>
            </p:cNvSpPr>
            <p:nvPr/>
          </p:nvSpPr>
          <p:spPr bwMode="auto">
            <a:xfrm>
              <a:off x="1714" y="509"/>
              <a:ext cx="10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Incident wave</a:t>
              </a:r>
            </a:p>
          </p:txBody>
        </p:sp>
        <p:sp>
          <p:nvSpPr>
            <p:cNvPr id="11286" name="Text Box 29"/>
            <p:cNvSpPr txBox="1">
              <a:spLocks noChangeArrowheads="1"/>
            </p:cNvSpPr>
            <p:nvPr/>
          </p:nvSpPr>
          <p:spPr bwMode="auto">
            <a:xfrm>
              <a:off x="1698" y="782"/>
              <a:ext cx="10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Reflected wave</a:t>
              </a:r>
            </a:p>
          </p:txBody>
        </p:sp>
        <p:sp>
          <p:nvSpPr>
            <p:cNvPr id="11287" name="Text Box 30"/>
            <p:cNvSpPr txBox="1">
              <a:spLocks noChangeArrowheads="1"/>
            </p:cNvSpPr>
            <p:nvPr/>
          </p:nvSpPr>
          <p:spPr bwMode="auto">
            <a:xfrm>
              <a:off x="3450" y="561"/>
              <a:ext cx="10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Transmitted wave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8" grpId="0" animBg="1"/>
      <p:bldP spid="111634" grpId="0" animBg="1"/>
      <p:bldP spid="1116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Tunneling Effect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conditions (x=0, x=L)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F = 0 because there is no particle traveling to the left on the right of the barrier</a:t>
            </a:r>
          </a:p>
          <a:p>
            <a:pPr lvl="1"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850" y="865188"/>
            <a:ext cx="3206750" cy="3467100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1289050" y="2552700"/>
          <a:ext cx="3814763" cy="649288"/>
        </p:xfrm>
        <a:graphic>
          <a:graphicData uri="http://schemas.openxmlformats.org/presentationml/2006/ole">
            <p:oleObj spid="_x0000_s12290" name="Equation" r:id="rId4" imgW="2387520" imgH="406080" progId="Equation.3">
              <p:embed/>
            </p:oleObj>
          </a:graphicData>
        </a:graphic>
      </p:graphicFrame>
      <p:graphicFrame>
        <p:nvGraphicFramePr>
          <p:cNvPr id="12291" name="Object 9"/>
          <p:cNvGraphicFramePr>
            <a:graphicFrameLocks noChangeAspect="1"/>
          </p:cNvGraphicFramePr>
          <p:nvPr/>
        </p:nvGraphicFramePr>
        <p:xfrm>
          <a:off x="1495425" y="1350963"/>
          <a:ext cx="2008188" cy="1055687"/>
        </p:xfrm>
        <a:graphic>
          <a:graphicData uri="http://schemas.openxmlformats.org/presentationml/2006/ole">
            <p:oleObj spid="_x0000_s12291" name="Equation" r:id="rId5" imgW="1257120" imgH="660240" progId="Equation.3">
              <p:embed/>
            </p:oleObj>
          </a:graphicData>
        </a:graphic>
      </p:graphicFrame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713163" y="1366838"/>
            <a:ext cx="1011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hlink"/>
                </a:solidFill>
              </a:rPr>
              <a:t>Function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3690938" y="1885950"/>
            <a:ext cx="156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hlink"/>
                </a:solidFill>
              </a:rPr>
              <a:t>First Derivative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76200" y="2522538"/>
            <a:ext cx="119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hlink"/>
                </a:solidFill>
              </a:rPr>
              <a:t>Function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6200" y="3240088"/>
            <a:ext cx="202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hlink"/>
                </a:solidFill>
              </a:rPr>
              <a:t>First Derivative</a:t>
            </a:r>
          </a:p>
        </p:txBody>
      </p:sp>
      <p:graphicFrame>
        <p:nvGraphicFramePr>
          <p:cNvPr id="12292" name="Object 14"/>
          <p:cNvGraphicFramePr>
            <a:graphicFrameLocks noChangeAspect="1"/>
          </p:cNvGraphicFramePr>
          <p:nvPr/>
        </p:nvGraphicFramePr>
        <p:xfrm>
          <a:off x="855663" y="3589338"/>
          <a:ext cx="4341812" cy="690562"/>
        </p:xfrm>
        <a:graphic>
          <a:graphicData uri="http://schemas.openxmlformats.org/presentationml/2006/ole">
            <p:oleObj spid="_x0000_s12292" name="Equation" r:id="rId6" imgW="2717640" imgH="431640" progId="Equation.3">
              <p:embed/>
            </p:oleObj>
          </a:graphicData>
        </a:graphic>
      </p:graphicFrame>
      <p:graphicFrame>
        <p:nvGraphicFramePr>
          <p:cNvPr id="12293" name="Object 15"/>
          <p:cNvGraphicFramePr>
            <a:graphicFrameLocks noChangeAspect="1"/>
          </p:cNvGraphicFramePr>
          <p:nvPr/>
        </p:nvGraphicFramePr>
        <p:xfrm>
          <a:off x="2924175" y="5522913"/>
          <a:ext cx="2233613" cy="893762"/>
        </p:xfrm>
        <a:graphic>
          <a:graphicData uri="http://schemas.openxmlformats.org/presentationml/2006/ole">
            <p:oleObj spid="_x0000_s12293" name="Equation" r:id="rId7" imgW="1396800" imgH="558720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Tunneling Effect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976938" cy="5715000"/>
          </a:xfrm>
        </p:spPr>
        <p:txBody>
          <a:bodyPr/>
          <a:lstStyle/>
          <a:p>
            <a:pPr eaLnBrk="1" hangingPunct="1"/>
            <a:r>
              <a:rPr lang="en-US" sz="3600" smtClean="0"/>
              <a:t>Transmission Probability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lvl="1" eaLnBrk="1" hangingPunct="1"/>
            <a:r>
              <a:rPr lang="en-US" sz="3200" smtClean="0"/>
              <a:t>For high, wide barriers              , the probability is simplified to </a:t>
            </a:r>
          </a:p>
          <a:p>
            <a:pPr lvl="1" eaLnBrk="1" hangingPunct="1"/>
            <a:r>
              <a:rPr lang="en-US" sz="3200" smtClean="0"/>
              <a:t>The transmission probability decrease </a:t>
            </a:r>
            <a:br>
              <a:rPr lang="en-US" sz="3200" smtClean="0"/>
            </a:br>
            <a:r>
              <a:rPr lang="en-US" sz="3200" smtClean="0"/>
              <a:t>exponentially with the thickness of the </a:t>
            </a:r>
            <a:br>
              <a:rPr lang="en-US" sz="3200" smtClean="0"/>
            </a:br>
            <a:r>
              <a:rPr lang="en-US" sz="3200" smtClean="0"/>
              <a:t>barrier and with m</a:t>
            </a:r>
            <a:r>
              <a:rPr lang="en-US" sz="3200" baseline="30000" smtClean="0"/>
              <a:t>1/2</a:t>
            </a:r>
            <a:r>
              <a:rPr lang="en-US" sz="3200" smtClean="0"/>
              <a:t>.</a:t>
            </a:r>
          </a:p>
          <a:p>
            <a:pPr eaLnBrk="1" hangingPunct="1"/>
            <a:r>
              <a:rPr lang="en-US" sz="3600" smtClean="0"/>
              <a:t>The leakage by penetration through classically forbidden zones is called tunneling.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0413" y="1222375"/>
          <a:ext cx="5029200" cy="1531938"/>
        </p:xfrm>
        <a:graphic>
          <a:graphicData uri="http://schemas.openxmlformats.org/presentationml/2006/ole">
            <p:oleObj spid="_x0000_s13314" name="Equation" r:id="rId3" imgW="2666880" imgH="812520" progId="Equation.3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4090988" y="3167063"/>
          <a:ext cx="2132012" cy="430212"/>
        </p:xfrm>
        <a:graphic>
          <a:graphicData uri="http://schemas.openxmlformats.org/presentationml/2006/ole">
            <p:oleObj spid="_x0000_s13315" name="Equation" r:id="rId4" imgW="1130040" imgH="228600" progId="Equation.3">
              <p:embed/>
            </p:oleObj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3756025" y="2747963"/>
          <a:ext cx="1077913" cy="406400"/>
        </p:xfrm>
        <a:graphic>
          <a:graphicData uri="http://schemas.openxmlformats.org/presentationml/2006/ole">
            <p:oleObj spid="_x0000_s13316" name="Equation" r:id="rId5" imgW="571320" imgH="215640" progId="Equation.3">
              <p:embed/>
            </p:oleObj>
          </a:graphicData>
        </a:graphic>
      </p:graphicFrame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425" y="838200"/>
            <a:ext cx="2600325" cy="287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5643563" y="3973513"/>
            <a:ext cx="3373437" cy="2716212"/>
            <a:chOff x="1732" y="1075"/>
            <a:chExt cx="2125" cy="1711"/>
          </a:xfrm>
        </p:grpSpPr>
        <p:sp>
          <p:nvSpPr>
            <p:cNvPr id="13321" name="Freeform 10"/>
            <p:cNvSpPr>
              <a:spLocks/>
            </p:cNvSpPr>
            <p:nvPr/>
          </p:nvSpPr>
          <p:spPr bwMode="auto">
            <a:xfrm>
              <a:off x="2123" y="1163"/>
              <a:ext cx="1734" cy="1310"/>
            </a:xfrm>
            <a:custGeom>
              <a:avLst/>
              <a:gdLst>
                <a:gd name="T0" fmla="*/ 0 w 1734"/>
                <a:gd name="T1" fmla="*/ 0 h 1310"/>
                <a:gd name="T2" fmla="*/ 0 w 1734"/>
                <a:gd name="T3" fmla="*/ 1310 h 1310"/>
                <a:gd name="T4" fmla="*/ 1734 w 1734"/>
                <a:gd name="T5" fmla="*/ 1310 h 1310"/>
                <a:gd name="T6" fmla="*/ 0 60000 65536"/>
                <a:gd name="T7" fmla="*/ 0 60000 65536"/>
                <a:gd name="T8" fmla="*/ 0 60000 65536"/>
                <a:gd name="T9" fmla="*/ 0 w 1734"/>
                <a:gd name="T10" fmla="*/ 0 h 1310"/>
                <a:gd name="T11" fmla="*/ 1734 w 1734"/>
                <a:gd name="T12" fmla="*/ 1310 h 13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4" h="1310">
                  <a:moveTo>
                    <a:pt x="0" y="0"/>
                  </a:moveTo>
                  <a:lnTo>
                    <a:pt x="0" y="1310"/>
                  </a:lnTo>
                  <a:lnTo>
                    <a:pt x="1734" y="131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 rot="-5400000">
              <a:off x="1114" y="1693"/>
              <a:ext cx="14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Transmission Coefficient</a:t>
              </a:r>
            </a:p>
          </p:txBody>
        </p:sp>
        <p:sp>
          <p:nvSpPr>
            <p:cNvPr id="13323" name="Freeform 12"/>
            <p:cNvSpPr>
              <a:spLocks/>
            </p:cNvSpPr>
            <p:nvPr/>
          </p:nvSpPr>
          <p:spPr bwMode="auto">
            <a:xfrm>
              <a:off x="2140" y="1349"/>
              <a:ext cx="1527" cy="1152"/>
            </a:xfrm>
            <a:custGeom>
              <a:avLst/>
              <a:gdLst>
                <a:gd name="T0" fmla="*/ 0 w 1679"/>
                <a:gd name="T1" fmla="*/ 1238 h 1265"/>
                <a:gd name="T2" fmla="*/ 401 w 1679"/>
                <a:gd name="T3" fmla="*/ 1085 h 1265"/>
                <a:gd name="T4" fmla="*/ 694 w 1679"/>
                <a:gd name="T5" fmla="*/ 159 h 1265"/>
                <a:gd name="T6" fmla="*/ 1005 w 1679"/>
                <a:gd name="T7" fmla="*/ 131 h 1265"/>
                <a:gd name="T8" fmla="*/ 1570 w 1679"/>
                <a:gd name="T9" fmla="*/ 86 h 1265"/>
                <a:gd name="T10" fmla="*/ 1660 w 1679"/>
                <a:gd name="T11" fmla="*/ 86 h 1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9"/>
                <a:gd name="T19" fmla="*/ 0 h 1265"/>
                <a:gd name="T20" fmla="*/ 1679 w 1679"/>
                <a:gd name="T21" fmla="*/ 1265 h 1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9" h="1265">
                  <a:moveTo>
                    <a:pt x="0" y="1238"/>
                  </a:moveTo>
                  <a:cubicBezTo>
                    <a:pt x="67" y="1214"/>
                    <a:pt x="285" y="1265"/>
                    <a:pt x="401" y="1085"/>
                  </a:cubicBezTo>
                  <a:cubicBezTo>
                    <a:pt x="517" y="905"/>
                    <a:pt x="593" y="318"/>
                    <a:pt x="694" y="159"/>
                  </a:cubicBezTo>
                  <a:cubicBezTo>
                    <a:pt x="795" y="0"/>
                    <a:pt x="859" y="143"/>
                    <a:pt x="1005" y="131"/>
                  </a:cubicBezTo>
                  <a:cubicBezTo>
                    <a:pt x="1151" y="119"/>
                    <a:pt x="1461" y="93"/>
                    <a:pt x="1570" y="86"/>
                  </a:cubicBezTo>
                  <a:cubicBezTo>
                    <a:pt x="1679" y="79"/>
                    <a:pt x="1669" y="82"/>
                    <a:pt x="1660" y="86"/>
                  </a:cubicBezTo>
                </a:path>
              </a:pathLst>
            </a:custGeom>
            <a:noFill/>
            <a:ln w="19050" cmpd="sng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2813" y="2574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E/V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325" name="Text Box 14"/>
            <p:cNvSpPr txBox="1">
              <a:spLocks noChangeArrowheads="1"/>
            </p:cNvSpPr>
            <p:nvPr/>
          </p:nvSpPr>
          <p:spPr bwMode="auto">
            <a:xfrm>
              <a:off x="1987" y="2475"/>
              <a:ext cx="18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0.0       1.0       2.0        3.0        4.0</a:t>
              </a:r>
            </a:p>
          </p:txBody>
        </p:sp>
        <p:sp>
          <p:nvSpPr>
            <p:cNvPr id="13326" name="Text Box 15"/>
            <p:cNvSpPr txBox="1">
              <a:spLocks noChangeArrowheads="1"/>
            </p:cNvSpPr>
            <p:nvPr/>
          </p:nvSpPr>
          <p:spPr bwMode="auto">
            <a:xfrm>
              <a:off x="1885" y="1236"/>
              <a:ext cx="366" cy="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75000"/>
                </a:lnSpc>
                <a:spcBef>
                  <a:spcPct val="50000"/>
                </a:spcBef>
              </a:pPr>
              <a:r>
                <a:rPr lang="en-US" sz="1200"/>
                <a:t>1.0</a:t>
              </a:r>
            </a:p>
            <a:p>
              <a:pPr>
                <a:lnSpc>
                  <a:spcPct val="175000"/>
                </a:lnSpc>
                <a:spcBef>
                  <a:spcPct val="50000"/>
                </a:spcBef>
              </a:pPr>
              <a:endParaRPr lang="en-US" sz="1200"/>
            </a:p>
            <a:p>
              <a:pPr>
                <a:lnSpc>
                  <a:spcPct val="175000"/>
                </a:lnSpc>
                <a:spcBef>
                  <a:spcPct val="50000"/>
                </a:spcBef>
              </a:pPr>
              <a:r>
                <a:rPr lang="en-US" sz="1200"/>
                <a:t>0.5</a:t>
              </a:r>
            </a:p>
            <a:p>
              <a:pPr>
                <a:lnSpc>
                  <a:spcPct val="175000"/>
                </a:lnSpc>
                <a:spcBef>
                  <a:spcPct val="50000"/>
                </a:spcBef>
              </a:pPr>
              <a:endParaRPr lang="en-US" sz="1200"/>
            </a:p>
            <a:p>
              <a:pPr>
                <a:lnSpc>
                  <a:spcPct val="175000"/>
                </a:lnSpc>
                <a:spcBef>
                  <a:spcPct val="50000"/>
                </a:spcBef>
              </a:pPr>
              <a:r>
                <a:rPr lang="en-US" sz="1200"/>
                <a:t>0.0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Harmonic Oscillator (Vibration)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083050"/>
          </a:xfrm>
        </p:spPr>
        <p:txBody>
          <a:bodyPr/>
          <a:lstStyle/>
          <a:p>
            <a:pPr eaLnBrk="1" hangingPunct="1"/>
            <a:r>
              <a:rPr lang="en-US" smtClean="0"/>
              <a:t>A Harmonic Oscillator and Hooke’s Law</a:t>
            </a:r>
          </a:p>
          <a:p>
            <a:pPr lvl="1" eaLnBrk="1" hangingPunct="1"/>
            <a:r>
              <a:rPr lang="en-US" sz="3200" smtClean="0"/>
              <a:t>Harmonic motion: Force is proportional to its displacement: F= –kx when k is the force constant.</a:t>
            </a:r>
          </a:p>
        </p:txBody>
      </p:sp>
      <p:grpSp>
        <p:nvGrpSpPr>
          <p:cNvPr id="14343" name="Group 69"/>
          <p:cNvGrpSpPr>
            <a:grpSpLocks/>
          </p:cNvGrpSpPr>
          <p:nvPr/>
        </p:nvGrpSpPr>
        <p:grpSpPr bwMode="auto">
          <a:xfrm>
            <a:off x="1511300" y="2257425"/>
            <a:ext cx="2355850" cy="2339975"/>
            <a:chOff x="1004" y="897"/>
            <a:chExt cx="1484" cy="1474"/>
          </a:xfrm>
        </p:grpSpPr>
        <p:grpSp>
          <p:nvGrpSpPr>
            <p:cNvPr id="14356" name="Group 35"/>
            <p:cNvGrpSpPr>
              <a:grpSpLocks/>
            </p:cNvGrpSpPr>
            <p:nvPr/>
          </p:nvGrpSpPr>
          <p:grpSpPr bwMode="auto">
            <a:xfrm>
              <a:off x="1184" y="1916"/>
              <a:ext cx="520" cy="230"/>
              <a:chOff x="1786" y="1218"/>
              <a:chExt cx="720" cy="230"/>
            </a:xfrm>
          </p:grpSpPr>
          <p:sp>
            <p:nvSpPr>
              <p:cNvPr id="14393" name="Freeform 36"/>
              <p:cNvSpPr>
                <a:spLocks/>
              </p:cNvSpPr>
              <p:nvPr/>
            </p:nvSpPr>
            <p:spPr bwMode="auto">
              <a:xfrm>
                <a:off x="1786" y="1220"/>
                <a:ext cx="163" cy="226"/>
              </a:xfrm>
              <a:custGeom>
                <a:avLst/>
                <a:gdLst>
                  <a:gd name="T0" fmla="*/ 0 w 163"/>
                  <a:gd name="T1" fmla="*/ 128 h 226"/>
                  <a:gd name="T2" fmla="*/ 20 w 163"/>
                  <a:gd name="T3" fmla="*/ 46 h 226"/>
                  <a:gd name="T4" fmla="*/ 58 w 163"/>
                  <a:gd name="T5" fmla="*/ 6 h 226"/>
                  <a:gd name="T6" fmla="*/ 102 w 163"/>
                  <a:gd name="T7" fmla="*/ 13 h 226"/>
                  <a:gd name="T8" fmla="*/ 143 w 163"/>
                  <a:gd name="T9" fmla="*/ 67 h 226"/>
                  <a:gd name="T10" fmla="*/ 143 w 163"/>
                  <a:gd name="T11" fmla="*/ 178 h 226"/>
                  <a:gd name="T12" fmla="*/ 113 w 163"/>
                  <a:gd name="T13" fmla="*/ 226 h 226"/>
                  <a:gd name="T14" fmla="*/ 82 w 163"/>
                  <a:gd name="T15" fmla="*/ 177 h 226"/>
                  <a:gd name="T16" fmla="*/ 82 w 163"/>
                  <a:gd name="T17" fmla="*/ 67 h 226"/>
                  <a:gd name="T18" fmla="*/ 121 w 163"/>
                  <a:gd name="T19" fmla="*/ 13 h 226"/>
                  <a:gd name="T20" fmla="*/ 163 w 163"/>
                  <a:gd name="T21" fmla="*/ 0 h 2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3"/>
                  <a:gd name="T34" fmla="*/ 0 h 226"/>
                  <a:gd name="T35" fmla="*/ 163 w 163"/>
                  <a:gd name="T36" fmla="*/ 226 h 2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3" h="226">
                    <a:moveTo>
                      <a:pt x="0" y="128"/>
                    </a:moveTo>
                    <a:cubicBezTo>
                      <a:pt x="3" y="115"/>
                      <a:pt x="10" y="66"/>
                      <a:pt x="20" y="46"/>
                    </a:cubicBezTo>
                    <a:cubicBezTo>
                      <a:pt x="30" y="26"/>
                      <a:pt x="44" y="12"/>
                      <a:pt x="58" y="6"/>
                    </a:cubicBezTo>
                    <a:cubicBezTo>
                      <a:pt x="72" y="0"/>
                      <a:pt x="88" y="3"/>
                      <a:pt x="102" y="13"/>
                    </a:cubicBezTo>
                    <a:cubicBezTo>
                      <a:pt x="116" y="23"/>
                      <a:pt x="136" y="39"/>
                      <a:pt x="143" y="67"/>
                    </a:cubicBezTo>
                    <a:cubicBezTo>
                      <a:pt x="150" y="94"/>
                      <a:pt x="148" y="152"/>
                      <a:pt x="143" y="178"/>
                    </a:cubicBezTo>
                    <a:cubicBezTo>
                      <a:pt x="138" y="205"/>
                      <a:pt x="123" y="226"/>
                      <a:pt x="113" y="226"/>
                    </a:cubicBezTo>
                    <a:cubicBezTo>
                      <a:pt x="103" y="226"/>
                      <a:pt x="87" y="204"/>
                      <a:pt x="82" y="177"/>
                    </a:cubicBezTo>
                    <a:cubicBezTo>
                      <a:pt x="77" y="151"/>
                      <a:pt x="75" y="95"/>
                      <a:pt x="82" y="67"/>
                    </a:cubicBezTo>
                    <a:cubicBezTo>
                      <a:pt x="88" y="40"/>
                      <a:pt x="107" y="24"/>
                      <a:pt x="121" y="13"/>
                    </a:cubicBezTo>
                    <a:cubicBezTo>
                      <a:pt x="134" y="2"/>
                      <a:pt x="154" y="3"/>
                      <a:pt x="163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94" name="Freeform 37"/>
              <p:cNvSpPr>
                <a:spLocks/>
              </p:cNvSpPr>
              <p:nvPr/>
            </p:nvSpPr>
            <p:spPr bwMode="auto">
              <a:xfrm>
                <a:off x="1947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95" name="Freeform 38"/>
              <p:cNvSpPr>
                <a:spLocks/>
              </p:cNvSpPr>
              <p:nvPr/>
            </p:nvSpPr>
            <p:spPr bwMode="auto">
              <a:xfrm>
                <a:off x="2046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96" name="Freeform 39"/>
              <p:cNvSpPr>
                <a:spLocks/>
              </p:cNvSpPr>
              <p:nvPr/>
            </p:nvSpPr>
            <p:spPr bwMode="auto">
              <a:xfrm>
                <a:off x="2142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97" name="Freeform 40"/>
              <p:cNvSpPr>
                <a:spLocks/>
              </p:cNvSpPr>
              <p:nvPr/>
            </p:nvSpPr>
            <p:spPr bwMode="auto">
              <a:xfrm>
                <a:off x="2242" y="1222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98" name="Freeform 41"/>
              <p:cNvSpPr>
                <a:spLocks/>
              </p:cNvSpPr>
              <p:nvPr/>
            </p:nvSpPr>
            <p:spPr bwMode="auto">
              <a:xfrm>
                <a:off x="2341" y="1218"/>
                <a:ext cx="165" cy="230"/>
              </a:xfrm>
              <a:custGeom>
                <a:avLst/>
                <a:gdLst>
                  <a:gd name="T0" fmla="*/ 0 w 165"/>
                  <a:gd name="T1" fmla="*/ 4 h 230"/>
                  <a:gd name="T2" fmla="*/ 41 w 165"/>
                  <a:gd name="T3" fmla="*/ 17 h 230"/>
                  <a:gd name="T4" fmla="*/ 82 w 165"/>
                  <a:gd name="T5" fmla="*/ 71 h 230"/>
                  <a:gd name="T6" fmla="*/ 82 w 165"/>
                  <a:gd name="T7" fmla="*/ 182 h 230"/>
                  <a:gd name="T8" fmla="*/ 52 w 165"/>
                  <a:gd name="T9" fmla="*/ 230 h 230"/>
                  <a:gd name="T10" fmla="*/ 21 w 165"/>
                  <a:gd name="T11" fmla="*/ 181 h 230"/>
                  <a:gd name="T12" fmla="*/ 21 w 165"/>
                  <a:gd name="T13" fmla="*/ 71 h 230"/>
                  <a:gd name="T14" fmla="*/ 60 w 165"/>
                  <a:gd name="T15" fmla="*/ 17 h 230"/>
                  <a:gd name="T16" fmla="*/ 111 w 165"/>
                  <a:gd name="T17" fmla="*/ 4 h 230"/>
                  <a:gd name="T18" fmla="*/ 149 w 165"/>
                  <a:gd name="T19" fmla="*/ 40 h 230"/>
                  <a:gd name="T20" fmla="*/ 165 w 165"/>
                  <a:gd name="T21" fmla="*/ 11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5"/>
                  <a:gd name="T34" fmla="*/ 0 h 230"/>
                  <a:gd name="T35" fmla="*/ 165 w 165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5" h="230">
                    <a:moveTo>
                      <a:pt x="0" y="4"/>
                    </a:moveTo>
                    <a:cubicBezTo>
                      <a:pt x="7" y="6"/>
                      <a:pt x="27" y="6"/>
                      <a:pt x="41" y="17"/>
                    </a:cubicBezTo>
                    <a:cubicBezTo>
                      <a:pt x="55" y="28"/>
                      <a:pt x="75" y="43"/>
                      <a:pt x="82" y="71"/>
                    </a:cubicBezTo>
                    <a:cubicBezTo>
                      <a:pt x="89" y="98"/>
                      <a:pt x="87" y="156"/>
                      <a:pt x="82" y="182"/>
                    </a:cubicBezTo>
                    <a:cubicBezTo>
                      <a:pt x="77" y="209"/>
                      <a:pt x="62" y="230"/>
                      <a:pt x="52" y="230"/>
                    </a:cubicBezTo>
                    <a:cubicBezTo>
                      <a:pt x="42" y="230"/>
                      <a:pt x="26" y="208"/>
                      <a:pt x="21" y="181"/>
                    </a:cubicBezTo>
                    <a:cubicBezTo>
                      <a:pt x="16" y="155"/>
                      <a:pt x="14" y="99"/>
                      <a:pt x="21" y="71"/>
                    </a:cubicBezTo>
                    <a:cubicBezTo>
                      <a:pt x="27" y="44"/>
                      <a:pt x="45" y="28"/>
                      <a:pt x="60" y="17"/>
                    </a:cubicBezTo>
                    <a:cubicBezTo>
                      <a:pt x="75" y="6"/>
                      <a:pt x="96" y="0"/>
                      <a:pt x="111" y="4"/>
                    </a:cubicBezTo>
                    <a:cubicBezTo>
                      <a:pt x="126" y="8"/>
                      <a:pt x="140" y="21"/>
                      <a:pt x="149" y="40"/>
                    </a:cubicBezTo>
                    <a:cubicBezTo>
                      <a:pt x="158" y="59"/>
                      <a:pt x="162" y="100"/>
                      <a:pt x="165" y="116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4357" name="Group 54"/>
            <p:cNvGrpSpPr>
              <a:grpSpLocks/>
            </p:cNvGrpSpPr>
            <p:nvPr/>
          </p:nvGrpSpPr>
          <p:grpSpPr bwMode="auto">
            <a:xfrm>
              <a:off x="1170" y="961"/>
              <a:ext cx="1318" cy="238"/>
              <a:chOff x="1170" y="1554"/>
              <a:chExt cx="1318" cy="238"/>
            </a:xfrm>
          </p:grpSpPr>
          <p:grpSp>
            <p:nvGrpSpPr>
              <p:cNvPr id="14385" name="Group 28"/>
              <p:cNvGrpSpPr>
                <a:grpSpLocks/>
              </p:cNvGrpSpPr>
              <p:nvPr/>
            </p:nvGrpSpPr>
            <p:grpSpPr bwMode="auto">
              <a:xfrm>
                <a:off x="1170" y="1554"/>
                <a:ext cx="1152" cy="230"/>
                <a:chOff x="1786" y="1218"/>
                <a:chExt cx="720" cy="230"/>
              </a:xfrm>
            </p:grpSpPr>
            <p:sp>
              <p:nvSpPr>
                <p:cNvPr id="14387" name="Freeform 29"/>
                <p:cNvSpPr>
                  <a:spLocks/>
                </p:cNvSpPr>
                <p:nvPr/>
              </p:nvSpPr>
              <p:spPr bwMode="auto">
                <a:xfrm>
                  <a:off x="1786" y="1220"/>
                  <a:ext cx="163" cy="226"/>
                </a:xfrm>
                <a:custGeom>
                  <a:avLst/>
                  <a:gdLst>
                    <a:gd name="T0" fmla="*/ 0 w 163"/>
                    <a:gd name="T1" fmla="*/ 128 h 226"/>
                    <a:gd name="T2" fmla="*/ 20 w 163"/>
                    <a:gd name="T3" fmla="*/ 46 h 226"/>
                    <a:gd name="T4" fmla="*/ 58 w 163"/>
                    <a:gd name="T5" fmla="*/ 6 h 226"/>
                    <a:gd name="T6" fmla="*/ 102 w 163"/>
                    <a:gd name="T7" fmla="*/ 13 h 226"/>
                    <a:gd name="T8" fmla="*/ 143 w 163"/>
                    <a:gd name="T9" fmla="*/ 67 h 226"/>
                    <a:gd name="T10" fmla="*/ 143 w 163"/>
                    <a:gd name="T11" fmla="*/ 178 h 226"/>
                    <a:gd name="T12" fmla="*/ 113 w 163"/>
                    <a:gd name="T13" fmla="*/ 226 h 226"/>
                    <a:gd name="T14" fmla="*/ 82 w 163"/>
                    <a:gd name="T15" fmla="*/ 177 h 226"/>
                    <a:gd name="T16" fmla="*/ 82 w 163"/>
                    <a:gd name="T17" fmla="*/ 67 h 226"/>
                    <a:gd name="T18" fmla="*/ 121 w 163"/>
                    <a:gd name="T19" fmla="*/ 13 h 226"/>
                    <a:gd name="T20" fmla="*/ 163 w 163"/>
                    <a:gd name="T21" fmla="*/ 0 h 2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3"/>
                    <a:gd name="T34" fmla="*/ 0 h 226"/>
                    <a:gd name="T35" fmla="*/ 163 w 163"/>
                    <a:gd name="T36" fmla="*/ 226 h 2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3" h="226">
                      <a:moveTo>
                        <a:pt x="0" y="128"/>
                      </a:moveTo>
                      <a:cubicBezTo>
                        <a:pt x="3" y="115"/>
                        <a:pt x="10" y="66"/>
                        <a:pt x="20" y="46"/>
                      </a:cubicBezTo>
                      <a:cubicBezTo>
                        <a:pt x="30" y="26"/>
                        <a:pt x="44" y="12"/>
                        <a:pt x="58" y="6"/>
                      </a:cubicBezTo>
                      <a:cubicBezTo>
                        <a:pt x="72" y="0"/>
                        <a:pt x="88" y="3"/>
                        <a:pt x="102" y="13"/>
                      </a:cubicBezTo>
                      <a:cubicBezTo>
                        <a:pt x="116" y="23"/>
                        <a:pt x="136" y="39"/>
                        <a:pt x="143" y="67"/>
                      </a:cubicBezTo>
                      <a:cubicBezTo>
                        <a:pt x="150" y="94"/>
                        <a:pt x="148" y="152"/>
                        <a:pt x="143" y="178"/>
                      </a:cubicBezTo>
                      <a:cubicBezTo>
                        <a:pt x="138" y="205"/>
                        <a:pt x="123" y="226"/>
                        <a:pt x="113" y="226"/>
                      </a:cubicBezTo>
                      <a:cubicBezTo>
                        <a:pt x="103" y="226"/>
                        <a:pt x="87" y="204"/>
                        <a:pt x="82" y="177"/>
                      </a:cubicBezTo>
                      <a:cubicBezTo>
                        <a:pt x="77" y="151"/>
                        <a:pt x="75" y="95"/>
                        <a:pt x="82" y="67"/>
                      </a:cubicBezTo>
                      <a:cubicBezTo>
                        <a:pt x="88" y="40"/>
                        <a:pt x="107" y="24"/>
                        <a:pt x="121" y="13"/>
                      </a:cubicBezTo>
                      <a:cubicBezTo>
                        <a:pt x="134" y="2"/>
                        <a:pt x="154" y="3"/>
                        <a:pt x="163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88" name="Freeform 30"/>
                <p:cNvSpPr>
                  <a:spLocks/>
                </p:cNvSpPr>
                <p:nvPr/>
              </p:nvSpPr>
              <p:spPr bwMode="auto">
                <a:xfrm>
                  <a:off x="1947" y="1221"/>
                  <a:ext cx="102" cy="226"/>
                </a:xfrm>
                <a:custGeom>
                  <a:avLst/>
                  <a:gdLst>
                    <a:gd name="T0" fmla="*/ 0 w 471"/>
                    <a:gd name="T1" fmla="*/ 0 h 1045"/>
                    <a:gd name="T2" fmla="*/ 189 w 471"/>
                    <a:gd name="T3" fmla="*/ 60 h 1045"/>
                    <a:gd name="T4" fmla="*/ 378 w 471"/>
                    <a:gd name="T5" fmla="*/ 309 h 1045"/>
                    <a:gd name="T6" fmla="*/ 378 w 471"/>
                    <a:gd name="T7" fmla="*/ 825 h 1045"/>
                    <a:gd name="T8" fmla="*/ 240 w 471"/>
                    <a:gd name="T9" fmla="*/ 1044 h 1045"/>
                    <a:gd name="T10" fmla="*/ 96 w 471"/>
                    <a:gd name="T11" fmla="*/ 819 h 1045"/>
                    <a:gd name="T12" fmla="*/ 96 w 471"/>
                    <a:gd name="T13" fmla="*/ 312 h 1045"/>
                    <a:gd name="T14" fmla="*/ 276 w 471"/>
                    <a:gd name="T15" fmla="*/ 60 h 1045"/>
                    <a:gd name="T16" fmla="*/ 471 w 471"/>
                    <a:gd name="T17" fmla="*/ 0 h 10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1"/>
                    <a:gd name="T28" fmla="*/ 0 h 1045"/>
                    <a:gd name="T29" fmla="*/ 471 w 471"/>
                    <a:gd name="T30" fmla="*/ 1045 h 10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1" h="1045">
                      <a:moveTo>
                        <a:pt x="0" y="0"/>
                      </a:moveTo>
                      <a:cubicBezTo>
                        <a:pt x="31" y="10"/>
                        <a:pt x="126" y="8"/>
                        <a:pt x="189" y="60"/>
                      </a:cubicBezTo>
                      <a:cubicBezTo>
                        <a:pt x="252" y="112"/>
                        <a:pt x="347" y="182"/>
                        <a:pt x="378" y="309"/>
                      </a:cubicBezTo>
                      <a:cubicBezTo>
                        <a:pt x="409" y="436"/>
                        <a:pt x="401" y="703"/>
                        <a:pt x="378" y="825"/>
                      </a:cubicBezTo>
                      <a:cubicBezTo>
                        <a:pt x="355" y="947"/>
                        <a:pt x="287" y="1045"/>
                        <a:pt x="240" y="1044"/>
                      </a:cubicBezTo>
                      <a:cubicBezTo>
                        <a:pt x="193" y="1043"/>
                        <a:pt x="120" y="941"/>
                        <a:pt x="96" y="819"/>
                      </a:cubicBezTo>
                      <a:cubicBezTo>
                        <a:pt x="72" y="697"/>
                        <a:pt x="66" y="439"/>
                        <a:pt x="96" y="312"/>
                      </a:cubicBezTo>
                      <a:cubicBezTo>
                        <a:pt x="126" y="185"/>
                        <a:pt x="214" y="112"/>
                        <a:pt x="276" y="60"/>
                      </a:cubicBezTo>
                      <a:cubicBezTo>
                        <a:pt x="338" y="8"/>
                        <a:pt x="431" y="12"/>
                        <a:pt x="47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89" name="Freeform 31"/>
                <p:cNvSpPr>
                  <a:spLocks/>
                </p:cNvSpPr>
                <p:nvPr/>
              </p:nvSpPr>
              <p:spPr bwMode="auto">
                <a:xfrm>
                  <a:off x="2046" y="1221"/>
                  <a:ext cx="102" cy="226"/>
                </a:xfrm>
                <a:custGeom>
                  <a:avLst/>
                  <a:gdLst>
                    <a:gd name="T0" fmla="*/ 0 w 471"/>
                    <a:gd name="T1" fmla="*/ 0 h 1045"/>
                    <a:gd name="T2" fmla="*/ 189 w 471"/>
                    <a:gd name="T3" fmla="*/ 60 h 1045"/>
                    <a:gd name="T4" fmla="*/ 378 w 471"/>
                    <a:gd name="T5" fmla="*/ 309 h 1045"/>
                    <a:gd name="T6" fmla="*/ 378 w 471"/>
                    <a:gd name="T7" fmla="*/ 825 h 1045"/>
                    <a:gd name="T8" fmla="*/ 240 w 471"/>
                    <a:gd name="T9" fmla="*/ 1044 h 1045"/>
                    <a:gd name="T10" fmla="*/ 96 w 471"/>
                    <a:gd name="T11" fmla="*/ 819 h 1045"/>
                    <a:gd name="T12" fmla="*/ 96 w 471"/>
                    <a:gd name="T13" fmla="*/ 312 h 1045"/>
                    <a:gd name="T14" fmla="*/ 276 w 471"/>
                    <a:gd name="T15" fmla="*/ 60 h 1045"/>
                    <a:gd name="T16" fmla="*/ 471 w 471"/>
                    <a:gd name="T17" fmla="*/ 0 h 10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1"/>
                    <a:gd name="T28" fmla="*/ 0 h 1045"/>
                    <a:gd name="T29" fmla="*/ 471 w 471"/>
                    <a:gd name="T30" fmla="*/ 1045 h 10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1" h="1045">
                      <a:moveTo>
                        <a:pt x="0" y="0"/>
                      </a:moveTo>
                      <a:cubicBezTo>
                        <a:pt x="31" y="10"/>
                        <a:pt x="126" y="8"/>
                        <a:pt x="189" y="60"/>
                      </a:cubicBezTo>
                      <a:cubicBezTo>
                        <a:pt x="252" y="112"/>
                        <a:pt x="347" y="182"/>
                        <a:pt x="378" y="309"/>
                      </a:cubicBezTo>
                      <a:cubicBezTo>
                        <a:pt x="409" y="436"/>
                        <a:pt x="401" y="703"/>
                        <a:pt x="378" y="825"/>
                      </a:cubicBezTo>
                      <a:cubicBezTo>
                        <a:pt x="355" y="947"/>
                        <a:pt x="287" y="1045"/>
                        <a:pt x="240" y="1044"/>
                      </a:cubicBezTo>
                      <a:cubicBezTo>
                        <a:pt x="193" y="1043"/>
                        <a:pt x="120" y="941"/>
                        <a:pt x="96" y="819"/>
                      </a:cubicBezTo>
                      <a:cubicBezTo>
                        <a:pt x="72" y="697"/>
                        <a:pt x="66" y="439"/>
                        <a:pt x="96" y="312"/>
                      </a:cubicBezTo>
                      <a:cubicBezTo>
                        <a:pt x="126" y="185"/>
                        <a:pt x="214" y="112"/>
                        <a:pt x="276" y="60"/>
                      </a:cubicBezTo>
                      <a:cubicBezTo>
                        <a:pt x="338" y="8"/>
                        <a:pt x="431" y="12"/>
                        <a:pt x="47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90" name="Freeform 32"/>
                <p:cNvSpPr>
                  <a:spLocks/>
                </p:cNvSpPr>
                <p:nvPr/>
              </p:nvSpPr>
              <p:spPr bwMode="auto">
                <a:xfrm>
                  <a:off x="2142" y="1221"/>
                  <a:ext cx="102" cy="226"/>
                </a:xfrm>
                <a:custGeom>
                  <a:avLst/>
                  <a:gdLst>
                    <a:gd name="T0" fmla="*/ 0 w 471"/>
                    <a:gd name="T1" fmla="*/ 0 h 1045"/>
                    <a:gd name="T2" fmla="*/ 189 w 471"/>
                    <a:gd name="T3" fmla="*/ 60 h 1045"/>
                    <a:gd name="T4" fmla="*/ 378 w 471"/>
                    <a:gd name="T5" fmla="*/ 309 h 1045"/>
                    <a:gd name="T6" fmla="*/ 378 w 471"/>
                    <a:gd name="T7" fmla="*/ 825 h 1045"/>
                    <a:gd name="T8" fmla="*/ 240 w 471"/>
                    <a:gd name="T9" fmla="*/ 1044 h 1045"/>
                    <a:gd name="T10" fmla="*/ 96 w 471"/>
                    <a:gd name="T11" fmla="*/ 819 h 1045"/>
                    <a:gd name="T12" fmla="*/ 96 w 471"/>
                    <a:gd name="T13" fmla="*/ 312 h 1045"/>
                    <a:gd name="T14" fmla="*/ 276 w 471"/>
                    <a:gd name="T15" fmla="*/ 60 h 1045"/>
                    <a:gd name="T16" fmla="*/ 471 w 471"/>
                    <a:gd name="T17" fmla="*/ 0 h 10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1"/>
                    <a:gd name="T28" fmla="*/ 0 h 1045"/>
                    <a:gd name="T29" fmla="*/ 471 w 471"/>
                    <a:gd name="T30" fmla="*/ 1045 h 10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1" h="1045">
                      <a:moveTo>
                        <a:pt x="0" y="0"/>
                      </a:moveTo>
                      <a:cubicBezTo>
                        <a:pt x="31" y="10"/>
                        <a:pt x="126" y="8"/>
                        <a:pt x="189" y="60"/>
                      </a:cubicBezTo>
                      <a:cubicBezTo>
                        <a:pt x="252" y="112"/>
                        <a:pt x="347" y="182"/>
                        <a:pt x="378" y="309"/>
                      </a:cubicBezTo>
                      <a:cubicBezTo>
                        <a:pt x="409" y="436"/>
                        <a:pt x="401" y="703"/>
                        <a:pt x="378" y="825"/>
                      </a:cubicBezTo>
                      <a:cubicBezTo>
                        <a:pt x="355" y="947"/>
                        <a:pt x="287" y="1045"/>
                        <a:pt x="240" y="1044"/>
                      </a:cubicBezTo>
                      <a:cubicBezTo>
                        <a:pt x="193" y="1043"/>
                        <a:pt x="120" y="941"/>
                        <a:pt x="96" y="819"/>
                      </a:cubicBezTo>
                      <a:cubicBezTo>
                        <a:pt x="72" y="697"/>
                        <a:pt x="66" y="439"/>
                        <a:pt x="96" y="312"/>
                      </a:cubicBezTo>
                      <a:cubicBezTo>
                        <a:pt x="126" y="185"/>
                        <a:pt x="214" y="112"/>
                        <a:pt x="276" y="60"/>
                      </a:cubicBezTo>
                      <a:cubicBezTo>
                        <a:pt x="338" y="8"/>
                        <a:pt x="431" y="12"/>
                        <a:pt x="47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91" name="Freeform 33"/>
                <p:cNvSpPr>
                  <a:spLocks/>
                </p:cNvSpPr>
                <p:nvPr/>
              </p:nvSpPr>
              <p:spPr bwMode="auto">
                <a:xfrm>
                  <a:off x="2242" y="1222"/>
                  <a:ext cx="102" cy="226"/>
                </a:xfrm>
                <a:custGeom>
                  <a:avLst/>
                  <a:gdLst>
                    <a:gd name="T0" fmla="*/ 0 w 471"/>
                    <a:gd name="T1" fmla="*/ 0 h 1045"/>
                    <a:gd name="T2" fmla="*/ 189 w 471"/>
                    <a:gd name="T3" fmla="*/ 60 h 1045"/>
                    <a:gd name="T4" fmla="*/ 378 w 471"/>
                    <a:gd name="T5" fmla="*/ 309 h 1045"/>
                    <a:gd name="T6" fmla="*/ 378 w 471"/>
                    <a:gd name="T7" fmla="*/ 825 h 1045"/>
                    <a:gd name="T8" fmla="*/ 240 w 471"/>
                    <a:gd name="T9" fmla="*/ 1044 h 1045"/>
                    <a:gd name="T10" fmla="*/ 96 w 471"/>
                    <a:gd name="T11" fmla="*/ 819 h 1045"/>
                    <a:gd name="T12" fmla="*/ 96 w 471"/>
                    <a:gd name="T13" fmla="*/ 312 h 1045"/>
                    <a:gd name="T14" fmla="*/ 276 w 471"/>
                    <a:gd name="T15" fmla="*/ 60 h 1045"/>
                    <a:gd name="T16" fmla="*/ 471 w 471"/>
                    <a:gd name="T17" fmla="*/ 0 h 10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71"/>
                    <a:gd name="T28" fmla="*/ 0 h 1045"/>
                    <a:gd name="T29" fmla="*/ 471 w 471"/>
                    <a:gd name="T30" fmla="*/ 1045 h 10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71" h="1045">
                      <a:moveTo>
                        <a:pt x="0" y="0"/>
                      </a:moveTo>
                      <a:cubicBezTo>
                        <a:pt x="31" y="10"/>
                        <a:pt x="126" y="8"/>
                        <a:pt x="189" y="60"/>
                      </a:cubicBezTo>
                      <a:cubicBezTo>
                        <a:pt x="252" y="112"/>
                        <a:pt x="347" y="182"/>
                        <a:pt x="378" y="309"/>
                      </a:cubicBezTo>
                      <a:cubicBezTo>
                        <a:pt x="409" y="436"/>
                        <a:pt x="401" y="703"/>
                        <a:pt x="378" y="825"/>
                      </a:cubicBezTo>
                      <a:cubicBezTo>
                        <a:pt x="355" y="947"/>
                        <a:pt x="287" y="1045"/>
                        <a:pt x="240" y="1044"/>
                      </a:cubicBezTo>
                      <a:cubicBezTo>
                        <a:pt x="193" y="1043"/>
                        <a:pt x="120" y="941"/>
                        <a:pt x="96" y="819"/>
                      </a:cubicBezTo>
                      <a:cubicBezTo>
                        <a:pt x="72" y="697"/>
                        <a:pt x="66" y="439"/>
                        <a:pt x="96" y="312"/>
                      </a:cubicBezTo>
                      <a:cubicBezTo>
                        <a:pt x="126" y="185"/>
                        <a:pt x="214" y="112"/>
                        <a:pt x="276" y="60"/>
                      </a:cubicBezTo>
                      <a:cubicBezTo>
                        <a:pt x="338" y="8"/>
                        <a:pt x="431" y="12"/>
                        <a:pt x="47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92" name="Freeform 34"/>
                <p:cNvSpPr>
                  <a:spLocks/>
                </p:cNvSpPr>
                <p:nvPr/>
              </p:nvSpPr>
              <p:spPr bwMode="auto">
                <a:xfrm>
                  <a:off x="2341" y="1218"/>
                  <a:ext cx="165" cy="230"/>
                </a:xfrm>
                <a:custGeom>
                  <a:avLst/>
                  <a:gdLst>
                    <a:gd name="T0" fmla="*/ 0 w 165"/>
                    <a:gd name="T1" fmla="*/ 4 h 230"/>
                    <a:gd name="T2" fmla="*/ 41 w 165"/>
                    <a:gd name="T3" fmla="*/ 17 h 230"/>
                    <a:gd name="T4" fmla="*/ 82 w 165"/>
                    <a:gd name="T5" fmla="*/ 71 h 230"/>
                    <a:gd name="T6" fmla="*/ 82 w 165"/>
                    <a:gd name="T7" fmla="*/ 182 h 230"/>
                    <a:gd name="T8" fmla="*/ 52 w 165"/>
                    <a:gd name="T9" fmla="*/ 230 h 230"/>
                    <a:gd name="T10" fmla="*/ 21 w 165"/>
                    <a:gd name="T11" fmla="*/ 181 h 230"/>
                    <a:gd name="T12" fmla="*/ 21 w 165"/>
                    <a:gd name="T13" fmla="*/ 71 h 230"/>
                    <a:gd name="T14" fmla="*/ 60 w 165"/>
                    <a:gd name="T15" fmla="*/ 17 h 230"/>
                    <a:gd name="T16" fmla="*/ 111 w 165"/>
                    <a:gd name="T17" fmla="*/ 4 h 230"/>
                    <a:gd name="T18" fmla="*/ 149 w 165"/>
                    <a:gd name="T19" fmla="*/ 40 h 230"/>
                    <a:gd name="T20" fmla="*/ 165 w 165"/>
                    <a:gd name="T21" fmla="*/ 116 h 2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5"/>
                    <a:gd name="T34" fmla="*/ 0 h 230"/>
                    <a:gd name="T35" fmla="*/ 165 w 165"/>
                    <a:gd name="T36" fmla="*/ 230 h 2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5" h="230">
                      <a:moveTo>
                        <a:pt x="0" y="4"/>
                      </a:moveTo>
                      <a:cubicBezTo>
                        <a:pt x="7" y="6"/>
                        <a:pt x="27" y="6"/>
                        <a:pt x="41" y="17"/>
                      </a:cubicBezTo>
                      <a:cubicBezTo>
                        <a:pt x="55" y="28"/>
                        <a:pt x="75" y="43"/>
                        <a:pt x="82" y="71"/>
                      </a:cubicBezTo>
                      <a:cubicBezTo>
                        <a:pt x="89" y="98"/>
                        <a:pt x="87" y="156"/>
                        <a:pt x="82" y="182"/>
                      </a:cubicBezTo>
                      <a:cubicBezTo>
                        <a:pt x="77" y="209"/>
                        <a:pt x="62" y="230"/>
                        <a:pt x="52" y="230"/>
                      </a:cubicBezTo>
                      <a:cubicBezTo>
                        <a:pt x="42" y="230"/>
                        <a:pt x="26" y="208"/>
                        <a:pt x="21" y="181"/>
                      </a:cubicBezTo>
                      <a:cubicBezTo>
                        <a:pt x="16" y="155"/>
                        <a:pt x="14" y="99"/>
                        <a:pt x="21" y="71"/>
                      </a:cubicBezTo>
                      <a:cubicBezTo>
                        <a:pt x="27" y="44"/>
                        <a:pt x="45" y="28"/>
                        <a:pt x="60" y="17"/>
                      </a:cubicBezTo>
                      <a:cubicBezTo>
                        <a:pt x="75" y="6"/>
                        <a:pt x="96" y="0"/>
                        <a:pt x="111" y="4"/>
                      </a:cubicBezTo>
                      <a:cubicBezTo>
                        <a:pt x="126" y="8"/>
                        <a:pt x="140" y="21"/>
                        <a:pt x="149" y="40"/>
                      </a:cubicBezTo>
                      <a:cubicBezTo>
                        <a:pt x="158" y="59"/>
                        <a:pt x="162" y="100"/>
                        <a:pt x="165" y="116"/>
                      </a:cubicBezTo>
                    </a:path>
                  </a:pathLst>
                </a:custGeom>
                <a:noFill/>
                <a:ln w="28575" cmpd="sng">
                  <a:solidFill>
                    <a:srgbClr val="99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15755" name="Oval 43"/>
              <p:cNvSpPr>
                <a:spLocks noChangeArrowheads="1"/>
              </p:cNvSpPr>
              <p:nvPr/>
            </p:nvSpPr>
            <p:spPr bwMode="auto">
              <a:xfrm>
                <a:off x="2280" y="1584"/>
                <a:ext cx="208" cy="208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15756" name="Oval 44"/>
            <p:cNvSpPr>
              <a:spLocks noChangeArrowheads="1"/>
            </p:cNvSpPr>
            <p:nvPr/>
          </p:nvSpPr>
          <p:spPr bwMode="auto">
            <a:xfrm>
              <a:off x="1648" y="1938"/>
              <a:ext cx="208" cy="20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47451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4359" name="Group 27"/>
            <p:cNvGrpSpPr>
              <a:grpSpLocks/>
            </p:cNvGrpSpPr>
            <p:nvPr/>
          </p:nvGrpSpPr>
          <p:grpSpPr bwMode="auto">
            <a:xfrm>
              <a:off x="1178" y="1405"/>
              <a:ext cx="720" cy="230"/>
              <a:chOff x="1786" y="1218"/>
              <a:chExt cx="720" cy="230"/>
            </a:xfrm>
          </p:grpSpPr>
          <p:sp>
            <p:nvSpPr>
              <p:cNvPr id="14379" name="Freeform 19"/>
              <p:cNvSpPr>
                <a:spLocks/>
              </p:cNvSpPr>
              <p:nvPr/>
            </p:nvSpPr>
            <p:spPr bwMode="auto">
              <a:xfrm>
                <a:off x="1786" y="1220"/>
                <a:ext cx="163" cy="226"/>
              </a:xfrm>
              <a:custGeom>
                <a:avLst/>
                <a:gdLst>
                  <a:gd name="T0" fmla="*/ 0 w 163"/>
                  <a:gd name="T1" fmla="*/ 128 h 226"/>
                  <a:gd name="T2" fmla="*/ 20 w 163"/>
                  <a:gd name="T3" fmla="*/ 46 h 226"/>
                  <a:gd name="T4" fmla="*/ 58 w 163"/>
                  <a:gd name="T5" fmla="*/ 6 h 226"/>
                  <a:gd name="T6" fmla="*/ 102 w 163"/>
                  <a:gd name="T7" fmla="*/ 13 h 226"/>
                  <a:gd name="T8" fmla="*/ 143 w 163"/>
                  <a:gd name="T9" fmla="*/ 67 h 226"/>
                  <a:gd name="T10" fmla="*/ 143 w 163"/>
                  <a:gd name="T11" fmla="*/ 178 h 226"/>
                  <a:gd name="T12" fmla="*/ 113 w 163"/>
                  <a:gd name="T13" fmla="*/ 226 h 226"/>
                  <a:gd name="T14" fmla="*/ 82 w 163"/>
                  <a:gd name="T15" fmla="*/ 177 h 226"/>
                  <a:gd name="T16" fmla="*/ 82 w 163"/>
                  <a:gd name="T17" fmla="*/ 67 h 226"/>
                  <a:gd name="T18" fmla="*/ 121 w 163"/>
                  <a:gd name="T19" fmla="*/ 13 h 226"/>
                  <a:gd name="T20" fmla="*/ 163 w 163"/>
                  <a:gd name="T21" fmla="*/ 0 h 2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3"/>
                  <a:gd name="T34" fmla="*/ 0 h 226"/>
                  <a:gd name="T35" fmla="*/ 163 w 163"/>
                  <a:gd name="T36" fmla="*/ 226 h 2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3" h="226">
                    <a:moveTo>
                      <a:pt x="0" y="128"/>
                    </a:moveTo>
                    <a:cubicBezTo>
                      <a:pt x="3" y="115"/>
                      <a:pt x="10" y="66"/>
                      <a:pt x="20" y="46"/>
                    </a:cubicBezTo>
                    <a:cubicBezTo>
                      <a:pt x="30" y="26"/>
                      <a:pt x="44" y="12"/>
                      <a:pt x="58" y="6"/>
                    </a:cubicBezTo>
                    <a:cubicBezTo>
                      <a:pt x="72" y="0"/>
                      <a:pt x="88" y="3"/>
                      <a:pt x="102" y="13"/>
                    </a:cubicBezTo>
                    <a:cubicBezTo>
                      <a:pt x="116" y="23"/>
                      <a:pt x="136" y="39"/>
                      <a:pt x="143" y="67"/>
                    </a:cubicBezTo>
                    <a:cubicBezTo>
                      <a:pt x="150" y="94"/>
                      <a:pt x="148" y="152"/>
                      <a:pt x="143" y="178"/>
                    </a:cubicBezTo>
                    <a:cubicBezTo>
                      <a:pt x="138" y="205"/>
                      <a:pt x="123" y="226"/>
                      <a:pt x="113" y="226"/>
                    </a:cubicBezTo>
                    <a:cubicBezTo>
                      <a:pt x="103" y="226"/>
                      <a:pt x="87" y="204"/>
                      <a:pt x="82" y="177"/>
                    </a:cubicBezTo>
                    <a:cubicBezTo>
                      <a:pt x="77" y="151"/>
                      <a:pt x="75" y="95"/>
                      <a:pt x="82" y="67"/>
                    </a:cubicBezTo>
                    <a:cubicBezTo>
                      <a:pt x="88" y="40"/>
                      <a:pt x="107" y="24"/>
                      <a:pt x="121" y="13"/>
                    </a:cubicBezTo>
                    <a:cubicBezTo>
                      <a:pt x="134" y="2"/>
                      <a:pt x="154" y="3"/>
                      <a:pt x="163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80" name="Freeform 20"/>
              <p:cNvSpPr>
                <a:spLocks/>
              </p:cNvSpPr>
              <p:nvPr/>
            </p:nvSpPr>
            <p:spPr bwMode="auto">
              <a:xfrm>
                <a:off x="1947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81" name="Freeform 21"/>
              <p:cNvSpPr>
                <a:spLocks/>
              </p:cNvSpPr>
              <p:nvPr/>
            </p:nvSpPr>
            <p:spPr bwMode="auto">
              <a:xfrm>
                <a:off x="2046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82" name="Freeform 22"/>
              <p:cNvSpPr>
                <a:spLocks/>
              </p:cNvSpPr>
              <p:nvPr/>
            </p:nvSpPr>
            <p:spPr bwMode="auto">
              <a:xfrm>
                <a:off x="2142" y="1221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83" name="Freeform 23"/>
              <p:cNvSpPr>
                <a:spLocks/>
              </p:cNvSpPr>
              <p:nvPr/>
            </p:nvSpPr>
            <p:spPr bwMode="auto">
              <a:xfrm>
                <a:off x="2242" y="1222"/>
                <a:ext cx="102" cy="226"/>
              </a:xfrm>
              <a:custGeom>
                <a:avLst/>
                <a:gdLst>
                  <a:gd name="T0" fmla="*/ 0 w 471"/>
                  <a:gd name="T1" fmla="*/ 0 h 1045"/>
                  <a:gd name="T2" fmla="*/ 189 w 471"/>
                  <a:gd name="T3" fmla="*/ 60 h 1045"/>
                  <a:gd name="T4" fmla="*/ 378 w 471"/>
                  <a:gd name="T5" fmla="*/ 309 h 1045"/>
                  <a:gd name="T6" fmla="*/ 378 w 471"/>
                  <a:gd name="T7" fmla="*/ 825 h 1045"/>
                  <a:gd name="T8" fmla="*/ 240 w 471"/>
                  <a:gd name="T9" fmla="*/ 1044 h 1045"/>
                  <a:gd name="T10" fmla="*/ 96 w 471"/>
                  <a:gd name="T11" fmla="*/ 819 h 1045"/>
                  <a:gd name="T12" fmla="*/ 96 w 471"/>
                  <a:gd name="T13" fmla="*/ 312 h 1045"/>
                  <a:gd name="T14" fmla="*/ 276 w 471"/>
                  <a:gd name="T15" fmla="*/ 60 h 1045"/>
                  <a:gd name="T16" fmla="*/ 471 w 471"/>
                  <a:gd name="T17" fmla="*/ 0 h 10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1"/>
                  <a:gd name="T28" fmla="*/ 0 h 1045"/>
                  <a:gd name="T29" fmla="*/ 471 w 471"/>
                  <a:gd name="T30" fmla="*/ 1045 h 10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1" h="1045">
                    <a:moveTo>
                      <a:pt x="0" y="0"/>
                    </a:moveTo>
                    <a:cubicBezTo>
                      <a:pt x="31" y="10"/>
                      <a:pt x="126" y="8"/>
                      <a:pt x="189" y="60"/>
                    </a:cubicBezTo>
                    <a:cubicBezTo>
                      <a:pt x="252" y="112"/>
                      <a:pt x="347" y="182"/>
                      <a:pt x="378" y="309"/>
                    </a:cubicBezTo>
                    <a:cubicBezTo>
                      <a:pt x="409" y="436"/>
                      <a:pt x="401" y="703"/>
                      <a:pt x="378" y="825"/>
                    </a:cubicBezTo>
                    <a:cubicBezTo>
                      <a:pt x="355" y="947"/>
                      <a:pt x="287" y="1045"/>
                      <a:pt x="240" y="1044"/>
                    </a:cubicBezTo>
                    <a:cubicBezTo>
                      <a:pt x="193" y="1043"/>
                      <a:pt x="120" y="941"/>
                      <a:pt x="96" y="819"/>
                    </a:cubicBezTo>
                    <a:cubicBezTo>
                      <a:pt x="72" y="697"/>
                      <a:pt x="66" y="439"/>
                      <a:pt x="96" y="312"/>
                    </a:cubicBezTo>
                    <a:cubicBezTo>
                      <a:pt x="126" y="185"/>
                      <a:pt x="214" y="112"/>
                      <a:pt x="276" y="60"/>
                    </a:cubicBezTo>
                    <a:cubicBezTo>
                      <a:pt x="338" y="8"/>
                      <a:pt x="431" y="12"/>
                      <a:pt x="471" y="0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84" name="Freeform 24"/>
              <p:cNvSpPr>
                <a:spLocks/>
              </p:cNvSpPr>
              <p:nvPr/>
            </p:nvSpPr>
            <p:spPr bwMode="auto">
              <a:xfrm>
                <a:off x="2341" y="1218"/>
                <a:ext cx="165" cy="230"/>
              </a:xfrm>
              <a:custGeom>
                <a:avLst/>
                <a:gdLst>
                  <a:gd name="T0" fmla="*/ 0 w 165"/>
                  <a:gd name="T1" fmla="*/ 4 h 230"/>
                  <a:gd name="T2" fmla="*/ 41 w 165"/>
                  <a:gd name="T3" fmla="*/ 17 h 230"/>
                  <a:gd name="T4" fmla="*/ 82 w 165"/>
                  <a:gd name="T5" fmla="*/ 71 h 230"/>
                  <a:gd name="T6" fmla="*/ 82 w 165"/>
                  <a:gd name="T7" fmla="*/ 182 h 230"/>
                  <a:gd name="T8" fmla="*/ 52 w 165"/>
                  <a:gd name="T9" fmla="*/ 230 h 230"/>
                  <a:gd name="T10" fmla="*/ 21 w 165"/>
                  <a:gd name="T11" fmla="*/ 181 h 230"/>
                  <a:gd name="T12" fmla="*/ 21 w 165"/>
                  <a:gd name="T13" fmla="*/ 71 h 230"/>
                  <a:gd name="T14" fmla="*/ 60 w 165"/>
                  <a:gd name="T15" fmla="*/ 17 h 230"/>
                  <a:gd name="T16" fmla="*/ 111 w 165"/>
                  <a:gd name="T17" fmla="*/ 4 h 230"/>
                  <a:gd name="T18" fmla="*/ 149 w 165"/>
                  <a:gd name="T19" fmla="*/ 40 h 230"/>
                  <a:gd name="T20" fmla="*/ 165 w 165"/>
                  <a:gd name="T21" fmla="*/ 11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5"/>
                  <a:gd name="T34" fmla="*/ 0 h 230"/>
                  <a:gd name="T35" fmla="*/ 165 w 165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5" h="230">
                    <a:moveTo>
                      <a:pt x="0" y="4"/>
                    </a:moveTo>
                    <a:cubicBezTo>
                      <a:pt x="7" y="6"/>
                      <a:pt x="27" y="6"/>
                      <a:pt x="41" y="17"/>
                    </a:cubicBezTo>
                    <a:cubicBezTo>
                      <a:pt x="55" y="28"/>
                      <a:pt x="75" y="43"/>
                      <a:pt x="82" y="71"/>
                    </a:cubicBezTo>
                    <a:cubicBezTo>
                      <a:pt x="89" y="98"/>
                      <a:pt x="87" y="156"/>
                      <a:pt x="82" y="182"/>
                    </a:cubicBezTo>
                    <a:cubicBezTo>
                      <a:pt x="77" y="209"/>
                      <a:pt x="62" y="230"/>
                      <a:pt x="52" y="230"/>
                    </a:cubicBezTo>
                    <a:cubicBezTo>
                      <a:pt x="42" y="230"/>
                      <a:pt x="26" y="208"/>
                      <a:pt x="21" y="181"/>
                    </a:cubicBezTo>
                    <a:cubicBezTo>
                      <a:pt x="16" y="155"/>
                      <a:pt x="14" y="99"/>
                      <a:pt x="21" y="71"/>
                    </a:cubicBezTo>
                    <a:cubicBezTo>
                      <a:pt x="27" y="44"/>
                      <a:pt x="45" y="28"/>
                      <a:pt x="60" y="17"/>
                    </a:cubicBezTo>
                    <a:cubicBezTo>
                      <a:pt x="75" y="6"/>
                      <a:pt x="96" y="0"/>
                      <a:pt x="111" y="4"/>
                    </a:cubicBezTo>
                    <a:cubicBezTo>
                      <a:pt x="126" y="8"/>
                      <a:pt x="140" y="21"/>
                      <a:pt x="149" y="40"/>
                    </a:cubicBezTo>
                    <a:cubicBezTo>
                      <a:pt x="158" y="59"/>
                      <a:pt x="162" y="100"/>
                      <a:pt x="165" y="116"/>
                    </a:cubicBezTo>
                  </a:path>
                </a:pathLst>
              </a:custGeom>
              <a:noFill/>
              <a:ln w="28575" cmpd="sng">
                <a:solidFill>
                  <a:srgbClr val="99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15754" name="Oval 42"/>
            <p:cNvSpPr>
              <a:spLocks noChangeArrowheads="1"/>
            </p:cNvSpPr>
            <p:nvPr/>
          </p:nvSpPr>
          <p:spPr bwMode="auto">
            <a:xfrm>
              <a:off x="1864" y="1427"/>
              <a:ext cx="208" cy="20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47451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4361" name="Group 52"/>
            <p:cNvGrpSpPr>
              <a:grpSpLocks/>
            </p:cNvGrpSpPr>
            <p:nvPr/>
          </p:nvGrpSpPr>
          <p:grpSpPr bwMode="auto">
            <a:xfrm>
              <a:off x="1180" y="1644"/>
              <a:ext cx="792" cy="250"/>
              <a:chOff x="1180" y="1249"/>
              <a:chExt cx="792" cy="250"/>
            </a:xfrm>
          </p:grpSpPr>
          <p:sp>
            <p:nvSpPr>
              <p:cNvPr id="14375" name="Text Box 46"/>
              <p:cNvSpPr txBox="1">
                <a:spLocks noChangeArrowheads="1"/>
              </p:cNvSpPr>
              <p:nvPr/>
            </p:nvSpPr>
            <p:spPr bwMode="auto">
              <a:xfrm>
                <a:off x="1490" y="1249"/>
                <a:ext cx="2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000" b="1" i="1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14376" name="Line 49"/>
              <p:cNvSpPr>
                <a:spLocks noChangeShapeType="1"/>
              </p:cNvSpPr>
              <p:nvPr/>
            </p:nvSpPr>
            <p:spPr bwMode="auto">
              <a:xfrm>
                <a:off x="1971" y="1304"/>
                <a:ext cx="0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77" name="Line 50"/>
              <p:cNvSpPr>
                <a:spLocks noChangeShapeType="1"/>
              </p:cNvSpPr>
              <p:nvPr/>
            </p:nvSpPr>
            <p:spPr bwMode="auto">
              <a:xfrm flipH="1">
                <a:off x="1180" y="1361"/>
                <a:ext cx="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78" name="Line 51"/>
              <p:cNvSpPr>
                <a:spLocks noChangeShapeType="1"/>
              </p:cNvSpPr>
              <p:nvPr/>
            </p:nvSpPr>
            <p:spPr bwMode="auto">
              <a:xfrm>
                <a:off x="1633" y="1361"/>
                <a:ext cx="3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4362" name="Rectangle 4"/>
            <p:cNvSpPr>
              <a:spLocks noChangeArrowheads="1"/>
            </p:cNvSpPr>
            <p:nvPr/>
          </p:nvSpPr>
          <p:spPr bwMode="auto">
            <a:xfrm>
              <a:off x="1004" y="897"/>
              <a:ext cx="181" cy="147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4363" name="Group 61"/>
            <p:cNvGrpSpPr>
              <a:grpSpLocks/>
            </p:cNvGrpSpPr>
            <p:nvPr/>
          </p:nvGrpSpPr>
          <p:grpSpPr bwMode="auto">
            <a:xfrm>
              <a:off x="1175" y="1149"/>
              <a:ext cx="1210" cy="250"/>
              <a:chOff x="1175" y="1149"/>
              <a:chExt cx="1210" cy="250"/>
            </a:xfrm>
          </p:grpSpPr>
          <p:sp>
            <p:nvSpPr>
              <p:cNvPr id="14370" name="Text Box 56"/>
              <p:cNvSpPr txBox="1">
                <a:spLocks noChangeArrowheads="1"/>
              </p:cNvSpPr>
              <p:nvPr/>
            </p:nvSpPr>
            <p:spPr bwMode="auto">
              <a:xfrm>
                <a:off x="1683" y="1149"/>
                <a:ext cx="3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1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371" name="Group 60"/>
              <p:cNvGrpSpPr>
                <a:grpSpLocks/>
              </p:cNvGrpSpPr>
              <p:nvPr/>
            </p:nvGrpSpPr>
            <p:grpSpPr bwMode="auto">
              <a:xfrm>
                <a:off x="1175" y="1226"/>
                <a:ext cx="1210" cy="113"/>
                <a:chOff x="1169" y="1226"/>
                <a:chExt cx="1227" cy="113"/>
              </a:xfrm>
            </p:grpSpPr>
            <p:sp>
              <p:nvSpPr>
                <p:cNvPr id="14372" name="Line 57"/>
                <p:cNvSpPr>
                  <a:spLocks noChangeShapeType="1"/>
                </p:cNvSpPr>
                <p:nvPr/>
              </p:nvSpPr>
              <p:spPr bwMode="auto">
                <a:xfrm>
                  <a:off x="2394" y="1226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73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169" y="1283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74" name="Line 59"/>
                <p:cNvSpPr>
                  <a:spLocks noChangeShapeType="1"/>
                </p:cNvSpPr>
                <p:nvPr/>
              </p:nvSpPr>
              <p:spPr bwMode="auto">
                <a:xfrm>
                  <a:off x="1871" y="1283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14364" name="Group 68"/>
            <p:cNvGrpSpPr>
              <a:grpSpLocks/>
            </p:cNvGrpSpPr>
            <p:nvPr/>
          </p:nvGrpSpPr>
          <p:grpSpPr bwMode="auto">
            <a:xfrm>
              <a:off x="1186" y="2121"/>
              <a:ext cx="571" cy="250"/>
              <a:chOff x="1186" y="2121"/>
              <a:chExt cx="571" cy="250"/>
            </a:xfrm>
          </p:grpSpPr>
          <p:sp>
            <p:nvSpPr>
              <p:cNvPr id="14365" name="Text Box 63"/>
              <p:cNvSpPr txBox="1">
                <a:spLocks noChangeArrowheads="1"/>
              </p:cNvSpPr>
              <p:nvPr/>
            </p:nvSpPr>
            <p:spPr bwMode="auto">
              <a:xfrm>
                <a:off x="1403" y="2121"/>
                <a:ext cx="17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1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en-US" sz="2000" b="1" i="1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366" name="Group 64"/>
              <p:cNvGrpSpPr>
                <a:grpSpLocks/>
              </p:cNvGrpSpPr>
              <p:nvPr/>
            </p:nvGrpSpPr>
            <p:grpSpPr bwMode="auto">
              <a:xfrm>
                <a:off x="1186" y="2198"/>
                <a:ext cx="571" cy="113"/>
                <a:chOff x="1169" y="1226"/>
                <a:chExt cx="1227" cy="113"/>
              </a:xfrm>
            </p:grpSpPr>
            <p:sp>
              <p:nvSpPr>
                <p:cNvPr id="14367" name="Line 65"/>
                <p:cNvSpPr>
                  <a:spLocks noChangeShapeType="1"/>
                </p:cNvSpPr>
                <p:nvPr/>
              </p:nvSpPr>
              <p:spPr bwMode="auto">
                <a:xfrm>
                  <a:off x="2394" y="1226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6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169" y="1283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369" name="Line 67"/>
                <p:cNvSpPr>
                  <a:spLocks noChangeShapeType="1"/>
                </p:cNvSpPr>
                <p:nvPr/>
              </p:nvSpPr>
              <p:spPr bwMode="auto">
                <a:xfrm>
                  <a:off x="1871" y="1283"/>
                  <a:ext cx="5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</p:grpSp>
      <p:graphicFrame>
        <p:nvGraphicFramePr>
          <p:cNvPr id="14338" name="Object 70"/>
          <p:cNvGraphicFramePr>
            <a:graphicFrameLocks noChangeAspect="1"/>
          </p:cNvGraphicFramePr>
          <p:nvPr/>
        </p:nvGraphicFramePr>
        <p:xfrm>
          <a:off x="4025900" y="2601913"/>
          <a:ext cx="2146300" cy="1862137"/>
        </p:xfrm>
        <a:graphic>
          <a:graphicData uri="http://schemas.openxmlformats.org/presentationml/2006/ole">
            <p:oleObj spid="_x0000_s14338" name="Equation" r:id="rId3" imgW="1244520" imgH="1079280" progId="Equation.3">
              <p:embed/>
            </p:oleObj>
          </a:graphicData>
        </a:graphic>
      </p:graphicFrame>
      <p:graphicFrame>
        <p:nvGraphicFramePr>
          <p:cNvPr id="14339" name="Object 71"/>
          <p:cNvGraphicFramePr>
            <a:graphicFrameLocks noChangeAspect="1"/>
          </p:cNvGraphicFramePr>
          <p:nvPr/>
        </p:nvGraphicFramePr>
        <p:xfrm>
          <a:off x="4543425" y="5045075"/>
          <a:ext cx="2901950" cy="1322388"/>
        </p:xfrm>
        <a:graphic>
          <a:graphicData uri="http://schemas.openxmlformats.org/presentationml/2006/ole">
            <p:oleObj spid="_x0000_s14339" name="Equation" r:id="rId4" imgW="1562040" imgH="711000" progId="Equation.3">
              <p:embed/>
            </p:oleObj>
          </a:graphicData>
        </a:graphic>
      </p:graphicFrame>
      <p:grpSp>
        <p:nvGrpSpPr>
          <p:cNvPr id="14344" name="Group 76"/>
          <p:cNvGrpSpPr>
            <a:grpSpLocks/>
          </p:cNvGrpSpPr>
          <p:nvPr/>
        </p:nvGrpSpPr>
        <p:grpSpPr bwMode="auto">
          <a:xfrm>
            <a:off x="1631950" y="5002213"/>
            <a:ext cx="3355975" cy="1331912"/>
            <a:chOff x="750" y="3042"/>
            <a:chExt cx="2114" cy="839"/>
          </a:xfrm>
        </p:grpSpPr>
        <p:graphicFrame>
          <p:nvGraphicFramePr>
            <p:cNvPr id="14340" name="Object 72"/>
            <p:cNvGraphicFramePr>
              <a:graphicFrameLocks noChangeAspect="1"/>
            </p:cNvGraphicFramePr>
            <p:nvPr/>
          </p:nvGraphicFramePr>
          <p:xfrm>
            <a:off x="750" y="3042"/>
            <a:ext cx="839" cy="839"/>
          </p:xfrm>
          <a:graphic>
            <a:graphicData uri="http://schemas.openxmlformats.org/presentationml/2006/ole">
              <p:oleObj spid="_x0000_s14340" name="Equation" r:id="rId5" imgW="812520" imgH="812520" progId="Equation.3">
                <p:embed/>
              </p:oleObj>
            </a:graphicData>
          </a:graphic>
        </p:graphicFrame>
        <p:sp>
          <p:nvSpPr>
            <p:cNvPr id="14355" name="Text Box 73"/>
            <p:cNvSpPr txBox="1">
              <a:spLocks noChangeArrowheads="1"/>
            </p:cNvSpPr>
            <p:nvPr/>
          </p:nvSpPr>
          <p:spPr bwMode="auto">
            <a:xfrm>
              <a:off x="1616" y="3577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chemeClr val="hlink"/>
                  </a:solidFill>
                </a:rPr>
                <a:t>Harmonic Potential</a:t>
              </a:r>
            </a:p>
          </p:txBody>
        </p:sp>
      </p:grpSp>
      <p:grpSp>
        <p:nvGrpSpPr>
          <p:cNvPr id="14345" name="Group 105"/>
          <p:cNvGrpSpPr>
            <a:grpSpLocks/>
          </p:cNvGrpSpPr>
          <p:nvPr/>
        </p:nvGrpSpPr>
        <p:grpSpPr bwMode="auto">
          <a:xfrm>
            <a:off x="6459538" y="2030413"/>
            <a:ext cx="2392362" cy="2579687"/>
            <a:chOff x="4253" y="1220"/>
            <a:chExt cx="1507" cy="1625"/>
          </a:xfrm>
        </p:grpSpPr>
        <p:grpSp>
          <p:nvGrpSpPr>
            <p:cNvPr id="14346" name="Group 102"/>
            <p:cNvGrpSpPr>
              <a:grpSpLocks/>
            </p:cNvGrpSpPr>
            <p:nvPr/>
          </p:nvGrpSpPr>
          <p:grpSpPr bwMode="auto">
            <a:xfrm>
              <a:off x="4319" y="1220"/>
              <a:ext cx="1441" cy="1587"/>
              <a:chOff x="4319" y="1220"/>
              <a:chExt cx="1441" cy="1587"/>
            </a:xfrm>
          </p:grpSpPr>
          <p:sp>
            <p:nvSpPr>
              <p:cNvPr id="14349" name="Rectangle 78"/>
              <p:cNvSpPr>
                <a:spLocks noChangeArrowheads="1"/>
              </p:cNvSpPr>
              <p:nvPr/>
            </p:nvSpPr>
            <p:spPr bwMode="auto">
              <a:xfrm>
                <a:off x="4532" y="1291"/>
                <a:ext cx="1001" cy="128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4350" name="Text Box 79"/>
              <p:cNvSpPr txBox="1">
                <a:spLocks noChangeArrowheads="1"/>
              </p:cNvSpPr>
              <p:nvPr/>
            </p:nvSpPr>
            <p:spPr bwMode="auto">
              <a:xfrm>
                <a:off x="4949" y="2615"/>
                <a:ext cx="2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x</a:t>
                </a:r>
              </a:p>
            </p:txBody>
          </p:sp>
          <p:sp>
            <p:nvSpPr>
              <p:cNvPr id="14351" name="Text Box 80"/>
              <p:cNvSpPr txBox="1">
                <a:spLocks noChangeArrowheads="1"/>
              </p:cNvSpPr>
              <p:nvPr/>
            </p:nvSpPr>
            <p:spPr bwMode="auto">
              <a:xfrm rot="-5400000">
                <a:off x="3980" y="1667"/>
                <a:ext cx="8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/>
                  <a:t>V</a:t>
                </a:r>
              </a:p>
            </p:txBody>
          </p:sp>
          <p:sp>
            <p:nvSpPr>
              <p:cNvPr id="14352" name="Text Box 81"/>
              <p:cNvSpPr txBox="1">
                <a:spLocks noChangeArrowheads="1"/>
              </p:cNvSpPr>
              <p:nvPr/>
            </p:nvSpPr>
            <p:spPr bwMode="auto">
              <a:xfrm>
                <a:off x="4954" y="2556"/>
                <a:ext cx="16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/>
                  <a:t>0</a:t>
                </a:r>
              </a:p>
            </p:txBody>
          </p:sp>
          <p:sp>
            <p:nvSpPr>
              <p:cNvPr id="14353" name="Freeform 82"/>
              <p:cNvSpPr>
                <a:spLocks/>
              </p:cNvSpPr>
              <p:nvPr/>
            </p:nvSpPr>
            <p:spPr bwMode="auto">
              <a:xfrm>
                <a:off x="4589" y="1284"/>
                <a:ext cx="874" cy="1285"/>
              </a:xfrm>
              <a:custGeom>
                <a:avLst/>
                <a:gdLst>
                  <a:gd name="T0" fmla="*/ 0 w 874"/>
                  <a:gd name="T1" fmla="*/ 0 h 1760"/>
                  <a:gd name="T2" fmla="*/ 198 w 874"/>
                  <a:gd name="T3" fmla="*/ 1222 h 1760"/>
                  <a:gd name="T4" fmla="*/ 441 w 874"/>
                  <a:gd name="T5" fmla="*/ 1757 h 1760"/>
                  <a:gd name="T6" fmla="*/ 683 w 874"/>
                  <a:gd name="T7" fmla="*/ 1205 h 1760"/>
                  <a:gd name="T8" fmla="*/ 874 w 874"/>
                  <a:gd name="T9" fmla="*/ 0 h 1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4"/>
                  <a:gd name="T16" fmla="*/ 0 h 1760"/>
                  <a:gd name="T17" fmla="*/ 874 w 874"/>
                  <a:gd name="T18" fmla="*/ 1760 h 1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4" h="1760">
                    <a:moveTo>
                      <a:pt x="0" y="0"/>
                    </a:moveTo>
                    <a:cubicBezTo>
                      <a:pt x="33" y="203"/>
                      <a:pt x="125" y="928"/>
                      <a:pt x="198" y="1222"/>
                    </a:cubicBezTo>
                    <a:cubicBezTo>
                      <a:pt x="271" y="1515"/>
                      <a:pt x="360" y="1760"/>
                      <a:pt x="441" y="1757"/>
                    </a:cubicBezTo>
                    <a:cubicBezTo>
                      <a:pt x="522" y="1754"/>
                      <a:pt x="611" y="1498"/>
                      <a:pt x="683" y="1205"/>
                    </a:cubicBezTo>
                    <a:cubicBezTo>
                      <a:pt x="755" y="912"/>
                      <a:pt x="834" y="251"/>
                      <a:pt x="874" y="0"/>
                    </a:cubicBezTo>
                  </a:path>
                </a:pathLst>
              </a:custGeom>
              <a:solidFill>
                <a:srgbClr val="F0F7FA"/>
              </a:solidFill>
              <a:ln w="19050" cmpd="sng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354" name="Freeform 83"/>
              <p:cNvSpPr>
                <a:spLocks/>
              </p:cNvSpPr>
              <p:nvPr/>
            </p:nvSpPr>
            <p:spPr bwMode="auto">
              <a:xfrm>
                <a:off x="4529" y="1220"/>
                <a:ext cx="1231" cy="1360"/>
              </a:xfrm>
              <a:custGeom>
                <a:avLst/>
                <a:gdLst>
                  <a:gd name="T0" fmla="*/ 0 w 1265"/>
                  <a:gd name="T1" fmla="*/ 0 h 1779"/>
                  <a:gd name="T2" fmla="*/ 0 w 1265"/>
                  <a:gd name="T3" fmla="*/ 1779 h 1779"/>
                  <a:gd name="T4" fmla="*/ 1265 w 1265"/>
                  <a:gd name="T5" fmla="*/ 1779 h 1779"/>
                  <a:gd name="T6" fmla="*/ 0 60000 65536"/>
                  <a:gd name="T7" fmla="*/ 0 60000 65536"/>
                  <a:gd name="T8" fmla="*/ 0 60000 65536"/>
                  <a:gd name="T9" fmla="*/ 0 w 1265"/>
                  <a:gd name="T10" fmla="*/ 0 h 1779"/>
                  <a:gd name="T11" fmla="*/ 1265 w 1265"/>
                  <a:gd name="T12" fmla="*/ 1779 h 17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65" h="1779">
                    <a:moveTo>
                      <a:pt x="0" y="0"/>
                    </a:moveTo>
                    <a:lnTo>
                      <a:pt x="0" y="1779"/>
                    </a:lnTo>
                    <a:lnTo>
                      <a:pt x="1265" y="1779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4347" name="Line 103"/>
            <p:cNvSpPr>
              <a:spLocks noChangeShapeType="1"/>
            </p:cNvSpPr>
            <p:nvPr/>
          </p:nvSpPr>
          <p:spPr bwMode="auto">
            <a:xfrm flipV="1">
              <a:off x="4781" y="2618"/>
              <a:ext cx="195" cy="101"/>
            </a:xfrm>
            <a:prstGeom prst="line">
              <a:avLst/>
            </a:prstGeom>
            <a:noFill/>
            <a:ln w="9525">
              <a:solidFill>
                <a:srgbClr val="FF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48" name="Text Box 104"/>
            <p:cNvSpPr txBox="1">
              <a:spLocks noChangeArrowheads="1"/>
            </p:cNvSpPr>
            <p:nvPr/>
          </p:nvSpPr>
          <p:spPr bwMode="auto">
            <a:xfrm>
              <a:off x="4253" y="2672"/>
              <a:ext cx="7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solidFill>
                    <a:srgbClr val="FF66FF"/>
                  </a:solidFill>
                </a:rPr>
                <a:t>Equilibrium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1-D Harmonic Oscillator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Symmetrical well</a:t>
            </a:r>
          </a:p>
          <a:p>
            <a:pPr eaLnBrk="1" hangingPunct="1"/>
            <a:r>
              <a:rPr lang="en-US" smtClean="0"/>
              <a:t>Schrödinger equation with harmonic potential: 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068763" y="1903413"/>
          <a:ext cx="2513012" cy="1257300"/>
        </p:xfrm>
        <a:graphic>
          <a:graphicData uri="http://schemas.openxmlformats.org/presentationml/2006/ole">
            <p:oleObj spid="_x0000_s15362" name="Equation" r:id="rId3" imgW="1625400" imgH="812520" progId="Equation.3">
              <p:embed/>
            </p:oleObj>
          </a:graphicData>
        </a:graphic>
      </p:graphicFrame>
      <p:grpSp>
        <p:nvGrpSpPr>
          <p:cNvPr id="15369" name="Group 48"/>
          <p:cNvGrpSpPr>
            <a:grpSpLocks/>
          </p:cNvGrpSpPr>
          <p:nvPr/>
        </p:nvGrpSpPr>
        <p:grpSpPr bwMode="auto">
          <a:xfrm>
            <a:off x="2840038" y="3189288"/>
            <a:ext cx="6027737" cy="3198812"/>
            <a:chOff x="1789" y="1919"/>
            <a:chExt cx="3797" cy="2015"/>
          </a:xfrm>
        </p:grpSpPr>
        <p:sp>
          <p:nvSpPr>
            <p:cNvPr id="15394" name="Text Box 22"/>
            <p:cNvSpPr txBox="1">
              <a:spLocks noChangeArrowheads="1"/>
            </p:cNvSpPr>
            <p:nvPr/>
          </p:nvSpPr>
          <p:spPr bwMode="auto">
            <a:xfrm>
              <a:off x="1789" y="1919"/>
              <a:ext cx="3797" cy="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buClr>
                  <a:srgbClr val="FF66FF"/>
                </a:buClr>
                <a:buSzPct val="80000"/>
                <a:buFont typeface="Wingdings" pitchFamily="2" charset="2"/>
                <a:buChar char="§"/>
              </a:pPr>
              <a:r>
                <a:rPr lang="en-US" sz="3200">
                  <a:latin typeface="Cordia New" pitchFamily="34" charset="-34"/>
                  <a:cs typeface="Cordia New" pitchFamily="34" charset="-34"/>
                </a:rPr>
                <a:t>Solving the equation by using boundary conditions that                       .</a:t>
              </a:r>
            </a:p>
            <a:p>
              <a:pPr marL="266700" indent="-266700">
                <a:buClr>
                  <a:srgbClr val="FF66FF"/>
                </a:buClr>
                <a:buSzPct val="80000"/>
                <a:buFont typeface="Wingdings" pitchFamily="2" charset="2"/>
                <a:buChar char="§"/>
              </a:pPr>
              <a:r>
                <a:rPr lang="en-US" sz="3200">
                  <a:latin typeface="Cordia New" pitchFamily="34" charset="-34"/>
                  <a:cs typeface="Cordia New" pitchFamily="34" charset="-34"/>
                </a:rPr>
                <a:t>The permitted energy levels are</a:t>
              </a:r>
            </a:p>
            <a:p>
              <a:pPr marL="266700" indent="-266700">
                <a:buClr>
                  <a:srgbClr val="FF66FF"/>
                </a:buClr>
                <a:buSzPct val="80000"/>
                <a:buFont typeface="Wingdings" pitchFamily="2" charset="2"/>
                <a:buChar char="§"/>
              </a:pPr>
              <a:endParaRPr lang="en-US" sz="4400">
                <a:latin typeface="Cordia New" pitchFamily="34" charset="-34"/>
                <a:cs typeface="Cordia New" pitchFamily="34" charset="-34"/>
              </a:endParaRPr>
            </a:p>
            <a:p>
              <a:pPr marL="266700" indent="-266700">
                <a:buClr>
                  <a:srgbClr val="FF66FF"/>
                </a:buClr>
                <a:buSzPct val="80000"/>
                <a:buFont typeface="Wingdings" pitchFamily="2" charset="2"/>
                <a:buChar char="§"/>
              </a:pPr>
              <a:r>
                <a:rPr lang="en-US" sz="3200">
                  <a:latin typeface="Cordia New" pitchFamily="34" charset="-34"/>
                  <a:cs typeface="Cordia New" pitchFamily="34" charset="-34"/>
                </a:rPr>
                <a:t>The zero-point energy of a harmonic oscillator is</a:t>
              </a:r>
            </a:p>
          </p:txBody>
        </p:sp>
        <p:graphicFrame>
          <p:nvGraphicFramePr>
            <p:cNvPr id="15364" name="Object 21"/>
            <p:cNvGraphicFramePr>
              <a:graphicFrameLocks noChangeAspect="1"/>
            </p:cNvGraphicFramePr>
            <p:nvPr/>
          </p:nvGraphicFramePr>
          <p:xfrm>
            <a:off x="2259" y="2841"/>
            <a:ext cx="2753" cy="484"/>
          </p:xfrm>
          <a:graphic>
            <a:graphicData uri="http://schemas.openxmlformats.org/presentationml/2006/ole">
              <p:oleObj spid="_x0000_s15364" name="Equation" r:id="rId4" imgW="2666880" imgH="469800" progId="Equation.3">
                <p:embed/>
              </p:oleObj>
            </a:graphicData>
          </a:graphic>
        </p:graphicFrame>
        <p:graphicFrame>
          <p:nvGraphicFramePr>
            <p:cNvPr id="15365" name="Object 23"/>
            <p:cNvGraphicFramePr>
              <a:graphicFrameLocks noChangeAspect="1"/>
            </p:cNvGraphicFramePr>
            <p:nvPr/>
          </p:nvGraphicFramePr>
          <p:xfrm>
            <a:off x="3275" y="2285"/>
            <a:ext cx="721" cy="223"/>
          </p:xfrm>
          <a:graphic>
            <a:graphicData uri="http://schemas.openxmlformats.org/presentationml/2006/ole">
              <p:oleObj spid="_x0000_s15365" name="Equation" r:id="rId5" imgW="698400" imgH="215640" progId="Equation.3">
                <p:embed/>
              </p:oleObj>
            </a:graphicData>
          </a:graphic>
        </p:graphicFrame>
        <p:graphicFrame>
          <p:nvGraphicFramePr>
            <p:cNvPr id="15366" name="Object 24"/>
            <p:cNvGraphicFramePr>
              <a:graphicFrameLocks noChangeAspect="1"/>
            </p:cNvGraphicFramePr>
            <p:nvPr/>
          </p:nvGraphicFramePr>
          <p:xfrm>
            <a:off x="2233" y="3654"/>
            <a:ext cx="695" cy="235"/>
          </p:xfrm>
          <a:graphic>
            <a:graphicData uri="http://schemas.openxmlformats.org/presentationml/2006/ole">
              <p:oleObj spid="_x0000_s15366" name="Equation" r:id="rId6" imgW="672840" imgH="228600" progId="Equation.3">
                <p:embed/>
              </p:oleObj>
            </a:graphicData>
          </a:graphic>
        </p:graphicFrame>
      </p:grpSp>
      <p:sp>
        <p:nvSpPr>
          <p:cNvPr id="15370" name="Text Box 36"/>
          <p:cNvSpPr txBox="1">
            <a:spLocks noChangeArrowheads="1"/>
          </p:cNvSpPr>
          <p:nvPr/>
        </p:nvSpPr>
        <p:spPr bwMode="auto">
          <a:xfrm>
            <a:off x="2068513" y="545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750888" y="2587625"/>
            <a:ext cx="1589087" cy="28051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765175" y="5586413"/>
            <a:ext cx="166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Displacement, x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 rot="-5400000">
            <a:off x="-384175" y="3692525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Potential Energy, V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1468438" y="5378450"/>
            <a:ext cx="265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0</a:t>
            </a:r>
          </a:p>
        </p:txBody>
      </p:sp>
      <p:sp>
        <p:nvSpPr>
          <p:cNvPr id="15375" name="Freeform 16"/>
          <p:cNvSpPr>
            <a:spLocks/>
          </p:cNvSpPr>
          <p:nvPr/>
        </p:nvSpPr>
        <p:spPr bwMode="auto">
          <a:xfrm>
            <a:off x="841375" y="2576513"/>
            <a:ext cx="1387475" cy="2803525"/>
          </a:xfrm>
          <a:custGeom>
            <a:avLst/>
            <a:gdLst>
              <a:gd name="T0" fmla="*/ 0 w 874"/>
              <a:gd name="T1" fmla="*/ 0 h 1760"/>
              <a:gd name="T2" fmla="*/ 198 w 874"/>
              <a:gd name="T3" fmla="*/ 1222 h 1760"/>
              <a:gd name="T4" fmla="*/ 441 w 874"/>
              <a:gd name="T5" fmla="*/ 1757 h 1760"/>
              <a:gd name="T6" fmla="*/ 683 w 874"/>
              <a:gd name="T7" fmla="*/ 1205 h 1760"/>
              <a:gd name="T8" fmla="*/ 874 w 874"/>
              <a:gd name="T9" fmla="*/ 0 h 1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4"/>
              <a:gd name="T16" fmla="*/ 0 h 1760"/>
              <a:gd name="T17" fmla="*/ 874 w 874"/>
              <a:gd name="T18" fmla="*/ 1760 h 1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4" h="1760">
                <a:moveTo>
                  <a:pt x="0" y="0"/>
                </a:moveTo>
                <a:cubicBezTo>
                  <a:pt x="33" y="203"/>
                  <a:pt x="125" y="928"/>
                  <a:pt x="198" y="1222"/>
                </a:cubicBezTo>
                <a:cubicBezTo>
                  <a:pt x="271" y="1515"/>
                  <a:pt x="360" y="1760"/>
                  <a:pt x="441" y="1757"/>
                </a:cubicBezTo>
                <a:cubicBezTo>
                  <a:pt x="522" y="1754"/>
                  <a:pt x="611" y="1498"/>
                  <a:pt x="683" y="1205"/>
                </a:cubicBezTo>
                <a:cubicBezTo>
                  <a:pt x="755" y="912"/>
                  <a:pt x="834" y="251"/>
                  <a:pt x="874" y="0"/>
                </a:cubicBezTo>
              </a:path>
            </a:pathLst>
          </a:custGeom>
          <a:solidFill>
            <a:srgbClr val="F0F7FA"/>
          </a:solidFill>
          <a:ln w="190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376" name="Freeform 12"/>
          <p:cNvSpPr>
            <a:spLocks/>
          </p:cNvSpPr>
          <p:nvPr/>
        </p:nvSpPr>
        <p:spPr bwMode="auto">
          <a:xfrm>
            <a:off x="746125" y="2430463"/>
            <a:ext cx="1954213" cy="2967037"/>
          </a:xfrm>
          <a:custGeom>
            <a:avLst/>
            <a:gdLst>
              <a:gd name="T0" fmla="*/ 0 w 1265"/>
              <a:gd name="T1" fmla="*/ 0 h 1779"/>
              <a:gd name="T2" fmla="*/ 0 w 1265"/>
              <a:gd name="T3" fmla="*/ 1779 h 1779"/>
              <a:gd name="T4" fmla="*/ 1265 w 1265"/>
              <a:gd name="T5" fmla="*/ 1779 h 1779"/>
              <a:gd name="T6" fmla="*/ 0 60000 65536"/>
              <a:gd name="T7" fmla="*/ 0 60000 65536"/>
              <a:gd name="T8" fmla="*/ 0 60000 65536"/>
              <a:gd name="T9" fmla="*/ 0 w 1265"/>
              <a:gd name="T10" fmla="*/ 0 h 1779"/>
              <a:gd name="T11" fmla="*/ 1265 w 1265"/>
              <a:gd name="T12" fmla="*/ 1779 h 17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5" h="1779">
                <a:moveTo>
                  <a:pt x="0" y="0"/>
                </a:moveTo>
                <a:lnTo>
                  <a:pt x="0" y="1779"/>
                </a:lnTo>
                <a:lnTo>
                  <a:pt x="1265" y="1779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5377" name="Group 35"/>
          <p:cNvGrpSpPr>
            <a:grpSpLocks/>
          </p:cNvGrpSpPr>
          <p:nvPr/>
        </p:nvGrpSpPr>
        <p:grpSpPr bwMode="auto">
          <a:xfrm>
            <a:off x="881063" y="2741613"/>
            <a:ext cx="1319212" cy="2463800"/>
            <a:chOff x="537" y="1122"/>
            <a:chExt cx="831" cy="1552"/>
          </a:xfrm>
        </p:grpSpPr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859" y="2674"/>
              <a:ext cx="188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87" name="Line 28"/>
            <p:cNvSpPr>
              <a:spLocks noChangeShapeType="1"/>
            </p:cNvSpPr>
            <p:nvPr/>
          </p:nvSpPr>
          <p:spPr bwMode="auto">
            <a:xfrm>
              <a:off x="765" y="2448"/>
              <a:ext cx="369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88" name="Line 29"/>
            <p:cNvSpPr>
              <a:spLocks noChangeShapeType="1"/>
            </p:cNvSpPr>
            <p:nvPr/>
          </p:nvSpPr>
          <p:spPr bwMode="auto">
            <a:xfrm flipV="1">
              <a:off x="708" y="2226"/>
              <a:ext cx="483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89" name="Line 30"/>
            <p:cNvSpPr>
              <a:spLocks noChangeShapeType="1"/>
            </p:cNvSpPr>
            <p:nvPr/>
          </p:nvSpPr>
          <p:spPr bwMode="auto">
            <a:xfrm>
              <a:off x="663" y="2004"/>
              <a:ext cx="579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0" name="Line 31"/>
            <p:cNvSpPr>
              <a:spLocks noChangeShapeType="1"/>
            </p:cNvSpPr>
            <p:nvPr/>
          </p:nvSpPr>
          <p:spPr bwMode="auto">
            <a:xfrm>
              <a:off x="630" y="1785"/>
              <a:ext cx="642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1" name="Line 32"/>
            <p:cNvSpPr>
              <a:spLocks noChangeShapeType="1"/>
            </p:cNvSpPr>
            <p:nvPr/>
          </p:nvSpPr>
          <p:spPr bwMode="auto">
            <a:xfrm>
              <a:off x="597" y="1563"/>
              <a:ext cx="705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2" name="Line 33"/>
            <p:cNvSpPr>
              <a:spLocks noChangeShapeType="1"/>
            </p:cNvSpPr>
            <p:nvPr/>
          </p:nvSpPr>
          <p:spPr bwMode="auto">
            <a:xfrm>
              <a:off x="567" y="1338"/>
              <a:ext cx="765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5393" name="Line 34"/>
            <p:cNvSpPr>
              <a:spLocks noChangeShapeType="1"/>
            </p:cNvSpPr>
            <p:nvPr/>
          </p:nvSpPr>
          <p:spPr bwMode="auto">
            <a:xfrm>
              <a:off x="537" y="1122"/>
              <a:ext cx="831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5378" name="Group 44"/>
          <p:cNvGrpSpPr>
            <a:grpSpLocks/>
          </p:cNvGrpSpPr>
          <p:nvPr/>
        </p:nvGrpSpPr>
        <p:grpSpPr bwMode="auto">
          <a:xfrm>
            <a:off x="1754188" y="2581275"/>
            <a:ext cx="754062" cy="2392363"/>
            <a:chOff x="1023" y="1253"/>
            <a:chExt cx="475" cy="1507"/>
          </a:xfrm>
        </p:grpSpPr>
        <p:sp>
          <p:nvSpPr>
            <p:cNvPr id="15379" name="Text Box 37"/>
            <p:cNvSpPr txBox="1">
              <a:spLocks noChangeArrowheads="1"/>
            </p:cNvSpPr>
            <p:nvPr/>
          </p:nvSpPr>
          <p:spPr bwMode="auto">
            <a:xfrm>
              <a:off x="1023" y="2606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1</a:t>
              </a:r>
            </a:p>
          </p:txBody>
        </p:sp>
        <p:sp>
          <p:nvSpPr>
            <p:cNvPr id="15380" name="Text Box 38"/>
            <p:cNvSpPr txBox="1">
              <a:spLocks noChangeArrowheads="1"/>
            </p:cNvSpPr>
            <p:nvPr/>
          </p:nvSpPr>
          <p:spPr bwMode="auto">
            <a:xfrm>
              <a:off x="1115" y="2390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2</a:t>
              </a:r>
            </a:p>
          </p:txBody>
        </p:sp>
        <p:sp>
          <p:nvSpPr>
            <p:cNvPr id="15381" name="Text Box 39"/>
            <p:cNvSpPr txBox="1">
              <a:spLocks noChangeArrowheads="1"/>
            </p:cNvSpPr>
            <p:nvPr/>
          </p:nvSpPr>
          <p:spPr bwMode="auto">
            <a:xfrm>
              <a:off x="1173" y="2152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3</a:t>
              </a:r>
            </a:p>
          </p:txBody>
        </p:sp>
        <p:sp>
          <p:nvSpPr>
            <p:cNvPr id="15382" name="Text Box 40"/>
            <p:cNvSpPr txBox="1">
              <a:spLocks noChangeArrowheads="1"/>
            </p:cNvSpPr>
            <p:nvPr/>
          </p:nvSpPr>
          <p:spPr bwMode="auto">
            <a:xfrm>
              <a:off x="1223" y="1922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4</a:t>
              </a:r>
            </a:p>
          </p:txBody>
        </p:sp>
        <p:sp>
          <p:nvSpPr>
            <p:cNvPr id="15383" name="Text Box 41"/>
            <p:cNvSpPr txBox="1">
              <a:spLocks noChangeArrowheads="1"/>
            </p:cNvSpPr>
            <p:nvPr/>
          </p:nvSpPr>
          <p:spPr bwMode="auto">
            <a:xfrm>
              <a:off x="1260" y="1707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5</a:t>
              </a:r>
            </a:p>
          </p:txBody>
        </p:sp>
        <p:sp>
          <p:nvSpPr>
            <p:cNvPr id="15384" name="Text Box 42"/>
            <p:cNvSpPr txBox="1">
              <a:spLocks noChangeArrowheads="1"/>
            </p:cNvSpPr>
            <p:nvPr/>
          </p:nvSpPr>
          <p:spPr bwMode="auto">
            <a:xfrm>
              <a:off x="1296" y="1491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6</a:t>
              </a:r>
            </a:p>
          </p:txBody>
        </p:sp>
        <p:sp>
          <p:nvSpPr>
            <p:cNvPr id="15385" name="Text Box 43"/>
            <p:cNvSpPr txBox="1">
              <a:spLocks noChangeArrowheads="1"/>
            </p:cNvSpPr>
            <p:nvPr/>
          </p:nvSpPr>
          <p:spPr bwMode="auto">
            <a:xfrm>
              <a:off x="1332" y="1253"/>
              <a:ext cx="1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Arial" pitchFamily="34" charset="0"/>
                </a:rPr>
                <a:t>7</a:t>
              </a:r>
            </a:p>
          </p:txBody>
        </p:sp>
      </p:grpSp>
      <p:graphicFrame>
        <p:nvGraphicFramePr>
          <p:cNvPr id="15363" name="Object 49"/>
          <p:cNvGraphicFramePr>
            <a:graphicFrameLocks noChangeAspect="1"/>
          </p:cNvGraphicFramePr>
          <p:nvPr/>
        </p:nvGraphicFramePr>
        <p:xfrm>
          <a:off x="3443288" y="881063"/>
          <a:ext cx="1766887" cy="454025"/>
        </p:xfrm>
        <a:graphic>
          <a:graphicData uri="http://schemas.openxmlformats.org/presentationml/2006/ole">
            <p:oleObj spid="_x0000_s15363" name="Equation" r:id="rId7" imgW="939600" imgH="241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34" descr="waveFun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50" y="1865313"/>
            <a:ext cx="38830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1-D Harmonic Oscillator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Wavefunctions for a harmonic oscillator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lvl="1" eaLnBrk="1" hangingPunct="1"/>
            <a:r>
              <a:rPr lang="en-US" smtClean="0"/>
              <a:t>Hermite polynomials;</a:t>
            </a:r>
          </a:p>
        </p:txBody>
      </p:sp>
      <p:graphicFrame>
        <p:nvGraphicFramePr>
          <p:cNvPr id="16386" name="Object 35"/>
          <p:cNvGraphicFramePr>
            <a:graphicFrameLocks noChangeAspect="1"/>
          </p:cNvGraphicFramePr>
          <p:nvPr/>
        </p:nvGraphicFramePr>
        <p:xfrm>
          <a:off x="728663" y="1449388"/>
          <a:ext cx="4500562" cy="1192212"/>
        </p:xfrm>
        <a:graphic>
          <a:graphicData uri="http://schemas.openxmlformats.org/presentationml/2006/ole">
            <p:oleObj spid="_x0000_s16386" name="Equation" r:id="rId4" imgW="2781000" imgH="736560" progId="Equation.3">
              <p:embed/>
            </p:oleObj>
          </a:graphicData>
        </a:graphic>
      </p:graphicFrame>
      <p:graphicFrame>
        <p:nvGraphicFramePr>
          <p:cNvPr id="16387" name="Object 36"/>
          <p:cNvGraphicFramePr>
            <a:graphicFrameLocks noChangeAspect="1"/>
          </p:cNvGraphicFramePr>
          <p:nvPr/>
        </p:nvGraphicFramePr>
        <p:xfrm>
          <a:off x="1187450" y="3257550"/>
          <a:ext cx="3209925" cy="2720975"/>
        </p:xfrm>
        <a:graphic>
          <a:graphicData uri="http://schemas.openxmlformats.org/presentationml/2006/ole">
            <p:oleObj spid="_x0000_s16387" name="Equation" r:id="rId5" imgW="2273040" imgH="1930320" progId="Equation.3">
              <p:embed/>
            </p:oleObj>
          </a:graphicData>
        </a:graphic>
      </p:graphicFrame>
      <p:graphicFrame>
        <p:nvGraphicFramePr>
          <p:cNvPr id="16388" name="Object 37"/>
          <p:cNvGraphicFramePr>
            <a:graphicFrameLocks noChangeAspect="1"/>
          </p:cNvGraphicFramePr>
          <p:nvPr/>
        </p:nvGraphicFramePr>
        <p:xfrm>
          <a:off x="3833813" y="2778125"/>
          <a:ext cx="749300" cy="407988"/>
        </p:xfrm>
        <a:graphic>
          <a:graphicData uri="http://schemas.openxmlformats.org/presentationml/2006/ole">
            <p:oleObj spid="_x0000_s16388" name="Equation" r:id="rId6" imgW="419040" imgH="2286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Solving Schrödinger Equations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600" smtClean="0"/>
              <a:t>Eigenvalue problem</a:t>
            </a:r>
          </a:p>
          <a:p>
            <a:pPr eaLnBrk="1" hangingPunct="1">
              <a:lnSpc>
                <a:spcPct val="75000"/>
              </a:lnSpc>
            </a:pPr>
            <a:endParaRPr lang="en-US" sz="3600" smtClean="0"/>
          </a:p>
          <a:p>
            <a:pPr eaLnBrk="1" hangingPunct="1">
              <a:lnSpc>
                <a:spcPct val="75000"/>
              </a:lnSpc>
            </a:pPr>
            <a:endParaRPr lang="en-US" sz="3600" smtClean="0"/>
          </a:p>
          <a:p>
            <a:pPr eaLnBrk="1" hangingPunct="1">
              <a:lnSpc>
                <a:spcPct val="75000"/>
              </a:lnSpc>
            </a:pPr>
            <a:endParaRPr lang="en-US" sz="3600" smtClean="0"/>
          </a:p>
          <a:p>
            <a:pPr eaLnBrk="1" hangingPunct="1">
              <a:lnSpc>
                <a:spcPct val="75000"/>
              </a:lnSpc>
            </a:pPr>
            <a:r>
              <a:rPr lang="en-US" sz="3600" smtClean="0"/>
              <a:t>Simple cases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free particle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particle in a box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finite potential well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particle in a ring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particle in a spherically symmetric potential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quantum harmonic oscillator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hydrogen atom or hydrogen-like atom </a:t>
            </a:r>
          </a:p>
          <a:p>
            <a:pPr lvl="1" eaLnBrk="1" hangingPunct="1">
              <a:lnSpc>
                <a:spcPct val="75000"/>
              </a:lnSpc>
            </a:pPr>
            <a:r>
              <a:rPr lang="en-US" sz="3200" smtClean="0"/>
              <a:t>The particle in a one-dimensional lattice (periodic potential)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79750" y="1154113"/>
          <a:ext cx="2655888" cy="1393825"/>
        </p:xfrm>
        <a:graphic>
          <a:graphicData uri="http://schemas.openxmlformats.org/presentationml/2006/ole">
            <p:oleObj spid="_x0000_s1026" name="Equation" r:id="rId3" imgW="1600200" imgH="8380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20" name="Group 35"/>
          <p:cNvGrpSpPr>
            <a:grpSpLocks/>
          </p:cNvGrpSpPr>
          <p:nvPr/>
        </p:nvGrpSpPr>
        <p:grpSpPr bwMode="auto">
          <a:xfrm>
            <a:off x="112713" y="763588"/>
            <a:ext cx="3708400" cy="3241675"/>
            <a:chOff x="130" y="374"/>
            <a:chExt cx="2336" cy="2042"/>
          </a:xfrm>
        </p:grpSpPr>
        <p:graphicFrame>
          <p:nvGraphicFramePr>
            <p:cNvPr id="17416" name="Object 6"/>
            <p:cNvGraphicFramePr>
              <a:graphicFrameLocks noChangeAspect="1"/>
            </p:cNvGraphicFramePr>
            <p:nvPr/>
          </p:nvGraphicFramePr>
          <p:xfrm>
            <a:off x="180" y="2130"/>
            <a:ext cx="1306" cy="286"/>
          </p:xfrm>
          <a:graphic>
            <a:graphicData uri="http://schemas.openxmlformats.org/presentationml/2006/ole">
              <p:oleObj spid="_x0000_s17416" name="Equation" r:id="rId3" imgW="1218960" imgH="266400" progId="Equation.3">
                <p:embed/>
              </p:oleObj>
            </a:graphicData>
          </a:graphic>
        </p:graphicFrame>
        <p:graphicFrame>
          <p:nvGraphicFramePr>
            <p:cNvPr id="17417" name="Object 7"/>
            <p:cNvGraphicFramePr>
              <a:graphicFrameLocks noChangeAspect="1"/>
            </p:cNvGraphicFramePr>
            <p:nvPr/>
          </p:nvGraphicFramePr>
          <p:xfrm>
            <a:off x="180" y="1613"/>
            <a:ext cx="1746" cy="461"/>
          </p:xfrm>
          <a:graphic>
            <a:graphicData uri="http://schemas.openxmlformats.org/presentationml/2006/ole">
              <p:oleObj spid="_x0000_s17417" name="Equation" r:id="rId4" imgW="1638000" imgH="431640" progId="Equation.3">
                <p:embed/>
              </p:oleObj>
            </a:graphicData>
          </a:graphic>
        </p:graphicFrame>
        <p:graphicFrame>
          <p:nvGraphicFramePr>
            <p:cNvPr id="17418" name="Object 11"/>
            <p:cNvGraphicFramePr>
              <a:graphicFrameLocks noChangeAspect="1"/>
            </p:cNvGraphicFramePr>
            <p:nvPr/>
          </p:nvGraphicFramePr>
          <p:xfrm>
            <a:off x="174" y="1120"/>
            <a:ext cx="2081" cy="517"/>
          </p:xfrm>
          <a:graphic>
            <a:graphicData uri="http://schemas.openxmlformats.org/presentationml/2006/ole">
              <p:oleObj spid="_x0000_s17418" name="Equation" r:id="rId5" imgW="1942920" imgH="482400" progId="Equation.3">
                <p:embed/>
              </p:oleObj>
            </a:graphicData>
          </a:graphic>
        </p:graphicFrame>
        <p:graphicFrame>
          <p:nvGraphicFramePr>
            <p:cNvPr id="17419" name="Object 12"/>
            <p:cNvGraphicFramePr>
              <a:graphicFrameLocks noChangeAspect="1"/>
            </p:cNvGraphicFramePr>
            <p:nvPr/>
          </p:nvGraphicFramePr>
          <p:xfrm>
            <a:off x="181" y="592"/>
            <a:ext cx="2285" cy="517"/>
          </p:xfrm>
          <a:graphic>
            <a:graphicData uri="http://schemas.openxmlformats.org/presentationml/2006/ole">
              <p:oleObj spid="_x0000_s17419" name="Equation" r:id="rId6" imgW="2133360" imgH="482400" progId="Equation.3">
                <p:embed/>
              </p:oleObj>
            </a:graphicData>
          </a:graphic>
        </p:graphicFrame>
        <p:sp>
          <p:nvSpPr>
            <p:cNvPr id="17433" name="Text Box 33"/>
            <p:cNvSpPr txBox="1">
              <a:spLocks noChangeArrowheads="1"/>
            </p:cNvSpPr>
            <p:nvPr/>
          </p:nvSpPr>
          <p:spPr bwMode="auto">
            <a:xfrm>
              <a:off x="130" y="374"/>
              <a:ext cx="13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Wavefunctions</a:t>
              </a:r>
            </a:p>
          </p:txBody>
        </p:sp>
      </p:grpSp>
      <p:grpSp>
        <p:nvGrpSpPr>
          <p:cNvPr id="17421" name="Group 36"/>
          <p:cNvGrpSpPr>
            <a:grpSpLocks/>
          </p:cNvGrpSpPr>
          <p:nvPr/>
        </p:nvGrpSpPr>
        <p:grpSpPr bwMode="auto">
          <a:xfrm>
            <a:off x="157163" y="4462463"/>
            <a:ext cx="2903537" cy="1057275"/>
            <a:chOff x="135" y="2650"/>
            <a:chExt cx="1829" cy="666"/>
          </a:xfrm>
        </p:grpSpPr>
        <p:graphicFrame>
          <p:nvGraphicFramePr>
            <p:cNvPr id="17415" name="Object 31"/>
            <p:cNvGraphicFramePr>
              <a:graphicFrameLocks noChangeAspect="1"/>
            </p:cNvGraphicFramePr>
            <p:nvPr/>
          </p:nvGraphicFramePr>
          <p:xfrm>
            <a:off x="604" y="2813"/>
            <a:ext cx="1360" cy="503"/>
          </p:xfrm>
          <a:graphic>
            <a:graphicData uri="http://schemas.openxmlformats.org/presentationml/2006/ole">
              <p:oleObj spid="_x0000_s17415" name="Equation" r:id="rId7" imgW="1269720" imgH="469800" progId="Equation.3">
                <p:embed/>
              </p:oleObj>
            </a:graphicData>
          </a:graphic>
        </p:graphicFrame>
        <p:sp>
          <p:nvSpPr>
            <p:cNvPr id="17432" name="Text Box 34"/>
            <p:cNvSpPr txBox="1">
              <a:spLocks noChangeArrowheads="1"/>
            </p:cNvSpPr>
            <p:nvPr/>
          </p:nvSpPr>
          <p:spPr bwMode="auto">
            <a:xfrm>
              <a:off x="135" y="265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Normalizing Factors</a:t>
              </a:r>
            </a:p>
          </p:txBody>
        </p:sp>
      </p:grpSp>
      <p:grpSp>
        <p:nvGrpSpPr>
          <p:cNvPr id="17422" name="Group 40"/>
          <p:cNvGrpSpPr>
            <a:grpSpLocks/>
          </p:cNvGrpSpPr>
          <p:nvPr/>
        </p:nvGrpSpPr>
        <p:grpSpPr bwMode="auto">
          <a:xfrm>
            <a:off x="3968750" y="142875"/>
            <a:ext cx="5008563" cy="6565900"/>
            <a:chOff x="2435" y="90"/>
            <a:chExt cx="3155" cy="4136"/>
          </a:xfrm>
        </p:grpSpPr>
        <p:pic>
          <p:nvPicPr>
            <p:cNvPr id="17423" name="Picture 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35" y="90"/>
              <a:ext cx="3155" cy="4136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</p:spPr>
        </p:pic>
        <p:grpSp>
          <p:nvGrpSpPr>
            <p:cNvPr id="17424" name="Group 38"/>
            <p:cNvGrpSpPr>
              <a:grpSpLocks/>
            </p:cNvGrpSpPr>
            <p:nvPr/>
          </p:nvGrpSpPr>
          <p:grpSpPr bwMode="auto">
            <a:xfrm>
              <a:off x="2521" y="708"/>
              <a:ext cx="2978" cy="2874"/>
              <a:chOff x="2569" y="714"/>
              <a:chExt cx="2978" cy="2874"/>
            </a:xfrm>
          </p:grpSpPr>
          <p:sp>
            <p:nvSpPr>
              <p:cNvPr id="17425" name="Line 13"/>
              <p:cNvSpPr>
                <a:spLocks noChangeShapeType="1"/>
              </p:cNvSpPr>
              <p:nvPr/>
            </p:nvSpPr>
            <p:spPr bwMode="auto">
              <a:xfrm>
                <a:off x="2774" y="2607"/>
                <a:ext cx="0" cy="885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7426" name="Rectangle 15"/>
              <p:cNvSpPr>
                <a:spLocks noChangeArrowheads="1"/>
              </p:cNvSpPr>
              <p:nvPr/>
            </p:nvSpPr>
            <p:spPr bwMode="auto">
              <a:xfrm>
                <a:off x="2590" y="2904"/>
                <a:ext cx="398" cy="27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aphicFrame>
            <p:nvGraphicFramePr>
              <p:cNvPr id="17410" name="Object 16"/>
              <p:cNvGraphicFramePr>
                <a:graphicFrameLocks noChangeAspect="1"/>
              </p:cNvGraphicFramePr>
              <p:nvPr/>
            </p:nvGraphicFramePr>
            <p:xfrm>
              <a:off x="2569" y="2849"/>
              <a:ext cx="720" cy="386"/>
            </p:xfrm>
            <a:graphic>
              <a:graphicData uri="http://schemas.openxmlformats.org/presentationml/2006/ole">
                <p:oleObj spid="_x0000_s17410" name="Equation" r:id="rId9" imgW="876240" imgH="469800" progId="Equation.3">
                  <p:embed/>
                </p:oleObj>
              </a:graphicData>
            </a:graphic>
          </p:graphicFrame>
          <p:grpSp>
            <p:nvGrpSpPr>
              <p:cNvPr id="17427" name="Group 19"/>
              <p:cNvGrpSpPr>
                <a:grpSpLocks/>
              </p:cNvGrpSpPr>
              <p:nvPr/>
            </p:nvGrpSpPr>
            <p:grpSpPr bwMode="auto">
              <a:xfrm>
                <a:off x="5126" y="3385"/>
                <a:ext cx="409" cy="203"/>
                <a:chOff x="4988" y="3361"/>
                <a:chExt cx="409" cy="203"/>
              </a:xfrm>
            </p:grpSpPr>
            <p:sp>
              <p:nvSpPr>
                <p:cNvPr id="17431" name="Rectangle 18"/>
                <p:cNvSpPr>
                  <a:spLocks noChangeArrowheads="1"/>
                </p:cNvSpPr>
                <p:nvPr/>
              </p:nvSpPr>
              <p:spPr bwMode="auto">
                <a:xfrm>
                  <a:off x="4988" y="3368"/>
                  <a:ext cx="404" cy="1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graphicFrame>
              <p:nvGraphicFramePr>
                <p:cNvPr id="17414" name="Object 17"/>
                <p:cNvGraphicFramePr>
                  <a:graphicFrameLocks noChangeAspect="1"/>
                </p:cNvGraphicFramePr>
                <p:nvPr/>
              </p:nvGraphicFramePr>
              <p:xfrm>
                <a:off x="4997" y="3361"/>
                <a:ext cx="400" cy="200"/>
              </p:xfrm>
              <a:graphic>
                <a:graphicData uri="http://schemas.openxmlformats.org/presentationml/2006/ole">
                  <p:oleObj spid="_x0000_s17414" name="Equation" r:id="rId10" imgW="355320" imgH="177480" progId="Equation.3">
                    <p:embed/>
                  </p:oleObj>
                </a:graphicData>
              </a:graphic>
            </p:graphicFrame>
          </p:grpSp>
          <p:sp>
            <p:nvSpPr>
              <p:cNvPr id="17428" name="Rectangle 21"/>
              <p:cNvSpPr>
                <a:spLocks noChangeArrowheads="1"/>
              </p:cNvSpPr>
              <p:nvPr/>
            </p:nvSpPr>
            <p:spPr bwMode="auto">
              <a:xfrm>
                <a:off x="5143" y="2495"/>
                <a:ext cx="404" cy="1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aphicFrame>
            <p:nvGraphicFramePr>
              <p:cNvPr id="17411" name="Object 22"/>
              <p:cNvGraphicFramePr>
                <a:graphicFrameLocks noChangeAspect="1"/>
              </p:cNvGraphicFramePr>
              <p:nvPr/>
            </p:nvGraphicFramePr>
            <p:xfrm>
              <a:off x="5172" y="2495"/>
              <a:ext cx="372" cy="200"/>
            </p:xfrm>
            <a:graphic>
              <a:graphicData uri="http://schemas.openxmlformats.org/presentationml/2006/ole">
                <p:oleObj spid="_x0000_s17411" name="Equation" r:id="rId11" imgW="330120" imgH="177480" progId="Equation.3">
                  <p:embed/>
                </p:oleObj>
              </a:graphicData>
            </a:graphic>
          </p:graphicFrame>
          <p:sp>
            <p:nvSpPr>
              <p:cNvPr id="17429" name="Rectangle 24"/>
              <p:cNvSpPr>
                <a:spLocks noChangeArrowheads="1"/>
              </p:cNvSpPr>
              <p:nvPr/>
            </p:nvSpPr>
            <p:spPr bwMode="auto">
              <a:xfrm>
                <a:off x="5130" y="1621"/>
                <a:ext cx="404" cy="1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aphicFrame>
            <p:nvGraphicFramePr>
              <p:cNvPr id="17412" name="Object 25"/>
              <p:cNvGraphicFramePr>
                <a:graphicFrameLocks noChangeAspect="1"/>
              </p:cNvGraphicFramePr>
              <p:nvPr/>
            </p:nvGraphicFramePr>
            <p:xfrm>
              <a:off x="5145" y="1621"/>
              <a:ext cx="401" cy="200"/>
            </p:xfrm>
            <a:graphic>
              <a:graphicData uri="http://schemas.openxmlformats.org/presentationml/2006/ole">
                <p:oleObj spid="_x0000_s17412" name="Equation" r:id="rId12" imgW="355320" imgH="177480" progId="Equation.3">
                  <p:embed/>
                </p:oleObj>
              </a:graphicData>
            </a:graphic>
          </p:graphicFrame>
          <p:sp>
            <p:nvSpPr>
              <p:cNvPr id="17430" name="Rectangle 26"/>
              <p:cNvSpPr>
                <a:spLocks noChangeArrowheads="1"/>
              </p:cNvSpPr>
              <p:nvPr/>
            </p:nvSpPr>
            <p:spPr bwMode="auto">
              <a:xfrm>
                <a:off x="5137" y="714"/>
                <a:ext cx="404" cy="1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aphicFrame>
            <p:nvGraphicFramePr>
              <p:cNvPr id="17413" name="Object 27"/>
              <p:cNvGraphicFramePr>
                <a:graphicFrameLocks noChangeAspect="1"/>
              </p:cNvGraphicFramePr>
              <p:nvPr/>
            </p:nvGraphicFramePr>
            <p:xfrm>
              <a:off x="5159" y="714"/>
              <a:ext cx="387" cy="200"/>
            </p:xfrm>
            <a:graphic>
              <a:graphicData uri="http://schemas.openxmlformats.org/presentationml/2006/ole">
                <p:oleObj spid="_x0000_s17413" name="Equation" r:id="rId13" imgW="342720" imgH="1774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708650" cy="5715000"/>
          </a:xfrm>
        </p:spPr>
        <p:txBody>
          <a:bodyPr/>
          <a:lstStyle/>
          <a:p>
            <a:pPr marL="179388" indent="179388" eaLnBrk="1" hangingPunct="1">
              <a:buFont typeface="Wingdings" pitchFamily="2" charset="2"/>
              <a:buNone/>
            </a:pPr>
            <a:r>
              <a:rPr lang="en-US" sz="3200" smtClean="0"/>
              <a:t>At high quantum number (</a:t>
            </a:r>
            <a:r>
              <a:rPr lang="en-US" sz="3200" smtClean="0">
                <a:sym typeface="Symbol" pitchFamily="18" charset="2"/>
              </a:rPr>
              <a:t>&gt;&gt;) harmonic oscillator has their highest amplitudes near the turning points of the classical motion (V=E)</a:t>
            </a:r>
          </a:p>
          <a:p>
            <a:pPr marL="179388" indent="179388" eaLnBrk="1" hangingPunct="1"/>
            <a:r>
              <a:rPr lang="en-US" sz="3600" b="1" smtClean="0">
                <a:sym typeface="Symbol" pitchFamily="18" charset="2"/>
              </a:rPr>
              <a:t>The properties of oscillators</a:t>
            </a:r>
          </a:p>
          <a:p>
            <a:pPr marL="823913" lvl="1" eaLnBrk="1" hangingPunct="1"/>
            <a:r>
              <a:rPr lang="en-US" sz="3200" smtClean="0">
                <a:sym typeface="Symbol" pitchFamily="18" charset="2"/>
              </a:rPr>
              <a:t>Observables</a:t>
            </a:r>
          </a:p>
          <a:p>
            <a:pPr marL="823913" lvl="1" eaLnBrk="1" hangingPunct="1"/>
            <a:endParaRPr lang="en-US" sz="3200" smtClean="0">
              <a:sym typeface="Symbol" pitchFamily="18" charset="2"/>
            </a:endParaRPr>
          </a:p>
          <a:p>
            <a:pPr marL="823913" lvl="1" eaLnBrk="1" hangingPunct="1"/>
            <a:r>
              <a:rPr lang="en-US" sz="3200" smtClean="0">
                <a:sym typeface="Symbol" pitchFamily="18" charset="2"/>
              </a:rPr>
              <a:t>Mean displacement </a:t>
            </a:r>
          </a:p>
        </p:txBody>
      </p:sp>
      <p:grpSp>
        <p:nvGrpSpPr>
          <p:cNvPr id="18439" name="Group 47"/>
          <p:cNvGrpSpPr>
            <a:grpSpLocks/>
          </p:cNvGrpSpPr>
          <p:nvPr/>
        </p:nvGrpSpPr>
        <p:grpSpPr bwMode="auto">
          <a:xfrm>
            <a:off x="5910263" y="1149350"/>
            <a:ext cx="2887662" cy="4770438"/>
            <a:chOff x="3112" y="955"/>
            <a:chExt cx="1819" cy="3005"/>
          </a:xfrm>
        </p:grpSpPr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3116" y="1107"/>
              <a:ext cx="1480" cy="271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3784" y="3805"/>
              <a:ext cx="1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/>
                <a:t>0</a:t>
              </a:r>
            </a:p>
          </p:txBody>
        </p:sp>
        <p:sp>
          <p:nvSpPr>
            <p:cNvPr id="18443" name="Freeform 9"/>
            <p:cNvSpPr>
              <a:spLocks/>
            </p:cNvSpPr>
            <p:nvPr/>
          </p:nvSpPr>
          <p:spPr bwMode="auto">
            <a:xfrm>
              <a:off x="3201" y="1096"/>
              <a:ext cx="1291" cy="2711"/>
            </a:xfrm>
            <a:custGeom>
              <a:avLst/>
              <a:gdLst>
                <a:gd name="T0" fmla="*/ 0 w 874"/>
                <a:gd name="T1" fmla="*/ 0 h 1760"/>
                <a:gd name="T2" fmla="*/ 198 w 874"/>
                <a:gd name="T3" fmla="*/ 1222 h 1760"/>
                <a:gd name="T4" fmla="*/ 441 w 874"/>
                <a:gd name="T5" fmla="*/ 1757 h 1760"/>
                <a:gd name="T6" fmla="*/ 683 w 874"/>
                <a:gd name="T7" fmla="*/ 1205 h 1760"/>
                <a:gd name="T8" fmla="*/ 874 w 874"/>
                <a:gd name="T9" fmla="*/ 0 h 17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4"/>
                <a:gd name="T16" fmla="*/ 0 h 1760"/>
                <a:gd name="T17" fmla="*/ 874 w 874"/>
                <a:gd name="T18" fmla="*/ 1760 h 17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4" h="1760">
                  <a:moveTo>
                    <a:pt x="0" y="0"/>
                  </a:moveTo>
                  <a:cubicBezTo>
                    <a:pt x="33" y="203"/>
                    <a:pt x="125" y="928"/>
                    <a:pt x="198" y="1222"/>
                  </a:cubicBezTo>
                  <a:cubicBezTo>
                    <a:pt x="271" y="1515"/>
                    <a:pt x="360" y="1760"/>
                    <a:pt x="441" y="1757"/>
                  </a:cubicBezTo>
                  <a:cubicBezTo>
                    <a:pt x="522" y="1754"/>
                    <a:pt x="611" y="1498"/>
                    <a:pt x="683" y="1205"/>
                  </a:cubicBezTo>
                  <a:cubicBezTo>
                    <a:pt x="755" y="912"/>
                    <a:pt x="834" y="251"/>
                    <a:pt x="874" y="0"/>
                  </a:cubicBezTo>
                </a:path>
              </a:pathLst>
            </a:custGeom>
            <a:solidFill>
              <a:srgbClr val="F0F7FA"/>
            </a:solidFill>
            <a:ln w="190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4" name="Freeform 10"/>
            <p:cNvSpPr>
              <a:spLocks/>
            </p:cNvSpPr>
            <p:nvPr/>
          </p:nvSpPr>
          <p:spPr bwMode="auto">
            <a:xfrm>
              <a:off x="3112" y="955"/>
              <a:ext cx="1819" cy="2868"/>
            </a:xfrm>
            <a:custGeom>
              <a:avLst/>
              <a:gdLst>
                <a:gd name="T0" fmla="*/ 0 w 1265"/>
                <a:gd name="T1" fmla="*/ 0 h 1779"/>
                <a:gd name="T2" fmla="*/ 0 w 1265"/>
                <a:gd name="T3" fmla="*/ 1779 h 1779"/>
                <a:gd name="T4" fmla="*/ 1265 w 1265"/>
                <a:gd name="T5" fmla="*/ 1779 h 1779"/>
                <a:gd name="T6" fmla="*/ 0 60000 65536"/>
                <a:gd name="T7" fmla="*/ 0 60000 65536"/>
                <a:gd name="T8" fmla="*/ 0 60000 65536"/>
                <a:gd name="T9" fmla="*/ 0 w 1265"/>
                <a:gd name="T10" fmla="*/ 0 h 1779"/>
                <a:gd name="T11" fmla="*/ 1265 w 1265"/>
                <a:gd name="T12" fmla="*/ 1779 h 17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5" h="1779">
                  <a:moveTo>
                    <a:pt x="0" y="0"/>
                  </a:moveTo>
                  <a:lnTo>
                    <a:pt x="0" y="1779"/>
                  </a:lnTo>
                  <a:lnTo>
                    <a:pt x="1265" y="177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445" name="Group 12"/>
            <p:cNvGrpSpPr>
              <a:grpSpLocks/>
            </p:cNvGrpSpPr>
            <p:nvPr/>
          </p:nvGrpSpPr>
          <p:grpSpPr bwMode="auto">
            <a:xfrm>
              <a:off x="3403" y="2496"/>
              <a:ext cx="888" cy="1215"/>
              <a:chOff x="537" y="1122"/>
              <a:chExt cx="831" cy="1552"/>
            </a:xfrm>
          </p:grpSpPr>
          <p:sp>
            <p:nvSpPr>
              <p:cNvPr id="18466" name="Line 13"/>
              <p:cNvSpPr>
                <a:spLocks noChangeShapeType="1"/>
              </p:cNvSpPr>
              <p:nvPr/>
            </p:nvSpPr>
            <p:spPr bwMode="auto">
              <a:xfrm>
                <a:off x="859" y="2674"/>
                <a:ext cx="188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67" name="Line 14"/>
              <p:cNvSpPr>
                <a:spLocks noChangeShapeType="1"/>
              </p:cNvSpPr>
              <p:nvPr/>
            </p:nvSpPr>
            <p:spPr bwMode="auto">
              <a:xfrm>
                <a:off x="765" y="2448"/>
                <a:ext cx="369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68" name="Line 15"/>
              <p:cNvSpPr>
                <a:spLocks noChangeShapeType="1"/>
              </p:cNvSpPr>
              <p:nvPr/>
            </p:nvSpPr>
            <p:spPr bwMode="auto">
              <a:xfrm flipV="1">
                <a:off x="708" y="2226"/>
                <a:ext cx="483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69" name="Line 16"/>
              <p:cNvSpPr>
                <a:spLocks noChangeShapeType="1"/>
              </p:cNvSpPr>
              <p:nvPr/>
            </p:nvSpPr>
            <p:spPr bwMode="auto">
              <a:xfrm>
                <a:off x="663" y="2004"/>
                <a:ext cx="579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70" name="Line 17"/>
              <p:cNvSpPr>
                <a:spLocks noChangeShapeType="1"/>
              </p:cNvSpPr>
              <p:nvPr/>
            </p:nvSpPr>
            <p:spPr bwMode="auto">
              <a:xfrm>
                <a:off x="630" y="1785"/>
                <a:ext cx="642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71" name="Line 18"/>
              <p:cNvSpPr>
                <a:spLocks noChangeShapeType="1"/>
              </p:cNvSpPr>
              <p:nvPr/>
            </p:nvSpPr>
            <p:spPr bwMode="auto">
              <a:xfrm>
                <a:off x="597" y="1563"/>
                <a:ext cx="705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72" name="Line 19"/>
              <p:cNvSpPr>
                <a:spLocks noChangeShapeType="1"/>
              </p:cNvSpPr>
              <p:nvPr/>
            </p:nvSpPr>
            <p:spPr bwMode="auto">
              <a:xfrm>
                <a:off x="567" y="1338"/>
                <a:ext cx="765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73" name="Line 20"/>
              <p:cNvSpPr>
                <a:spLocks noChangeShapeType="1"/>
              </p:cNvSpPr>
              <p:nvPr/>
            </p:nvSpPr>
            <p:spPr bwMode="auto">
              <a:xfrm>
                <a:off x="537" y="1122"/>
                <a:ext cx="831" cy="0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8446" name="Group 21"/>
            <p:cNvGrpSpPr>
              <a:grpSpLocks/>
            </p:cNvGrpSpPr>
            <p:nvPr/>
          </p:nvGrpSpPr>
          <p:grpSpPr bwMode="auto">
            <a:xfrm>
              <a:off x="3969" y="2413"/>
              <a:ext cx="537" cy="1371"/>
              <a:chOff x="1023" y="1253"/>
              <a:chExt cx="475" cy="1525"/>
            </a:xfrm>
          </p:grpSpPr>
          <p:sp>
            <p:nvSpPr>
              <p:cNvPr id="18459" name="Text Box 22"/>
              <p:cNvSpPr txBox="1">
                <a:spLocks noChangeArrowheads="1"/>
              </p:cNvSpPr>
              <p:nvPr/>
            </p:nvSpPr>
            <p:spPr bwMode="auto">
              <a:xfrm>
                <a:off x="1023" y="2606"/>
                <a:ext cx="16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8460" name="Text Box 23"/>
              <p:cNvSpPr txBox="1">
                <a:spLocks noChangeArrowheads="1"/>
              </p:cNvSpPr>
              <p:nvPr/>
            </p:nvSpPr>
            <p:spPr bwMode="auto">
              <a:xfrm>
                <a:off x="1115" y="2389"/>
                <a:ext cx="16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8461" name="Text Box 24"/>
              <p:cNvSpPr txBox="1">
                <a:spLocks noChangeArrowheads="1"/>
              </p:cNvSpPr>
              <p:nvPr/>
            </p:nvSpPr>
            <p:spPr bwMode="auto">
              <a:xfrm>
                <a:off x="1173" y="2152"/>
                <a:ext cx="16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8462" name="Text Box 25"/>
              <p:cNvSpPr txBox="1">
                <a:spLocks noChangeArrowheads="1"/>
              </p:cNvSpPr>
              <p:nvPr/>
            </p:nvSpPr>
            <p:spPr bwMode="auto">
              <a:xfrm>
                <a:off x="1223" y="1923"/>
                <a:ext cx="166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8463" name="Text Box 26"/>
              <p:cNvSpPr txBox="1">
                <a:spLocks noChangeArrowheads="1"/>
              </p:cNvSpPr>
              <p:nvPr/>
            </p:nvSpPr>
            <p:spPr bwMode="auto">
              <a:xfrm>
                <a:off x="1260" y="1708"/>
                <a:ext cx="16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18464" name="Text Box 27"/>
              <p:cNvSpPr txBox="1">
                <a:spLocks noChangeArrowheads="1"/>
              </p:cNvSpPr>
              <p:nvPr/>
            </p:nvSpPr>
            <p:spPr bwMode="auto">
              <a:xfrm>
                <a:off x="1296" y="1491"/>
                <a:ext cx="166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18465" name="Text Box 28"/>
              <p:cNvSpPr txBox="1">
                <a:spLocks noChangeArrowheads="1"/>
              </p:cNvSpPr>
              <p:nvPr/>
            </p:nvSpPr>
            <p:spPr bwMode="auto">
              <a:xfrm>
                <a:off x="1332" y="1253"/>
                <a:ext cx="166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>
                    <a:latin typeface="Arial" pitchFamily="34" charset="0"/>
                  </a:rPr>
                  <a:t>7</a:t>
                </a:r>
              </a:p>
            </p:txBody>
          </p:sp>
        </p:grpSp>
        <p:sp>
          <p:nvSpPr>
            <p:cNvPr id="18447" name="Line 29"/>
            <p:cNvSpPr>
              <a:spLocks noChangeShapeType="1"/>
            </p:cNvSpPr>
            <p:nvPr/>
          </p:nvSpPr>
          <p:spPr bwMode="auto">
            <a:xfrm>
              <a:off x="3244" y="1366"/>
              <a:ext cx="121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8" name="Text Box 33"/>
            <p:cNvSpPr txBox="1">
              <a:spLocks noChangeArrowheads="1"/>
            </p:cNvSpPr>
            <p:nvPr/>
          </p:nvSpPr>
          <p:spPr bwMode="auto">
            <a:xfrm>
              <a:off x="4449" y="1271"/>
              <a:ext cx="39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n</a:t>
              </a:r>
            </a:p>
          </p:txBody>
        </p:sp>
        <p:sp>
          <p:nvSpPr>
            <p:cNvPr id="18449" name="Freeform 35"/>
            <p:cNvSpPr>
              <a:spLocks/>
            </p:cNvSpPr>
            <p:nvPr/>
          </p:nvSpPr>
          <p:spPr bwMode="auto">
            <a:xfrm>
              <a:off x="3758" y="3481"/>
              <a:ext cx="197" cy="228"/>
            </a:xfrm>
            <a:custGeom>
              <a:avLst/>
              <a:gdLst>
                <a:gd name="T0" fmla="*/ 0 w 642"/>
                <a:gd name="T1" fmla="*/ 762 h 762"/>
                <a:gd name="T2" fmla="*/ 202 w 642"/>
                <a:gd name="T3" fmla="*/ 483 h 762"/>
                <a:gd name="T4" fmla="*/ 315 w 642"/>
                <a:gd name="T5" fmla="*/ 2 h 762"/>
                <a:gd name="T6" fmla="*/ 440 w 642"/>
                <a:gd name="T7" fmla="*/ 494 h 762"/>
                <a:gd name="T8" fmla="*/ 642 w 642"/>
                <a:gd name="T9" fmla="*/ 762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762"/>
                <a:gd name="T17" fmla="*/ 642 w 642"/>
                <a:gd name="T18" fmla="*/ 762 h 7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762">
                  <a:moveTo>
                    <a:pt x="0" y="762"/>
                  </a:moveTo>
                  <a:cubicBezTo>
                    <a:pt x="34" y="716"/>
                    <a:pt x="150" y="610"/>
                    <a:pt x="202" y="483"/>
                  </a:cubicBezTo>
                  <a:cubicBezTo>
                    <a:pt x="254" y="356"/>
                    <a:pt x="275" y="0"/>
                    <a:pt x="315" y="2"/>
                  </a:cubicBezTo>
                  <a:cubicBezTo>
                    <a:pt x="355" y="4"/>
                    <a:pt x="386" y="367"/>
                    <a:pt x="440" y="494"/>
                  </a:cubicBezTo>
                  <a:cubicBezTo>
                    <a:pt x="494" y="621"/>
                    <a:pt x="566" y="690"/>
                    <a:pt x="642" y="762"/>
                  </a:cubicBezTo>
                </a:path>
              </a:pathLst>
            </a:custGeom>
            <a:noFill/>
            <a:ln w="1270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450" name="Group 38"/>
            <p:cNvGrpSpPr>
              <a:grpSpLocks/>
            </p:cNvGrpSpPr>
            <p:nvPr/>
          </p:nvGrpSpPr>
          <p:grpSpPr bwMode="auto">
            <a:xfrm>
              <a:off x="3659" y="3345"/>
              <a:ext cx="391" cy="195"/>
              <a:chOff x="719" y="3938"/>
              <a:chExt cx="391" cy="195"/>
            </a:xfrm>
          </p:grpSpPr>
          <p:sp>
            <p:nvSpPr>
              <p:cNvPr id="18457" name="Freeform 36"/>
              <p:cNvSpPr>
                <a:spLocks/>
              </p:cNvSpPr>
              <p:nvPr/>
            </p:nvSpPr>
            <p:spPr bwMode="auto">
              <a:xfrm>
                <a:off x="719" y="3939"/>
                <a:ext cx="190" cy="194"/>
              </a:xfrm>
              <a:custGeom>
                <a:avLst/>
                <a:gdLst>
                  <a:gd name="T0" fmla="*/ 0 w 190"/>
                  <a:gd name="T1" fmla="*/ 354 h 360"/>
                  <a:gd name="T2" fmla="*/ 71 w 190"/>
                  <a:gd name="T3" fmla="*/ 259 h 360"/>
                  <a:gd name="T4" fmla="*/ 118 w 190"/>
                  <a:gd name="T5" fmla="*/ 4 h 360"/>
                  <a:gd name="T6" fmla="*/ 160 w 190"/>
                  <a:gd name="T7" fmla="*/ 283 h 360"/>
                  <a:gd name="T8" fmla="*/ 190 w 190"/>
                  <a:gd name="T9" fmla="*/ 36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360"/>
                  <a:gd name="T17" fmla="*/ 190 w 190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360">
                    <a:moveTo>
                      <a:pt x="0" y="354"/>
                    </a:moveTo>
                    <a:cubicBezTo>
                      <a:pt x="25" y="335"/>
                      <a:pt x="51" y="317"/>
                      <a:pt x="71" y="259"/>
                    </a:cubicBezTo>
                    <a:cubicBezTo>
                      <a:pt x="91" y="201"/>
                      <a:pt x="103" y="0"/>
                      <a:pt x="118" y="4"/>
                    </a:cubicBezTo>
                    <a:cubicBezTo>
                      <a:pt x="133" y="8"/>
                      <a:pt x="148" y="224"/>
                      <a:pt x="160" y="283"/>
                    </a:cubicBezTo>
                    <a:cubicBezTo>
                      <a:pt x="172" y="342"/>
                      <a:pt x="181" y="351"/>
                      <a:pt x="190" y="36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58" name="Freeform 37"/>
              <p:cNvSpPr>
                <a:spLocks/>
              </p:cNvSpPr>
              <p:nvPr/>
            </p:nvSpPr>
            <p:spPr bwMode="auto">
              <a:xfrm flipH="1">
                <a:off x="920" y="3938"/>
                <a:ext cx="190" cy="194"/>
              </a:xfrm>
              <a:custGeom>
                <a:avLst/>
                <a:gdLst>
                  <a:gd name="T0" fmla="*/ 0 w 190"/>
                  <a:gd name="T1" fmla="*/ 354 h 360"/>
                  <a:gd name="T2" fmla="*/ 71 w 190"/>
                  <a:gd name="T3" fmla="*/ 259 h 360"/>
                  <a:gd name="T4" fmla="*/ 118 w 190"/>
                  <a:gd name="T5" fmla="*/ 4 h 360"/>
                  <a:gd name="T6" fmla="*/ 160 w 190"/>
                  <a:gd name="T7" fmla="*/ 283 h 360"/>
                  <a:gd name="T8" fmla="*/ 190 w 190"/>
                  <a:gd name="T9" fmla="*/ 36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"/>
                  <a:gd name="T16" fmla="*/ 0 h 360"/>
                  <a:gd name="T17" fmla="*/ 190 w 190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" h="360">
                    <a:moveTo>
                      <a:pt x="0" y="354"/>
                    </a:moveTo>
                    <a:cubicBezTo>
                      <a:pt x="25" y="335"/>
                      <a:pt x="51" y="317"/>
                      <a:pt x="71" y="259"/>
                    </a:cubicBezTo>
                    <a:cubicBezTo>
                      <a:pt x="91" y="201"/>
                      <a:pt x="103" y="0"/>
                      <a:pt x="118" y="4"/>
                    </a:cubicBezTo>
                    <a:cubicBezTo>
                      <a:pt x="133" y="8"/>
                      <a:pt x="148" y="224"/>
                      <a:pt x="160" y="283"/>
                    </a:cubicBezTo>
                    <a:cubicBezTo>
                      <a:pt x="172" y="342"/>
                      <a:pt x="181" y="351"/>
                      <a:pt x="190" y="360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8451" name="Group 32"/>
            <p:cNvGrpSpPr>
              <a:grpSpLocks/>
            </p:cNvGrpSpPr>
            <p:nvPr/>
          </p:nvGrpSpPr>
          <p:grpSpPr bwMode="auto">
            <a:xfrm>
              <a:off x="3249" y="1093"/>
              <a:ext cx="1187" cy="292"/>
              <a:chOff x="1681" y="1955"/>
              <a:chExt cx="914" cy="363"/>
            </a:xfrm>
          </p:grpSpPr>
          <p:sp>
            <p:nvSpPr>
              <p:cNvPr id="18455" name="Freeform 30"/>
              <p:cNvSpPr>
                <a:spLocks/>
              </p:cNvSpPr>
              <p:nvPr/>
            </p:nvSpPr>
            <p:spPr bwMode="auto">
              <a:xfrm>
                <a:off x="1681" y="1956"/>
                <a:ext cx="457" cy="362"/>
              </a:xfrm>
              <a:custGeom>
                <a:avLst/>
                <a:gdLst>
                  <a:gd name="T0" fmla="*/ 0 w 457"/>
                  <a:gd name="T1" fmla="*/ 333 h 362"/>
                  <a:gd name="T2" fmla="*/ 17 w 457"/>
                  <a:gd name="T3" fmla="*/ 282 h 362"/>
                  <a:gd name="T4" fmla="*/ 53 w 457"/>
                  <a:gd name="T5" fmla="*/ 9 h 362"/>
                  <a:gd name="T6" fmla="*/ 101 w 457"/>
                  <a:gd name="T7" fmla="*/ 337 h 362"/>
                  <a:gd name="T8" fmla="*/ 130 w 457"/>
                  <a:gd name="T9" fmla="*/ 158 h 362"/>
                  <a:gd name="T10" fmla="*/ 178 w 457"/>
                  <a:gd name="T11" fmla="*/ 337 h 362"/>
                  <a:gd name="T12" fmla="*/ 196 w 457"/>
                  <a:gd name="T13" fmla="*/ 203 h 362"/>
                  <a:gd name="T14" fmla="*/ 237 w 457"/>
                  <a:gd name="T15" fmla="*/ 333 h 362"/>
                  <a:gd name="T16" fmla="*/ 255 w 457"/>
                  <a:gd name="T17" fmla="*/ 239 h 362"/>
                  <a:gd name="T18" fmla="*/ 279 w 457"/>
                  <a:gd name="T19" fmla="*/ 337 h 362"/>
                  <a:gd name="T20" fmla="*/ 308 w 457"/>
                  <a:gd name="T21" fmla="*/ 263 h 362"/>
                  <a:gd name="T22" fmla="*/ 320 w 457"/>
                  <a:gd name="T23" fmla="*/ 333 h 362"/>
                  <a:gd name="T24" fmla="*/ 344 w 457"/>
                  <a:gd name="T25" fmla="*/ 284 h 362"/>
                  <a:gd name="T26" fmla="*/ 362 w 457"/>
                  <a:gd name="T27" fmla="*/ 326 h 362"/>
                  <a:gd name="T28" fmla="*/ 374 w 457"/>
                  <a:gd name="T29" fmla="*/ 295 h 362"/>
                  <a:gd name="T30" fmla="*/ 386 w 457"/>
                  <a:gd name="T31" fmla="*/ 333 h 362"/>
                  <a:gd name="T32" fmla="*/ 403 w 457"/>
                  <a:gd name="T33" fmla="*/ 302 h 362"/>
                  <a:gd name="T34" fmla="*/ 403 w 457"/>
                  <a:gd name="T35" fmla="*/ 330 h 362"/>
                  <a:gd name="T36" fmla="*/ 415 w 457"/>
                  <a:gd name="T37" fmla="*/ 305 h 362"/>
                  <a:gd name="T38" fmla="*/ 433 w 457"/>
                  <a:gd name="T39" fmla="*/ 333 h 362"/>
                  <a:gd name="T40" fmla="*/ 451 w 457"/>
                  <a:gd name="T41" fmla="*/ 312 h 362"/>
                  <a:gd name="T42" fmla="*/ 457 w 457"/>
                  <a:gd name="T43" fmla="*/ 333 h 3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362"/>
                  <a:gd name="T68" fmla="*/ 457 w 457"/>
                  <a:gd name="T69" fmla="*/ 362 h 3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362">
                    <a:moveTo>
                      <a:pt x="0" y="333"/>
                    </a:moveTo>
                    <a:cubicBezTo>
                      <a:pt x="3" y="325"/>
                      <a:pt x="8" y="336"/>
                      <a:pt x="17" y="282"/>
                    </a:cubicBezTo>
                    <a:cubicBezTo>
                      <a:pt x="26" y="228"/>
                      <a:pt x="39" y="0"/>
                      <a:pt x="53" y="9"/>
                    </a:cubicBezTo>
                    <a:cubicBezTo>
                      <a:pt x="67" y="18"/>
                      <a:pt x="88" y="312"/>
                      <a:pt x="101" y="337"/>
                    </a:cubicBezTo>
                    <a:cubicBezTo>
                      <a:pt x="114" y="362"/>
                      <a:pt x="117" y="158"/>
                      <a:pt x="130" y="158"/>
                    </a:cubicBezTo>
                    <a:cubicBezTo>
                      <a:pt x="143" y="158"/>
                      <a:pt x="167" y="329"/>
                      <a:pt x="178" y="337"/>
                    </a:cubicBezTo>
                    <a:cubicBezTo>
                      <a:pt x="189" y="344"/>
                      <a:pt x="186" y="204"/>
                      <a:pt x="196" y="203"/>
                    </a:cubicBezTo>
                    <a:cubicBezTo>
                      <a:pt x="206" y="203"/>
                      <a:pt x="227" y="327"/>
                      <a:pt x="237" y="333"/>
                    </a:cubicBezTo>
                    <a:cubicBezTo>
                      <a:pt x="247" y="339"/>
                      <a:pt x="248" y="238"/>
                      <a:pt x="255" y="239"/>
                    </a:cubicBezTo>
                    <a:cubicBezTo>
                      <a:pt x="262" y="239"/>
                      <a:pt x="270" y="333"/>
                      <a:pt x="279" y="337"/>
                    </a:cubicBezTo>
                    <a:cubicBezTo>
                      <a:pt x="288" y="341"/>
                      <a:pt x="301" y="264"/>
                      <a:pt x="308" y="263"/>
                    </a:cubicBezTo>
                    <a:cubicBezTo>
                      <a:pt x="315" y="262"/>
                      <a:pt x="314" y="330"/>
                      <a:pt x="320" y="333"/>
                    </a:cubicBezTo>
                    <a:cubicBezTo>
                      <a:pt x="326" y="337"/>
                      <a:pt x="337" y="285"/>
                      <a:pt x="344" y="284"/>
                    </a:cubicBezTo>
                    <a:cubicBezTo>
                      <a:pt x="351" y="283"/>
                      <a:pt x="357" y="324"/>
                      <a:pt x="362" y="326"/>
                    </a:cubicBezTo>
                    <a:cubicBezTo>
                      <a:pt x="367" y="328"/>
                      <a:pt x="370" y="294"/>
                      <a:pt x="374" y="295"/>
                    </a:cubicBezTo>
                    <a:cubicBezTo>
                      <a:pt x="378" y="296"/>
                      <a:pt x="381" y="332"/>
                      <a:pt x="386" y="333"/>
                    </a:cubicBezTo>
                    <a:cubicBezTo>
                      <a:pt x="391" y="334"/>
                      <a:pt x="400" y="303"/>
                      <a:pt x="403" y="302"/>
                    </a:cubicBezTo>
                    <a:cubicBezTo>
                      <a:pt x="406" y="301"/>
                      <a:pt x="401" y="329"/>
                      <a:pt x="403" y="330"/>
                    </a:cubicBezTo>
                    <a:cubicBezTo>
                      <a:pt x="405" y="330"/>
                      <a:pt x="410" y="305"/>
                      <a:pt x="415" y="305"/>
                    </a:cubicBezTo>
                    <a:cubicBezTo>
                      <a:pt x="420" y="306"/>
                      <a:pt x="427" y="332"/>
                      <a:pt x="433" y="333"/>
                    </a:cubicBezTo>
                    <a:cubicBezTo>
                      <a:pt x="439" y="334"/>
                      <a:pt x="447" y="312"/>
                      <a:pt x="451" y="312"/>
                    </a:cubicBezTo>
                    <a:cubicBezTo>
                      <a:pt x="455" y="312"/>
                      <a:pt x="452" y="330"/>
                      <a:pt x="457" y="333"/>
                    </a:cubicBezTo>
                  </a:path>
                </a:pathLst>
              </a:custGeom>
              <a:noFill/>
              <a:ln w="12700" cmpd="sng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56" name="Freeform 31"/>
              <p:cNvSpPr>
                <a:spLocks/>
              </p:cNvSpPr>
              <p:nvPr/>
            </p:nvSpPr>
            <p:spPr bwMode="auto">
              <a:xfrm flipH="1">
                <a:off x="2138" y="1955"/>
                <a:ext cx="457" cy="362"/>
              </a:xfrm>
              <a:custGeom>
                <a:avLst/>
                <a:gdLst>
                  <a:gd name="T0" fmla="*/ 0 w 457"/>
                  <a:gd name="T1" fmla="*/ 333 h 362"/>
                  <a:gd name="T2" fmla="*/ 17 w 457"/>
                  <a:gd name="T3" fmla="*/ 282 h 362"/>
                  <a:gd name="T4" fmla="*/ 53 w 457"/>
                  <a:gd name="T5" fmla="*/ 9 h 362"/>
                  <a:gd name="T6" fmla="*/ 101 w 457"/>
                  <a:gd name="T7" fmla="*/ 337 h 362"/>
                  <a:gd name="T8" fmla="*/ 130 w 457"/>
                  <a:gd name="T9" fmla="*/ 158 h 362"/>
                  <a:gd name="T10" fmla="*/ 178 w 457"/>
                  <a:gd name="T11" fmla="*/ 337 h 362"/>
                  <a:gd name="T12" fmla="*/ 196 w 457"/>
                  <a:gd name="T13" fmla="*/ 203 h 362"/>
                  <a:gd name="T14" fmla="*/ 237 w 457"/>
                  <a:gd name="T15" fmla="*/ 333 h 362"/>
                  <a:gd name="T16" fmla="*/ 255 w 457"/>
                  <a:gd name="T17" fmla="*/ 239 h 362"/>
                  <a:gd name="T18" fmla="*/ 279 w 457"/>
                  <a:gd name="T19" fmla="*/ 337 h 362"/>
                  <a:gd name="T20" fmla="*/ 308 w 457"/>
                  <a:gd name="T21" fmla="*/ 263 h 362"/>
                  <a:gd name="T22" fmla="*/ 320 w 457"/>
                  <a:gd name="T23" fmla="*/ 333 h 362"/>
                  <a:gd name="T24" fmla="*/ 344 w 457"/>
                  <a:gd name="T25" fmla="*/ 284 h 362"/>
                  <a:gd name="T26" fmla="*/ 362 w 457"/>
                  <a:gd name="T27" fmla="*/ 326 h 362"/>
                  <a:gd name="T28" fmla="*/ 374 w 457"/>
                  <a:gd name="T29" fmla="*/ 295 h 362"/>
                  <a:gd name="T30" fmla="*/ 386 w 457"/>
                  <a:gd name="T31" fmla="*/ 333 h 362"/>
                  <a:gd name="T32" fmla="*/ 403 w 457"/>
                  <a:gd name="T33" fmla="*/ 302 h 362"/>
                  <a:gd name="T34" fmla="*/ 403 w 457"/>
                  <a:gd name="T35" fmla="*/ 330 h 362"/>
                  <a:gd name="T36" fmla="*/ 415 w 457"/>
                  <a:gd name="T37" fmla="*/ 305 h 362"/>
                  <a:gd name="T38" fmla="*/ 433 w 457"/>
                  <a:gd name="T39" fmla="*/ 333 h 362"/>
                  <a:gd name="T40" fmla="*/ 451 w 457"/>
                  <a:gd name="T41" fmla="*/ 312 h 362"/>
                  <a:gd name="T42" fmla="*/ 457 w 457"/>
                  <a:gd name="T43" fmla="*/ 333 h 3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7"/>
                  <a:gd name="T67" fmla="*/ 0 h 362"/>
                  <a:gd name="T68" fmla="*/ 457 w 457"/>
                  <a:gd name="T69" fmla="*/ 362 h 3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7" h="362">
                    <a:moveTo>
                      <a:pt x="0" y="333"/>
                    </a:moveTo>
                    <a:cubicBezTo>
                      <a:pt x="3" y="325"/>
                      <a:pt x="8" y="336"/>
                      <a:pt x="17" y="282"/>
                    </a:cubicBezTo>
                    <a:cubicBezTo>
                      <a:pt x="26" y="228"/>
                      <a:pt x="39" y="0"/>
                      <a:pt x="53" y="9"/>
                    </a:cubicBezTo>
                    <a:cubicBezTo>
                      <a:pt x="67" y="18"/>
                      <a:pt x="88" y="312"/>
                      <a:pt x="101" y="337"/>
                    </a:cubicBezTo>
                    <a:cubicBezTo>
                      <a:pt x="114" y="362"/>
                      <a:pt x="117" y="158"/>
                      <a:pt x="130" y="158"/>
                    </a:cubicBezTo>
                    <a:cubicBezTo>
                      <a:pt x="143" y="158"/>
                      <a:pt x="167" y="329"/>
                      <a:pt x="178" y="337"/>
                    </a:cubicBezTo>
                    <a:cubicBezTo>
                      <a:pt x="189" y="344"/>
                      <a:pt x="186" y="204"/>
                      <a:pt x="196" y="203"/>
                    </a:cubicBezTo>
                    <a:cubicBezTo>
                      <a:pt x="206" y="203"/>
                      <a:pt x="227" y="327"/>
                      <a:pt x="237" y="333"/>
                    </a:cubicBezTo>
                    <a:cubicBezTo>
                      <a:pt x="247" y="339"/>
                      <a:pt x="248" y="238"/>
                      <a:pt x="255" y="239"/>
                    </a:cubicBezTo>
                    <a:cubicBezTo>
                      <a:pt x="262" y="239"/>
                      <a:pt x="270" y="333"/>
                      <a:pt x="279" y="337"/>
                    </a:cubicBezTo>
                    <a:cubicBezTo>
                      <a:pt x="288" y="341"/>
                      <a:pt x="301" y="264"/>
                      <a:pt x="308" y="263"/>
                    </a:cubicBezTo>
                    <a:cubicBezTo>
                      <a:pt x="315" y="262"/>
                      <a:pt x="314" y="330"/>
                      <a:pt x="320" y="333"/>
                    </a:cubicBezTo>
                    <a:cubicBezTo>
                      <a:pt x="326" y="337"/>
                      <a:pt x="337" y="285"/>
                      <a:pt x="344" y="284"/>
                    </a:cubicBezTo>
                    <a:cubicBezTo>
                      <a:pt x="351" y="283"/>
                      <a:pt x="357" y="324"/>
                      <a:pt x="362" y="326"/>
                    </a:cubicBezTo>
                    <a:cubicBezTo>
                      <a:pt x="367" y="328"/>
                      <a:pt x="370" y="294"/>
                      <a:pt x="374" y="295"/>
                    </a:cubicBezTo>
                    <a:cubicBezTo>
                      <a:pt x="378" y="296"/>
                      <a:pt x="381" y="332"/>
                      <a:pt x="386" y="333"/>
                    </a:cubicBezTo>
                    <a:cubicBezTo>
                      <a:pt x="391" y="334"/>
                      <a:pt x="400" y="303"/>
                      <a:pt x="403" y="302"/>
                    </a:cubicBezTo>
                    <a:cubicBezTo>
                      <a:pt x="406" y="301"/>
                      <a:pt x="401" y="329"/>
                      <a:pt x="403" y="330"/>
                    </a:cubicBezTo>
                    <a:cubicBezTo>
                      <a:pt x="405" y="330"/>
                      <a:pt x="410" y="305"/>
                      <a:pt x="415" y="305"/>
                    </a:cubicBezTo>
                    <a:cubicBezTo>
                      <a:pt x="420" y="306"/>
                      <a:pt x="427" y="332"/>
                      <a:pt x="433" y="333"/>
                    </a:cubicBezTo>
                    <a:cubicBezTo>
                      <a:pt x="439" y="334"/>
                      <a:pt x="447" y="312"/>
                      <a:pt x="451" y="312"/>
                    </a:cubicBezTo>
                    <a:cubicBezTo>
                      <a:pt x="455" y="312"/>
                      <a:pt x="452" y="330"/>
                      <a:pt x="457" y="333"/>
                    </a:cubicBezTo>
                  </a:path>
                </a:pathLst>
              </a:custGeom>
              <a:noFill/>
              <a:ln w="12700" cmpd="sng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8452" name="Group 46"/>
            <p:cNvGrpSpPr>
              <a:grpSpLocks/>
            </p:cNvGrpSpPr>
            <p:nvPr/>
          </p:nvGrpSpPr>
          <p:grpSpPr bwMode="auto">
            <a:xfrm>
              <a:off x="3592" y="3163"/>
              <a:ext cx="523" cy="204"/>
              <a:chOff x="582" y="3697"/>
              <a:chExt cx="356" cy="460"/>
            </a:xfrm>
          </p:grpSpPr>
          <p:sp>
            <p:nvSpPr>
              <p:cNvPr id="18453" name="Freeform 44"/>
              <p:cNvSpPr>
                <a:spLocks/>
              </p:cNvSpPr>
              <p:nvPr/>
            </p:nvSpPr>
            <p:spPr bwMode="auto">
              <a:xfrm>
                <a:off x="582" y="3697"/>
                <a:ext cx="178" cy="455"/>
              </a:xfrm>
              <a:custGeom>
                <a:avLst/>
                <a:gdLst>
                  <a:gd name="T0" fmla="*/ 0 w 178"/>
                  <a:gd name="T1" fmla="*/ 430 h 455"/>
                  <a:gd name="T2" fmla="*/ 53 w 178"/>
                  <a:gd name="T3" fmla="*/ 311 h 455"/>
                  <a:gd name="T4" fmla="*/ 101 w 178"/>
                  <a:gd name="T5" fmla="*/ 20 h 455"/>
                  <a:gd name="T6" fmla="*/ 142 w 178"/>
                  <a:gd name="T7" fmla="*/ 430 h 455"/>
                  <a:gd name="T8" fmla="*/ 166 w 178"/>
                  <a:gd name="T9" fmla="*/ 169 h 455"/>
                  <a:gd name="T10" fmla="*/ 178 w 178"/>
                  <a:gd name="T11" fmla="*/ 127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455"/>
                  <a:gd name="T20" fmla="*/ 178 w 178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455">
                    <a:moveTo>
                      <a:pt x="0" y="430"/>
                    </a:moveTo>
                    <a:cubicBezTo>
                      <a:pt x="18" y="404"/>
                      <a:pt x="36" y="379"/>
                      <a:pt x="53" y="311"/>
                    </a:cubicBezTo>
                    <a:cubicBezTo>
                      <a:pt x="70" y="243"/>
                      <a:pt x="86" y="0"/>
                      <a:pt x="101" y="20"/>
                    </a:cubicBezTo>
                    <a:cubicBezTo>
                      <a:pt x="116" y="40"/>
                      <a:pt x="131" y="405"/>
                      <a:pt x="142" y="430"/>
                    </a:cubicBezTo>
                    <a:cubicBezTo>
                      <a:pt x="153" y="455"/>
                      <a:pt x="160" y="219"/>
                      <a:pt x="166" y="169"/>
                    </a:cubicBezTo>
                    <a:cubicBezTo>
                      <a:pt x="172" y="119"/>
                      <a:pt x="175" y="123"/>
                      <a:pt x="178" y="127"/>
                    </a:cubicBezTo>
                  </a:path>
                </a:pathLst>
              </a:custGeom>
              <a:noFill/>
              <a:ln w="95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8454" name="Freeform 45"/>
              <p:cNvSpPr>
                <a:spLocks/>
              </p:cNvSpPr>
              <p:nvPr/>
            </p:nvSpPr>
            <p:spPr bwMode="auto">
              <a:xfrm flipH="1">
                <a:off x="760" y="3702"/>
                <a:ext cx="178" cy="455"/>
              </a:xfrm>
              <a:custGeom>
                <a:avLst/>
                <a:gdLst>
                  <a:gd name="T0" fmla="*/ 0 w 178"/>
                  <a:gd name="T1" fmla="*/ 430 h 455"/>
                  <a:gd name="T2" fmla="*/ 53 w 178"/>
                  <a:gd name="T3" fmla="*/ 311 h 455"/>
                  <a:gd name="T4" fmla="*/ 101 w 178"/>
                  <a:gd name="T5" fmla="*/ 20 h 455"/>
                  <a:gd name="T6" fmla="*/ 142 w 178"/>
                  <a:gd name="T7" fmla="*/ 430 h 455"/>
                  <a:gd name="T8" fmla="*/ 166 w 178"/>
                  <a:gd name="T9" fmla="*/ 169 h 455"/>
                  <a:gd name="T10" fmla="*/ 178 w 178"/>
                  <a:gd name="T11" fmla="*/ 127 h 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455"/>
                  <a:gd name="T20" fmla="*/ 178 w 178"/>
                  <a:gd name="T21" fmla="*/ 455 h 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455">
                    <a:moveTo>
                      <a:pt x="0" y="430"/>
                    </a:moveTo>
                    <a:cubicBezTo>
                      <a:pt x="18" y="404"/>
                      <a:pt x="36" y="379"/>
                      <a:pt x="53" y="311"/>
                    </a:cubicBezTo>
                    <a:cubicBezTo>
                      <a:pt x="70" y="243"/>
                      <a:pt x="86" y="0"/>
                      <a:pt x="101" y="20"/>
                    </a:cubicBezTo>
                    <a:cubicBezTo>
                      <a:pt x="116" y="40"/>
                      <a:pt x="131" y="405"/>
                      <a:pt x="142" y="430"/>
                    </a:cubicBezTo>
                    <a:cubicBezTo>
                      <a:pt x="153" y="455"/>
                      <a:pt x="160" y="219"/>
                      <a:pt x="166" y="169"/>
                    </a:cubicBezTo>
                    <a:cubicBezTo>
                      <a:pt x="172" y="119"/>
                      <a:pt x="175" y="123"/>
                      <a:pt x="178" y="127"/>
                    </a:cubicBezTo>
                  </a:path>
                </a:pathLst>
              </a:custGeom>
              <a:noFill/>
              <a:ln w="95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aphicFrame>
        <p:nvGraphicFramePr>
          <p:cNvPr id="18434" name="Object 48"/>
          <p:cNvGraphicFramePr>
            <a:graphicFrameLocks noChangeAspect="1"/>
          </p:cNvGraphicFramePr>
          <p:nvPr/>
        </p:nvGraphicFramePr>
        <p:xfrm>
          <a:off x="1555750" y="3333750"/>
          <a:ext cx="3086100" cy="557213"/>
        </p:xfrm>
        <a:graphic>
          <a:graphicData uri="http://schemas.openxmlformats.org/presentationml/2006/ole">
            <p:oleObj spid="_x0000_s18434" name="Equation" r:id="rId3" imgW="1828800" imgH="330120" progId="Equation.3">
              <p:embed/>
            </p:oleObj>
          </a:graphicData>
        </a:graphic>
      </p:graphicFrame>
      <p:graphicFrame>
        <p:nvGraphicFramePr>
          <p:cNvPr id="18435" name="Object 49"/>
          <p:cNvGraphicFramePr>
            <a:graphicFrameLocks noChangeAspect="1"/>
          </p:cNvGraphicFramePr>
          <p:nvPr/>
        </p:nvGraphicFramePr>
        <p:xfrm>
          <a:off x="933450" y="4087813"/>
          <a:ext cx="4516438" cy="2376487"/>
        </p:xfrm>
        <a:graphic>
          <a:graphicData uri="http://schemas.openxmlformats.org/presentationml/2006/ole">
            <p:oleObj spid="_x0000_s18435" name="Equation" r:id="rId4" imgW="3111480" imgH="1638000" progId="Equation.3">
              <p:embed/>
            </p:oleObj>
          </a:graphicData>
        </a:graphic>
      </p:graphicFrame>
      <p:graphicFrame>
        <p:nvGraphicFramePr>
          <p:cNvPr id="18436" name="Object 50"/>
          <p:cNvGraphicFramePr>
            <a:graphicFrameLocks noChangeAspect="1"/>
          </p:cNvGraphicFramePr>
          <p:nvPr/>
        </p:nvGraphicFramePr>
        <p:xfrm>
          <a:off x="3294063" y="6205538"/>
          <a:ext cx="3201987" cy="588962"/>
        </p:xfrm>
        <a:graphic>
          <a:graphicData uri="http://schemas.openxmlformats.org/presentationml/2006/ole">
            <p:oleObj spid="_x0000_s18436" name="Equation" r:id="rId5" imgW="2349360" imgH="431640" progId="Equation.3">
              <p:embed/>
            </p:oleObj>
          </a:graphicData>
        </a:graphic>
      </p:graphicFrame>
      <p:sp>
        <p:nvSpPr>
          <p:cNvPr id="18440" name="Line 51"/>
          <p:cNvSpPr>
            <a:spLocks noChangeShapeType="1"/>
          </p:cNvSpPr>
          <p:nvPr/>
        </p:nvSpPr>
        <p:spPr bwMode="auto">
          <a:xfrm flipH="1" flipV="1">
            <a:off x="2743200" y="6118225"/>
            <a:ext cx="536575" cy="3667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48425" y="5870575"/>
            <a:ext cx="1547813" cy="530225"/>
            <a:chOff x="4062" y="3698"/>
            <a:chExt cx="975" cy="334"/>
          </a:xfrm>
        </p:grpSpPr>
        <p:sp>
          <p:nvSpPr>
            <p:cNvPr id="19466" name="Oval 13"/>
            <p:cNvSpPr>
              <a:spLocks noChangeArrowheads="1"/>
            </p:cNvSpPr>
            <p:nvPr/>
          </p:nvSpPr>
          <p:spPr bwMode="auto">
            <a:xfrm>
              <a:off x="4893" y="3714"/>
              <a:ext cx="144" cy="144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4312" y="3698"/>
              <a:ext cx="155" cy="155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 flipV="1">
              <a:off x="4306" y="3770"/>
              <a:ext cx="95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69" name="Text Box 11"/>
            <p:cNvSpPr txBox="1">
              <a:spLocks noChangeArrowheads="1"/>
            </p:cNvSpPr>
            <p:nvPr/>
          </p:nvSpPr>
          <p:spPr bwMode="auto">
            <a:xfrm>
              <a:off x="4062" y="3878"/>
              <a:ext cx="4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ym typeface="Symbol" pitchFamily="18" charset="2"/>
                </a:rPr>
                <a:t> 8%</a:t>
              </a:r>
            </a:p>
          </p:txBody>
        </p:sp>
      </p:grp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548313" cy="5715000"/>
          </a:xfrm>
        </p:spPr>
        <p:txBody>
          <a:bodyPr/>
          <a:lstStyle/>
          <a:p>
            <a:pPr lvl="1" eaLnBrk="1" hangingPunct="1"/>
            <a:r>
              <a:rPr lang="en-US" sz="3200" smtClean="0"/>
              <a:t>Mean square displacement 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Mean potential energy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1600" smtClean="0"/>
          </a:p>
          <a:p>
            <a:pPr lvl="1" eaLnBrk="1" hangingPunct="1"/>
            <a:r>
              <a:rPr lang="en-US" sz="3200" smtClean="0"/>
              <a:t>Mean kinetic energy</a:t>
            </a:r>
          </a:p>
          <a:p>
            <a:pPr lvl="1" eaLnBrk="1" hangingPunct="1"/>
            <a:endParaRPr lang="en-US" sz="3200" smtClean="0"/>
          </a:p>
          <a:p>
            <a:pPr eaLnBrk="1" hangingPunct="1"/>
            <a:r>
              <a:rPr lang="en-US" sz="3600" smtClean="0"/>
              <a:t>The tunneling probability decreases quickly with increasing </a:t>
            </a:r>
            <a:r>
              <a:rPr lang="en-US" sz="3200" smtClean="0">
                <a:sym typeface="Symbol" pitchFamily="18" charset="2"/>
              </a:rPr>
              <a:t></a:t>
            </a:r>
            <a:r>
              <a:rPr lang="en-US" sz="3600" smtClean="0">
                <a:sym typeface="Symbol" pitchFamily="18" charset="2"/>
              </a:rPr>
              <a:t>.</a:t>
            </a:r>
          </a:p>
          <a:p>
            <a:pPr eaLnBrk="1" hangingPunct="1"/>
            <a:r>
              <a:rPr lang="en-US" sz="3600" smtClean="0">
                <a:sym typeface="Symbol" pitchFamily="18" charset="2"/>
              </a:rPr>
              <a:t>Macroscopic oscillators are in states with very high quantum number.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455988" y="1144588"/>
          <a:ext cx="2309812" cy="733425"/>
        </p:xfrm>
        <a:graphic>
          <a:graphicData uri="http://schemas.openxmlformats.org/presentationml/2006/ole">
            <p:oleObj spid="_x0000_s19458" name="Equation" r:id="rId3" imgW="1320480" imgH="419040" progId="Equation.3">
              <p:embed/>
            </p:oleObj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2967038" y="2035175"/>
          <a:ext cx="3663950" cy="1155700"/>
        </p:xfrm>
        <a:graphic>
          <a:graphicData uri="http://schemas.openxmlformats.org/presentationml/2006/ole">
            <p:oleObj spid="_x0000_s19459" name="Equation" r:id="rId4" imgW="2095200" imgH="660240" progId="Equation.3">
              <p:embed/>
            </p:oleObj>
          </a:graphicData>
        </a:graphic>
      </p:graphicFrame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3582988" y="3567113"/>
          <a:ext cx="2243137" cy="444500"/>
        </p:xfrm>
        <a:graphic>
          <a:graphicData uri="http://schemas.openxmlformats.org/presentationml/2006/ole">
            <p:oleObj spid="_x0000_s19460" name="Equation" r:id="rId5" imgW="1282680" imgH="253800" progId="Equation.3">
              <p:embed/>
            </p:oleObj>
          </a:graphicData>
        </a:graphic>
      </p:graphicFrame>
      <p:pic>
        <p:nvPicPr>
          <p:cNvPr id="19464" name="Picture 7" descr="waveFunctio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5813" y="3040063"/>
            <a:ext cx="30511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Freeform 8"/>
          <p:cNvSpPr>
            <a:spLocks/>
          </p:cNvSpPr>
          <p:nvPr/>
        </p:nvSpPr>
        <p:spPr bwMode="auto">
          <a:xfrm>
            <a:off x="6465888" y="3281363"/>
            <a:ext cx="1933575" cy="3121025"/>
          </a:xfrm>
          <a:custGeom>
            <a:avLst/>
            <a:gdLst>
              <a:gd name="T0" fmla="*/ 0 w 2084"/>
              <a:gd name="T1" fmla="*/ 0 h 3558"/>
              <a:gd name="T2" fmla="*/ 410 w 2084"/>
              <a:gd name="T3" fmla="*/ 2518 h 3558"/>
              <a:gd name="T4" fmla="*/ 1027 w 2084"/>
              <a:gd name="T5" fmla="*/ 3557 h 3558"/>
              <a:gd name="T6" fmla="*/ 1680 w 2084"/>
              <a:gd name="T7" fmla="*/ 2524 h 3558"/>
              <a:gd name="T8" fmla="*/ 2084 w 2084"/>
              <a:gd name="T9" fmla="*/ 0 h 35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4"/>
              <a:gd name="T16" fmla="*/ 0 h 3558"/>
              <a:gd name="T17" fmla="*/ 2084 w 2084"/>
              <a:gd name="T18" fmla="*/ 3558 h 35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4" h="3558">
                <a:moveTo>
                  <a:pt x="0" y="0"/>
                </a:moveTo>
                <a:cubicBezTo>
                  <a:pt x="68" y="419"/>
                  <a:pt x="239" y="1925"/>
                  <a:pt x="410" y="2518"/>
                </a:cubicBezTo>
                <a:cubicBezTo>
                  <a:pt x="581" y="3111"/>
                  <a:pt x="815" y="3556"/>
                  <a:pt x="1027" y="3557"/>
                </a:cubicBezTo>
                <a:cubicBezTo>
                  <a:pt x="1239" y="3558"/>
                  <a:pt x="1504" y="3117"/>
                  <a:pt x="1680" y="2524"/>
                </a:cubicBezTo>
                <a:cubicBezTo>
                  <a:pt x="1856" y="1931"/>
                  <a:pt x="2000" y="526"/>
                  <a:pt x="2084" y="0"/>
                </a:cubicBezTo>
              </a:path>
            </a:pathLst>
          </a:custGeom>
          <a:noFill/>
          <a:ln w="28575" cap="flat" cmpd="sng">
            <a:solidFill>
              <a:srgbClr val="FF66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Rigid Rotor (Rotation)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2-D Rotation</a:t>
            </a:r>
          </a:p>
          <a:p>
            <a:pPr lvl="1" eaLnBrk="1" hangingPunct="1"/>
            <a:r>
              <a:rPr lang="en-US" smtClean="0"/>
              <a:t>A particle of mass m constrained to move in a circular path of radius r in the xy plane.</a:t>
            </a:r>
          </a:p>
          <a:p>
            <a:pPr lvl="2" eaLnBrk="1" hangingPunct="1"/>
            <a:r>
              <a:rPr lang="en-US" b="1" smtClean="0"/>
              <a:t>E = E</a:t>
            </a:r>
            <a:r>
              <a:rPr lang="en-US" b="1" baseline="-25000" smtClean="0"/>
              <a:t>K</a:t>
            </a:r>
            <a:r>
              <a:rPr lang="en-US" b="1" smtClean="0"/>
              <a:t>+V</a:t>
            </a:r>
          </a:p>
          <a:p>
            <a:pPr lvl="2" eaLnBrk="1" hangingPunct="1"/>
            <a:r>
              <a:rPr lang="en-US" smtClean="0"/>
              <a:t>V = 0</a:t>
            </a:r>
          </a:p>
          <a:p>
            <a:pPr lvl="2" eaLnBrk="1" hangingPunct="1"/>
            <a:r>
              <a:rPr lang="en-US" smtClean="0"/>
              <a:t>E</a:t>
            </a:r>
            <a:r>
              <a:rPr lang="en-US" baseline="-25000" smtClean="0"/>
              <a:t>K</a:t>
            </a:r>
            <a:r>
              <a:rPr lang="en-US" smtClean="0"/>
              <a:t> = p</a:t>
            </a:r>
            <a:r>
              <a:rPr lang="en-US" baseline="30000" smtClean="0"/>
              <a:t>2</a:t>
            </a:r>
            <a:r>
              <a:rPr lang="en-US" smtClean="0"/>
              <a:t>/2m</a:t>
            </a:r>
          </a:p>
          <a:p>
            <a:pPr lvl="1" eaLnBrk="1" hangingPunct="1"/>
            <a:r>
              <a:rPr lang="en-US" smtClean="0"/>
              <a:t>Angular momentum J</a:t>
            </a:r>
            <a:r>
              <a:rPr lang="en-US" baseline="-25000" smtClean="0"/>
              <a:t>z</a:t>
            </a:r>
            <a:r>
              <a:rPr lang="en-US" smtClean="0"/>
              <a:t>= </a:t>
            </a:r>
            <a:r>
              <a:rPr lang="en-US" sz="2400" smtClean="0">
                <a:sym typeface="Symbol" pitchFamily="18" charset="2"/>
              </a:rPr>
              <a:t></a:t>
            </a:r>
            <a:r>
              <a:rPr lang="en-US" smtClean="0">
                <a:sym typeface="Symbol" pitchFamily="18" charset="2"/>
              </a:rPr>
              <a:t>pr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Moment of inertia I = mr</a:t>
            </a:r>
            <a:r>
              <a:rPr lang="en-US" baseline="30000" smtClean="0">
                <a:sym typeface="Symbol" pitchFamily="18" charset="2"/>
              </a:rPr>
              <a:t>2</a:t>
            </a:r>
          </a:p>
        </p:txBody>
      </p:sp>
      <p:grpSp>
        <p:nvGrpSpPr>
          <p:cNvPr id="20485" name="Group 15"/>
          <p:cNvGrpSpPr>
            <a:grpSpLocks/>
          </p:cNvGrpSpPr>
          <p:nvPr/>
        </p:nvGrpSpPr>
        <p:grpSpPr bwMode="auto">
          <a:xfrm>
            <a:off x="5600700" y="2024063"/>
            <a:ext cx="2930525" cy="2055812"/>
            <a:chOff x="1711" y="1536"/>
            <a:chExt cx="1846" cy="1295"/>
          </a:xfrm>
        </p:grpSpPr>
        <p:sp>
          <p:nvSpPr>
            <p:cNvPr id="20487" name="Oval 4"/>
            <p:cNvSpPr>
              <a:spLocks noChangeArrowheads="1"/>
            </p:cNvSpPr>
            <p:nvPr/>
          </p:nvSpPr>
          <p:spPr bwMode="auto">
            <a:xfrm>
              <a:off x="1711" y="2007"/>
              <a:ext cx="1520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1888" y="1728"/>
              <a:ext cx="1502" cy="973"/>
              <a:chOff x="1888" y="1467"/>
              <a:chExt cx="1502" cy="973"/>
            </a:xfrm>
          </p:grpSpPr>
          <p:sp>
            <p:nvSpPr>
              <p:cNvPr id="20496" name="Freeform 5"/>
              <p:cNvSpPr>
                <a:spLocks/>
              </p:cNvSpPr>
              <p:nvPr/>
            </p:nvSpPr>
            <p:spPr bwMode="auto">
              <a:xfrm>
                <a:off x="1888" y="2001"/>
                <a:ext cx="1502" cy="439"/>
              </a:xfrm>
              <a:custGeom>
                <a:avLst/>
                <a:gdLst>
                  <a:gd name="T0" fmla="*/ 0 w 1989"/>
                  <a:gd name="T1" fmla="*/ 386 h 386"/>
                  <a:gd name="T2" fmla="*/ 772 w 1989"/>
                  <a:gd name="T3" fmla="*/ 0 h 386"/>
                  <a:gd name="T4" fmla="*/ 1989 w 1989"/>
                  <a:gd name="T5" fmla="*/ 0 h 386"/>
                  <a:gd name="T6" fmla="*/ 0 60000 65536"/>
                  <a:gd name="T7" fmla="*/ 0 60000 65536"/>
                  <a:gd name="T8" fmla="*/ 0 60000 65536"/>
                  <a:gd name="T9" fmla="*/ 0 w 1989"/>
                  <a:gd name="T10" fmla="*/ 0 h 386"/>
                  <a:gd name="T11" fmla="*/ 1989 w 1989"/>
                  <a:gd name="T12" fmla="*/ 386 h 3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9" h="386">
                    <a:moveTo>
                      <a:pt x="0" y="386"/>
                    </a:moveTo>
                    <a:lnTo>
                      <a:pt x="772" y="0"/>
                    </a:lnTo>
                    <a:lnTo>
                      <a:pt x="1989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497" name="Line 6"/>
              <p:cNvSpPr>
                <a:spLocks noChangeShapeType="1"/>
              </p:cNvSpPr>
              <p:nvPr/>
            </p:nvSpPr>
            <p:spPr bwMode="auto">
              <a:xfrm flipV="1">
                <a:off x="2476" y="1467"/>
                <a:ext cx="0" cy="5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1740" y="2286"/>
              <a:ext cx="202" cy="202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2F76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 flipH="1">
              <a:off x="1936" y="2256"/>
              <a:ext cx="534" cy="10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91" name="Arc 10"/>
            <p:cNvSpPr>
              <a:spLocks/>
            </p:cNvSpPr>
            <p:nvPr/>
          </p:nvSpPr>
          <p:spPr bwMode="auto">
            <a:xfrm rot="10640628">
              <a:off x="1922" y="2201"/>
              <a:ext cx="771" cy="318"/>
            </a:xfrm>
            <a:custGeom>
              <a:avLst/>
              <a:gdLst>
                <a:gd name="T0" fmla="*/ 248 w 16920"/>
                <a:gd name="T1" fmla="*/ 0 h 20904"/>
                <a:gd name="T2" fmla="*/ 771 w 16920"/>
                <a:gd name="T3" fmla="*/ 114 h 20904"/>
                <a:gd name="T4" fmla="*/ 0 w 16920"/>
                <a:gd name="T5" fmla="*/ 318 h 20904"/>
                <a:gd name="T6" fmla="*/ 0 60000 65536"/>
                <a:gd name="T7" fmla="*/ 0 60000 65536"/>
                <a:gd name="T8" fmla="*/ 0 60000 65536"/>
                <a:gd name="T9" fmla="*/ 0 w 16920"/>
                <a:gd name="T10" fmla="*/ 0 h 20904"/>
                <a:gd name="T11" fmla="*/ 16920 w 16920"/>
                <a:gd name="T12" fmla="*/ 20904 h 20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20" h="20904" fill="none" extrusionOk="0">
                  <a:moveTo>
                    <a:pt x="5440" y="0"/>
                  </a:moveTo>
                  <a:cubicBezTo>
                    <a:pt x="9977" y="1181"/>
                    <a:pt x="14006" y="3805"/>
                    <a:pt x="16919" y="7477"/>
                  </a:cubicBezTo>
                </a:path>
                <a:path w="16920" h="20904" stroke="0" extrusionOk="0">
                  <a:moveTo>
                    <a:pt x="5440" y="0"/>
                  </a:moveTo>
                  <a:cubicBezTo>
                    <a:pt x="9977" y="1181"/>
                    <a:pt x="14006" y="3805"/>
                    <a:pt x="16919" y="7477"/>
                  </a:cubicBezTo>
                  <a:lnTo>
                    <a:pt x="0" y="2090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492" name="Text Box 11"/>
            <p:cNvSpPr txBox="1">
              <a:spLocks noChangeArrowheads="1"/>
            </p:cNvSpPr>
            <p:nvPr/>
          </p:nvSpPr>
          <p:spPr bwMode="auto">
            <a:xfrm>
              <a:off x="1740" y="2600"/>
              <a:ext cx="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x</a:t>
              </a:r>
            </a:p>
          </p:txBody>
        </p:sp>
        <p:sp>
          <p:nvSpPr>
            <p:cNvPr id="20493" name="Text Box 12"/>
            <p:cNvSpPr txBox="1">
              <a:spLocks noChangeArrowheads="1"/>
            </p:cNvSpPr>
            <p:nvPr/>
          </p:nvSpPr>
          <p:spPr bwMode="auto">
            <a:xfrm>
              <a:off x="3349" y="2125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y</a:t>
              </a:r>
            </a:p>
          </p:txBody>
        </p:sp>
        <p:sp>
          <p:nvSpPr>
            <p:cNvPr id="20494" name="Text Box 13"/>
            <p:cNvSpPr txBox="1">
              <a:spLocks noChangeArrowheads="1"/>
            </p:cNvSpPr>
            <p:nvPr/>
          </p:nvSpPr>
          <p:spPr bwMode="auto">
            <a:xfrm>
              <a:off x="2374" y="1536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z</a:t>
              </a:r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055" y="2120"/>
              <a:ext cx="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chemeClr val="hlink"/>
                  </a:solidFill>
                </a:rPr>
                <a:t>r</a:t>
              </a:r>
            </a:p>
          </p:txBody>
        </p:sp>
      </p:grp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2363788" y="4452938"/>
          <a:ext cx="3419475" cy="1466850"/>
        </p:xfrm>
        <a:graphic>
          <a:graphicData uri="http://schemas.openxmlformats.org/presentationml/2006/ole">
            <p:oleObj spid="_x0000_s20482" name="Equation" r:id="rId3" imgW="1955520" imgH="838080" progId="Equation.3">
              <p:embed/>
            </p:oleObj>
          </a:graphicData>
        </a:graphic>
      </p:graphicFrame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4995863" y="5299075"/>
            <a:ext cx="332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Not all the values of the angular momentum are permitted!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3200" smtClean="0"/>
              <a:t>Using de Broglie relation, the angular momentum about the z-axis is 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z="3200" smtClean="0"/>
          </a:p>
          <a:p>
            <a:pPr lvl="1" eaLnBrk="1" hangingPunct="1"/>
            <a:r>
              <a:rPr lang="en-US" sz="3200" smtClean="0"/>
              <a:t>A particle is restricted to the circular path thus </a:t>
            </a:r>
            <a:r>
              <a:rPr lang="en-US" sz="2400" smtClean="0">
                <a:sym typeface="Symbol" pitchFamily="18" charset="2"/>
              </a:rPr>
              <a:t></a:t>
            </a:r>
            <a:r>
              <a:rPr lang="en-US" sz="3200" smtClean="0">
                <a:sym typeface="Symbol" pitchFamily="18" charset="2"/>
              </a:rPr>
              <a:t> </a:t>
            </a:r>
            <a:r>
              <a:rPr lang="en-US" sz="3200" smtClean="0"/>
              <a:t>cannot take arbitrary value, otherwise it would violate the requirements for satisfied wavefunction.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3152775" y="1317625"/>
          <a:ext cx="2384425" cy="1230313"/>
        </p:xfrm>
        <a:graphic>
          <a:graphicData uri="http://schemas.openxmlformats.org/presentationml/2006/ole">
            <p:oleObj spid="_x0000_s21506" name="Equation" r:id="rId3" imgW="1231560" imgH="634680" progId="Equation.3">
              <p:embed/>
            </p:oleObj>
          </a:graphicData>
        </a:graphic>
      </p:graphicFrame>
      <p:grpSp>
        <p:nvGrpSpPr>
          <p:cNvPr id="21510" name="Group 18"/>
          <p:cNvGrpSpPr>
            <a:grpSpLocks/>
          </p:cNvGrpSpPr>
          <p:nvPr/>
        </p:nvGrpSpPr>
        <p:grpSpPr bwMode="auto">
          <a:xfrm>
            <a:off x="1192213" y="3832225"/>
            <a:ext cx="7218362" cy="1752600"/>
            <a:chOff x="751" y="2581"/>
            <a:chExt cx="4547" cy="1104"/>
          </a:xfrm>
        </p:grpSpPr>
        <p:sp>
          <p:nvSpPr>
            <p:cNvPr id="21513" name="Oval 14"/>
            <p:cNvSpPr>
              <a:spLocks noChangeArrowheads="1"/>
            </p:cNvSpPr>
            <p:nvPr/>
          </p:nvSpPr>
          <p:spPr bwMode="auto">
            <a:xfrm>
              <a:off x="3916" y="3322"/>
              <a:ext cx="285" cy="285"/>
            </a:xfrm>
            <a:prstGeom prst="ellipse">
              <a:avLst/>
            </a:prstGeom>
            <a:solidFill>
              <a:srgbClr val="CCFFFF"/>
            </a:solidFill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751" y="2805"/>
              <a:ext cx="2045" cy="6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5" name="Freeform 8"/>
            <p:cNvSpPr>
              <a:spLocks/>
            </p:cNvSpPr>
            <p:nvPr/>
          </p:nvSpPr>
          <p:spPr bwMode="auto">
            <a:xfrm>
              <a:off x="769" y="2581"/>
              <a:ext cx="2044" cy="1104"/>
            </a:xfrm>
            <a:custGeom>
              <a:avLst/>
              <a:gdLst>
                <a:gd name="T0" fmla="*/ 501 w 2044"/>
                <a:gd name="T1" fmla="*/ 867 h 1104"/>
                <a:gd name="T2" fmla="*/ 625 w 2044"/>
                <a:gd name="T3" fmla="*/ 641 h 1104"/>
                <a:gd name="T4" fmla="*/ 825 w 2044"/>
                <a:gd name="T5" fmla="*/ 1100 h 1104"/>
                <a:gd name="T6" fmla="*/ 1076 w 2044"/>
                <a:gd name="T7" fmla="*/ 666 h 1104"/>
                <a:gd name="T8" fmla="*/ 1301 w 2044"/>
                <a:gd name="T9" fmla="*/ 1084 h 1104"/>
                <a:gd name="T10" fmla="*/ 1527 w 2044"/>
                <a:gd name="T11" fmla="*/ 616 h 1104"/>
                <a:gd name="T12" fmla="*/ 1735 w 2044"/>
                <a:gd name="T13" fmla="*/ 1000 h 1104"/>
                <a:gd name="T14" fmla="*/ 1885 w 2044"/>
                <a:gd name="T15" fmla="*/ 508 h 1104"/>
                <a:gd name="T16" fmla="*/ 2002 w 2044"/>
                <a:gd name="T17" fmla="*/ 842 h 1104"/>
                <a:gd name="T18" fmla="*/ 2019 w 2044"/>
                <a:gd name="T19" fmla="*/ 307 h 1104"/>
                <a:gd name="T20" fmla="*/ 1852 w 2044"/>
                <a:gd name="T21" fmla="*/ 566 h 1104"/>
                <a:gd name="T22" fmla="*/ 1769 w 2044"/>
                <a:gd name="T23" fmla="*/ 107 h 1104"/>
                <a:gd name="T24" fmla="*/ 1568 w 2044"/>
                <a:gd name="T25" fmla="*/ 391 h 1104"/>
                <a:gd name="T26" fmla="*/ 1443 w 2044"/>
                <a:gd name="T27" fmla="*/ 23 h 1104"/>
                <a:gd name="T28" fmla="*/ 1259 w 2044"/>
                <a:gd name="T29" fmla="*/ 349 h 1104"/>
                <a:gd name="T30" fmla="*/ 1117 w 2044"/>
                <a:gd name="T31" fmla="*/ 7 h 1104"/>
                <a:gd name="T32" fmla="*/ 942 w 2044"/>
                <a:gd name="T33" fmla="*/ 332 h 1104"/>
                <a:gd name="T34" fmla="*/ 775 w 2044"/>
                <a:gd name="T35" fmla="*/ 7 h 1104"/>
                <a:gd name="T36" fmla="*/ 625 w 2044"/>
                <a:gd name="T37" fmla="*/ 374 h 1104"/>
                <a:gd name="T38" fmla="*/ 466 w 2044"/>
                <a:gd name="T39" fmla="*/ 40 h 1104"/>
                <a:gd name="T40" fmla="*/ 291 w 2044"/>
                <a:gd name="T41" fmla="*/ 416 h 1104"/>
                <a:gd name="T42" fmla="*/ 107 w 2044"/>
                <a:gd name="T43" fmla="*/ 165 h 1104"/>
                <a:gd name="T44" fmla="*/ 99 w 2044"/>
                <a:gd name="T45" fmla="*/ 633 h 1104"/>
                <a:gd name="T46" fmla="*/ 7 w 2044"/>
                <a:gd name="T47" fmla="*/ 391 h 1104"/>
                <a:gd name="T48" fmla="*/ 141 w 2044"/>
                <a:gd name="T49" fmla="*/ 950 h 1104"/>
                <a:gd name="T50" fmla="*/ 283 w 2044"/>
                <a:gd name="T51" fmla="*/ 558 h 1104"/>
                <a:gd name="T52" fmla="*/ 400 w 2044"/>
                <a:gd name="T53" fmla="*/ 1042 h 1104"/>
                <a:gd name="T54" fmla="*/ 501 w 2044"/>
                <a:gd name="T55" fmla="*/ 867 h 1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44"/>
                <a:gd name="T85" fmla="*/ 0 h 1104"/>
                <a:gd name="T86" fmla="*/ 2044 w 2044"/>
                <a:gd name="T87" fmla="*/ 1104 h 1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44" h="1104">
                  <a:moveTo>
                    <a:pt x="501" y="867"/>
                  </a:moveTo>
                  <a:cubicBezTo>
                    <a:pt x="538" y="800"/>
                    <a:pt x="571" y="602"/>
                    <a:pt x="625" y="641"/>
                  </a:cubicBezTo>
                  <a:cubicBezTo>
                    <a:pt x="679" y="680"/>
                    <a:pt x="750" y="1096"/>
                    <a:pt x="825" y="1100"/>
                  </a:cubicBezTo>
                  <a:cubicBezTo>
                    <a:pt x="900" y="1104"/>
                    <a:pt x="997" y="669"/>
                    <a:pt x="1076" y="666"/>
                  </a:cubicBezTo>
                  <a:cubicBezTo>
                    <a:pt x="1155" y="663"/>
                    <a:pt x="1226" y="1092"/>
                    <a:pt x="1301" y="1084"/>
                  </a:cubicBezTo>
                  <a:cubicBezTo>
                    <a:pt x="1376" y="1076"/>
                    <a:pt x="1455" y="630"/>
                    <a:pt x="1527" y="616"/>
                  </a:cubicBezTo>
                  <a:cubicBezTo>
                    <a:pt x="1599" y="602"/>
                    <a:pt x="1675" y="1018"/>
                    <a:pt x="1735" y="1000"/>
                  </a:cubicBezTo>
                  <a:cubicBezTo>
                    <a:pt x="1795" y="982"/>
                    <a:pt x="1840" y="534"/>
                    <a:pt x="1885" y="508"/>
                  </a:cubicBezTo>
                  <a:cubicBezTo>
                    <a:pt x="1930" y="482"/>
                    <a:pt x="1980" y="876"/>
                    <a:pt x="2002" y="842"/>
                  </a:cubicBezTo>
                  <a:cubicBezTo>
                    <a:pt x="2024" y="808"/>
                    <a:pt x="2044" y="353"/>
                    <a:pt x="2019" y="307"/>
                  </a:cubicBezTo>
                  <a:cubicBezTo>
                    <a:pt x="1994" y="261"/>
                    <a:pt x="1894" y="599"/>
                    <a:pt x="1852" y="566"/>
                  </a:cubicBezTo>
                  <a:cubicBezTo>
                    <a:pt x="1810" y="533"/>
                    <a:pt x="1816" y="136"/>
                    <a:pt x="1769" y="107"/>
                  </a:cubicBezTo>
                  <a:cubicBezTo>
                    <a:pt x="1722" y="78"/>
                    <a:pt x="1622" y="405"/>
                    <a:pt x="1568" y="391"/>
                  </a:cubicBezTo>
                  <a:cubicBezTo>
                    <a:pt x="1514" y="377"/>
                    <a:pt x="1494" y="30"/>
                    <a:pt x="1443" y="23"/>
                  </a:cubicBezTo>
                  <a:cubicBezTo>
                    <a:pt x="1392" y="16"/>
                    <a:pt x="1313" y="352"/>
                    <a:pt x="1259" y="349"/>
                  </a:cubicBezTo>
                  <a:cubicBezTo>
                    <a:pt x="1205" y="346"/>
                    <a:pt x="1170" y="10"/>
                    <a:pt x="1117" y="7"/>
                  </a:cubicBezTo>
                  <a:cubicBezTo>
                    <a:pt x="1064" y="4"/>
                    <a:pt x="999" y="332"/>
                    <a:pt x="942" y="332"/>
                  </a:cubicBezTo>
                  <a:cubicBezTo>
                    <a:pt x="885" y="332"/>
                    <a:pt x="828" y="0"/>
                    <a:pt x="775" y="7"/>
                  </a:cubicBezTo>
                  <a:cubicBezTo>
                    <a:pt x="722" y="14"/>
                    <a:pt x="676" y="369"/>
                    <a:pt x="625" y="374"/>
                  </a:cubicBezTo>
                  <a:cubicBezTo>
                    <a:pt x="574" y="379"/>
                    <a:pt x="522" y="33"/>
                    <a:pt x="466" y="40"/>
                  </a:cubicBezTo>
                  <a:cubicBezTo>
                    <a:pt x="410" y="47"/>
                    <a:pt x="351" y="395"/>
                    <a:pt x="291" y="416"/>
                  </a:cubicBezTo>
                  <a:cubicBezTo>
                    <a:pt x="231" y="437"/>
                    <a:pt x="139" y="129"/>
                    <a:pt x="107" y="165"/>
                  </a:cubicBezTo>
                  <a:cubicBezTo>
                    <a:pt x="75" y="201"/>
                    <a:pt x="116" y="595"/>
                    <a:pt x="99" y="633"/>
                  </a:cubicBezTo>
                  <a:cubicBezTo>
                    <a:pt x="82" y="671"/>
                    <a:pt x="0" y="338"/>
                    <a:pt x="7" y="391"/>
                  </a:cubicBezTo>
                  <a:cubicBezTo>
                    <a:pt x="14" y="444"/>
                    <a:pt x="95" y="922"/>
                    <a:pt x="141" y="950"/>
                  </a:cubicBezTo>
                  <a:cubicBezTo>
                    <a:pt x="187" y="978"/>
                    <a:pt x="240" y="543"/>
                    <a:pt x="283" y="558"/>
                  </a:cubicBezTo>
                  <a:cubicBezTo>
                    <a:pt x="326" y="573"/>
                    <a:pt x="364" y="991"/>
                    <a:pt x="400" y="1042"/>
                  </a:cubicBezTo>
                  <a:cubicBezTo>
                    <a:pt x="436" y="1093"/>
                    <a:pt x="464" y="934"/>
                    <a:pt x="501" y="867"/>
                  </a:cubicBezTo>
                  <a:close/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1516" name="Oval 9"/>
            <p:cNvSpPr>
              <a:spLocks noChangeArrowheads="1"/>
            </p:cNvSpPr>
            <p:nvPr/>
          </p:nvSpPr>
          <p:spPr bwMode="auto">
            <a:xfrm>
              <a:off x="3208" y="2799"/>
              <a:ext cx="2045" cy="6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3248" y="2618"/>
              <a:ext cx="2050" cy="1066"/>
            </a:xfrm>
            <a:custGeom>
              <a:avLst/>
              <a:gdLst>
                <a:gd name="T0" fmla="*/ 735 w 2050"/>
                <a:gd name="T1" fmla="*/ 838 h 1066"/>
                <a:gd name="T2" fmla="*/ 927 w 2050"/>
                <a:gd name="T3" fmla="*/ 680 h 1066"/>
                <a:gd name="T4" fmla="*/ 1169 w 2050"/>
                <a:gd name="T5" fmla="*/ 1030 h 1066"/>
                <a:gd name="T6" fmla="*/ 1369 w 2050"/>
                <a:gd name="T7" fmla="*/ 646 h 1066"/>
                <a:gd name="T8" fmla="*/ 1611 w 2050"/>
                <a:gd name="T9" fmla="*/ 964 h 1066"/>
                <a:gd name="T10" fmla="*/ 1795 w 2050"/>
                <a:gd name="T11" fmla="*/ 538 h 1066"/>
                <a:gd name="T12" fmla="*/ 1987 w 2050"/>
                <a:gd name="T13" fmla="*/ 755 h 1066"/>
                <a:gd name="T14" fmla="*/ 2012 w 2050"/>
                <a:gd name="T15" fmla="*/ 329 h 1066"/>
                <a:gd name="T16" fmla="*/ 1761 w 2050"/>
                <a:gd name="T17" fmla="*/ 471 h 1066"/>
                <a:gd name="T18" fmla="*/ 1619 w 2050"/>
                <a:gd name="T19" fmla="*/ 62 h 1066"/>
                <a:gd name="T20" fmla="*/ 1377 w 2050"/>
                <a:gd name="T21" fmla="*/ 379 h 1066"/>
                <a:gd name="T22" fmla="*/ 1219 w 2050"/>
                <a:gd name="T23" fmla="*/ 4 h 1066"/>
                <a:gd name="T24" fmla="*/ 985 w 2050"/>
                <a:gd name="T25" fmla="*/ 354 h 1066"/>
                <a:gd name="T26" fmla="*/ 810 w 2050"/>
                <a:gd name="T27" fmla="*/ 4 h 1066"/>
                <a:gd name="T28" fmla="*/ 601 w 2050"/>
                <a:gd name="T29" fmla="*/ 371 h 1066"/>
                <a:gd name="T30" fmla="*/ 409 w 2050"/>
                <a:gd name="T31" fmla="*/ 79 h 1066"/>
                <a:gd name="T32" fmla="*/ 259 w 2050"/>
                <a:gd name="T33" fmla="*/ 471 h 1066"/>
                <a:gd name="T34" fmla="*/ 100 w 2050"/>
                <a:gd name="T35" fmla="*/ 162 h 1066"/>
                <a:gd name="T36" fmla="*/ 0 w 2050"/>
                <a:gd name="T37" fmla="*/ 621 h 1066"/>
                <a:gd name="T38" fmla="*/ 100 w 2050"/>
                <a:gd name="T39" fmla="*/ 505 h 1066"/>
                <a:gd name="T40" fmla="*/ 225 w 2050"/>
                <a:gd name="T41" fmla="*/ 930 h 1066"/>
                <a:gd name="T42" fmla="*/ 501 w 2050"/>
                <a:gd name="T43" fmla="*/ 646 h 1066"/>
                <a:gd name="T44" fmla="*/ 684 w 2050"/>
                <a:gd name="T45" fmla="*/ 1030 h 1066"/>
                <a:gd name="T46" fmla="*/ 860 w 2050"/>
                <a:gd name="T47" fmla="*/ 864 h 10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50"/>
                <a:gd name="T73" fmla="*/ 0 h 1066"/>
                <a:gd name="T74" fmla="*/ 2050 w 2050"/>
                <a:gd name="T75" fmla="*/ 1066 h 10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50" h="1066">
                  <a:moveTo>
                    <a:pt x="735" y="838"/>
                  </a:moveTo>
                  <a:cubicBezTo>
                    <a:pt x="795" y="743"/>
                    <a:pt x="855" y="648"/>
                    <a:pt x="927" y="680"/>
                  </a:cubicBezTo>
                  <a:cubicBezTo>
                    <a:pt x="999" y="712"/>
                    <a:pt x="1095" y="1036"/>
                    <a:pt x="1169" y="1030"/>
                  </a:cubicBezTo>
                  <a:cubicBezTo>
                    <a:pt x="1243" y="1024"/>
                    <a:pt x="1295" y="657"/>
                    <a:pt x="1369" y="646"/>
                  </a:cubicBezTo>
                  <a:cubicBezTo>
                    <a:pt x="1443" y="635"/>
                    <a:pt x="1540" y="982"/>
                    <a:pt x="1611" y="964"/>
                  </a:cubicBezTo>
                  <a:cubicBezTo>
                    <a:pt x="1682" y="946"/>
                    <a:pt x="1732" y="573"/>
                    <a:pt x="1795" y="538"/>
                  </a:cubicBezTo>
                  <a:cubicBezTo>
                    <a:pt x="1858" y="503"/>
                    <a:pt x="1951" y="790"/>
                    <a:pt x="1987" y="755"/>
                  </a:cubicBezTo>
                  <a:cubicBezTo>
                    <a:pt x="2023" y="720"/>
                    <a:pt x="2050" y="376"/>
                    <a:pt x="2012" y="329"/>
                  </a:cubicBezTo>
                  <a:cubicBezTo>
                    <a:pt x="1974" y="282"/>
                    <a:pt x="1827" y="516"/>
                    <a:pt x="1761" y="471"/>
                  </a:cubicBezTo>
                  <a:cubicBezTo>
                    <a:pt x="1695" y="426"/>
                    <a:pt x="1683" y="77"/>
                    <a:pt x="1619" y="62"/>
                  </a:cubicBezTo>
                  <a:cubicBezTo>
                    <a:pt x="1555" y="47"/>
                    <a:pt x="1444" y="389"/>
                    <a:pt x="1377" y="379"/>
                  </a:cubicBezTo>
                  <a:cubicBezTo>
                    <a:pt x="1310" y="369"/>
                    <a:pt x="1284" y="8"/>
                    <a:pt x="1219" y="4"/>
                  </a:cubicBezTo>
                  <a:cubicBezTo>
                    <a:pt x="1154" y="0"/>
                    <a:pt x="1053" y="354"/>
                    <a:pt x="985" y="354"/>
                  </a:cubicBezTo>
                  <a:cubicBezTo>
                    <a:pt x="917" y="354"/>
                    <a:pt x="874" y="1"/>
                    <a:pt x="810" y="4"/>
                  </a:cubicBezTo>
                  <a:cubicBezTo>
                    <a:pt x="746" y="7"/>
                    <a:pt x="668" y="359"/>
                    <a:pt x="601" y="371"/>
                  </a:cubicBezTo>
                  <a:cubicBezTo>
                    <a:pt x="534" y="383"/>
                    <a:pt x="466" y="62"/>
                    <a:pt x="409" y="79"/>
                  </a:cubicBezTo>
                  <a:cubicBezTo>
                    <a:pt x="352" y="96"/>
                    <a:pt x="310" y="457"/>
                    <a:pt x="259" y="471"/>
                  </a:cubicBezTo>
                  <a:cubicBezTo>
                    <a:pt x="208" y="485"/>
                    <a:pt x="143" y="137"/>
                    <a:pt x="100" y="162"/>
                  </a:cubicBezTo>
                  <a:cubicBezTo>
                    <a:pt x="57" y="187"/>
                    <a:pt x="0" y="564"/>
                    <a:pt x="0" y="621"/>
                  </a:cubicBezTo>
                  <a:cubicBezTo>
                    <a:pt x="0" y="678"/>
                    <a:pt x="63" y="453"/>
                    <a:pt x="100" y="505"/>
                  </a:cubicBezTo>
                  <a:cubicBezTo>
                    <a:pt x="137" y="557"/>
                    <a:pt x="158" y="907"/>
                    <a:pt x="225" y="930"/>
                  </a:cubicBezTo>
                  <a:cubicBezTo>
                    <a:pt x="292" y="953"/>
                    <a:pt x="425" y="629"/>
                    <a:pt x="501" y="646"/>
                  </a:cubicBezTo>
                  <a:cubicBezTo>
                    <a:pt x="577" y="663"/>
                    <a:pt x="624" y="994"/>
                    <a:pt x="684" y="1030"/>
                  </a:cubicBezTo>
                  <a:cubicBezTo>
                    <a:pt x="744" y="1066"/>
                    <a:pt x="802" y="965"/>
                    <a:pt x="860" y="864"/>
                  </a:cubicBezTo>
                </a:path>
              </a:pathLst>
            </a:custGeom>
            <a:noFill/>
            <a:ln w="19050" cmpd="sng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1511" name="Group 17"/>
          <p:cNvGrpSpPr>
            <a:grpSpLocks/>
          </p:cNvGrpSpPr>
          <p:nvPr/>
        </p:nvGrpSpPr>
        <p:grpSpPr bwMode="auto">
          <a:xfrm>
            <a:off x="2755900" y="5743575"/>
            <a:ext cx="3533775" cy="928688"/>
            <a:chOff x="1127" y="3686"/>
            <a:chExt cx="2226" cy="585"/>
          </a:xfrm>
        </p:grpSpPr>
        <p:graphicFrame>
          <p:nvGraphicFramePr>
            <p:cNvPr id="21507" name="Object 15"/>
            <p:cNvGraphicFramePr>
              <a:graphicFrameLocks noChangeAspect="1"/>
            </p:cNvGraphicFramePr>
            <p:nvPr/>
          </p:nvGraphicFramePr>
          <p:xfrm>
            <a:off x="2631" y="3686"/>
            <a:ext cx="722" cy="585"/>
          </p:xfrm>
          <a:graphic>
            <a:graphicData uri="http://schemas.openxmlformats.org/presentationml/2006/ole">
              <p:oleObj spid="_x0000_s21507" name="Equation" r:id="rId4" imgW="533160" imgH="431640" progId="Equation.3">
                <p:embed/>
              </p:oleObj>
            </a:graphicData>
          </a:graphic>
        </p:graphicFrame>
        <p:sp>
          <p:nvSpPr>
            <p:cNvPr id="21512" name="Text Box 16"/>
            <p:cNvSpPr txBox="1">
              <a:spLocks noChangeArrowheads="1"/>
            </p:cNvSpPr>
            <p:nvPr/>
          </p:nvSpPr>
          <p:spPr bwMode="auto">
            <a:xfrm>
              <a:off x="1127" y="3836"/>
              <a:ext cx="1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Allowed wavelengths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angular momentum is limited to the values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mtClean="0"/>
              <a:t>The possible energy levels are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354138" y="1457325"/>
          <a:ext cx="4011612" cy="1365250"/>
        </p:xfrm>
        <a:graphic>
          <a:graphicData uri="http://schemas.openxmlformats.org/presentationml/2006/ole">
            <p:oleObj spid="_x0000_s22530" name="Equation" r:id="rId3" imgW="1866600" imgH="634680" progId="Equation.3">
              <p:embed/>
            </p:oleObj>
          </a:graphicData>
        </a:graphic>
      </p:graphicFrame>
      <p:grpSp>
        <p:nvGrpSpPr>
          <p:cNvPr id="22534" name="Group 13"/>
          <p:cNvGrpSpPr>
            <a:grpSpLocks/>
          </p:cNvGrpSpPr>
          <p:nvPr/>
        </p:nvGrpSpPr>
        <p:grpSpPr bwMode="auto">
          <a:xfrm>
            <a:off x="5594350" y="1477963"/>
            <a:ext cx="2940050" cy="1501775"/>
            <a:chOff x="3524" y="931"/>
            <a:chExt cx="1852" cy="946"/>
          </a:xfrm>
        </p:grpSpPr>
        <p:sp>
          <p:nvSpPr>
            <p:cNvPr id="22535" name="Line 10"/>
            <p:cNvSpPr>
              <a:spLocks noChangeShapeType="1"/>
            </p:cNvSpPr>
            <p:nvPr/>
          </p:nvSpPr>
          <p:spPr bwMode="auto">
            <a:xfrm>
              <a:off x="4970" y="1413"/>
              <a:ext cx="0" cy="434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36" name="Arc 7"/>
            <p:cNvSpPr>
              <a:spLocks/>
            </p:cNvSpPr>
            <p:nvPr/>
          </p:nvSpPr>
          <p:spPr bwMode="auto">
            <a:xfrm flipH="1">
              <a:off x="3524" y="1284"/>
              <a:ext cx="794" cy="311"/>
            </a:xfrm>
            <a:custGeom>
              <a:avLst/>
              <a:gdLst>
                <a:gd name="T0" fmla="*/ 328 w 43200"/>
                <a:gd name="T1" fmla="*/ 2 h 43200"/>
                <a:gd name="T2" fmla="*/ 128 w 43200"/>
                <a:gd name="T3" fmla="*/ 41 h 43200"/>
                <a:gd name="T4" fmla="*/ 397 w 43200"/>
                <a:gd name="T5" fmla="*/ 15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17835" y="330"/>
                  </a:moveTo>
                  <a:cubicBezTo>
                    <a:pt x="19078" y="110"/>
                    <a:pt x="2033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5556"/>
                    <a:pt x="2531" y="9790"/>
                    <a:pt x="6979" y="5699"/>
                  </a:cubicBezTo>
                </a:path>
                <a:path w="43200" h="43200" stroke="0" extrusionOk="0">
                  <a:moveTo>
                    <a:pt x="17835" y="330"/>
                  </a:moveTo>
                  <a:cubicBezTo>
                    <a:pt x="19078" y="110"/>
                    <a:pt x="20338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5556"/>
                    <a:pt x="2531" y="9790"/>
                    <a:pt x="6979" y="56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37" name="Arc 8"/>
            <p:cNvSpPr>
              <a:spLocks/>
            </p:cNvSpPr>
            <p:nvPr/>
          </p:nvSpPr>
          <p:spPr bwMode="auto">
            <a:xfrm>
              <a:off x="4582" y="1229"/>
              <a:ext cx="794" cy="311"/>
            </a:xfrm>
            <a:custGeom>
              <a:avLst/>
              <a:gdLst>
                <a:gd name="T0" fmla="*/ 482 w 43200"/>
                <a:gd name="T1" fmla="*/ 307 h 43200"/>
                <a:gd name="T2" fmla="*/ 594 w 43200"/>
                <a:gd name="T3" fmla="*/ 291 h 43200"/>
                <a:gd name="T4" fmla="*/ 397 w 43200"/>
                <a:gd name="T5" fmla="*/ 156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6225" y="42698"/>
                  </a:moveTo>
                  <a:cubicBezTo>
                    <a:pt x="24706" y="43031"/>
                    <a:pt x="231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53"/>
                    <a:pt x="39044" y="36511"/>
                    <a:pt x="32311" y="40356"/>
                  </a:cubicBezTo>
                </a:path>
                <a:path w="43200" h="43200" stroke="0" extrusionOk="0">
                  <a:moveTo>
                    <a:pt x="26225" y="42698"/>
                  </a:moveTo>
                  <a:cubicBezTo>
                    <a:pt x="24706" y="43031"/>
                    <a:pt x="2315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53"/>
                    <a:pt x="39044" y="36511"/>
                    <a:pt x="32311" y="4035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V="1">
              <a:off x="3923" y="993"/>
              <a:ext cx="0" cy="43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648" y="1589"/>
              <a:ext cx="6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i="1" baseline="-2500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&gt; 0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4678" y="931"/>
              <a:ext cx="6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&lt; 0</a:t>
              </a:r>
            </a:p>
          </p:txBody>
        </p:sp>
      </p:grpSp>
      <p:graphicFrame>
        <p:nvGraphicFramePr>
          <p:cNvPr id="22531" name="Object 14"/>
          <p:cNvGraphicFramePr>
            <a:graphicFrameLocks noChangeAspect="1"/>
          </p:cNvGraphicFramePr>
          <p:nvPr/>
        </p:nvGraphicFramePr>
        <p:xfrm>
          <a:off x="3267075" y="3482975"/>
          <a:ext cx="2128838" cy="901700"/>
        </p:xfrm>
        <a:graphic>
          <a:graphicData uri="http://schemas.openxmlformats.org/presentationml/2006/ole">
            <p:oleObj spid="_x0000_s22531" name="Equation" r:id="rId4" imgW="990360" imgH="4190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2-D rotation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Hamiltonian of 2-D rotation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400" smtClean="0"/>
          </a:p>
          <a:p>
            <a:pPr lvl="1" eaLnBrk="1" hangingPunct="1"/>
            <a:r>
              <a:rPr lang="en-US" smtClean="0"/>
              <a:t>The radius of the path is fixed then</a:t>
            </a:r>
          </a:p>
          <a:p>
            <a:pPr lvl="1" eaLnBrk="1" hangingPunct="1"/>
            <a:endParaRPr lang="en-US" sz="4800" smtClean="0"/>
          </a:p>
          <a:p>
            <a:pPr eaLnBrk="1" hangingPunct="1"/>
            <a:r>
              <a:rPr lang="en-US" smtClean="0"/>
              <a:t>The Schrödinger equation is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2212975" y="1325563"/>
          <a:ext cx="3617913" cy="1495425"/>
        </p:xfrm>
        <a:graphic>
          <a:graphicData uri="http://schemas.openxmlformats.org/presentationml/2006/ole">
            <p:oleObj spid="_x0000_s23554" name="Equation" r:id="rId3" imgW="2336760" imgH="965160" progId="Equation.3">
              <p:embed/>
            </p:oleObj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2471738" y="3136900"/>
          <a:ext cx="3040062" cy="755650"/>
        </p:xfrm>
        <a:graphic>
          <a:graphicData uri="http://schemas.openxmlformats.org/presentationml/2006/ole">
            <p:oleObj spid="_x0000_s23555" name="Equation" r:id="rId4" imgW="1790640" imgH="444240" progId="Equation.3">
              <p:embed/>
            </p:oleObj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3201988" y="4225925"/>
          <a:ext cx="2101850" cy="955675"/>
        </p:xfrm>
        <a:graphic>
          <a:graphicData uri="http://schemas.openxmlformats.org/presentationml/2006/ole">
            <p:oleObj spid="_x0000_s23556" name="Equation" r:id="rId5" imgW="977760" imgH="444240" progId="Equation.3">
              <p:embed/>
            </p:oleObj>
          </a:graphicData>
        </a:graphic>
      </p:graphicFrame>
      <p:graphicFrame>
        <p:nvGraphicFramePr>
          <p:cNvPr id="23557" name="Object 7"/>
          <p:cNvGraphicFramePr>
            <a:graphicFrameLocks noChangeAspect="1"/>
          </p:cNvGraphicFramePr>
          <p:nvPr/>
        </p:nvGraphicFramePr>
        <p:xfrm>
          <a:off x="2057400" y="5197475"/>
          <a:ext cx="4133850" cy="896938"/>
        </p:xfrm>
        <a:graphic>
          <a:graphicData uri="http://schemas.openxmlformats.org/presentationml/2006/ole">
            <p:oleObj spid="_x0000_s23557" name="Equation" r:id="rId6" imgW="2108160" imgH="457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Cyclic boundary condition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The probability density is independent of </a:t>
            </a:r>
            <a:r>
              <a:rPr lang="en-US" sz="3200" i="1" smtClean="0">
                <a:sym typeface="Symbol" pitchFamily="18" charset="2"/>
              </a:rPr>
              <a:t>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982663"/>
            <a:ext cx="42799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404813" y="1385888"/>
          <a:ext cx="3965575" cy="1716087"/>
        </p:xfrm>
        <a:graphic>
          <a:graphicData uri="http://schemas.openxmlformats.org/presentationml/2006/ole">
            <p:oleObj spid="_x0000_s24578" name="Equation" r:id="rId4" imgW="2171520" imgH="939600" progId="Equation.3">
              <p:embed/>
            </p:oleObj>
          </a:graphicData>
        </a:graphic>
      </p:graphicFrame>
      <p:graphicFrame>
        <p:nvGraphicFramePr>
          <p:cNvPr id="24579" name="Object 7"/>
          <p:cNvGraphicFramePr>
            <a:graphicFrameLocks noChangeAspect="1"/>
          </p:cNvGraphicFramePr>
          <p:nvPr/>
        </p:nvGraphicFramePr>
        <p:xfrm>
          <a:off x="1985963" y="3157538"/>
          <a:ext cx="1020762" cy="398462"/>
        </p:xfrm>
        <a:graphic>
          <a:graphicData uri="http://schemas.openxmlformats.org/presentationml/2006/ole">
            <p:oleObj spid="_x0000_s24579" name="Equation" r:id="rId5" imgW="520560" imgH="203040" progId="Equation.3">
              <p:embed/>
            </p:oleObj>
          </a:graphicData>
        </a:graphic>
      </p:graphicFrame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1081088" y="3630613"/>
          <a:ext cx="2974975" cy="1303337"/>
        </p:xfrm>
        <a:graphic>
          <a:graphicData uri="http://schemas.openxmlformats.org/presentationml/2006/ole">
            <p:oleObj spid="_x0000_s24580" name="Equation" r:id="rId6" imgW="1739880" imgH="761760" progId="Equation.3">
              <p:embed/>
            </p:oleObj>
          </a:graphicData>
        </a:graphic>
      </p:graphicFrame>
      <p:graphicFrame>
        <p:nvGraphicFramePr>
          <p:cNvPr id="24581" name="Object 9"/>
          <p:cNvGraphicFramePr>
            <a:graphicFrameLocks noChangeAspect="1"/>
          </p:cNvGraphicFramePr>
          <p:nvPr/>
        </p:nvGraphicFramePr>
        <p:xfrm>
          <a:off x="2390775" y="5437188"/>
          <a:ext cx="4581525" cy="1036637"/>
        </p:xfrm>
        <a:graphic>
          <a:graphicData uri="http://schemas.openxmlformats.org/presentationml/2006/ole">
            <p:oleObj spid="_x0000_s24581" name="Equation" r:id="rId7" imgW="2133360" imgH="4824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5080000" y="3951288"/>
            <a:ext cx="3802063" cy="2384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Spherical Coordinates</a:t>
            </a:r>
          </a:p>
        </p:txBody>
      </p:sp>
      <p:sp>
        <p:nvSpPr>
          <p:cNvPr id="256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143625" cy="5715000"/>
          </a:xfrm>
        </p:spPr>
        <p:txBody>
          <a:bodyPr/>
          <a:lstStyle/>
          <a:p>
            <a:pPr eaLnBrk="1" hangingPunct="1"/>
            <a:r>
              <a:rPr lang="en-US" sz="4800" smtClean="0"/>
              <a:t>Coordinates defined by r, </a:t>
            </a:r>
            <a:r>
              <a:rPr lang="en-US" sz="3200" smtClean="0">
                <a:sym typeface="Symbol" pitchFamily="18" charset="2"/>
              </a:rPr>
              <a:t></a:t>
            </a:r>
            <a:r>
              <a:rPr lang="en-US" sz="4800" smtClean="0">
                <a:sym typeface="Symbol" pitchFamily="18" charset="2"/>
              </a:rPr>
              <a:t>, </a:t>
            </a:r>
            <a:r>
              <a:rPr lang="en-US" sz="3200" smtClean="0">
                <a:sym typeface="Symbol" pitchFamily="18" charset="2"/>
              </a:rPr>
              <a:t>  </a:t>
            </a:r>
            <a:r>
              <a:rPr lang="en-US" sz="4400" smtClean="0">
                <a:sym typeface="Symbol" pitchFamily="18" charset="2"/>
              </a:rPr>
              <a:t>*</a:t>
            </a:r>
          </a:p>
        </p:txBody>
      </p:sp>
      <p:pic>
        <p:nvPicPr>
          <p:cNvPr id="25610" name="Picture 5" descr="SphericalCoordin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712788"/>
            <a:ext cx="3322637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6"/>
          <p:cNvSpPr txBox="1">
            <a:spLocks noChangeArrowheads="1"/>
          </p:cNvSpPr>
          <p:nvPr/>
        </p:nvSpPr>
        <p:spPr bwMode="auto">
          <a:xfrm>
            <a:off x="4854575" y="6491288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i="1">
                <a:solidFill>
                  <a:schemeClr val="hlink"/>
                </a:solidFill>
              </a:rPr>
              <a:t>www.mathworld.wolfram.com</a:t>
            </a:r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1120775" y="1581150"/>
          <a:ext cx="3421063" cy="1347788"/>
        </p:xfrm>
        <a:graphic>
          <a:graphicData uri="http://schemas.openxmlformats.org/presentationml/2006/ole">
            <p:oleObj spid="_x0000_s25602" name="Equation" r:id="rId4" imgW="1676160" imgH="660240" progId="Equation.3">
              <p:embed/>
            </p:oleObj>
          </a:graphicData>
        </a:graphic>
      </p:graphicFrame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5153025" y="4075113"/>
          <a:ext cx="1993900" cy="2132012"/>
        </p:xfrm>
        <a:graphic>
          <a:graphicData uri="http://schemas.openxmlformats.org/presentationml/2006/ole">
            <p:oleObj spid="_x0000_s25603" name="Equation" r:id="rId5" imgW="1104840" imgH="1180800" progId="Equation.3">
              <p:embed/>
            </p:oleObj>
          </a:graphicData>
        </a:graphic>
      </p:graphicFrame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7059613" y="4486275"/>
          <a:ext cx="1755775" cy="1184275"/>
        </p:xfrm>
        <a:graphic>
          <a:graphicData uri="http://schemas.openxmlformats.org/presentationml/2006/ole">
            <p:oleObj spid="_x0000_s25604" name="Equation" r:id="rId6" imgW="977760" imgH="660240" progId="Equation.3">
              <p:embed/>
            </p:oleObj>
          </a:graphicData>
        </a:graphic>
      </p:graphicFrame>
      <p:graphicFrame>
        <p:nvGraphicFramePr>
          <p:cNvPr id="25605" name="Object 10"/>
          <p:cNvGraphicFramePr>
            <a:graphicFrameLocks noChangeAspect="1"/>
          </p:cNvGraphicFramePr>
          <p:nvPr/>
        </p:nvGraphicFramePr>
        <p:xfrm>
          <a:off x="292100" y="3317875"/>
          <a:ext cx="3286125" cy="2033588"/>
        </p:xfrm>
        <a:graphic>
          <a:graphicData uri="http://schemas.openxmlformats.org/presentationml/2006/ole">
            <p:oleObj spid="_x0000_s25605" name="Equation" r:id="rId7" imgW="1930320" imgH="1193760" progId="Equation.3">
              <p:embed/>
            </p:oleObj>
          </a:graphicData>
        </a:graphic>
      </p:graphicFrame>
      <p:graphicFrame>
        <p:nvGraphicFramePr>
          <p:cNvPr id="25606" name="Object 11"/>
          <p:cNvGraphicFramePr>
            <a:graphicFrameLocks noChangeAspect="1"/>
          </p:cNvGraphicFramePr>
          <p:nvPr/>
        </p:nvGraphicFramePr>
        <p:xfrm>
          <a:off x="282575" y="5399088"/>
          <a:ext cx="4686300" cy="685800"/>
        </p:xfrm>
        <a:graphic>
          <a:graphicData uri="http://schemas.openxmlformats.org/presentationml/2006/ole">
            <p:oleObj spid="_x0000_s25606" name="Equation" r:id="rId8" imgW="3301920" imgH="4824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3-D Rotation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961188" cy="5715000"/>
          </a:xfrm>
        </p:spPr>
        <p:txBody>
          <a:bodyPr/>
          <a:lstStyle/>
          <a:p>
            <a:pPr eaLnBrk="1" hangingPunct="1"/>
            <a:r>
              <a:rPr lang="en-US" smtClean="0"/>
              <a:t>A particle of mass m that free to move anywhere on the surface of a sphere radius r.</a:t>
            </a:r>
          </a:p>
          <a:p>
            <a:pPr lvl="1" eaLnBrk="1" hangingPunct="1"/>
            <a:r>
              <a:rPr lang="en-US" smtClean="0"/>
              <a:t>The Schrödinger equation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grpSp>
        <p:nvGrpSpPr>
          <p:cNvPr id="26631" name="Group 30"/>
          <p:cNvGrpSpPr>
            <a:grpSpLocks/>
          </p:cNvGrpSpPr>
          <p:nvPr/>
        </p:nvGrpSpPr>
        <p:grpSpPr bwMode="auto">
          <a:xfrm>
            <a:off x="5202238" y="1385888"/>
            <a:ext cx="3719512" cy="3648075"/>
            <a:chOff x="1697" y="1168"/>
            <a:chExt cx="2343" cy="2298"/>
          </a:xfrm>
        </p:grpSpPr>
        <p:grpSp>
          <p:nvGrpSpPr>
            <p:cNvPr id="26632" name="Group 22"/>
            <p:cNvGrpSpPr>
              <a:grpSpLocks/>
            </p:cNvGrpSpPr>
            <p:nvPr/>
          </p:nvGrpSpPr>
          <p:grpSpPr bwMode="auto">
            <a:xfrm>
              <a:off x="1697" y="1168"/>
              <a:ext cx="2343" cy="2298"/>
              <a:chOff x="1697" y="1168"/>
              <a:chExt cx="2343" cy="2298"/>
            </a:xfrm>
          </p:grpSpPr>
          <p:pic>
            <p:nvPicPr>
              <p:cNvPr id="26643" name="Picture 4" descr="greenB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8" y="1414"/>
                <a:ext cx="2016" cy="2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44" name="Oval 5"/>
              <p:cNvSpPr>
                <a:spLocks noChangeArrowheads="1"/>
              </p:cNvSpPr>
              <p:nvPr/>
            </p:nvSpPr>
            <p:spPr bwMode="auto">
              <a:xfrm>
                <a:off x="2208" y="1440"/>
                <a:ext cx="1012" cy="19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45" name="Oval 6"/>
              <p:cNvSpPr>
                <a:spLocks noChangeArrowheads="1"/>
              </p:cNvSpPr>
              <p:nvPr/>
            </p:nvSpPr>
            <p:spPr bwMode="auto">
              <a:xfrm rot="-5400000">
                <a:off x="2279" y="1441"/>
                <a:ext cx="857" cy="20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46" name="Arc 7"/>
              <p:cNvSpPr>
                <a:spLocks/>
              </p:cNvSpPr>
              <p:nvPr/>
            </p:nvSpPr>
            <p:spPr bwMode="auto">
              <a:xfrm flipH="1">
                <a:off x="2203" y="1441"/>
                <a:ext cx="521" cy="1215"/>
              </a:xfrm>
              <a:custGeom>
                <a:avLst/>
                <a:gdLst>
                  <a:gd name="T0" fmla="*/ 0 w 21600"/>
                  <a:gd name="T1" fmla="*/ 0 h 26538"/>
                  <a:gd name="T2" fmla="*/ 507 w 21600"/>
                  <a:gd name="T3" fmla="*/ 1215 h 26538"/>
                  <a:gd name="T4" fmla="*/ 0 w 21600"/>
                  <a:gd name="T5" fmla="*/ 989 h 2653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538"/>
                  <a:gd name="T11" fmla="*/ 21600 w 21600"/>
                  <a:gd name="T12" fmla="*/ 26538 h 265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53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262"/>
                      <a:pt x="21408" y="24919"/>
                      <a:pt x="21027" y="26537"/>
                    </a:cubicBezTo>
                  </a:path>
                  <a:path w="21600" h="2653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3262"/>
                      <a:pt x="21408" y="24919"/>
                      <a:pt x="21027" y="2653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47" name="Arc 9"/>
              <p:cNvSpPr>
                <a:spLocks/>
              </p:cNvSpPr>
              <p:nvPr/>
            </p:nvSpPr>
            <p:spPr bwMode="auto">
              <a:xfrm flipH="1">
                <a:off x="2289" y="2441"/>
                <a:ext cx="431" cy="989"/>
              </a:xfrm>
              <a:custGeom>
                <a:avLst/>
                <a:gdLst>
                  <a:gd name="T0" fmla="*/ 431 w 17849"/>
                  <a:gd name="T1" fmla="*/ 557 h 21600"/>
                  <a:gd name="T2" fmla="*/ 0 w 17849"/>
                  <a:gd name="T3" fmla="*/ 989 h 21600"/>
                  <a:gd name="T4" fmla="*/ 0 w 1784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849"/>
                  <a:gd name="T10" fmla="*/ 0 h 21600"/>
                  <a:gd name="T11" fmla="*/ 17849 w 1784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49" h="21600" fill="none" extrusionOk="0">
                    <a:moveTo>
                      <a:pt x="17849" y="12164"/>
                    </a:moveTo>
                    <a:cubicBezTo>
                      <a:pt x="13825" y="18067"/>
                      <a:pt x="7144" y="21599"/>
                      <a:pt x="0" y="21600"/>
                    </a:cubicBezTo>
                  </a:path>
                  <a:path w="17849" h="21600" stroke="0" extrusionOk="0">
                    <a:moveTo>
                      <a:pt x="17849" y="12164"/>
                    </a:moveTo>
                    <a:cubicBezTo>
                      <a:pt x="13825" y="18067"/>
                      <a:pt x="7144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48" name="Arc 10"/>
              <p:cNvSpPr>
                <a:spLocks/>
              </p:cNvSpPr>
              <p:nvPr/>
            </p:nvSpPr>
            <p:spPr bwMode="auto">
              <a:xfrm rot="16400374" flipH="1">
                <a:off x="2036" y="2132"/>
                <a:ext cx="312" cy="989"/>
              </a:xfrm>
              <a:custGeom>
                <a:avLst/>
                <a:gdLst>
                  <a:gd name="T0" fmla="*/ 0 w 17921"/>
                  <a:gd name="T1" fmla="*/ 0 h 21600"/>
                  <a:gd name="T2" fmla="*/ 312 w 17921"/>
                  <a:gd name="T3" fmla="*/ 437 h 21600"/>
                  <a:gd name="T4" fmla="*/ 0 w 17921"/>
                  <a:gd name="T5" fmla="*/ 989 h 21600"/>
                  <a:gd name="T6" fmla="*/ 0 60000 65536"/>
                  <a:gd name="T7" fmla="*/ 0 60000 65536"/>
                  <a:gd name="T8" fmla="*/ 0 60000 65536"/>
                  <a:gd name="T9" fmla="*/ 0 w 17921"/>
                  <a:gd name="T10" fmla="*/ 0 h 21600"/>
                  <a:gd name="T11" fmla="*/ 17921 w 1792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21" h="21600" fill="none" extrusionOk="0">
                    <a:moveTo>
                      <a:pt x="-1" y="0"/>
                    </a:moveTo>
                    <a:cubicBezTo>
                      <a:pt x="7189" y="0"/>
                      <a:pt x="13907" y="3577"/>
                      <a:pt x="17921" y="9541"/>
                    </a:cubicBezTo>
                  </a:path>
                  <a:path w="17921" h="21600" stroke="0" extrusionOk="0">
                    <a:moveTo>
                      <a:pt x="-1" y="0"/>
                    </a:moveTo>
                    <a:cubicBezTo>
                      <a:pt x="7189" y="0"/>
                      <a:pt x="13907" y="3577"/>
                      <a:pt x="17921" y="954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49" name="Arc 13"/>
              <p:cNvSpPr>
                <a:spLocks/>
              </p:cNvSpPr>
              <p:nvPr/>
            </p:nvSpPr>
            <p:spPr bwMode="auto">
              <a:xfrm>
                <a:off x="2489" y="2430"/>
                <a:ext cx="1218" cy="438"/>
              </a:xfrm>
              <a:custGeom>
                <a:avLst/>
                <a:gdLst>
                  <a:gd name="T0" fmla="*/ 1218 w 25987"/>
                  <a:gd name="T1" fmla="*/ 0 h 22049"/>
                  <a:gd name="T2" fmla="*/ 0 w 25987"/>
                  <a:gd name="T3" fmla="*/ 429 h 22049"/>
                  <a:gd name="T4" fmla="*/ 206 w 25987"/>
                  <a:gd name="T5" fmla="*/ 9 h 22049"/>
                  <a:gd name="T6" fmla="*/ 0 60000 65536"/>
                  <a:gd name="T7" fmla="*/ 0 60000 65536"/>
                  <a:gd name="T8" fmla="*/ 0 60000 65536"/>
                  <a:gd name="T9" fmla="*/ 0 w 25987"/>
                  <a:gd name="T10" fmla="*/ 0 h 22049"/>
                  <a:gd name="T11" fmla="*/ 25987 w 25987"/>
                  <a:gd name="T12" fmla="*/ 22049 h 220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87" h="22049" fill="none" extrusionOk="0">
                    <a:moveTo>
                      <a:pt x="25982" y="-1"/>
                    </a:moveTo>
                    <a:cubicBezTo>
                      <a:pt x="25985" y="149"/>
                      <a:pt x="25987" y="299"/>
                      <a:pt x="25987" y="449"/>
                    </a:cubicBezTo>
                    <a:cubicBezTo>
                      <a:pt x="25987" y="12378"/>
                      <a:pt x="16316" y="22049"/>
                      <a:pt x="4387" y="22049"/>
                    </a:cubicBezTo>
                    <a:cubicBezTo>
                      <a:pt x="2913" y="22049"/>
                      <a:pt x="1443" y="21898"/>
                      <a:pt x="0" y="21598"/>
                    </a:cubicBezTo>
                  </a:path>
                  <a:path w="25987" h="22049" stroke="0" extrusionOk="0">
                    <a:moveTo>
                      <a:pt x="25982" y="-1"/>
                    </a:moveTo>
                    <a:cubicBezTo>
                      <a:pt x="25985" y="149"/>
                      <a:pt x="25987" y="299"/>
                      <a:pt x="25987" y="449"/>
                    </a:cubicBezTo>
                    <a:cubicBezTo>
                      <a:pt x="25987" y="12378"/>
                      <a:pt x="16316" y="22049"/>
                      <a:pt x="4387" y="22049"/>
                    </a:cubicBezTo>
                    <a:cubicBezTo>
                      <a:pt x="2913" y="22049"/>
                      <a:pt x="1443" y="21898"/>
                      <a:pt x="0" y="21598"/>
                    </a:cubicBezTo>
                    <a:lnTo>
                      <a:pt x="4387" y="449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26650" name="Group 17"/>
              <p:cNvGrpSpPr>
                <a:grpSpLocks/>
              </p:cNvGrpSpPr>
              <p:nvPr/>
            </p:nvGrpSpPr>
            <p:grpSpPr bwMode="auto">
              <a:xfrm>
                <a:off x="1760" y="1168"/>
                <a:ext cx="2280" cy="2094"/>
                <a:chOff x="1744" y="1168"/>
                <a:chExt cx="2280" cy="2094"/>
              </a:xfrm>
            </p:grpSpPr>
            <p:sp>
              <p:nvSpPr>
                <p:cNvPr id="26651" name="Freeform 15"/>
                <p:cNvSpPr>
                  <a:spLocks/>
                </p:cNvSpPr>
                <p:nvPr/>
              </p:nvSpPr>
              <p:spPr bwMode="auto">
                <a:xfrm>
                  <a:off x="2701" y="1168"/>
                  <a:ext cx="1323" cy="1253"/>
                </a:xfrm>
                <a:custGeom>
                  <a:avLst/>
                  <a:gdLst>
                    <a:gd name="T0" fmla="*/ 0 w 1323"/>
                    <a:gd name="T1" fmla="*/ 0 h 1237"/>
                    <a:gd name="T2" fmla="*/ 0 w 1323"/>
                    <a:gd name="T3" fmla="*/ 1237 h 1237"/>
                    <a:gd name="T4" fmla="*/ 1323 w 1323"/>
                    <a:gd name="T5" fmla="*/ 1237 h 1237"/>
                    <a:gd name="T6" fmla="*/ 0 60000 65536"/>
                    <a:gd name="T7" fmla="*/ 0 60000 65536"/>
                    <a:gd name="T8" fmla="*/ 0 60000 65536"/>
                    <a:gd name="T9" fmla="*/ 0 w 1323"/>
                    <a:gd name="T10" fmla="*/ 0 h 1237"/>
                    <a:gd name="T11" fmla="*/ 1323 w 1323"/>
                    <a:gd name="T12" fmla="*/ 1237 h 12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23" h="1237">
                      <a:moveTo>
                        <a:pt x="0" y="0"/>
                      </a:moveTo>
                      <a:lnTo>
                        <a:pt x="0" y="1237"/>
                      </a:lnTo>
                      <a:lnTo>
                        <a:pt x="1323" y="1237"/>
                      </a:lnTo>
                    </a:path>
                  </a:pathLst>
                </a:custGeom>
                <a:noFill/>
                <a:ln w="285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665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744" y="2421"/>
                  <a:ext cx="957" cy="841"/>
                </a:xfrm>
                <a:prstGeom prst="line">
                  <a:avLst/>
                </a:prstGeom>
                <a:noFill/>
                <a:ln w="2857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26633" name="Group 20"/>
            <p:cNvGrpSpPr>
              <a:grpSpLocks/>
            </p:cNvGrpSpPr>
            <p:nvPr/>
          </p:nvGrpSpPr>
          <p:grpSpPr bwMode="auto">
            <a:xfrm>
              <a:off x="2063" y="1556"/>
              <a:ext cx="1285" cy="864"/>
              <a:chOff x="2070" y="1557"/>
              <a:chExt cx="1285" cy="864"/>
            </a:xfrm>
          </p:grpSpPr>
          <p:sp>
            <p:nvSpPr>
              <p:cNvPr id="26641" name="Line 18"/>
              <p:cNvSpPr>
                <a:spLocks noChangeShapeType="1"/>
              </p:cNvSpPr>
              <p:nvPr/>
            </p:nvSpPr>
            <p:spPr bwMode="auto">
              <a:xfrm flipH="1" flipV="1">
                <a:off x="2467" y="1853"/>
                <a:ext cx="250" cy="568"/>
              </a:xfrm>
              <a:prstGeom prst="line">
                <a:avLst/>
              </a:prstGeom>
              <a:noFill/>
              <a:ln w="57150">
                <a:solidFill>
                  <a:srgbClr val="33CC3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2070" y="1557"/>
                <a:ext cx="1285" cy="311"/>
              </a:xfrm>
              <a:prstGeom prst="ellipse">
                <a:avLst/>
              </a:prstGeom>
              <a:noFill/>
              <a:ln w="12700">
                <a:solidFill>
                  <a:srgbClr val="33CC33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26634" name="Group 28"/>
            <p:cNvGrpSpPr>
              <a:grpSpLocks/>
            </p:cNvGrpSpPr>
            <p:nvPr/>
          </p:nvGrpSpPr>
          <p:grpSpPr bwMode="auto">
            <a:xfrm>
              <a:off x="2304" y="1390"/>
              <a:ext cx="420" cy="1043"/>
              <a:chOff x="2304" y="1390"/>
              <a:chExt cx="420" cy="1043"/>
            </a:xfrm>
          </p:grpSpPr>
          <p:grpSp>
            <p:nvGrpSpPr>
              <p:cNvPr id="26636" name="Group 25"/>
              <p:cNvGrpSpPr>
                <a:grpSpLocks/>
              </p:cNvGrpSpPr>
              <p:nvPr/>
            </p:nvGrpSpPr>
            <p:grpSpPr bwMode="auto">
              <a:xfrm>
                <a:off x="2306" y="1444"/>
                <a:ext cx="418" cy="989"/>
                <a:chOff x="2306" y="1444"/>
                <a:chExt cx="418" cy="989"/>
              </a:xfrm>
            </p:grpSpPr>
            <p:sp>
              <p:nvSpPr>
                <p:cNvPr id="26639" name="Arc 21"/>
                <p:cNvSpPr>
                  <a:spLocks/>
                </p:cNvSpPr>
                <p:nvPr/>
              </p:nvSpPr>
              <p:spPr bwMode="auto">
                <a:xfrm flipH="1">
                  <a:off x="2306" y="1444"/>
                  <a:ext cx="418" cy="989"/>
                </a:xfrm>
                <a:custGeom>
                  <a:avLst/>
                  <a:gdLst>
                    <a:gd name="T0" fmla="*/ 0 w 17330"/>
                    <a:gd name="T1" fmla="*/ 0 h 21600"/>
                    <a:gd name="T2" fmla="*/ 418 w 17330"/>
                    <a:gd name="T3" fmla="*/ 399 h 21600"/>
                    <a:gd name="T4" fmla="*/ 0 w 17330"/>
                    <a:gd name="T5" fmla="*/ 989 h 21600"/>
                    <a:gd name="T6" fmla="*/ 0 60000 65536"/>
                    <a:gd name="T7" fmla="*/ 0 60000 65536"/>
                    <a:gd name="T8" fmla="*/ 0 60000 65536"/>
                    <a:gd name="T9" fmla="*/ 0 w 17330"/>
                    <a:gd name="T10" fmla="*/ 0 h 21600"/>
                    <a:gd name="T11" fmla="*/ 17330 w 1733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30" h="21600" fill="none" extrusionOk="0">
                      <a:moveTo>
                        <a:pt x="-1" y="0"/>
                      </a:moveTo>
                      <a:cubicBezTo>
                        <a:pt x="6828" y="0"/>
                        <a:pt x="13254" y="3228"/>
                        <a:pt x="17330" y="8706"/>
                      </a:cubicBezTo>
                    </a:path>
                    <a:path w="17330" h="21600" stroke="0" extrusionOk="0">
                      <a:moveTo>
                        <a:pt x="-1" y="0"/>
                      </a:moveTo>
                      <a:cubicBezTo>
                        <a:pt x="6828" y="0"/>
                        <a:pt x="13254" y="3228"/>
                        <a:pt x="17330" y="87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6640" name="Arc 24"/>
                <p:cNvSpPr>
                  <a:spLocks/>
                </p:cNvSpPr>
                <p:nvPr/>
              </p:nvSpPr>
              <p:spPr bwMode="auto">
                <a:xfrm flipV="1">
                  <a:off x="2307" y="1701"/>
                  <a:ext cx="396" cy="157"/>
                </a:xfrm>
                <a:custGeom>
                  <a:avLst/>
                  <a:gdLst>
                    <a:gd name="T0" fmla="*/ 0 w 12457"/>
                    <a:gd name="T1" fmla="*/ 23 h 20615"/>
                    <a:gd name="T2" fmla="*/ 191 w 12457"/>
                    <a:gd name="T3" fmla="*/ 0 h 20615"/>
                    <a:gd name="T4" fmla="*/ 396 w 12457"/>
                    <a:gd name="T5" fmla="*/ 157 h 20615"/>
                    <a:gd name="T6" fmla="*/ 0 60000 65536"/>
                    <a:gd name="T7" fmla="*/ 0 60000 65536"/>
                    <a:gd name="T8" fmla="*/ 0 60000 65536"/>
                    <a:gd name="T9" fmla="*/ 0 w 12457"/>
                    <a:gd name="T10" fmla="*/ 0 h 20615"/>
                    <a:gd name="T11" fmla="*/ 12457 w 12457"/>
                    <a:gd name="T12" fmla="*/ 20615 h 206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57" h="20615" fill="none" extrusionOk="0">
                      <a:moveTo>
                        <a:pt x="-1" y="2968"/>
                      </a:moveTo>
                      <a:cubicBezTo>
                        <a:pt x="1836" y="1672"/>
                        <a:pt x="3864" y="670"/>
                        <a:pt x="6009" y="-1"/>
                      </a:cubicBezTo>
                    </a:path>
                    <a:path w="12457" h="20615" stroke="0" extrusionOk="0">
                      <a:moveTo>
                        <a:pt x="-1" y="2968"/>
                      </a:moveTo>
                      <a:cubicBezTo>
                        <a:pt x="1836" y="1672"/>
                        <a:pt x="3864" y="670"/>
                        <a:pt x="6009" y="-1"/>
                      </a:cubicBezTo>
                      <a:lnTo>
                        <a:pt x="12457" y="20615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66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26637" name="Text Box 26"/>
              <p:cNvSpPr txBox="1">
                <a:spLocks noChangeArrowheads="1"/>
              </p:cNvSpPr>
              <p:nvPr/>
            </p:nvSpPr>
            <p:spPr bwMode="auto">
              <a:xfrm>
                <a:off x="2378" y="1612"/>
                <a:ext cx="2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sym typeface="Symbol" pitchFamily="18" charset="2"/>
                  </a:rPr>
                  <a:t></a:t>
                </a:r>
              </a:p>
            </p:txBody>
          </p:sp>
          <p:sp>
            <p:nvSpPr>
              <p:cNvPr id="26638" name="Text Box 27"/>
              <p:cNvSpPr txBox="1">
                <a:spLocks noChangeArrowheads="1"/>
              </p:cNvSpPr>
              <p:nvPr/>
            </p:nvSpPr>
            <p:spPr bwMode="auto">
              <a:xfrm>
                <a:off x="2304" y="1390"/>
                <a:ext cx="2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>
                    <a:sym typeface="Symbol" pitchFamily="18" charset="2"/>
                  </a:rPr>
                  <a:t></a:t>
                </a:r>
              </a:p>
            </p:txBody>
          </p:sp>
        </p:grpSp>
        <p:sp>
          <p:nvSpPr>
            <p:cNvPr id="26635" name="Text Box 29"/>
            <p:cNvSpPr txBox="1">
              <a:spLocks noChangeArrowheads="1"/>
            </p:cNvSpPr>
            <p:nvPr/>
          </p:nvSpPr>
          <p:spPr bwMode="auto">
            <a:xfrm>
              <a:off x="2406" y="2039"/>
              <a:ext cx="4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</a:t>
              </a:r>
            </a:p>
          </p:txBody>
        </p:sp>
      </p:grpSp>
      <p:graphicFrame>
        <p:nvGraphicFramePr>
          <p:cNvPr id="26626" name="Object 31"/>
          <p:cNvGraphicFramePr>
            <a:graphicFrameLocks noChangeAspect="1"/>
          </p:cNvGraphicFramePr>
          <p:nvPr/>
        </p:nvGraphicFramePr>
        <p:xfrm>
          <a:off x="1803400" y="2860675"/>
          <a:ext cx="2284413" cy="876300"/>
        </p:xfrm>
        <a:graphic>
          <a:graphicData uri="http://schemas.openxmlformats.org/presentationml/2006/ole">
            <p:oleObj spid="_x0000_s26626" name="Equation" r:id="rId4" imgW="1091880" imgH="419040" progId="Equation.3">
              <p:embed/>
            </p:oleObj>
          </a:graphicData>
        </a:graphic>
      </p:graphicFrame>
      <p:graphicFrame>
        <p:nvGraphicFramePr>
          <p:cNvPr id="26627" name="Object 32"/>
          <p:cNvGraphicFramePr>
            <a:graphicFrameLocks noChangeAspect="1"/>
          </p:cNvGraphicFramePr>
          <p:nvPr/>
        </p:nvGraphicFramePr>
        <p:xfrm>
          <a:off x="1193800" y="3724275"/>
          <a:ext cx="3811588" cy="812800"/>
        </p:xfrm>
        <a:graphic>
          <a:graphicData uri="http://schemas.openxmlformats.org/presentationml/2006/ole">
            <p:oleObj spid="_x0000_s26627" name="Equation" r:id="rId5" imgW="1904760" imgH="406080" progId="Equation.3">
              <p:embed/>
            </p:oleObj>
          </a:graphicData>
        </a:graphic>
      </p:graphicFrame>
      <p:graphicFrame>
        <p:nvGraphicFramePr>
          <p:cNvPr id="26628" name="Object 33"/>
          <p:cNvGraphicFramePr>
            <a:graphicFrameLocks noChangeAspect="1"/>
          </p:cNvGraphicFramePr>
          <p:nvPr/>
        </p:nvGraphicFramePr>
        <p:xfrm>
          <a:off x="1498600" y="4705350"/>
          <a:ext cx="4117975" cy="1327150"/>
        </p:xfrm>
        <a:graphic>
          <a:graphicData uri="http://schemas.openxmlformats.org/presentationml/2006/ole">
            <p:oleObj spid="_x0000_s26628" name="Equation" r:id="rId6" imgW="1968480" imgH="6346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Zero Potential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Zero potential everywhere</a:t>
            </a:r>
          </a:p>
          <a:p>
            <a:pPr lvl="1" eaLnBrk="1" hangingPunct="1"/>
            <a:r>
              <a:rPr lang="en-US" smtClean="0"/>
              <a:t>Wavefunction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probability density</a:t>
            </a:r>
          </a:p>
          <a:p>
            <a:pPr lvl="2" eaLnBrk="1" hangingPunct="1"/>
            <a:r>
              <a:rPr lang="en-US" smtClean="0"/>
              <a:t>B=0</a:t>
            </a:r>
          </a:p>
          <a:p>
            <a:pPr lvl="2" eaLnBrk="1" hangingPunct="1"/>
            <a:endParaRPr lang="en-US" sz="4000" smtClean="0"/>
          </a:p>
          <a:p>
            <a:pPr lvl="2" eaLnBrk="1" hangingPunct="1"/>
            <a:r>
              <a:rPr lang="en-US" smtClean="0"/>
              <a:t>A=B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3074988" y="1274763"/>
          <a:ext cx="2628900" cy="1035050"/>
        </p:xfrm>
        <a:graphic>
          <a:graphicData uri="http://schemas.openxmlformats.org/presentationml/2006/ole">
            <p:oleObj spid="_x0000_s2050" name="Equation" r:id="rId3" imgW="1066680" imgH="41904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536950" y="2457450"/>
          <a:ext cx="1985963" cy="1216025"/>
        </p:xfrm>
        <a:graphic>
          <a:graphicData uri="http://schemas.openxmlformats.org/presentationml/2006/ole">
            <p:oleObj spid="_x0000_s2051" name="Equation" r:id="rId4" imgW="1079280" imgH="660240" progId="Equation.3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2116138" y="4117975"/>
          <a:ext cx="5000625" cy="1965325"/>
        </p:xfrm>
        <a:graphic>
          <a:graphicData uri="http://schemas.openxmlformats.org/presentationml/2006/ole">
            <p:oleObj spid="_x0000_s2052" name="Equation" r:id="rId5" imgW="2717640" imgH="10666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z="540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spherical coordinate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Discard terms that involve differentiation wrt. r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1992313" y="1352550"/>
          <a:ext cx="3998912" cy="1573213"/>
        </p:xfrm>
        <a:graphic>
          <a:graphicData uri="http://schemas.openxmlformats.org/presentationml/2006/ole">
            <p:oleObj spid="_x0000_s27650" name="Equation" r:id="rId3" imgW="2197080" imgH="863280" progId="Equation.3">
              <p:embed/>
            </p:oleObj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1385888" y="3459163"/>
          <a:ext cx="5500687" cy="879475"/>
        </p:xfrm>
        <a:graphic>
          <a:graphicData uri="http://schemas.openxmlformats.org/presentationml/2006/ole">
            <p:oleObj spid="_x0000_s27651" name="Equation" r:id="rId4" imgW="3022560" imgH="482400" progId="Equation.3">
              <p:embed/>
            </p:oleObj>
          </a:graphicData>
        </a:graphic>
      </p:graphicFrame>
      <p:graphicFrame>
        <p:nvGraphicFramePr>
          <p:cNvPr id="27652" name="Object 6"/>
          <p:cNvGraphicFramePr>
            <a:graphicFrameLocks noChangeAspect="1"/>
          </p:cNvGraphicFramePr>
          <p:nvPr/>
        </p:nvGraphicFramePr>
        <p:xfrm>
          <a:off x="3305175" y="4398963"/>
          <a:ext cx="2728913" cy="2298700"/>
        </p:xfrm>
        <a:graphic>
          <a:graphicData uri="http://schemas.openxmlformats.org/presentationml/2006/ole">
            <p:oleObj spid="_x0000_s27652" name="Equation" r:id="rId5" imgW="1460160" imgH="1231560" progId="Equation.3">
              <p:embed/>
            </p:oleObj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430963" y="2359025"/>
            <a:ext cx="140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hlink"/>
                </a:solidFill>
              </a:rPr>
              <a:t>Legendrian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z="5400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Plug the separable wavefunction into the Schrödinger equation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equation can be separated into two equations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2279650" y="1779588"/>
          <a:ext cx="4814888" cy="2671762"/>
        </p:xfrm>
        <a:graphic>
          <a:graphicData uri="http://schemas.openxmlformats.org/presentationml/2006/ole">
            <p:oleObj spid="_x0000_s28674" name="Equation" r:id="rId3" imgW="2882880" imgH="1600200" progId="Equation.3">
              <p:embed/>
            </p:oleObj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1982788" y="5087938"/>
          <a:ext cx="4962525" cy="742950"/>
        </p:xfrm>
        <a:graphic>
          <a:graphicData uri="http://schemas.openxmlformats.org/presentationml/2006/ole">
            <p:oleObj spid="_x0000_s28675" name="Equation" r:id="rId4" imgW="2971800" imgH="4442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normalized wavefunctions are denoted               , which depend on two quantum numbers,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smtClean="0"/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smtClean="0"/>
              <a:t>, and are called the spherical harmonics. 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3-D Rotation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6478588" y="877888"/>
          <a:ext cx="1149350" cy="455612"/>
        </p:xfrm>
        <a:graphic>
          <a:graphicData uri="http://schemas.openxmlformats.org/presentationml/2006/ole">
            <p:oleObj spid="_x0000_s29698" name="Equation" r:id="rId3" imgW="609480" imgH="241200" progId="Equation.3">
              <p:embed/>
            </p:oleObj>
          </a:graphicData>
        </a:graphic>
      </p:graphicFrame>
      <p:graphicFrame>
        <p:nvGraphicFramePr>
          <p:cNvPr id="131159" name="Group 87"/>
          <p:cNvGraphicFramePr>
            <a:graphicFrameLocks noGrp="1"/>
          </p:cNvGraphicFramePr>
          <p:nvPr/>
        </p:nvGraphicFramePr>
        <p:xfrm>
          <a:off x="792163" y="2470150"/>
          <a:ext cx="4767262" cy="4157663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25193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2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699" name="Object 44"/>
          <p:cNvGraphicFramePr>
            <a:graphicFrameLocks noChangeAspect="1"/>
          </p:cNvGraphicFramePr>
          <p:nvPr/>
        </p:nvGraphicFramePr>
        <p:xfrm>
          <a:off x="3719513" y="2527300"/>
          <a:ext cx="1149350" cy="455613"/>
        </p:xfrm>
        <a:graphic>
          <a:graphicData uri="http://schemas.openxmlformats.org/presentationml/2006/ole">
            <p:oleObj spid="_x0000_s29699" name="Equation" r:id="rId4" imgW="609480" imgH="241200" progId="Equation.3">
              <p:embed/>
            </p:oleObj>
          </a:graphicData>
        </a:graphic>
      </p:graphicFrame>
      <p:graphicFrame>
        <p:nvGraphicFramePr>
          <p:cNvPr id="29700" name="Object 45"/>
          <p:cNvGraphicFramePr>
            <a:graphicFrameLocks noChangeAspect="1"/>
          </p:cNvGraphicFramePr>
          <p:nvPr/>
        </p:nvGraphicFramePr>
        <p:xfrm>
          <a:off x="1271588" y="2530475"/>
          <a:ext cx="211137" cy="423863"/>
        </p:xfrm>
        <a:graphic>
          <a:graphicData uri="http://schemas.openxmlformats.org/presentationml/2006/ole">
            <p:oleObj spid="_x0000_s29700" name="Equation" r:id="rId5" imgW="88560" imgH="177480" progId="Equation.3">
              <p:embed/>
            </p:oleObj>
          </a:graphicData>
        </a:graphic>
      </p:graphicFrame>
      <p:graphicFrame>
        <p:nvGraphicFramePr>
          <p:cNvPr id="29701" name="Object 46"/>
          <p:cNvGraphicFramePr>
            <a:graphicFrameLocks noChangeAspect="1"/>
          </p:cNvGraphicFramePr>
          <p:nvPr/>
        </p:nvGraphicFramePr>
        <p:xfrm>
          <a:off x="2263775" y="2505075"/>
          <a:ext cx="436563" cy="525463"/>
        </p:xfrm>
        <a:graphic>
          <a:graphicData uri="http://schemas.openxmlformats.org/presentationml/2006/ole">
            <p:oleObj spid="_x0000_s29701" name="Equation" r:id="rId6" imgW="190440" imgH="228600" progId="Equation.3">
              <p:embed/>
            </p:oleObj>
          </a:graphicData>
        </a:graphic>
      </p:graphicFrame>
      <p:graphicFrame>
        <p:nvGraphicFramePr>
          <p:cNvPr id="29702" name="Object 67"/>
          <p:cNvGraphicFramePr>
            <a:graphicFrameLocks noChangeAspect="1"/>
          </p:cNvGraphicFramePr>
          <p:nvPr/>
        </p:nvGraphicFramePr>
        <p:xfrm>
          <a:off x="3795713" y="3067050"/>
          <a:ext cx="576262" cy="522288"/>
        </p:xfrm>
        <a:graphic>
          <a:graphicData uri="http://schemas.openxmlformats.org/presentationml/2006/ole">
            <p:oleObj spid="_x0000_s29702" name="Equation" r:id="rId7" imgW="520560" imgH="469800" progId="Equation.3">
              <p:embed/>
            </p:oleObj>
          </a:graphicData>
        </a:graphic>
      </p:graphicFrame>
      <p:graphicFrame>
        <p:nvGraphicFramePr>
          <p:cNvPr id="29703" name="Object 71"/>
          <p:cNvGraphicFramePr>
            <a:graphicFrameLocks noChangeAspect="1"/>
          </p:cNvGraphicFramePr>
          <p:nvPr/>
        </p:nvGraphicFramePr>
        <p:xfrm>
          <a:off x="3603625" y="3652838"/>
          <a:ext cx="955675" cy="522287"/>
        </p:xfrm>
        <a:graphic>
          <a:graphicData uri="http://schemas.openxmlformats.org/presentationml/2006/ole">
            <p:oleObj spid="_x0000_s29703" name="Equation" r:id="rId8" imgW="863280" imgH="469800" progId="Equation.3">
              <p:embed/>
            </p:oleObj>
          </a:graphicData>
        </a:graphic>
      </p:graphicFrame>
      <p:graphicFrame>
        <p:nvGraphicFramePr>
          <p:cNvPr id="29704" name="Object 72"/>
          <p:cNvGraphicFramePr>
            <a:graphicFrameLocks noChangeAspect="1"/>
          </p:cNvGraphicFramePr>
          <p:nvPr/>
        </p:nvGraphicFramePr>
        <p:xfrm>
          <a:off x="3475038" y="4264025"/>
          <a:ext cx="1292225" cy="522288"/>
        </p:xfrm>
        <a:graphic>
          <a:graphicData uri="http://schemas.openxmlformats.org/presentationml/2006/ole">
            <p:oleObj spid="_x0000_s29704" name="Equation" r:id="rId9" imgW="1168200" imgH="469800" progId="Equation.3">
              <p:embed/>
            </p:oleObj>
          </a:graphicData>
        </a:graphic>
      </p:graphicFrame>
      <p:graphicFrame>
        <p:nvGraphicFramePr>
          <p:cNvPr id="29705" name="Object 73"/>
          <p:cNvGraphicFramePr>
            <a:graphicFrameLocks noChangeAspect="1"/>
          </p:cNvGraphicFramePr>
          <p:nvPr/>
        </p:nvGraphicFramePr>
        <p:xfrm>
          <a:off x="3429000" y="4875213"/>
          <a:ext cx="1573213" cy="522287"/>
        </p:xfrm>
        <a:graphic>
          <a:graphicData uri="http://schemas.openxmlformats.org/presentationml/2006/ole">
            <p:oleObj spid="_x0000_s29705" name="Equation" r:id="rId10" imgW="1422360" imgH="469800" progId="Equation.3">
              <p:embed/>
            </p:oleObj>
          </a:graphicData>
        </a:graphic>
      </p:graphicFrame>
      <p:graphicFrame>
        <p:nvGraphicFramePr>
          <p:cNvPr id="29706" name="Object 74"/>
          <p:cNvGraphicFramePr>
            <a:graphicFrameLocks noChangeAspect="1"/>
          </p:cNvGraphicFramePr>
          <p:nvPr/>
        </p:nvGraphicFramePr>
        <p:xfrm>
          <a:off x="3367088" y="5451475"/>
          <a:ext cx="1657350" cy="522288"/>
        </p:xfrm>
        <a:graphic>
          <a:graphicData uri="http://schemas.openxmlformats.org/presentationml/2006/ole">
            <p:oleObj spid="_x0000_s29706" name="Equation" r:id="rId11" imgW="1498320" imgH="469800" progId="Equation.3">
              <p:embed/>
            </p:oleObj>
          </a:graphicData>
        </a:graphic>
      </p:graphicFrame>
      <p:graphicFrame>
        <p:nvGraphicFramePr>
          <p:cNvPr id="29707" name="Object 75"/>
          <p:cNvGraphicFramePr>
            <a:graphicFrameLocks noChangeAspect="1"/>
          </p:cNvGraphicFramePr>
          <p:nvPr/>
        </p:nvGraphicFramePr>
        <p:xfrm>
          <a:off x="3567113" y="6053138"/>
          <a:ext cx="1390650" cy="522287"/>
        </p:xfrm>
        <a:graphic>
          <a:graphicData uri="http://schemas.openxmlformats.org/presentationml/2006/ole">
            <p:oleObj spid="_x0000_s29707" name="Equation" r:id="rId12" imgW="1257120" imgH="469800" progId="Equation.3">
              <p:embed/>
            </p:oleObj>
          </a:graphicData>
        </a:graphic>
      </p:graphicFrame>
      <p:pic>
        <p:nvPicPr>
          <p:cNvPr id="29742" name="Picture 80" descr="sphericalW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75" y="1924050"/>
            <a:ext cx="31464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8" name="Object 81"/>
          <p:cNvGraphicFramePr>
            <a:graphicFrameLocks noChangeAspect="1"/>
          </p:cNvGraphicFramePr>
          <p:nvPr/>
        </p:nvGraphicFramePr>
        <p:xfrm>
          <a:off x="5646738" y="6292850"/>
          <a:ext cx="3279775" cy="334963"/>
        </p:xfrm>
        <a:graphic>
          <a:graphicData uri="http://schemas.openxmlformats.org/presentationml/2006/ole">
            <p:oleObj spid="_x0000_s29708" name="Equation" r:id="rId14" imgW="2247840" imgH="228600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For a given l, the most probable location of the particle migrates towards the xy-plane as the value of |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/>
              <a:t>| increases</a:t>
            </a:r>
          </a:p>
          <a:p>
            <a:pPr lvl="1" eaLnBrk="1" hangingPunct="1"/>
            <a:r>
              <a:rPr lang="en-US" smtClean="0"/>
              <a:t>The energy of the particle is restricted to the values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2" eaLnBrk="1" hangingPunct="1"/>
            <a:r>
              <a:rPr lang="en-US" smtClean="0"/>
              <a:t>Energy is quantized.</a:t>
            </a:r>
          </a:p>
          <a:p>
            <a:pPr lvl="2" eaLnBrk="1" hangingPunct="1"/>
            <a:r>
              <a:rPr lang="en-US" smtClean="0"/>
              <a:t>Energy is independent of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/>
              <a:t> values.</a:t>
            </a:r>
          </a:p>
          <a:p>
            <a:pPr lvl="2" eaLnBrk="1" hangingPunct="1"/>
            <a:r>
              <a:rPr lang="en-US" smtClean="0"/>
              <a:t>A level with quantum number l is (2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/>
              <a:t>+1) degenerate.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2736850" y="2840038"/>
          <a:ext cx="3327400" cy="742950"/>
        </p:xfrm>
        <a:graphic>
          <a:graphicData uri="http://schemas.openxmlformats.org/presentationml/2006/ole">
            <p:oleObj spid="_x0000_s30722" name="Equation" r:id="rId3" imgW="1765080" imgH="393480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Angular Momentum &amp; Space Quantization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Magnitude of angular momentum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z-component of angular momentum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orientation of a rotating body is quantized</a:t>
            </a:r>
          </a:p>
        </p:txBody>
      </p:sp>
      <p:grpSp>
        <p:nvGrpSpPr>
          <p:cNvPr id="31750" name="Group 43"/>
          <p:cNvGrpSpPr>
            <a:grpSpLocks/>
          </p:cNvGrpSpPr>
          <p:nvPr/>
        </p:nvGrpSpPr>
        <p:grpSpPr bwMode="auto">
          <a:xfrm>
            <a:off x="2478088" y="3635375"/>
            <a:ext cx="1038225" cy="1352550"/>
            <a:chOff x="1372" y="2230"/>
            <a:chExt cx="654" cy="852"/>
          </a:xfrm>
        </p:grpSpPr>
        <p:grpSp>
          <p:nvGrpSpPr>
            <p:cNvPr id="31812" name="Group 24"/>
            <p:cNvGrpSpPr>
              <a:grpSpLocks/>
            </p:cNvGrpSpPr>
            <p:nvPr/>
          </p:nvGrpSpPr>
          <p:grpSpPr bwMode="auto">
            <a:xfrm rot="4198720">
              <a:off x="1130" y="2578"/>
              <a:ext cx="746" cy="262"/>
              <a:chOff x="1069" y="2656"/>
              <a:chExt cx="1138" cy="403"/>
            </a:xfrm>
          </p:grpSpPr>
          <p:sp>
            <p:nvSpPr>
              <p:cNvPr id="31816" name="Oval 25"/>
              <p:cNvSpPr>
                <a:spLocks noChangeArrowheads="1"/>
              </p:cNvSpPr>
              <p:nvPr/>
            </p:nvSpPr>
            <p:spPr bwMode="auto">
              <a:xfrm>
                <a:off x="1069" y="2670"/>
                <a:ext cx="1135" cy="36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817" name="Oval 26"/>
              <p:cNvSpPr>
                <a:spLocks noChangeArrowheads="1"/>
              </p:cNvSpPr>
              <p:nvPr/>
            </p:nvSpPr>
            <p:spPr bwMode="auto">
              <a:xfrm>
                <a:off x="1072" y="2656"/>
                <a:ext cx="1135" cy="3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818" name="AutoShape 27"/>
              <p:cNvSpPr>
                <a:spLocks noChangeArrowheads="1"/>
              </p:cNvSpPr>
              <p:nvPr/>
            </p:nvSpPr>
            <p:spPr bwMode="auto">
              <a:xfrm rot="5400000">
                <a:off x="1587" y="2984"/>
                <a:ext cx="78" cy="72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1813" name="Line 37"/>
            <p:cNvSpPr>
              <a:spLocks noChangeShapeType="1"/>
            </p:cNvSpPr>
            <p:nvPr/>
          </p:nvSpPr>
          <p:spPr bwMode="auto">
            <a:xfrm flipV="1">
              <a:off x="1509" y="2230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814" name="Line 40"/>
            <p:cNvSpPr>
              <a:spLocks noChangeShapeType="1"/>
            </p:cNvSpPr>
            <p:nvPr/>
          </p:nvSpPr>
          <p:spPr bwMode="auto">
            <a:xfrm flipH="1">
              <a:off x="1512" y="2520"/>
              <a:ext cx="48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815" name="Line 28"/>
            <p:cNvSpPr>
              <a:spLocks noChangeShapeType="1"/>
            </p:cNvSpPr>
            <p:nvPr/>
          </p:nvSpPr>
          <p:spPr bwMode="auto">
            <a:xfrm rot="4198720" flipV="1">
              <a:off x="1759" y="2347"/>
              <a:ext cx="0" cy="53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1751" name="Group 44"/>
          <p:cNvGrpSpPr>
            <a:grpSpLocks/>
          </p:cNvGrpSpPr>
          <p:nvPr/>
        </p:nvGrpSpPr>
        <p:grpSpPr bwMode="auto">
          <a:xfrm>
            <a:off x="3983038" y="3671888"/>
            <a:ext cx="1066800" cy="1184275"/>
            <a:chOff x="2802" y="2169"/>
            <a:chExt cx="672" cy="746"/>
          </a:xfrm>
        </p:grpSpPr>
        <p:grpSp>
          <p:nvGrpSpPr>
            <p:cNvPr id="31804" name="Group 11"/>
            <p:cNvGrpSpPr>
              <a:grpSpLocks/>
            </p:cNvGrpSpPr>
            <p:nvPr/>
          </p:nvGrpSpPr>
          <p:grpSpPr bwMode="auto">
            <a:xfrm rot="2765129">
              <a:off x="2765" y="2206"/>
              <a:ext cx="746" cy="672"/>
              <a:chOff x="1144" y="2137"/>
              <a:chExt cx="967" cy="871"/>
            </a:xfrm>
          </p:grpSpPr>
          <p:grpSp>
            <p:nvGrpSpPr>
              <p:cNvPr id="31807" name="Group 12"/>
              <p:cNvGrpSpPr>
                <a:grpSpLocks/>
              </p:cNvGrpSpPr>
              <p:nvPr/>
            </p:nvGrpSpPr>
            <p:grpSpPr bwMode="auto">
              <a:xfrm>
                <a:off x="1144" y="2669"/>
                <a:ext cx="967" cy="339"/>
                <a:chOff x="1069" y="2656"/>
                <a:chExt cx="1138" cy="403"/>
              </a:xfrm>
            </p:grpSpPr>
            <p:sp>
              <p:nvSpPr>
                <p:cNvPr id="31809" name="Oval 13"/>
                <p:cNvSpPr>
                  <a:spLocks noChangeArrowheads="1"/>
                </p:cNvSpPr>
                <p:nvPr/>
              </p:nvSpPr>
              <p:spPr bwMode="auto">
                <a:xfrm>
                  <a:off x="1069" y="2670"/>
                  <a:ext cx="1135" cy="3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810" name="Oval 14"/>
                <p:cNvSpPr>
                  <a:spLocks noChangeArrowheads="1"/>
                </p:cNvSpPr>
                <p:nvPr/>
              </p:nvSpPr>
              <p:spPr bwMode="auto">
                <a:xfrm>
                  <a:off x="1072" y="2656"/>
                  <a:ext cx="1135" cy="36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811" name="AutoShape 15"/>
                <p:cNvSpPr>
                  <a:spLocks noChangeArrowheads="1"/>
                </p:cNvSpPr>
                <p:nvPr/>
              </p:nvSpPr>
              <p:spPr bwMode="auto">
                <a:xfrm rot="5400000">
                  <a:off x="1587" y="2984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1808" name="Line 16"/>
              <p:cNvSpPr>
                <a:spLocks noChangeShapeType="1"/>
              </p:cNvSpPr>
              <p:nvPr/>
            </p:nvSpPr>
            <p:spPr bwMode="auto">
              <a:xfrm flipV="1">
                <a:off x="1628" y="2137"/>
                <a:ext cx="0" cy="693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1805" name="Line 39"/>
            <p:cNvSpPr>
              <a:spLocks noChangeShapeType="1"/>
            </p:cNvSpPr>
            <p:nvPr/>
          </p:nvSpPr>
          <p:spPr bwMode="auto">
            <a:xfrm flipV="1">
              <a:off x="2991" y="2199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806" name="Line 41"/>
            <p:cNvSpPr>
              <a:spLocks noChangeShapeType="1"/>
            </p:cNvSpPr>
            <p:nvPr/>
          </p:nvSpPr>
          <p:spPr bwMode="auto">
            <a:xfrm flipH="1">
              <a:off x="2999" y="2319"/>
              <a:ext cx="36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1752" name="Group 62"/>
          <p:cNvGrpSpPr>
            <a:grpSpLocks/>
          </p:cNvGrpSpPr>
          <p:nvPr/>
        </p:nvGrpSpPr>
        <p:grpSpPr bwMode="auto">
          <a:xfrm>
            <a:off x="1225550" y="3884613"/>
            <a:ext cx="1065213" cy="1641475"/>
            <a:chOff x="583" y="2337"/>
            <a:chExt cx="671" cy="1034"/>
          </a:xfrm>
        </p:grpSpPr>
        <p:grpSp>
          <p:nvGrpSpPr>
            <p:cNvPr id="31796" name="Group 38"/>
            <p:cNvGrpSpPr>
              <a:grpSpLocks/>
            </p:cNvGrpSpPr>
            <p:nvPr/>
          </p:nvGrpSpPr>
          <p:grpSpPr bwMode="auto">
            <a:xfrm>
              <a:off x="583" y="2514"/>
              <a:ext cx="671" cy="857"/>
              <a:chOff x="594" y="2199"/>
              <a:chExt cx="671" cy="857"/>
            </a:xfrm>
          </p:grpSpPr>
          <p:grpSp>
            <p:nvGrpSpPr>
              <p:cNvPr id="31798" name="Group 7"/>
              <p:cNvGrpSpPr>
                <a:grpSpLocks/>
              </p:cNvGrpSpPr>
              <p:nvPr/>
            </p:nvGrpSpPr>
            <p:grpSpPr bwMode="auto">
              <a:xfrm rot="5400000">
                <a:off x="352" y="2552"/>
                <a:ext cx="746" cy="262"/>
                <a:chOff x="1069" y="2656"/>
                <a:chExt cx="1138" cy="403"/>
              </a:xfrm>
            </p:grpSpPr>
            <p:sp>
              <p:nvSpPr>
                <p:cNvPr id="31801" name="Oval 4"/>
                <p:cNvSpPr>
                  <a:spLocks noChangeArrowheads="1"/>
                </p:cNvSpPr>
                <p:nvPr/>
              </p:nvSpPr>
              <p:spPr bwMode="auto">
                <a:xfrm>
                  <a:off x="1069" y="2670"/>
                  <a:ext cx="1135" cy="3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802" name="Oval 5"/>
                <p:cNvSpPr>
                  <a:spLocks noChangeArrowheads="1"/>
                </p:cNvSpPr>
                <p:nvPr/>
              </p:nvSpPr>
              <p:spPr bwMode="auto">
                <a:xfrm>
                  <a:off x="1072" y="2656"/>
                  <a:ext cx="1135" cy="36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803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587" y="2984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1799" name="Line 9"/>
              <p:cNvSpPr>
                <a:spLocks noChangeShapeType="1"/>
              </p:cNvSpPr>
              <p:nvPr/>
            </p:nvSpPr>
            <p:spPr bwMode="auto">
              <a:xfrm rot="5400000" flipV="1">
                <a:off x="998" y="2415"/>
                <a:ext cx="0" cy="535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800" name="Line 36"/>
              <p:cNvSpPr>
                <a:spLocks noChangeShapeType="1"/>
              </p:cNvSpPr>
              <p:nvPr/>
            </p:nvSpPr>
            <p:spPr bwMode="auto">
              <a:xfrm flipV="1">
                <a:off x="736" y="2199"/>
                <a:ext cx="0" cy="4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1797" name="Text Box 42"/>
            <p:cNvSpPr txBox="1">
              <a:spLocks noChangeArrowheads="1"/>
            </p:cNvSpPr>
            <p:nvPr/>
          </p:nvSpPr>
          <p:spPr bwMode="auto">
            <a:xfrm>
              <a:off x="626" y="23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z</a:t>
              </a:r>
            </a:p>
          </p:txBody>
        </p:sp>
      </p:grpSp>
      <p:grpSp>
        <p:nvGrpSpPr>
          <p:cNvPr id="31753" name="Group 45"/>
          <p:cNvGrpSpPr>
            <a:grpSpLocks/>
          </p:cNvGrpSpPr>
          <p:nvPr/>
        </p:nvGrpSpPr>
        <p:grpSpPr bwMode="auto">
          <a:xfrm flipV="1">
            <a:off x="2466975" y="5056188"/>
            <a:ext cx="1038225" cy="1352550"/>
            <a:chOff x="1372" y="2230"/>
            <a:chExt cx="654" cy="852"/>
          </a:xfrm>
        </p:grpSpPr>
        <p:grpSp>
          <p:nvGrpSpPr>
            <p:cNvPr id="31789" name="Group 46"/>
            <p:cNvGrpSpPr>
              <a:grpSpLocks/>
            </p:cNvGrpSpPr>
            <p:nvPr/>
          </p:nvGrpSpPr>
          <p:grpSpPr bwMode="auto">
            <a:xfrm rot="4198720">
              <a:off x="1130" y="2578"/>
              <a:ext cx="746" cy="262"/>
              <a:chOff x="1069" y="2656"/>
              <a:chExt cx="1138" cy="403"/>
            </a:xfrm>
          </p:grpSpPr>
          <p:sp>
            <p:nvSpPr>
              <p:cNvPr id="31793" name="Oval 47"/>
              <p:cNvSpPr>
                <a:spLocks noChangeArrowheads="1"/>
              </p:cNvSpPr>
              <p:nvPr/>
            </p:nvSpPr>
            <p:spPr bwMode="auto">
              <a:xfrm>
                <a:off x="1069" y="2670"/>
                <a:ext cx="1135" cy="36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794" name="Oval 48"/>
              <p:cNvSpPr>
                <a:spLocks noChangeArrowheads="1"/>
              </p:cNvSpPr>
              <p:nvPr/>
            </p:nvSpPr>
            <p:spPr bwMode="auto">
              <a:xfrm>
                <a:off x="1072" y="2656"/>
                <a:ext cx="1135" cy="36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1795" name="AutoShape 49"/>
              <p:cNvSpPr>
                <a:spLocks noChangeArrowheads="1"/>
              </p:cNvSpPr>
              <p:nvPr/>
            </p:nvSpPr>
            <p:spPr bwMode="auto">
              <a:xfrm rot="5400000">
                <a:off x="1587" y="2984"/>
                <a:ext cx="78" cy="72"/>
              </a:xfrm>
              <a:prstGeom prst="triangle">
                <a:avLst>
                  <a:gd name="adj" fmla="val 50000"/>
                </a:avLst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1790" name="Line 50"/>
            <p:cNvSpPr>
              <a:spLocks noChangeShapeType="1"/>
            </p:cNvSpPr>
            <p:nvPr/>
          </p:nvSpPr>
          <p:spPr bwMode="auto">
            <a:xfrm flipV="1">
              <a:off x="1509" y="2230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91" name="Line 51"/>
            <p:cNvSpPr>
              <a:spLocks noChangeShapeType="1"/>
            </p:cNvSpPr>
            <p:nvPr/>
          </p:nvSpPr>
          <p:spPr bwMode="auto">
            <a:xfrm flipH="1">
              <a:off x="1512" y="2520"/>
              <a:ext cx="48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92" name="Line 52"/>
            <p:cNvSpPr>
              <a:spLocks noChangeShapeType="1"/>
            </p:cNvSpPr>
            <p:nvPr/>
          </p:nvSpPr>
          <p:spPr bwMode="auto">
            <a:xfrm rot="4198720" flipV="1">
              <a:off x="1759" y="2347"/>
              <a:ext cx="0" cy="535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1754" name="Group 53"/>
          <p:cNvGrpSpPr>
            <a:grpSpLocks/>
          </p:cNvGrpSpPr>
          <p:nvPr/>
        </p:nvGrpSpPr>
        <p:grpSpPr bwMode="auto">
          <a:xfrm flipV="1">
            <a:off x="3978275" y="5259388"/>
            <a:ext cx="1066800" cy="1184275"/>
            <a:chOff x="2802" y="2169"/>
            <a:chExt cx="672" cy="746"/>
          </a:xfrm>
        </p:grpSpPr>
        <p:grpSp>
          <p:nvGrpSpPr>
            <p:cNvPr id="31781" name="Group 54"/>
            <p:cNvGrpSpPr>
              <a:grpSpLocks/>
            </p:cNvGrpSpPr>
            <p:nvPr/>
          </p:nvGrpSpPr>
          <p:grpSpPr bwMode="auto">
            <a:xfrm rot="2765129">
              <a:off x="2765" y="2206"/>
              <a:ext cx="746" cy="672"/>
              <a:chOff x="1144" y="2137"/>
              <a:chExt cx="967" cy="871"/>
            </a:xfrm>
          </p:grpSpPr>
          <p:grpSp>
            <p:nvGrpSpPr>
              <p:cNvPr id="31784" name="Group 55"/>
              <p:cNvGrpSpPr>
                <a:grpSpLocks/>
              </p:cNvGrpSpPr>
              <p:nvPr/>
            </p:nvGrpSpPr>
            <p:grpSpPr bwMode="auto">
              <a:xfrm>
                <a:off x="1144" y="2669"/>
                <a:ext cx="967" cy="339"/>
                <a:chOff x="1069" y="2656"/>
                <a:chExt cx="1138" cy="403"/>
              </a:xfrm>
            </p:grpSpPr>
            <p:sp>
              <p:nvSpPr>
                <p:cNvPr id="31786" name="Oval 56"/>
                <p:cNvSpPr>
                  <a:spLocks noChangeArrowheads="1"/>
                </p:cNvSpPr>
                <p:nvPr/>
              </p:nvSpPr>
              <p:spPr bwMode="auto">
                <a:xfrm>
                  <a:off x="1069" y="2670"/>
                  <a:ext cx="1135" cy="3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787" name="Oval 57"/>
                <p:cNvSpPr>
                  <a:spLocks noChangeArrowheads="1"/>
                </p:cNvSpPr>
                <p:nvPr/>
              </p:nvSpPr>
              <p:spPr bwMode="auto">
                <a:xfrm>
                  <a:off x="1072" y="2656"/>
                  <a:ext cx="1135" cy="36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1788" name="AutoShape 58"/>
                <p:cNvSpPr>
                  <a:spLocks noChangeArrowheads="1"/>
                </p:cNvSpPr>
                <p:nvPr/>
              </p:nvSpPr>
              <p:spPr bwMode="auto">
                <a:xfrm rot="5400000">
                  <a:off x="1587" y="2984"/>
                  <a:ext cx="78" cy="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1785" name="Line 59"/>
              <p:cNvSpPr>
                <a:spLocks noChangeShapeType="1"/>
              </p:cNvSpPr>
              <p:nvPr/>
            </p:nvSpPr>
            <p:spPr bwMode="auto">
              <a:xfrm flipV="1">
                <a:off x="1628" y="2137"/>
                <a:ext cx="0" cy="693"/>
              </a:xfrm>
              <a:prstGeom prst="line">
                <a:avLst/>
              </a:prstGeom>
              <a:noFill/>
              <a:ln w="28575">
                <a:solidFill>
                  <a:srgbClr val="0033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1782" name="Line 60"/>
            <p:cNvSpPr>
              <a:spLocks noChangeShapeType="1"/>
            </p:cNvSpPr>
            <p:nvPr/>
          </p:nvSpPr>
          <p:spPr bwMode="auto">
            <a:xfrm flipV="1">
              <a:off x="2991" y="2199"/>
              <a:ext cx="0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83" name="Line 61"/>
            <p:cNvSpPr>
              <a:spLocks noChangeShapeType="1"/>
            </p:cNvSpPr>
            <p:nvPr/>
          </p:nvSpPr>
          <p:spPr bwMode="auto">
            <a:xfrm flipH="1">
              <a:off x="2999" y="2319"/>
              <a:ext cx="36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1755" name="Text Box 63"/>
          <p:cNvSpPr txBox="1">
            <a:spLocks noChangeArrowheads="1"/>
          </p:cNvSpPr>
          <p:nvPr/>
        </p:nvSpPr>
        <p:spPr bwMode="auto">
          <a:xfrm>
            <a:off x="1117600" y="5589588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/>
              <a:t> </a:t>
            </a:r>
            <a:r>
              <a:rPr lang="en-US" sz="1400"/>
              <a:t>= 0</a:t>
            </a:r>
          </a:p>
        </p:txBody>
      </p:sp>
      <p:sp>
        <p:nvSpPr>
          <p:cNvPr id="31756" name="Text Box 64"/>
          <p:cNvSpPr txBox="1">
            <a:spLocks noChangeArrowheads="1"/>
          </p:cNvSpPr>
          <p:nvPr/>
        </p:nvSpPr>
        <p:spPr bwMode="auto">
          <a:xfrm>
            <a:off x="2714625" y="3494088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/>
              <a:t> </a:t>
            </a:r>
            <a:r>
              <a:rPr lang="en-US" sz="1400"/>
              <a:t>= +1</a:t>
            </a:r>
          </a:p>
        </p:txBody>
      </p:sp>
      <p:sp>
        <p:nvSpPr>
          <p:cNvPr id="31757" name="Text Box 65"/>
          <p:cNvSpPr txBox="1">
            <a:spLocks noChangeArrowheads="1"/>
          </p:cNvSpPr>
          <p:nvPr/>
        </p:nvSpPr>
        <p:spPr bwMode="auto">
          <a:xfrm>
            <a:off x="2771775" y="6092825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/>
              <a:t> </a:t>
            </a:r>
            <a:r>
              <a:rPr lang="en-US" sz="1400"/>
              <a:t>= -1</a:t>
            </a:r>
          </a:p>
        </p:txBody>
      </p:sp>
      <p:sp>
        <p:nvSpPr>
          <p:cNvPr id="31758" name="Text Box 66"/>
          <p:cNvSpPr txBox="1">
            <a:spLocks noChangeArrowheads="1"/>
          </p:cNvSpPr>
          <p:nvPr/>
        </p:nvSpPr>
        <p:spPr bwMode="auto">
          <a:xfrm>
            <a:off x="4689475" y="415925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/>
              <a:t> </a:t>
            </a:r>
            <a:r>
              <a:rPr lang="en-US" sz="1400"/>
              <a:t>= +2</a:t>
            </a:r>
          </a:p>
        </p:txBody>
      </p:sp>
      <p:sp>
        <p:nvSpPr>
          <p:cNvPr id="31759" name="Text Box 67"/>
          <p:cNvSpPr txBox="1">
            <a:spLocks noChangeArrowheads="1"/>
          </p:cNvSpPr>
          <p:nvPr/>
        </p:nvSpPr>
        <p:spPr bwMode="auto">
          <a:xfrm>
            <a:off x="4799013" y="5649913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i="1" baseline="-2500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/>
              <a:t> </a:t>
            </a:r>
            <a:r>
              <a:rPr lang="en-US" sz="1400"/>
              <a:t>= -2</a:t>
            </a:r>
          </a:p>
        </p:txBody>
      </p:sp>
      <p:graphicFrame>
        <p:nvGraphicFramePr>
          <p:cNvPr id="31746" name="Object 69"/>
          <p:cNvGraphicFramePr>
            <a:graphicFrameLocks noChangeAspect="1"/>
          </p:cNvGraphicFramePr>
          <p:nvPr/>
        </p:nvGraphicFramePr>
        <p:xfrm>
          <a:off x="2935288" y="1398588"/>
          <a:ext cx="3090862" cy="469900"/>
        </p:xfrm>
        <a:graphic>
          <a:graphicData uri="http://schemas.openxmlformats.org/presentationml/2006/ole">
            <p:oleObj spid="_x0000_s31746" name="Equation" r:id="rId3" imgW="1587240" imgH="241200" progId="Equation.3">
              <p:embed/>
            </p:oleObj>
          </a:graphicData>
        </a:graphic>
      </p:graphicFrame>
      <p:graphicFrame>
        <p:nvGraphicFramePr>
          <p:cNvPr id="31747" name="Object 70"/>
          <p:cNvGraphicFramePr>
            <a:graphicFrameLocks noChangeAspect="1"/>
          </p:cNvGraphicFramePr>
          <p:nvPr/>
        </p:nvGraphicFramePr>
        <p:xfrm>
          <a:off x="2927350" y="2409825"/>
          <a:ext cx="2695575" cy="444500"/>
        </p:xfrm>
        <a:graphic>
          <a:graphicData uri="http://schemas.openxmlformats.org/presentationml/2006/ole">
            <p:oleObj spid="_x0000_s31747" name="Equation" r:id="rId4" imgW="1384200" imgH="228600" progId="Equation.3">
              <p:embed/>
            </p:oleObj>
          </a:graphicData>
        </a:graphic>
      </p:graphicFrame>
      <p:grpSp>
        <p:nvGrpSpPr>
          <p:cNvPr id="31760" name="Group 98"/>
          <p:cNvGrpSpPr>
            <a:grpSpLocks/>
          </p:cNvGrpSpPr>
          <p:nvPr/>
        </p:nvGrpSpPr>
        <p:grpSpPr bwMode="auto">
          <a:xfrm>
            <a:off x="5972175" y="3789363"/>
            <a:ext cx="1900238" cy="2374900"/>
            <a:chOff x="3412" y="2387"/>
            <a:chExt cx="1197" cy="1496"/>
          </a:xfrm>
        </p:grpSpPr>
        <p:sp>
          <p:nvSpPr>
            <p:cNvPr id="31768" name="Oval 82"/>
            <p:cNvSpPr>
              <a:spLocks noChangeArrowheads="1"/>
            </p:cNvSpPr>
            <p:nvPr/>
          </p:nvSpPr>
          <p:spPr bwMode="auto">
            <a:xfrm>
              <a:off x="3412" y="2509"/>
              <a:ext cx="1197" cy="11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9" name="Line 84"/>
            <p:cNvSpPr>
              <a:spLocks noChangeShapeType="1"/>
            </p:cNvSpPr>
            <p:nvPr/>
          </p:nvSpPr>
          <p:spPr bwMode="auto">
            <a:xfrm>
              <a:off x="4012" y="2387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1770" name="Line 85"/>
            <p:cNvSpPr>
              <a:spLocks noChangeShapeType="1"/>
            </p:cNvSpPr>
            <p:nvPr/>
          </p:nvSpPr>
          <p:spPr bwMode="auto">
            <a:xfrm>
              <a:off x="4015" y="3112"/>
              <a:ext cx="5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31771" name="Group 91"/>
            <p:cNvGrpSpPr>
              <a:grpSpLocks/>
            </p:cNvGrpSpPr>
            <p:nvPr/>
          </p:nvGrpSpPr>
          <p:grpSpPr bwMode="auto">
            <a:xfrm>
              <a:off x="4010" y="2639"/>
              <a:ext cx="554" cy="470"/>
              <a:chOff x="4962" y="2755"/>
              <a:chExt cx="554" cy="470"/>
            </a:xfrm>
          </p:grpSpPr>
          <p:sp>
            <p:nvSpPr>
              <p:cNvPr id="31777" name="Line 87"/>
              <p:cNvSpPr>
                <a:spLocks noChangeShapeType="1"/>
              </p:cNvSpPr>
              <p:nvPr/>
            </p:nvSpPr>
            <p:spPr bwMode="auto">
              <a:xfrm>
                <a:off x="4962" y="2993"/>
                <a:ext cx="5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78" name="Line 88"/>
              <p:cNvSpPr>
                <a:spLocks noChangeShapeType="1"/>
              </p:cNvSpPr>
              <p:nvPr/>
            </p:nvSpPr>
            <p:spPr bwMode="auto">
              <a:xfrm>
                <a:off x="4965" y="2755"/>
                <a:ext cx="3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79" name="Line 89"/>
              <p:cNvSpPr>
                <a:spLocks noChangeShapeType="1"/>
              </p:cNvSpPr>
              <p:nvPr/>
            </p:nvSpPr>
            <p:spPr bwMode="auto">
              <a:xfrm flipV="1">
                <a:off x="4964" y="2998"/>
                <a:ext cx="544" cy="227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80" name="Line 90"/>
              <p:cNvSpPr>
                <a:spLocks noChangeShapeType="1"/>
              </p:cNvSpPr>
              <p:nvPr/>
            </p:nvSpPr>
            <p:spPr bwMode="auto">
              <a:xfrm flipV="1">
                <a:off x="4972" y="2758"/>
                <a:ext cx="350" cy="465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31772" name="Group 97"/>
            <p:cNvGrpSpPr>
              <a:grpSpLocks/>
            </p:cNvGrpSpPr>
            <p:nvPr/>
          </p:nvGrpSpPr>
          <p:grpSpPr bwMode="auto">
            <a:xfrm flipV="1">
              <a:off x="4013" y="3112"/>
              <a:ext cx="554" cy="470"/>
              <a:chOff x="5098" y="2891"/>
              <a:chExt cx="554" cy="470"/>
            </a:xfrm>
          </p:grpSpPr>
          <p:sp>
            <p:nvSpPr>
              <p:cNvPr id="31773" name="Line 93"/>
              <p:cNvSpPr>
                <a:spLocks noChangeShapeType="1"/>
              </p:cNvSpPr>
              <p:nvPr/>
            </p:nvSpPr>
            <p:spPr bwMode="auto">
              <a:xfrm>
                <a:off x="5098" y="3129"/>
                <a:ext cx="5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74" name="Line 94"/>
              <p:cNvSpPr>
                <a:spLocks noChangeShapeType="1"/>
              </p:cNvSpPr>
              <p:nvPr/>
            </p:nvSpPr>
            <p:spPr bwMode="auto">
              <a:xfrm>
                <a:off x="5101" y="2891"/>
                <a:ext cx="35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75" name="Line 95"/>
              <p:cNvSpPr>
                <a:spLocks noChangeShapeType="1"/>
              </p:cNvSpPr>
              <p:nvPr/>
            </p:nvSpPr>
            <p:spPr bwMode="auto">
              <a:xfrm flipV="1">
                <a:off x="5100" y="3134"/>
                <a:ext cx="544" cy="227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776" name="Line 96"/>
              <p:cNvSpPr>
                <a:spLocks noChangeShapeType="1"/>
              </p:cNvSpPr>
              <p:nvPr/>
            </p:nvSpPr>
            <p:spPr bwMode="auto">
              <a:xfrm flipV="1">
                <a:off x="5108" y="2894"/>
                <a:ext cx="350" cy="465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5981700" y="4079875"/>
            <a:ext cx="1876425" cy="1700213"/>
            <a:chOff x="3418" y="2570"/>
            <a:chExt cx="1182" cy="1071"/>
          </a:xfrm>
        </p:grpSpPr>
        <p:sp>
          <p:nvSpPr>
            <p:cNvPr id="31763" name="Oval 99"/>
            <p:cNvSpPr>
              <a:spLocks noChangeArrowheads="1"/>
            </p:cNvSpPr>
            <p:nvPr/>
          </p:nvSpPr>
          <p:spPr bwMode="auto">
            <a:xfrm>
              <a:off x="3647" y="2570"/>
              <a:ext cx="724" cy="138"/>
            </a:xfrm>
            <a:prstGeom prst="ellipse">
              <a:avLst/>
            </a:prstGeom>
            <a:noFill/>
            <a:ln w="9525">
              <a:solidFill>
                <a:srgbClr val="FFA9C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4" name="Oval 100"/>
            <p:cNvSpPr>
              <a:spLocks noChangeArrowheads="1"/>
            </p:cNvSpPr>
            <p:nvPr/>
          </p:nvSpPr>
          <p:spPr bwMode="auto">
            <a:xfrm>
              <a:off x="3656" y="3503"/>
              <a:ext cx="724" cy="138"/>
            </a:xfrm>
            <a:prstGeom prst="ellipse">
              <a:avLst/>
            </a:prstGeom>
            <a:noFill/>
            <a:ln w="9525">
              <a:solidFill>
                <a:srgbClr val="FFA9C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5" name="Oval 101"/>
            <p:cNvSpPr>
              <a:spLocks noChangeArrowheads="1"/>
            </p:cNvSpPr>
            <p:nvPr/>
          </p:nvSpPr>
          <p:spPr bwMode="auto">
            <a:xfrm>
              <a:off x="3461" y="2794"/>
              <a:ext cx="1094" cy="177"/>
            </a:xfrm>
            <a:prstGeom prst="ellipse">
              <a:avLst/>
            </a:prstGeom>
            <a:noFill/>
            <a:ln w="9525">
              <a:solidFill>
                <a:srgbClr val="FF579B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6" name="Oval 102"/>
            <p:cNvSpPr>
              <a:spLocks noChangeArrowheads="1"/>
            </p:cNvSpPr>
            <p:nvPr/>
          </p:nvSpPr>
          <p:spPr bwMode="auto">
            <a:xfrm>
              <a:off x="3464" y="3246"/>
              <a:ext cx="1094" cy="177"/>
            </a:xfrm>
            <a:prstGeom prst="ellipse">
              <a:avLst/>
            </a:prstGeom>
            <a:noFill/>
            <a:ln w="9525">
              <a:solidFill>
                <a:srgbClr val="FF579B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67" name="Oval 103"/>
            <p:cNvSpPr>
              <a:spLocks noChangeArrowheads="1"/>
            </p:cNvSpPr>
            <p:nvPr/>
          </p:nvSpPr>
          <p:spPr bwMode="auto">
            <a:xfrm>
              <a:off x="3418" y="3011"/>
              <a:ext cx="1182" cy="20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1762" name="Text Box 106"/>
          <p:cNvSpPr txBox="1">
            <a:spLocks noChangeArrowheads="1"/>
          </p:cNvSpPr>
          <p:nvPr/>
        </p:nvSpPr>
        <p:spPr bwMode="auto">
          <a:xfrm>
            <a:off x="6618288" y="4008438"/>
            <a:ext cx="55403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10000"/>
              </a:spcBef>
            </a:pPr>
            <a:r>
              <a:rPr lang="en-US" sz="1200" i="1">
                <a:latin typeface="Arial" pitchFamily="34" charset="0"/>
              </a:rPr>
              <a:t>+2</a:t>
            </a:r>
          </a:p>
          <a:p>
            <a:pPr>
              <a:spcBef>
                <a:spcPct val="110000"/>
              </a:spcBef>
            </a:pPr>
            <a:r>
              <a:rPr lang="en-US" sz="1200" i="1">
                <a:latin typeface="Arial" pitchFamily="34" charset="0"/>
              </a:rPr>
              <a:t>+1</a:t>
            </a:r>
          </a:p>
          <a:p>
            <a:pPr>
              <a:spcBef>
                <a:spcPct val="110000"/>
              </a:spcBef>
            </a:pPr>
            <a:r>
              <a:rPr lang="en-US" sz="1200" i="1">
                <a:latin typeface="Arial" pitchFamily="34" charset="0"/>
              </a:rPr>
              <a:t>  0</a:t>
            </a:r>
          </a:p>
          <a:p>
            <a:pPr>
              <a:spcBef>
                <a:spcPct val="110000"/>
              </a:spcBef>
            </a:pPr>
            <a:r>
              <a:rPr lang="en-US" sz="1200" i="1">
                <a:latin typeface="Arial" pitchFamily="34" charset="0"/>
              </a:rPr>
              <a:t>–1</a:t>
            </a:r>
          </a:p>
          <a:p>
            <a:pPr>
              <a:spcBef>
                <a:spcPct val="110000"/>
              </a:spcBef>
            </a:pPr>
            <a:r>
              <a:rPr lang="en-US" sz="1200" i="1">
                <a:latin typeface="Arial" pitchFamily="34" charset="0"/>
              </a:rPr>
              <a:t>–2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Spin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6667500" cy="5715000"/>
          </a:xfrm>
        </p:spPr>
        <p:txBody>
          <a:bodyPr/>
          <a:lstStyle/>
          <a:p>
            <a:pPr eaLnBrk="1" hangingPunct="1"/>
            <a:r>
              <a:rPr lang="en-US" smtClean="0"/>
              <a:t>The intrinsic angular momentum is called “spin”</a:t>
            </a:r>
          </a:p>
          <a:p>
            <a:pPr lvl="1" eaLnBrk="1" hangingPunct="1"/>
            <a:r>
              <a:rPr lang="en-US" smtClean="0"/>
              <a:t>Spin quantum number; s = ½</a:t>
            </a:r>
          </a:p>
          <a:p>
            <a:pPr lvl="1" eaLnBrk="1" hangingPunct="1"/>
            <a:r>
              <a:rPr lang="en-US" smtClean="0"/>
              <a:t>Spin magnetic quantum number; m</a:t>
            </a:r>
            <a:r>
              <a:rPr lang="en-US" baseline="-25000" smtClean="0"/>
              <a:t>s</a:t>
            </a:r>
            <a:r>
              <a:rPr lang="en-US" smtClean="0"/>
              <a:t> = s, s–1, … –s</a:t>
            </a:r>
          </a:p>
          <a:p>
            <a:pPr eaLnBrk="1" hangingPunct="1"/>
            <a:r>
              <a:rPr lang="en-US" smtClean="0"/>
              <a:t>Element particles may have different s values</a:t>
            </a:r>
          </a:p>
          <a:p>
            <a:pPr lvl="1" eaLnBrk="1" hangingPunct="1"/>
            <a:r>
              <a:rPr lang="en-US" smtClean="0"/>
              <a:t>half-integral spin: </a:t>
            </a:r>
            <a:r>
              <a:rPr lang="en-US" b="1" smtClean="0"/>
              <a:t>fermions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(electron, proton)</a:t>
            </a:r>
          </a:p>
          <a:p>
            <a:pPr lvl="1" eaLnBrk="1" hangingPunct="1"/>
            <a:r>
              <a:rPr lang="en-US" smtClean="0"/>
              <a:t>integral spin: </a:t>
            </a:r>
            <a:r>
              <a:rPr lang="en-US" b="1" smtClean="0"/>
              <a:t>boson</a:t>
            </a:r>
            <a:r>
              <a:rPr lang="en-US" smtClean="0"/>
              <a:t> (photon)</a:t>
            </a:r>
          </a:p>
        </p:txBody>
      </p:sp>
      <p:grpSp>
        <p:nvGrpSpPr>
          <p:cNvPr id="37892" name="Group 33"/>
          <p:cNvGrpSpPr>
            <a:grpSpLocks/>
          </p:cNvGrpSpPr>
          <p:nvPr/>
        </p:nvGrpSpPr>
        <p:grpSpPr bwMode="auto">
          <a:xfrm>
            <a:off x="6591300" y="712788"/>
            <a:ext cx="2338388" cy="2998787"/>
            <a:chOff x="4050" y="935"/>
            <a:chExt cx="1473" cy="1889"/>
          </a:xfrm>
        </p:grpSpPr>
        <p:grpSp>
          <p:nvGrpSpPr>
            <p:cNvPr id="37899" name="Group 23"/>
            <p:cNvGrpSpPr>
              <a:grpSpLocks/>
            </p:cNvGrpSpPr>
            <p:nvPr/>
          </p:nvGrpSpPr>
          <p:grpSpPr bwMode="auto">
            <a:xfrm>
              <a:off x="4533" y="935"/>
              <a:ext cx="990" cy="1889"/>
              <a:chOff x="2079" y="675"/>
              <a:chExt cx="1614" cy="3079"/>
            </a:xfrm>
          </p:grpSpPr>
          <p:grpSp>
            <p:nvGrpSpPr>
              <p:cNvPr id="37902" name="Group 12"/>
              <p:cNvGrpSpPr>
                <a:grpSpLocks/>
              </p:cNvGrpSpPr>
              <p:nvPr/>
            </p:nvGrpSpPr>
            <p:grpSpPr bwMode="auto">
              <a:xfrm>
                <a:off x="2079" y="675"/>
                <a:ext cx="1602" cy="1614"/>
                <a:chOff x="1761" y="1595"/>
                <a:chExt cx="1602" cy="1614"/>
              </a:xfrm>
            </p:grpSpPr>
            <p:grpSp>
              <p:nvGrpSpPr>
                <p:cNvPr id="37910" name="Group 7"/>
                <p:cNvGrpSpPr>
                  <a:grpSpLocks/>
                </p:cNvGrpSpPr>
                <p:nvPr/>
              </p:nvGrpSpPr>
              <p:grpSpPr bwMode="auto">
                <a:xfrm>
                  <a:off x="1761" y="1973"/>
                  <a:ext cx="1602" cy="927"/>
                  <a:chOff x="1761" y="1973"/>
                  <a:chExt cx="1602" cy="927"/>
                </a:xfrm>
              </p:grpSpPr>
              <p:sp>
                <p:nvSpPr>
                  <p:cNvPr id="37915" name="AutoShape 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61" y="2079"/>
                    <a:ext cx="1602" cy="821"/>
                  </a:xfrm>
                  <a:prstGeom prst="triangle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579B"/>
                      </a:gs>
                      <a:gs pos="100000">
                        <a:srgbClr val="762848"/>
                      </a:gs>
                    </a:gsLst>
                    <a:lin ang="1890000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791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1973"/>
                    <a:ext cx="1588" cy="21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62848"/>
                      </a:gs>
                      <a:gs pos="100000">
                        <a:srgbClr val="FF579B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791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563" y="1595"/>
                  <a:ext cx="0" cy="5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79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562" y="2185"/>
                  <a:ext cx="371" cy="702"/>
                </a:xfrm>
                <a:prstGeom prst="line">
                  <a:avLst/>
                </a:prstGeom>
                <a:noFill/>
                <a:ln w="38100">
                  <a:solidFill>
                    <a:srgbClr val="00FFCC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7913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2556" y="2072"/>
                  <a:ext cx="364" cy="1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791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59" y="2890"/>
                  <a:ext cx="0" cy="3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grpSp>
            <p:nvGrpSpPr>
              <p:cNvPr id="37903" name="Group 22"/>
              <p:cNvGrpSpPr>
                <a:grpSpLocks/>
              </p:cNvGrpSpPr>
              <p:nvPr/>
            </p:nvGrpSpPr>
            <p:grpSpPr bwMode="auto">
              <a:xfrm>
                <a:off x="2097" y="2370"/>
                <a:ext cx="1596" cy="1384"/>
                <a:chOff x="2097" y="2370"/>
                <a:chExt cx="1596" cy="1384"/>
              </a:xfrm>
            </p:grpSpPr>
            <p:grpSp>
              <p:nvGrpSpPr>
                <p:cNvPr id="37904" name="Group 18"/>
                <p:cNvGrpSpPr>
                  <a:grpSpLocks/>
                </p:cNvGrpSpPr>
                <p:nvPr/>
              </p:nvGrpSpPr>
              <p:grpSpPr bwMode="auto">
                <a:xfrm>
                  <a:off x="2097" y="2589"/>
                  <a:ext cx="1596" cy="945"/>
                  <a:chOff x="2097" y="2589"/>
                  <a:chExt cx="1596" cy="945"/>
                </a:xfrm>
              </p:grpSpPr>
              <p:sp>
                <p:nvSpPr>
                  <p:cNvPr id="37908" name="Arc 13"/>
                  <p:cNvSpPr>
                    <a:spLocks/>
                  </p:cNvSpPr>
                  <p:nvPr/>
                </p:nvSpPr>
                <p:spPr bwMode="auto">
                  <a:xfrm flipV="1">
                    <a:off x="2098" y="3380"/>
                    <a:ext cx="1594" cy="154"/>
                  </a:xfrm>
                  <a:custGeom>
                    <a:avLst/>
                    <a:gdLst>
                      <a:gd name="T0" fmla="*/ 0 w 43196"/>
                      <a:gd name="T1" fmla="*/ 154 h 22176"/>
                      <a:gd name="T2" fmla="*/ 1594 w 43196"/>
                      <a:gd name="T3" fmla="*/ 147 h 22176"/>
                      <a:gd name="T4" fmla="*/ 797 w 43196"/>
                      <a:gd name="T5" fmla="*/ 150 h 22176"/>
                      <a:gd name="T6" fmla="*/ 0 60000 65536"/>
                      <a:gd name="T7" fmla="*/ 0 60000 65536"/>
                      <a:gd name="T8" fmla="*/ 0 60000 65536"/>
                      <a:gd name="T9" fmla="*/ 0 w 43196"/>
                      <a:gd name="T10" fmla="*/ 0 h 22176"/>
                      <a:gd name="T11" fmla="*/ 43196 w 43196"/>
                      <a:gd name="T12" fmla="*/ 22176 h 221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96" h="22176" fill="none" extrusionOk="0">
                        <a:moveTo>
                          <a:pt x="7" y="22176"/>
                        </a:moveTo>
                        <a:cubicBezTo>
                          <a:pt x="2" y="21984"/>
                          <a:pt x="0" y="217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360" y="-1"/>
                          <a:pt x="42960" y="9409"/>
                          <a:pt x="43195" y="21168"/>
                        </a:cubicBezTo>
                      </a:path>
                      <a:path w="43196" h="22176" stroke="0" extrusionOk="0">
                        <a:moveTo>
                          <a:pt x="7" y="22176"/>
                        </a:moveTo>
                        <a:cubicBezTo>
                          <a:pt x="2" y="21984"/>
                          <a:pt x="0" y="217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360" y="-1"/>
                          <a:pt x="42960" y="9409"/>
                          <a:pt x="43195" y="2116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579B"/>
                      </a:gs>
                      <a:gs pos="100000">
                        <a:srgbClr val="762848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7909" name="Freeform 15"/>
                  <p:cNvSpPr>
                    <a:spLocks/>
                  </p:cNvSpPr>
                  <p:nvPr/>
                </p:nvSpPr>
                <p:spPr bwMode="auto">
                  <a:xfrm flipV="1">
                    <a:off x="2097" y="2589"/>
                    <a:ext cx="1596" cy="801"/>
                  </a:xfrm>
                  <a:custGeom>
                    <a:avLst/>
                    <a:gdLst>
                      <a:gd name="T0" fmla="*/ 0 w 1583"/>
                      <a:gd name="T1" fmla="*/ 7 h 801"/>
                      <a:gd name="T2" fmla="*/ 782 w 1583"/>
                      <a:gd name="T3" fmla="*/ 801 h 801"/>
                      <a:gd name="T4" fmla="*/ 1583 w 1583"/>
                      <a:gd name="T5" fmla="*/ 0 h 801"/>
                      <a:gd name="T6" fmla="*/ 0 60000 65536"/>
                      <a:gd name="T7" fmla="*/ 0 60000 65536"/>
                      <a:gd name="T8" fmla="*/ 0 60000 65536"/>
                      <a:gd name="T9" fmla="*/ 0 w 1583"/>
                      <a:gd name="T10" fmla="*/ 0 h 801"/>
                      <a:gd name="T11" fmla="*/ 1583 w 1583"/>
                      <a:gd name="T12" fmla="*/ 801 h 8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83" h="801">
                        <a:moveTo>
                          <a:pt x="0" y="7"/>
                        </a:moveTo>
                        <a:lnTo>
                          <a:pt x="782" y="801"/>
                        </a:lnTo>
                        <a:lnTo>
                          <a:pt x="1583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579B"/>
                      </a:gs>
                      <a:gs pos="100000">
                        <a:srgbClr val="762848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7905" name="Line 19"/>
                <p:cNvSpPr>
                  <a:spLocks noChangeShapeType="1"/>
                </p:cNvSpPr>
                <p:nvPr/>
              </p:nvSpPr>
              <p:spPr bwMode="auto">
                <a:xfrm>
                  <a:off x="2886" y="2586"/>
                  <a:ext cx="402" cy="93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7906" name="Line 20"/>
                <p:cNvSpPr>
                  <a:spLocks noChangeShapeType="1"/>
                </p:cNvSpPr>
                <p:nvPr/>
              </p:nvSpPr>
              <p:spPr bwMode="auto">
                <a:xfrm>
                  <a:off x="2880" y="2370"/>
                  <a:ext cx="0" cy="2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7907" name="Line 21"/>
                <p:cNvSpPr>
                  <a:spLocks noChangeShapeType="1"/>
                </p:cNvSpPr>
                <p:nvPr/>
              </p:nvSpPr>
              <p:spPr bwMode="auto">
                <a:xfrm>
                  <a:off x="2902" y="3532"/>
                  <a:ext cx="0" cy="2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37900" name="Text Box 24"/>
            <p:cNvSpPr txBox="1">
              <a:spLocks noChangeArrowheads="1"/>
            </p:cNvSpPr>
            <p:nvPr/>
          </p:nvSpPr>
          <p:spPr bwMode="auto">
            <a:xfrm>
              <a:off x="4050" y="1379"/>
              <a:ext cx="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="1"/>
                <a:t> </a:t>
              </a:r>
              <a:r>
                <a:rPr lang="en-US" sz="1400"/>
                <a:t>= +</a:t>
              </a:r>
              <a:r>
                <a:rPr lang="en-US" sz="1400">
                  <a:cs typeface="Tahoma" pitchFamily="34" charset="0"/>
                </a:rPr>
                <a:t>½</a:t>
              </a:r>
            </a:p>
          </p:txBody>
        </p:sp>
        <p:sp>
          <p:nvSpPr>
            <p:cNvPr id="37901" name="Text Box 25"/>
            <p:cNvSpPr txBox="1">
              <a:spLocks noChangeArrowheads="1"/>
            </p:cNvSpPr>
            <p:nvPr/>
          </p:nvSpPr>
          <p:spPr bwMode="auto">
            <a:xfrm>
              <a:off x="4054" y="2199"/>
              <a:ext cx="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i="1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600" b="1" i="1" baseline="-2500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600" b="1"/>
                <a:t> </a:t>
              </a:r>
              <a:r>
                <a:rPr lang="en-US" sz="1400"/>
                <a:t>= </a:t>
              </a:r>
              <a:r>
                <a:rPr lang="en-US" sz="1400">
                  <a:cs typeface="Tahoma" pitchFamily="34" charset="0"/>
                </a:rPr>
                <a:t>–½</a:t>
              </a:r>
            </a:p>
          </p:txBody>
        </p:sp>
      </p:grpSp>
      <p:grpSp>
        <p:nvGrpSpPr>
          <p:cNvPr id="37893" name="Group 32"/>
          <p:cNvGrpSpPr>
            <a:grpSpLocks/>
          </p:cNvGrpSpPr>
          <p:nvPr/>
        </p:nvGrpSpPr>
        <p:grpSpPr bwMode="auto">
          <a:xfrm>
            <a:off x="2354263" y="1300163"/>
            <a:ext cx="487362" cy="642937"/>
            <a:chOff x="2113" y="1176"/>
            <a:chExt cx="355" cy="468"/>
          </a:xfrm>
        </p:grpSpPr>
        <p:sp>
          <p:nvSpPr>
            <p:cNvPr id="37894" name="Arc 29"/>
            <p:cNvSpPr>
              <a:spLocks/>
            </p:cNvSpPr>
            <p:nvPr/>
          </p:nvSpPr>
          <p:spPr bwMode="auto">
            <a:xfrm flipV="1">
              <a:off x="2255" y="1360"/>
              <a:ext cx="213" cy="78"/>
            </a:xfrm>
            <a:custGeom>
              <a:avLst/>
              <a:gdLst>
                <a:gd name="T0" fmla="*/ 213 w 24712"/>
                <a:gd name="T1" fmla="*/ 14 h 21600"/>
                <a:gd name="T2" fmla="*/ 0 w 24712"/>
                <a:gd name="T3" fmla="*/ 77 h 21600"/>
                <a:gd name="T4" fmla="*/ 30 w 24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4712"/>
                <a:gd name="T10" fmla="*/ 0 h 21600"/>
                <a:gd name="T11" fmla="*/ 24712 w 24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12" h="21600" fill="none" extrusionOk="0">
                  <a:moveTo>
                    <a:pt x="24712" y="3905"/>
                  </a:moveTo>
                  <a:cubicBezTo>
                    <a:pt x="22827" y="14156"/>
                    <a:pt x="13891" y="21599"/>
                    <a:pt x="3468" y="21600"/>
                  </a:cubicBezTo>
                  <a:cubicBezTo>
                    <a:pt x="2306" y="21600"/>
                    <a:pt x="1146" y="21506"/>
                    <a:pt x="0" y="21319"/>
                  </a:cubicBezTo>
                </a:path>
                <a:path w="24712" h="21600" stroke="0" extrusionOk="0">
                  <a:moveTo>
                    <a:pt x="24712" y="3905"/>
                  </a:moveTo>
                  <a:cubicBezTo>
                    <a:pt x="22827" y="14156"/>
                    <a:pt x="13891" y="21599"/>
                    <a:pt x="3468" y="21600"/>
                  </a:cubicBezTo>
                  <a:cubicBezTo>
                    <a:pt x="2306" y="21600"/>
                    <a:pt x="1146" y="21506"/>
                    <a:pt x="0" y="21319"/>
                  </a:cubicBezTo>
                  <a:lnTo>
                    <a:pt x="346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37895" name="Picture 27" descr="red-b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8" y="1303"/>
              <a:ext cx="2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Arc 28"/>
            <p:cNvSpPr>
              <a:spLocks/>
            </p:cNvSpPr>
            <p:nvPr/>
          </p:nvSpPr>
          <p:spPr bwMode="auto">
            <a:xfrm flipV="1">
              <a:off x="2113" y="1377"/>
              <a:ext cx="353" cy="136"/>
            </a:xfrm>
            <a:custGeom>
              <a:avLst/>
              <a:gdLst>
                <a:gd name="T0" fmla="*/ 60 w 41033"/>
                <a:gd name="T1" fmla="*/ 136 h 37547"/>
                <a:gd name="T2" fmla="*/ 353 w 41033"/>
                <a:gd name="T3" fmla="*/ 44 h 37547"/>
                <a:gd name="T4" fmla="*/ 186 w 41033"/>
                <a:gd name="T5" fmla="*/ 78 h 37547"/>
                <a:gd name="T6" fmla="*/ 0 60000 65536"/>
                <a:gd name="T7" fmla="*/ 0 60000 65536"/>
                <a:gd name="T8" fmla="*/ 0 60000 65536"/>
                <a:gd name="T9" fmla="*/ 0 w 41033"/>
                <a:gd name="T10" fmla="*/ 0 h 37547"/>
                <a:gd name="T11" fmla="*/ 41033 w 41033"/>
                <a:gd name="T12" fmla="*/ 37547 h 375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33" h="37547" fill="none" extrusionOk="0">
                  <a:moveTo>
                    <a:pt x="7031" y="37546"/>
                  </a:moveTo>
                  <a:cubicBezTo>
                    <a:pt x="2551" y="33454"/>
                    <a:pt x="0" y="27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874" y="-1"/>
                    <a:pt x="37421" y="4726"/>
                    <a:pt x="41033" y="12170"/>
                  </a:cubicBezTo>
                </a:path>
                <a:path w="41033" h="37547" stroke="0" extrusionOk="0">
                  <a:moveTo>
                    <a:pt x="7031" y="37546"/>
                  </a:moveTo>
                  <a:cubicBezTo>
                    <a:pt x="2551" y="33454"/>
                    <a:pt x="0" y="276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874" y="-1"/>
                    <a:pt x="37421" y="4726"/>
                    <a:pt x="41033" y="1217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897" name="Line 30"/>
            <p:cNvSpPr>
              <a:spLocks noChangeShapeType="1"/>
            </p:cNvSpPr>
            <p:nvPr/>
          </p:nvSpPr>
          <p:spPr bwMode="auto">
            <a:xfrm flipV="1">
              <a:off x="2286" y="1176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7898" name="Line 31"/>
            <p:cNvSpPr>
              <a:spLocks noChangeShapeType="1"/>
            </p:cNvSpPr>
            <p:nvPr/>
          </p:nvSpPr>
          <p:spPr bwMode="auto">
            <a:xfrm>
              <a:off x="2286" y="1554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Key Ideas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Wavefunction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Acceptable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Corresponding to boundary conditions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Modes of motion (Functions to explain the motion)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Translation 	</a:t>
            </a:r>
            <a:r>
              <a:rPr lang="en-US" smtClean="0">
                <a:sym typeface="Symbol" pitchFamily="18" charset="2"/>
              </a:rPr>
              <a:t> Particle in a box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Vibration	</a:t>
            </a:r>
            <a:r>
              <a:rPr lang="en-US" smtClean="0">
                <a:sym typeface="Symbol" pitchFamily="18" charset="2"/>
              </a:rPr>
              <a:t> Harmonic oscillator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Rotation 	</a:t>
            </a:r>
            <a:r>
              <a:rPr lang="en-US" smtClean="0">
                <a:sym typeface="Symbol" pitchFamily="18" charset="2"/>
              </a:rPr>
              <a:t> Rigid rotor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Tunneling effect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2836863" y="1555750"/>
            <a:ext cx="58070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r>
              <a:rPr lang="en-US"/>
              <a:t>Particle is confined inside the 1-D box (0-a)</a:t>
            </a:r>
          </a:p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endParaRPr lang="en-US"/>
          </a:p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endParaRPr lang="en-US"/>
          </a:p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endParaRPr lang="en-US"/>
          </a:p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endParaRPr lang="en-US"/>
          </a:p>
          <a:p>
            <a:pPr marL="179388" indent="-179388">
              <a:spcBef>
                <a:spcPct val="50000"/>
              </a:spcBef>
              <a:tabLst>
                <a:tab pos="179388" algn="l"/>
              </a:tabLst>
            </a:pPr>
            <a:endParaRPr lang="en-US"/>
          </a:p>
          <a:p>
            <a:pPr marL="179388" indent="-179388">
              <a:spcBef>
                <a:spcPct val="50000"/>
              </a:spcBef>
              <a:buFontTx/>
              <a:buChar char="•"/>
              <a:tabLst>
                <a:tab pos="179388" algn="l"/>
              </a:tabLst>
            </a:pPr>
            <a:r>
              <a:rPr lang="en-US"/>
              <a:t>Region I &amp; III</a:t>
            </a:r>
          </a:p>
          <a:p>
            <a:pPr marL="179388" indent="-179388">
              <a:spcBef>
                <a:spcPct val="50000"/>
              </a:spcBef>
              <a:buFontTx/>
              <a:buChar char="•"/>
              <a:tabLst>
                <a:tab pos="179388" algn="l"/>
              </a:tabLst>
            </a:pPr>
            <a:r>
              <a:rPr lang="en-US"/>
              <a:t>Region II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 Particle in a 1-D Box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 microscopic particle moving in 1-D (x)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776663" y="2879725"/>
          <a:ext cx="3332162" cy="993775"/>
        </p:xfrm>
        <a:graphic>
          <a:graphicData uri="http://schemas.openxmlformats.org/presentationml/2006/ole">
            <p:oleObj spid="_x0000_s3074" name="Equation" r:id="rId3" imgW="1409400" imgH="41904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872038" y="4003675"/>
          <a:ext cx="1481137" cy="393700"/>
        </p:xfrm>
        <a:graphic>
          <a:graphicData uri="http://schemas.openxmlformats.org/presentationml/2006/ole">
            <p:oleObj spid="_x0000_s3075" name="Equation" r:id="rId4" imgW="812520" imgH="215640" progId="Equation.3">
              <p:embed/>
            </p:oleObj>
          </a:graphicData>
        </a:graphic>
      </p:graphicFrame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904875" y="1687513"/>
            <a:ext cx="1095375" cy="12160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187450" y="2205038"/>
            <a:ext cx="198438" cy="198437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084" name="Line 10"/>
          <p:cNvSpPr>
            <a:spLocks noChangeShapeType="1"/>
          </p:cNvSpPr>
          <p:nvPr/>
        </p:nvSpPr>
        <p:spPr bwMode="auto">
          <a:xfrm>
            <a:off x="1404938" y="2300288"/>
            <a:ext cx="366712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85" name="Line 11"/>
          <p:cNvSpPr>
            <a:spLocks noChangeShapeType="1"/>
          </p:cNvSpPr>
          <p:nvPr/>
        </p:nvSpPr>
        <p:spPr bwMode="auto">
          <a:xfrm flipH="1">
            <a:off x="962025" y="2300288"/>
            <a:ext cx="198438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aphicFrame>
        <p:nvGraphicFramePr>
          <p:cNvPr id="3076" name="Object 13"/>
          <p:cNvGraphicFramePr>
            <a:graphicFrameLocks noChangeAspect="1"/>
          </p:cNvGraphicFramePr>
          <p:nvPr/>
        </p:nvGraphicFramePr>
        <p:xfrm>
          <a:off x="3448050" y="1982788"/>
          <a:ext cx="3195638" cy="873125"/>
        </p:xfrm>
        <a:graphic>
          <a:graphicData uri="http://schemas.openxmlformats.org/presentationml/2006/ole">
            <p:oleObj spid="_x0000_s3076" name="Equation" r:id="rId5" imgW="1676160" imgH="457200" progId="Equation.3">
              <p:embed/>
            </p:oleObj>
          </a:graphicData>
        </a:graphic>
      </p:graphicFrame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62000" y="2838450"/>
            <a:ext cx="1379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0         </a:t>
            </a:r>
            <a:r>
              <a:rPr lang="en-US" b="1"/>
              <a:t>x      </a:t>
            </a:r>
            <a:r>
              <a:rPr lang="en-US" sz="1200" b="1"/>
              <a:t> a</a:t>
            </a: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885825" y="3552825"/>
            <a:ext cx="1065213" cy="1593850"/>
          </a:xfrm>
          <a:custGeom>
            <a:avLst/>
            <a:gdLst>
              <a:gd name="T0" fmla="*/ 0 w 113"/>
              <a:gd name="T1" fmla="*/ 0 h 1004"/>
              <a:gd name="T2" fmla="*/ 0 w 113"/>
              <a:gd name="T3" fmla="*/ 1004 h 1004"/>
              <a:gd name="T4" fmla="*/ 113 w 113"/>
              <a:gd name="T5" fmla="*/ 1004 h 1004"/>
              <a:gd name="T6" fmla="*/ 113 w 113"/>
              <a:gd name="T7" fmla="*/ 0 h 1004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1004"/>
              <a:gd name="T14" fmla="*/ 113 w 113"/>
              <a:gd name="T15" fmla="*/ 1004 h 10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1004">
                <a:moveTo>
                  <a:pt x="0" y="0"/>
                </a:moveTo>
                <a:lnTo>
                  <a:pt x="0" y="1004"/>
                </a:lnTo>
                <a:lnTo>
                  <a:pt x="113" y="1004"/>
                </a:lnTo>
                <a:lnTo>
                  <a:pt x="113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582613" y="5146675"/>
            <a:ext cx="179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300288" y="49403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715963" y="3241675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          </a:t>
            </a:r>
            <a:r>
              <a:rPr lang="en-US" sz="1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  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82600" y="4043363"/>
            <a:ext cx="2252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I         II         III</a:t>
            </a:r>
          </a:p>
        </p:txBody>
      </p:sp>
      <p:graphicFrame>
        <p:nvGraphicFramePr>
          <p:cNvPr id="3077" name="Object 20"/>
          <p:cNvGraphicFramePr>
            <a:graphicFrameLocks noChangeAspect="1"/>
          </p:cNvGraphicFramePr>
          <p:nvPr/>
        </p:nvGraphicFramePr>
        <p:xfrm>
          <a:off x="4430713" y="4411663"/>
          <a:ext cx="1873250" cy="763587"/>
        </p:xfrm>
        <a:graphic>
          <a:graphicData uri="http://schemas.openxmlformats.org/presentationml/2006/ole">
            <p:oleObj spid="_x0000_s3077" name="Equation" r:id="rId6" imgW="1028520" imgH="419040" progId="Equation.3">
              <p:embed/>
            </p:oleObj>
          </a:graphicData>
        </a:graphic>
      </p:graphicFrame>
      <p:graphicFrame>
        <p:nvGraphicFramePr>
          <p:cNvPr id="3078" name="Object 21"/>
          <p:cNvGraphicFramePr>
            <a:graphicFrameLocks noChangeAspect="1"/>
          </p:cNvGraphicFramePr>
          <p:nvPr/>
        </p:nvGraphicFramePr>
        <p:xfrm>
          <a:off x="3168650" y="5486400"/>
          <a:ext cx="4164013" cy="369888"/>
        </p:xfrm>
        <a:graphic>
          <a:graphicData uri="http://schemas.openxmlformats.org/presentationml/2006/ole">
            <p:oleObj spid="_x0000_s3078" name="Equation" r:id="rId7" imgW="2286000" imgH="203040" progId="Equation.3">
              <p:embed/>
            </p:oleObj>
          </a:graphicData>
        </a:graphic>
      </p:graphicFrame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1598613" y="5473700"/>
            <a:ext cx="1595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Trial function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a Particle in a 1-D Box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Solve for possible r and s in                                that satisfy the Schrödinger equation.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Not all solutions are acceptable. The wave function needs to be continuous in all regions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buFont typeface="Arial" pitchFamily="34" charset="0"/>
              <a:buNone/>
            </a:pPr>
            <a:endParaRPr 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903788" y="963613"/>
          <a:ext cx="2497137" cy="369887"/>
        </p:xfrm>
        <a:graphic>
          <a:graphicData uri="http://schemas.openxmlformats.org/presentationml/2006/ole">
            <p:oleObj spid="_x0000_s4098" name="Equation" r:id="rId3" imgW="1371600" imgH="20304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387475" y="1938338"/>
          <a:ext cx="6821488" cy="877887"/>
        </p:xfrm>
        <a:graphic>
          <a:graphicData uri="http://schemas.openxmlformats.org/presentationml/2006/ole">
            <p:oleObj spid="_x0000_s4099" name="Equation" r:id="rId4" imgW="3746160" imgH="482400" progId="Equation.3">
              <p:embed/>
            </p:oleObj>
          </a:graphicData>
        </a:graphic>
      </p:graphicFrame>
      <p:sp>
        <p:nvSpPr>
          <p:cNvPr id="4105" name="Freeform 17"/>
          <p:cNvSpPr>
            <a:spLocks/>
          </p:cNvSpPr>
          <p:nvPr/>
        </p:nvSpPr>
        <p:spPr bwMode="auto">
          <a:xfrm>
            <a:off x="1962150" y="4422775"/>
            <a:ext cx="1047750" cy="652463"/>
          </a:xfrm>
          <a:custGeom>
            <a:avLst/>
            <a:gdLst>
              <a:gd name="T0" fmla="*/ 0 w 453"/>
              <a:gd name="T1" fmla="*/ 210 h 411"/>
              <a:gd name="T2" fmla="*/ 61 w 453"/>
              <a:gd name="T3" fmla="*/ 33 h 411"/>
              <a:gd name="T4" fmla="*/ 153 w 453"/>
              <a:gd name="T5" fmla="*/ 410 h 411"/>
              <a:gd name="T6" fmla="*/ 261 w 453"/>
              <a:gd name="T7" fmla="*/ 41 h 411"/>
              <a:gd name="T8" fmla="*/ 368 w 453"/>
              <a:gd name="T9" fmla="*/ 402 h 411"/>
              <a:gd name="T10" fmla="*/ 453 w 453"/>
              <a:gd name="T11" fmla="*/ 41 h 4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"/>
              <a:gd name="T19" fmla="*/ 0 h 411"/>
              <a:gd name="T20" fmla="*/ 453 w 453"/>
              <a:gd name="T21" fmla="*/ 411 h 4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" h="411">
                <a:moveTo>
                  <a:pt x="0" y="210"/>
                </a:moveTo>
                <a:cubicBezTo>
                  <a:pt x="18" y="105"/>
                  <a:pt x="36" y="0"/>
                  <a:pt x="61" y="33"/>
                </a:cubicBezTo>
                <a:cubicBezTo>
                  <a:pt x="86" y="66"/>
                  <a:pt x="120" y="409"/>
                  <a:pt x="153" y="410"/>
                </a:cubicBezTo>
                <a:cubicBezTo>
                  <a:pt x="186" y="411"/>
                  <a:pt x="225" y="42"/>
                  <a:pt x="261" y="41"/>
                </a:cubicBezTo>
                <a:cubicBezTo>
                  <a:pt x="297" y="40"/>
                  <a:pt x="336" y="402"/>
                  <a:pt x="368" y="402"/>
                </a:cubicBezTo>
                <a:cubicBezTo>
                  <a:pt x="400" y="402"/>
                  <a:pt x="426" y="221"/>
                  <a:pt x="453" y="41"/>
                </a:cubicBezTo>
              </a:path>
            </a:pathLst>
          </a:custGeom>
          <a:noFill/>
          <a:ln w="9525" cap="flat">
            <a:solidFill>
              <a:srgbClr val="FF33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4106" name="Group 15"/>
          <p:cNvGrpSpPr>
            <a:grpSpLocks/>
          </p:cNvGrpSpPr>
          <p:nvPr/>
        </p:nvGrpSpPr>
        <p:grpSpPr bwMode="auto">
          <a:xfrm>
            <a:off x="1176338" y="4029075"/>
            <a:ext cx="2730500" cy="1754188"/>
            <a:chOff x="396" y="2576"/>
            <a:chExt cx="1720" cy="1105"/>
          </a:xfrm>
        </p:grpSpPr>
        <p:sp>
          <p:nvSpPr>
            <p:cNvPr id="4107" name="Freeform 6"/>
            <p:cNvSpPr>
              <a:spLocks/>
            </p:cNvSpPr>
            <p:nvPr/>
          </p:nvSpPr>
          <p:spPr bwMode="auto">
            <a:xfrm>
              <a:off x="892" y="2576"/>
              <a:ext cx="671" cy="1004"/>
            </a:xfrm>
            <a:custGeom>
              <a:avLst/>
              <a:gdLst>
                <a:gd name="T0" fmla="*/ 0 w 113"/>
                <a:gd name="T1" fmla="*/ 0 h 1004"/>
                <a:gd name="T2" fmla="*/ 0 w 113"/>
                <a:gd name="T3" fmla="*/ 1004 h 1004"/>
                <a:gd name="T4" fmla="*/ 113 w 113"/>
                <a:gd name="T5" fmla="*/ 1004 h 1004"/>
                <a:gd name="T6" fmla="*/ 113 w 113"/>
                <a:gd name="T7" fmla="*/ 0 h 10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004"/>
                <a:gd name="T14" fmla="*/ 113 w 113"/>
                <a:gd name="T15" fmla="*/ 1004 h 10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004">
                  <a:moveTo>
                    <a:pt x="0" y="0"/>
                  </a:moveTo>
                  <a:lnTo>
                    <a:pt x="0" y="1004"/>
                  </a:lnTo>
                  <a:lnTo>
                    <a:pt x="113" y="1004"/>
                  </a:lnTo>
                  <a:lnTo>
                    <a:pt x="113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08" name="Line 7"/>
            <p:cNvSpPr>
              <a:spLocks noChangeShapeType="1"/>
            </p:cNvSpPr>
            <p:nvPr/>
          </p:nvSpPr>
          <p:spPr bwMode="auto">
            <a:xfrm>
              <a:off x="701" y="3580"/>
              <a:ext cx="1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09" name="Text Box 8"/>
            <p:cNvSpPr txBox="1">
              <a:spLocks noChangeArrowheads="1"/>
            </p:cNvSpPr>
            <p:nvPr/>
          </p:nvSpPr>
          <p:spPr bwMode="auto">
            <a:xfrm>
              <a:off x="1783" y="3450"/>
              <a:ext cx="2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4110" name="Line 9"/>
            <p:cNvSpPr>
              <a:spLocks noChangeShapeType="1"/>
            </p:cNvSpPr>
            <p:nvPr/>
          </p:nvSpPr>
          <p:spPr bwMode="auto">
            <a:xfrm>
              <a:off x="472" y="3072"/>
              <a:ext cx="429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111" name="Line 10"/>
            <p:cNvSpPr>
              <a:spLocks noChangeShapeType="1"/>
            </p:cNvSpPr>
            <p:nvPr/>
          </p:nvSpPr>
          <p:spPr bwMode="auto">
            <a:xfrm>
              <a:off x="1568" y="3070"/>
              <a:ext cx="407" cy="0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aphicFrame>
          <p:nvGraphicFramePr>
            <p:cNvPr id="4101" name="Object 12"/>
            <p:cNvGraphicFramePr>
              <a:graphicFrameLocks noChangeAspect="1"/>
            </p:cNvGraphicFramePr>
            <p:nvPr/>
          </p:nvGraphicFramePr>
          <p:xfrm>
            <a:off x="396" y="3100"/>
            <a:ext cx="481" cy="240"/>
          </p:xfrm>
          <a:graphic>
            <a:graphicData uri="http://schemas.openxmlformats.org/presentationml/2006/ole">
              <p:oleObj spid="_x0000_s4101" name="Equation" r:id="rId5" imgW="431640" imgH="215640" progId="Equation.3">
                <p:embed/>
              </p:oleObj>
            </a:graphicData>
          </a:graphic>
        </p:graphicFrame>
        <p:graphicFrame>
          <p:nvGraphicFramePr>
            <p:cNvPr id="4102" name="Object 13"/>
            <p:cNvGraphicFramePr>
              <a:graphicFrameLocks noChangeAspect="1"/>
            </p:cNvGraphicFramePr>
            <p:nvPr/>
          </p:nvGraphicFramePr>
          <p:xfrm>
            <a:off x="1564" y="3089"/>
            <a:ext cx="552" cy="240"/>
          </p:xfrm>
          <a:graphic>
            <a:graphicData uri="http://schemas.openxmlformats.org/presentationml/2006/ole">
              <p:oleObj spid="_x0000_s4102" name="Equation" r:id="rId6" imgW="495000" imgH="215640" progId="Equation.3">
                <p:embed/>
              </p:oleObj>
            </a:graphicData>
          </a:graphic>
        </p:graphicFrame>
      </p:grpSp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4311650" y="4441825"/>
          <a:ext cx="3840163" cy="879475"/>
        </p:xfrm>
        <a:graphic>
          <a:graphicData uri="http://schemas.openxmlformats.org/presentationml/2006/ole">
            <p:oleObj spid="_x0000_s4100" name="Equation" r:id="rId7" imgW="2108160" imgH="4824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boundary conditions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Only these allowed energy can make the wavefunction well-behaved.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a Particle in a 1-D Box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687513" y="1357313"/>
          <a:ext cx="3897312" cy="346075"/>
        </p:xfrm>
        <a:graphic>
          <a:graphicData uri="http://schemas.openxmlformats.org/presentationml/2006/ole">
            <p:oleObj spid="_x0000_s5122" name="Equation" r:id="rId3" imgW="2438280" imgH="21564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720850" y="1744663"/>
          <a:ext cx="4826000" cy="1735137"/>
        </p:xfrm>
        <a:graphic>
          <a:graphicData uri="http://schemas.openxmlformats.org/presentationml/2006/ole">
            <p:oleObj spid="_x0000_s5123" name="Equation" r:id="rId4" imgW="3035160" imgH="1091880" progId="Equation.3">
              <p:embed/>
            </p:oleObj>
          </a:graphicData>
        </a:graphic>
      </p:graphicFrame>
      <p:grpSp>
        <p:nvGrpSpPr>
          <p:cNvPr id="5126" name="Group 58"/>
          <p:cNvGrpSpPr>
            <a:grpSpLocks/>
          </p:cNvGrpSpPr>
          <p:nvPr/>
        </p:nvGrpSpPr>
        <p:grpSpPr bwMode="auto">
          <a:xfrm>
            <a:off x="4302125" y="4130675"/>
            <a:ext cx="2727325" cy="2505075"/>
            <a:chOff x="2668" y="2602"/>
            <a:chExt cx="1718" cy="1578"/>
          </a:xfrm>
        </p:grpSpPr>
        <p:grpSp>
          <p:nvGrpSpPr>
            <p:cNvPr id="5138" name="Group 52"/>
            <p:cNvGrpSpPr>
              <a:grpSpLocks/>
            </p:cNvGrpSpPr>
            <p:nvPr/>
          </p:nvGrpSpPr>
          <p:grpSpPr bwMode="auto">
            <a:xfrm>
              <a:off x="3879" y="2796"/>
              <a:ext cx="507" cy="1384"/>
              <a:chOff x="3879" y="2796"/>
              <a:chExt cx="507" cy="1384"/>
            </a:xfrm>
          </p:grpSpPr>
          <p:sp>
            <p:nvSpPr>
              <p:cNvPr id="5142" name="Text Box 32"/>
              <p:cNvSpPr txBox="1">
                <a:spLocks noChangeArrowheads="1"/>
              </p:cNvSpPr>
              <p:nvPr/>
            </p:nvSpPr>
            <p:spPr bwMode="auto">
              <a:xfrm>
                <a:off x="3879" y="3968"/>
                <a:ext cx="5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n=1</a:t>
                </a:r>
              </a:p>
            </p:txBody>
          </p:sp>
          <p:sp>
            <p:nvSpPr>
              <p:cNvPr id="5143" name="Text Box 33"/>
              <p:cNvSpPr txBox="1">
                <a:spLocks noChangeArrowheads="1"/>
              </p:cNvSpPr>
              <p:nvPr/>
            </p:nvSpPr>
            <p:spPr bwMode="auto">
              <a:xfrm>
                <a:off x="3881" y="3728"/>
                <a:ext cx="5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n=2</a:t>
                </a:r>
              </a:p>
            </p:txBody>
          </p:sp>
          <p:sp>
            <p:nvSpPr>
              <p:cNvPr id="5144" name="Text Box 34"/>
              <p:cNvSpPr txBox="1">
                <a:spLocks noChangeArrowheads="1"/>
              </p:cNvSpPr>
              <p:nvPr/>
            </p:nvSpPr>
            <p:spPr bwMode="auto">
              <a:xfrm>
                <a:off x="3881" y="3330"/>
                <a:ext cx="5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n=3</a:t>
                </a:r>
              </a:p>
            </p:txBody>
          </p:sp>
          <p:sp>
            <p:nvSpPr>
              <p:cNvPr id="5145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796"/>
                <a:ext cx="50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n=4</a:t>
                </a:r>
              </a:p>
            </p:txBody>
          </p:sp>
        </p:grpSp>
        <p:pic>
          <p:nvPicPr>
            <p:cNvPr id="5139" name="Picture 3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7" y="2602"/>
              <a:ext cx="873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Line 41"/>
            <p:cNvSpPr>
              <a:spLocks noChangeShapeType="1"/>
            </p:cNvSpPr>
            <p:nvPr/>
          </p:nvSpPr>
          <p:spPr bwMode="auto">
            <a:xfrm flipV="1">
              <a:off x="2912" y="2646"/>
              <a:ext cx="0" cy="15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41" name="Text Box 42"/>
            <p:cNvSpPr txBox="1">
              <a:spLocks noChangeArrowheads="1"/>
            </p:cNvSpPr>
            <p:nvPr/>
          </p:nvSpPr>
          <p:spPr bwMode="auto">
            <a:xfrm rot="-5400000">
              <a:off x="2505" y="3329"/>
              <a:ext cx="5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Energy</a:t>
              </a:r>
            </a:p>
          </p:txBody>
        </p:sp>
      </p:grpSp>
      <p:grpSp>
        <p:nvGrpSpPr>
          <p:cNvPr id="5127" name="Group 50"/>
          <p:cNvGrpSpPr>
            <a:grpSpLocks/>
          </p:cNvGrpSpPr>
          <p:nvPr/>
        </p:nvGrpSpPr>
        <p:grpSpPr bwMode="auto">
          <a:xfrm>
            <a:off x="3767138" y="4619625"/>
            <a:ext cx="515937" cy="1985963"/>
            <a:chOff x="3027" y="2913"/>
            <a:chExt cx="325" cy="1251"/>
          </a:xfrm>
        </p:grpSpPr>
        <p:sp>
          <p:nvSpPr>
            <p:cNvPr id="5133" name="Line 45"/>
            <p:cNvSpPr>
              <a:spLocks noChangeShapeType="1"/>
            </p:cNvSpPr>
            <p:nvPr/>
          </p:nvSpPr>
          <p:spPr bwMode="auto">
            <a:xfrm>
              <a:off x="3027" y="4164"/>
              <a:ext cx="324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34" name="Line 46"/>
            <p:cNvSpPr>
              <a:spLocks noChangeShapeType="1"/>
            </p:cNvSpPr>
            <p:nvPr/>
          </p:nvSpPr>
          <p:spPr bwMode="auto">
            <a:xfrm>
              <a:off x="3028" y="4087"/>
              <a:ext cx="3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35" name="Line 47"/>
            <p:cNvSpPr>
              <a:spLocks noChangeShapeType="1"/>
            </p:cNvSpPr>
            <p:nvPr/>
          </p:nvSpPr>
          <p:spPr bwMode="auto">
            <a:xfrm>
              <a:off x="3027" y="3852"/>
              <a:ext cx="3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36" name="Line 48"/>
            <p:cNvSpPr>
              <a:spLocks noChangeShapeType="1"/>
            </p:cNvSpPr>
            <p:nvPr/>
          </p:nvSpPr>
          <p:spPr bwMode="auto">
            <a:xfrm>
              <a:off x="3027" y="3462"/>
              <a:ext cx="3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137" name="Line 49"/>
            <p:cNvSpPr>
              <a:spLocks noChangeShapeType="1"/>
            </p:cNvSpPr>
            <p:nvPr/>
          </p:nvSpPr>
          <p:spPr bwMode="auto">
            <a:xfrm>
              <a:off x="3027" y="2913"/>
              <a:ext cx="3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128" name="Group 53"/>
          <p:cNvGrpSpPr>
            <a:grpSpLocks/>
          </p:cNvGrpSpPr>
          <p:nvPr/>
        </p:nvGrpSpPr>
        <p:grpSpPr bwMode="auto">
          <a:xfrm>
            <a:off x="3516313" y="4454525"/>
            <a:ext cx="804862" cy="2135188"/>
            <a:chOff x="3879" y="2796"/>
            <a:chExt cx="507" cy="1345"/>
          </a:xfrm>
        </p:grpSpPr>
        <p:sp>
          <p:nvSpPr>
            <p:cNvPr id="5129" name="Text Box 54"/>
            <p:cNvSpPr txBox="1">
              <a:spLocks noChangeArrowheads="1"/>
            </p:cNvSpPr>
            <p:nvPr/>
          </p:nvSpPr>
          <p:spPr bwMode="auto">
            <a:xfrm>
              <a:off x="3879" y="3968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</a:t>
              </a:r>
              <a:r>
                <a:rPr lang="en-US" sz="1200" baseline="-25000"/>
                <a:t>1</a:t>
              </a:r>
            </a:p>
          </p:txBody>
        </p:sp>
        <p:sp>
          <p:nvSpPr>
            <p:cNvPr id="5130" name="Text Box 55"/>
            <p:cNvSpPr txBox="1">
              <a:spLocks noChangeArrowheads="1"/>
            </p:cNvSpPr>
            <p:nvPr/>
          </p:nvSpPr>
          <p:spPr bwMode="auto">
            <a:xfrm>
              <a:off x="3881" y="3728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</a:t>
              </a:r>
              <a:r>
                <a:rPr lang="en-US" sz="1200" baseline="-25000"/>
                <a:t>2</a:t>
              </a:r>
            </a:p>
          </p:txBody>
        </p:sp>
        <p:sp>
          <p:nvSpPr>
            <p:cNvPr id="5131" name="Text Box 56"/>
            <p:cNvSpPr txBox="1">
              <a:spLocks noChangeArrowheads="1"/>
            </p:cNvSpPr>
            <p:nvPr/>
          </p:nvSpPr>
          <p:spPr bwMode="auto">
            <a:xfrm>
              <a:off x="3881" y="3330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</a:t>
              </a:r>
              <a:r>
                <a:rPr lang="en-US" sz="1200" baseline="-25000"/>
                <a:t>3</a:t>
              </a:r>
            </a:p>
          </p:txBody>
        </p:sp>
        <p:sp>
          <p:nvSpPr>
            <p:cNvPr id="5132" name="Text Box 57"/>
            <p:cNvSpPr txBox="1">
              <a:spLocks noChangeArrowheads="1"/>
            </p:cNvSpPr>
            <p:nvPr/>
          </p:nvSpPr>
          <p:spPr bwMode="auto">
            <a:xfrm>
              <a:off x="3880" y="2796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</a:t>
              </a:r>
              <a:r>
                <a:rPr lang="en-US" sz="1200" baseline="-25000"/>
                <a:t>4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a Particle in a 1-D Box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mtClean="0"/>
              <a:t>Normalizability of the wavefunction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The lowest energy is when n=1</a:t>
            </a:r>
          </a:p>
          <a:p>
            <a:pPr eaLnBrk="1" hangingPunct="1">
              <a:lnSpc>
                <a:spcPct val="75000"/>
              </a:lnSpc>
            </a:pPr>
            <a:endParaRPr lang="en-US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For Macroscopic system, </a:t>
            </a:r>
            <a:br>
              <a:rPr lang="en-US" smtClean="0"/>
            </a:br>
            <a:r>
              <a:rPr lang="en-US" smtClean="0"/>
              <a:t>n is very large</a:t>
            </a:r>
          </a:p>
        </p:txBody>
      </p:sp>
      <p:grpSp>
        <p:nvGrpSpPr>
          <p:cNvPr id="6150" name="Group 11"/>
          <p:cNvGrpSpPr>
            <a:grpSpLocks/>
          </p:cNvGrpSpPr>
          <p:nvPr/>
        </p:nvGrpSpPr>
        <p:grpSpPr bwMode="auto">
          <a:xfrm>
            <a:off x="958850" y="1201738"/>
            <a:ext cx="4856163" cy="2968625"/>
            <a:chOff x="604" y="757"/>
            <a:chExt cx="3059" cy="1870"/>
          </a:xfrm>
        </p:grpSpPr>
        <p:graphicFrame>
          <p:nvGraphicFramePr>
            <p:cNvPr id="6147" name="Object 4"/>
            <p:cNvGraphicFramePr>
              <a:graphicFrameLocks noChangeAspect="1"/>
            </p:cNvGraphicFramePr>
            <p:nvPr/>
          </p:nvGraphicFramePr>
          <p:xfrm>
            <a:off x="604" y="757"/>
            <a:ext cx="3018" cy="1870"/>
          </p:xfrm>
          <a:graphic>
            <a:graphicData uri="http://schemas.openxmlformats.org/presentationml/2006/ole">
              <p:oleObj spid="_x0000_s6147" name="Equation" r:id="rId3" imgW="2997000" imgH="1854000" progId="Equation.3">
                <p:embed/>
              </p:oleObj>
            </a:graphicData>
          </a:graphic>
        </p:graphicFrame>
        <p:sp>
          <p:nvSpPr>
            <p:cNvPr id="6155" name="Text Box 5"/>
            <p:cNvSpPr txBox="1">
              <a:spLocks noChangeArrowheads="1"/>
            </p:cNvSpPr>
            <p:nvPr/>
          </p:nvSpPr>
          <p:spPr bwMode="auto">
            <a:xfrm>
              <a:off x="1615" y="1821"/>
              <a:ext cx="20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Normalization constant</a:t>
              </a:r>
            </a:p>
          </p:txBody>
        </p:sp>
      </p:grp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8050" y="981075"/>
            <a:ext cx="2751138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2" name="Group 12"/>
          <p:cNvGrpSpPr>
            <a:grpSpLocks/>
          </p:cNvGrpSpPr>
          <p:nvPr/>
        </p:nvGrpSpPr>
        <p:grpSpPr bwMode="auto">
          <a:xfrm>
            <a:off x="1792288" y="4376738"/>
            <a:ext cx="3235325" cy="665162"/>
            <a:chOff x="1129" y="2757"/>
            <a:chExt cx="2038" cy="419"/>
          </a:xfrm>
        </p:grpSpPr>
        <p:graphicFrame>
          <p:nvGraphicFramePr>
            <p:cNvPr id="6146" name="Object 7"/>
            <p:cNvGraphicFramePr>
              <a:graphicFrameLocks noChangeAspect="1"/>
            </p:cNvGraphicFramePr>
            <p:nvPr/>
          </p:nvGraphicFramePr>
          <p:xfrm>
            <a:off x="1129" y="2757"/>
            <a:ext cx="661" cy="419"/>
          </p:xfrm>
          <a:graphic>
            <a:graphicData uri="http://schemas.openxmlformats.org/presentationml/2006/ole">
              <p:oleObj spid="_x0000_s6146" name="Equation" r:id="rId5" imgW="660240" imgH="419040" progId="Equation.3">
                <p:embed/>
              </p:oleObj>
            </a:graphicData>
          </a:graphic>
        </p:graphicFrame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1794" y="2843"/>
              <a:ext cx="13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</a:rPr>
                <a:t>Zero-point energy</a:t>
              </a:r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953250" y="5594350"/>
            <a:ext cx="822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ground</a:t>
            </a:r>
            <a:br>
              <a:rPr lang="en-US" sz="1400" b="1"/>
            </a:br>
            <a:r>
              <a:rPr lang="en-US" sz="1400" b="1"/>
              <a:t>state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a Particle in a 3-D Box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the 3-D box (a</a:t>
            </a:r>
            <a:r>
              <a:rPr lang="en-US" sz="2800" smtClean="0"/>
              <a:t>x</a:t>
            </a:r>
            <a:r>
              <a:rPr lang="en-US" smtClean="0"/>
              <a:t>b</a:t>
            </a:r>
            <a:r>
              <a:rPr lang="en-US" sz="2800" smtClean="0"/>
              <a:t>x</a:t>
            </a:r>
            <a:r>
              <a:rPr lang="en-US" smtClean="0"/>
              <a:t>c), the potential outside the box is infinity and is zero inside the box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027238" y="1849438"/>
          <a:ext cx="3916362" cy="927100"/>
        </p:xfrm>
        <a:graphic>
          <a:graphicData uri="http://schemas.openxmlformats.org/presentationml/2006/ole">
            <p:oleObj spid="_x0000_s7170" name="Equation" r:id="rId3" imgW="2044440" imgH="482400" progId="Equation.3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2695575" y="2808288"/>
          <a:ext cx="2309813" cy="390525"/>
        </p:xfrm>
        <a:graphic>
          <a:graphicData uri="http://schemas.openxmlformats.org/presentationml/2006/ole">
            <p:oleObj spid="_x0000_s7171" name="Equation" r:id="rId4" imgW="1206360" imgH="203040" progId="Equation.3">
              <p:embed/>
            </p:oleObj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1703388" y="3294063"/>
          <a:ext cx="4887912" cy="804862"/>
        </p:xfrm>
        <a:graphic>
          <a:graphicData uri="http://schemas.openxmlformats.org/presentationml/2006/ole">
            <p:oleObj spid="_x0000_s7172" name="Equation" r:id="rId5" imgW="2552400" imgH="419040" progId="Equation.3">
              <p:embed/>
            </p:oleObj>
          </a:graphicData>
        </a:graphic>
      </p:graphicFrame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2228850" y="4137025"/>
          <a:ext cx="4014788" cy="2486025"/>
        </p:xfrm>
        <a:graphic>
          <a:graphicData uri="http://schemas.openxmlformats.org/presentationml/2006/ole">
            <p:oleObj spid="_x0000_s7173" name="Equation" r:id="rId6" imgW="2323800" imgH="14349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Solutions for a Particle in a 3-D Box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Inside the box:</a:t>
            </a:r>
          </a:p>
          <a:p>
            <a:pPr lvl="1" eaLnBrk="1" hangingPunct="1"/>
            <a:r>
              <a:rPr lang="en-US" smtClean="0"/>
              <a:t>Outside the box: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Total energy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ground state is when n</a:t>
            </a:r>
            <a:r>
              <a:rPr lang="en-US" baseline="-25000" smtClean="0"/>
              <a:t>x</a:t>
            </a:r>
            <a:r>
              <a:rPr lang="en-US" smtClean="0"/>
              <a:t>=1 n</a:t>
            </a:r>
            <a:r>
              <a:rPr lang="en-US" baseline="-25000" smtClean="0"/>
              <a:t>y</a:t>
            </a:r>
            <a:r>
              <a:rPr lang="en-US" smtClean="0"/>
              <a:t>=1 n</a:t>
            </a:r>
            <a:r>
              <a:rPr lang="en-US" baseline="-25000" smtClean="0"/>
              <a:t>z</a:t>
            </a:r>
            <a:r>
              <a:rPr lang="en-US" smtClean="0"/>
              <a:t>=1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382963" y="1077913"/>
          <a:ext cx="4065587" cy="1165225"/>
        </p:xfrm>
        <a:graphic>
          <a:graphicData uri="http://schemas.openxmlformats.org/presentationml/2006/ole">
            <p:oleObj spid="_x0000_s8194" name="Equation" r:id="rId3" imgW="2400120" imgH="68580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217863" y="2470150"/>
          <a:ext cx="3057525" cy="1065213"/>
        </p:xfrm>
        <a:graphic>
          <a:graphicData uri="http://schemas.openxmlformats.org/presentationml/2006/ole">
            <p:oleObj spid="_x0000_s8195" name="Equation" r:id="rId4" imgW="1460160" imgH="5079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 stormfront design template">
  <a:themeElements>
    <a:clrScheme name="Pastel stormfron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astel stormfront design template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 stormfro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 stormfront design template</Template>
  <TotalTime>2855</TotalTime>
  <Words>1105</Words>
  <Application>Microsoft Office PowerPoint</Application>
  <PresentationFormat>On-screen Show (4:3)</PresentationFormat>
  <Paragraphs>343</Paragraphs>
  <Slides>36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Tahoma</vt:lpstr>
      <vt:lpstr>Arial</vt:lpstr>
      <vt:lpstr>Cordia New</vt:lpstr>
      <vt:lpstr>Wingdings</vt:lpstr>
      <vt:lpstr>Calibri</vt:lpstr>
      <vt:lpstr>Symbol</vt:lpstr>
      <vt:lpstr>Times New Roman</vt:lpstr>
      <vt:lpstr>Pastel stormfront design template</vt:lpstr>
      <vt:lpstr>Microsoft Equation 3.0</vt:lpstr>
      <vt:lpstr>Physical Chemistry III (728342) The Schrödinger Equation</vt:lpstr>
      <vt:lpstr>Solving Schrödinger Equations</vt:lpstr>
      <vt:lpstr>Zero Potential</vt:lpstr>
      <vt:lpstr>A Particle in a 1-D Box</vt:lpstr>
      <vt:lpstr>Solutions for a Particle in a 1-D Box</vt:lpstr>
      <vt:lpstr>Solutions for a Particle in a 1-D Box</vt:lpstr>
      <vt:lpstr>Solutions for a Particle in a 1-D Box</vt:lpstr>
      <vt:lpstr>Solutions for a Particle in a 3-D Box</vt:lpstr>
      <vt:lpstr>Solutions for a Particle in a 3-D Box</vt:lpstr>
      <vt:lpstr>Degeneracy</vt:lpstr>
      <vt:lpstr>Orthogonality and the Bracket Notation</vt:lpstr>
      <vt:lpstr>A Finite Depth Potential Box</vt:lpstr>
      <vt:lpstr>A Finite Depth Potential Box</vt:lpstr>
      <vt:lpstr>The Tunneling Effect</vt:lpstr>
      <vt:lpstr>The Tunneling Effect</vt:lpstr>
      <vt:lpstr>The Tunneling Effect</vt:lpstr>
      <vt:lpstr>The Harmonic Oscillator (Vibration)</vt:lpstr>
      <vt:lpstr>The 1-D Harmonic Oscillator</vt:lpstr>
      <vt:lpstr>Solutions for 1-D Harmonic Oscillator</vt:lpstr>
      <vt:lpstr>Slide 20</vt:lpstr>
      <vt:lpstr>Slide 21</vt:lpstr>
      <vt:lpstr>Slide 22</vt:lpstr>
      <vt:lpstr>Rigid Rotor (Rotation)</vt:lpstr>
      <vt:lpstr>Slide 24</vt:lpstr>
      <vt:lpstr>Slide 25</vt:lpstr>
      <vt:lpstr>Solutions for 2-D rotation</vt:lpstr>
      <vt:lpstr>Slide 27</vt:lpstr>
      <vt:lpstr>Spherical Coordinates</vt:lpstr>
      <vt:lpstr>3-D Rotation</vt:lpstr>
      <vt:lpstr>Slide 30</vt:lpstr>
      <vt:lpstr>Slide 31</vt:lpstr>
      <vt:lpstr>Solutions for 3-D Rotation</vt:lpstr>
      <vt:lpstr>Slide 33</vt:lpstr>
      <vt:lpstr>Angular Momentum &amp; Space Quantization</vt:lpstr>
      <vt:lpstr>Spin</vt:lpstr>
      <vt:lpstr>Key Ideas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PhysChem 728342 Introduction to Quantum Theory</dc:title>
  <dc:creator>Piti Treesukol</dc:creator>
  <cp:lastModifiedBy>Office Of Computer Services</cp:lastModifiedBy>
  <cp:revision>72</cp:revision>
  <dcterms:created xsi:type="dcterms:W3CDTF">2006-06-06T13:33:47Z</dcterms:created>
  <dcterms:modified xsi:type="dcterms:W3CDTF">2012-07-01T00:43:52Z</dcterms:modified>
</cp:coreProperties>
</file>