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2" r:id="rId14"/>
    <p:sldId id="301" r:id="rId15"/>
    <p:sldId id="300" r:id="rId16"/>
    <p:sldId id="303" r:id="rId17"/>
    <p:sldId id="304" r:id="rId18"/>
    <p:sldId id="305" r:id="rId19"/>
    <p:sldId id="306" r:id="rId20"/>
    <p:sldId id="307" r:id="rId21"/>
    <p:sldId id="334" r:id="rId22"/>
    <p:sldId id="308" r:id="rId23"/>
    <p:sldId id="309" r:id="rId24"/>
    <p:sldId id="310" r:id="rId25"/>
    <p:sldId id="311" r:id="rId26"/>
    <p:sldId id="313" r:id="rId27"/>
    <p:sldId id="314" r:id="rId28"/>
    <p:sldId id="315" r:id="rId29"/>
    <p:sldId id="336" r:id="rId30"/>
    <p:sldId id="316" r:id="rId31"/>
    <p:sldId id="317" r:id="rId32"/>
    <p:sldId id="312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31" r:id="rId43"/>
    <p:sldId id="333" r:id="rId44"/>
    <p:sldId id="332" r:id="rId45"/>
    <p:sldId id="328" r:id="rId46"/>
    <p:sldId id="329" r:id="rId47"/>
    <p:sldId id="337" r:id="rId48"/>
    <p:sldId id="32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ECFF"/>
    <a:srgbClr val="FF6600"/>
    <a:srgbClr val="FF3399"/>
    <a:srgbClr val="FFCCFF"/>
    <a:srgbClr val="570F99"/>
    <a:srgbClr val="07A184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3921" autoAdjust="0"/>
  </p:normalViewPr>
  <p:slideViewPr>
    <p:cSldViewPr snapToGrid="0">
      <p:cViewPr>
        <p:scale>
          <a:sx n="80" d="100"/>
          <a:sy n="80" d="100"/>
        </p:scale>
        <p:origin x="-34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68.wmf"/><Relationship Id="rId4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694BF64-13BA-4588-B93B-255C1DF996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8915400" cy="914400"/>
          </a:xfrm>
        </p:spPr>
        <p:txBody>
          <a:bodyPr/>
          <a:lstStyle>
            <a:lvl1pPr>
              <a:defRPr sz="80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45720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671E8A-664A-4611-A33D-B548FFECC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941D-0CDF-4ED5-B815-FF716777F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700" y="44450"/>
            <a:ext cx="2238375" cy="6508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4450"/>
            <a:ext cx="6565900" cy="6508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4A97B-D8E2-4CAE-9EFE-956BF8A7F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BBE0-7339-470D-A901-C4211007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D622-A65A-4407-96F0-5F3DFA2F6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353E-BA5A-4DAA-9CE3-5A64EEE2E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A3FA-5FA2-4380-85A3-53D2C41C8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4CAF6-1384-4122-B93B-EC303661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8229-90B2-4283-8C99-545F70D57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60F7-321E-489D-BD42-2ADB0474B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606A3-A4D4-4A4B-9B5F-C415D797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44450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9238"/>
            <a:ext cx="2133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5A45CBB5-7F7A-46B0-9176-E2A1CB08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H SarabunPSK" pitchFamily="34" charset="-34"/>
          <a:ea typeface="+mj-ea"/>
          <a:cs typeface="TH SarabunPSK" pitchFamily="34" charset="-34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CC99"/>
        </a:buClr>
        <a:buSzPct val="75000"/>
        <a:buFont typeface="Wingdings" pitchFamily="2" charset="2"/>
        <a:buChar char="§"/>
        <a:defRPr sz="40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1pPr>
      <a:lvl2pPr marL="742950" indent="-28575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99CC"/>
        </a:buClr>
        <a:buFont typeface="Arial" pitchFamily="34" charset="0"/>
        <a:buChar char="•"/>
        <a:defRPr sz="3600">
          <a:solidFill>
            <a:schemeClr val="tx1"/>
          </a:solidFill>
          <a:latin typeface="TH SarabunPSK" pitchFamily="34" charset="-34"/>
          <a:cs typeface="TH SarabunPSK" pitchFamily="34" charset="-34"/>
        </a:defRPr>
      </a:lvl2pPr>
      <a:lvl3pPr marL="11430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99CCFF"/>
        </a:buClr>
        <a:buSzPct val="85000"/>
        <a:buFont typeface="Wingdings" pitchFamily="2" charset="2"/>
        <a:buChar char="w"/>
        <a:defRPr sz="3200">
          <a:solidFill>
            <a:schemeClr val="tx1"/>
          </a:solidFill>
          <a:latin typeface="TH SarabunPSK" pitchFamily="34" charset="-34"/>
          <a:cs typeface="TH SarabunPSK" pitchFamily="34" charset="-34"/>
        </a:defRPr>
      </a:lvl3pPr>
      <a:lvl4pPr marL="16002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TH SarabunPSK" pitchFamily="34" charset="-34"/>
          <a:cs typeface="TH SarabunPSK" pitchFamily="34" charset="-34"/>
        </a:defRPr>
      </a:lvl4pPr>
      <a:lvl5pPr marL="20574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TH SarabunPSK" pitchFamily="34" charset="-34"/>
          <a:cs typeface="TH SarabunPSK" pitchFamily="34" charset="-34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5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6.png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361197-D10A-4D0C-A351-CF3835610013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8915400" cy="9144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4000" smtClean="0"/>
              <a:t>Physical Chemistry III (01403342)</a:t>
            </a:r>
            <a:br>
              <a:rPr lang="en-US" sz="4000" smtClean="0"/>
            </a:br>
            <a:r>
              <a:rPr lang="en-US" sz="4000" i="1" smtClean="0"/>
              <a:t>Chapter 3:</a:t>
            </a:r>
            <a:r>
              <a:rPr lang="en-US" sz="4000" smtClean="0"/>
              <a:t> </a:t>
            </a:r>
            <a:r>
              <a:rPr lang="en-US" sz="7200" smtClean="0"/>
              <a:t>Atomic Structure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765550"/>
            <a:ext cx="4572000" cy="838200"/>
          </a:xfrm>
        </p:spPr>
        <p:txBody>
          <a:bodyPr/>
          <a:lstStyle/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Piti Treesukol</a:t>
            </a:r>
          </a:p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Kasetsart University</a:t>
            </a:r>
          </a:p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Kamphaeng Saen Campus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B513E-C816-4E04-8F17-B493366AA592}" type="slidenum">
              <a:rPr lang="en-US"/>
              <a:pPr/>
              <a:t>10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Atomic Orbitals and Their Energies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atomic orbital (AO) is a one-electron wavefunction for an electron in an atom</a:t>
            </a:r>
          </a:p>
          <a:p>
            <a:pPr eaLnBrk="1" hangingPunct="1"/>
            <a:r>
              <a:rPr lang="en-US" smtClean="0"/>
              <a:t>Each hydrogenic AO is defined by n, l, and m</a:t>
            </a:r>
            <a:r>
              <a:rPr lang="en-US" baseline="-25000" smtClean="0"/>
              <a:t>l</a:t>
            </a:r>
            <a:endParaRPr lang="en-US" smtClean="0"/>
          </a:p>
          <a:p>
            <a:pPr eaLnBrk="1" hangingPunct="1"/>
            <a:r>
              <a:rPr lang="en-US" smtClean="0"/>
              <a:t>An electron described by              is in the state                   and is said to occupy the orbital with n=1, l=0 and m</a:t>
            </a:r>
            <a:r>
              <a:rPr lang="en-US" baseline="-25000" smtClean="0"/>
              <a:t>l</a:t>
            </a:r>
            <a:r>
              <a:rPr lang="en-US" smtClean="0"/>
              <a:t>=0</a:t>
            </a:r>
          </a:p>
          <a:p>
            <a:pPr eaLnBrk="1" hangingPunct="1"/>
            <a:r>
              <a:rPr lang="en-US" smtClean="0"/>
              <a:t>Electron in an orbital with quantum number n has an energy given by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Different states with the same n are degenerate 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546490" y="2451210"/>
          <a:ext cx="1344613" cy="427038"/>
        </p:xfrm>
        <a:graphic>
          <a:graphicData uri="http://schemas.openxmlformats.org/presentationml/2006/ole">
            <p:oleObj spid="_x0000_s7170" name="Equation" r:id="rId3" imgW="799920" imgH="25380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8126085" y="2452906"/>
          <a:ext cx="682625" cy="427037"/>
        </p:xfrm>
        <a:graphic>
          <a:graphicData uri="http://schemas.openxmlformats.org/presentationml/2006/ole">
            <p:oleObj spid="_x0000_s7171" name="Equation" r:id="rId4" imgW="406080" imgH="25380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710082" y="4903788"/>
          <a:ext cx="3295650" cy="965200"/>
        </p:xfrm>
        <a:graphic>
          <a:graphicData uri="http://schemas.openxmlformats.org/presentationml/2006/ole">
            <p:oleObj spid="_x0000_s7172" name="Equation" r:id="rId5" imgW="1562040" imgH="457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9BB7F-36D3-497D-AC5A-79796E5955B0}" type="slidenum">
              <a:rPr lang="en-US"/>
              <a:pPr/>
              <a:t>11</a:t>
            </a:fld>
            <a:endParaRPr lang="en-US"/>
          </a:p>
        </p:txBody>
      </p:sp>
      <p:sp>
        <p:nvSpPr>
          <p:cNvPr id="8197" name="Oval 25"/>
          <p:cNvSpPr>
            <a:spLocks noChangeArrowheads="1"/>
          </p:cNvSpPr>
          <p:nvPr/>
        </p:nvSpPr>
        <p:spPr bwMode="auto">
          <a:xfrm>
            <a:off x="5783263" y="2138363"/>
            <a:ext cx="469900" cy="4572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Energy Levels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energy level of H atom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49775" y="2135188"/>
          <a:ext cx="2571750" cy="965200"/>
        </p:xfrm>
        <a:graphic>
          <a:graphicData uri="http://schemas.openxmlformats.org/presentationml/2006/ole">
            <p:oleObj spid="_x0000_s8194" name="Equation" r:id="rId3" imgW="1218960" imgH="457200" progId="Equation.3">
              <p:embed/>
            </p:oleObj>
          </a:graphicData>
        </a:graphic>
      </p:graphicFrame>
      <p:sp>
        <p:nvSpPr>
          <p:cNvPr id="8200" name="Line 5"/>
          <p:cNvSpPr>
            <a:spLocks noChangeShapeType="1"/>
          </p:cNvSpPr>
          <p:nvPr/>
        </p:nvSpPr>
        <p:spPr bwMode="auto">
          <a:xfrm flipV="1">
            <a:off x="1766888" y="1346200"/>
            <a:ext cx="0" cy="4806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>
            <a:off x="1865313" y="5807075"/>
            <a:ext cx="1420812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>
            <a:off x="1870075" y="3363913"/>
            <a:ext cx="1420813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>
            <a:off x="1862138" y="2573338"/>
            <a:ext cx="1420812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1862138" y="2259013"/>
            <a:ext cx="1420812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1866900" y="2052638"/>
            <a:ext cx="1420813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1862138" y="1941513"/>
            <a:ext cx="1420812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1866900" y="1874838"/>
            <a:ext cx="1420813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1866900" y="1824038"/>
            <a:ext cx="1420813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1866900" y="1785938"/>
            <a:ext cx="1420813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1766888" y="1755775"/>
            <a:ext cx="2373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11" name="Text Box 17"/>
          <p:cNvSpPr txBox="1">
            <a:spLocks noChangeArrowheads="1"/>
          </p:cNvSpPr>
          <p:nvPr/>
        </p:nvSpPr>
        <p:spPr bwMode="auto">
          <a:xfrm>
            <a:off x="3502025" y="558482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212" name="Text Box 18"/>
          <p:cNvSpPr txBox="1">
            <a:spLocks noChangeArrowheads="1"/>
          </p:cNvSpPr>
          <p:nvPr/>
        </p:nvSpPr>
        <p:spPr bwMode="auto">
          <a:xfrm>
            <a:off x="3470275" y="31940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213" name="Text Box 19"/>
          <p:cNvSpPr txBox="1">
            <a:spLocks noChangeArrowheads="1"/>
          </p:cNvSpPr>
          <p:nvPr/>
        </p:nvSpPr>
        <p:spPr bwMode="auto">
          <a:xfrm>
            <a:off x="3463925" y="239712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3487738" y="1643063"/>
            <a:ext cx="309562" cy="271462"/>
          </a:xfrm>
          <a:prstGeom prst="rect">
            <a:avLst/>
          </a:prstGeom>
          <a:solidFill>
            <a:srgbClr val="F7F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15" name="Text Box 20"/>
          <p:cNvSpPr txBox="1">
            <a:spLocks noChangeArrowheads="1"/>
          </p:cNvSpPr>
          <p:nvPr/>
        </p:nvSpPr>
        <p:spPr bwMode="auto">
          <a:xfrm>
            <a:off x="3451225" y="1563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8216" name="Text Box 22"/>
          <p:cNvSpPr txBox="1">
            <a:spLocks noChangeArrowheads="1"/>
          </p:cNvSpPr>
          <p:nvPr/>
        </p:nvSpPr>
        <p:spPr bwMode="auto">
          <a:xfrm>
            <a:off x="4164013" y="1570038"/>
            <a:ext cx="3027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Infinite separation (H</a:t>
            </a:r>
            <a:r>
              <a:rPr lang="en-US" baseline="30000"/>
              <a:t>+</a:t>
            </a:r>
            <a:r>
              <a:rPr lang="en-US"/>
              <a:t>+e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8217" name="Text Box 23"/>
          <p:cNvSpPr txBox="1">
            <a:spLocks noChangeArrowheads="1"/>
          </p:cNvSpPr>
          <p:nvPr/>
        </p:nvSpPr>
        <p:spPr bwMode="auto">
          <a:xfrm rot="-5400000">
            <a:off x="1116013" y="3175000"/>
            <a:ext cx="884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8218" name="Text Box 24"/>
          <p:cNvSpPr txBox="1">
            <a:spLocks noChangeArrowheads="1"/>
          </p:cNvSpPr>
          <p:nvPr/>
        </p:nvSpPr>
        <p:spPr bwMode="auto">
          <a:xfrm>
            <a:off x="4559300" y="3286125"/>
            <a:ext cx="32988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Bound State : E is negative</a:t>
            </a:r>
          </a:p>
          <a:p>
            <a:pPr>
              <a:spcBef>
                <a:spcPct val="50000"/>
              </a:spcBef>
            </a:pPr>
            <a:r>
              <a:rPr lang="en-US"/>
              <a:t>Unbound State: E is positive</a:t>
            </a:r>
          </a:p>
        </p:txBody>
      </p:sp>
      <p:graphicFrame>
        <p:nvGraphicFramePr>
          <p:cNvPr id="8195" name="Object 26"/>
          <p:cNvGraphicFramePr>
            <a:graphicFrameLocks noChangeAspect="1"/>
          </p:cNvGraphicFramePr>
          <p:nvPr/>
        </p:nvGraphicFramePr>
        <p:xfrm>
          <a:off x="4467225" y="4092575"/>
          <a:ext cx="3295650" cy="1930400"/>
        </p:xfrm>
        <a:graphic>
          <a:graphicData uri="http://schemas.openxmlformats.org/presentationml/2006/ole">
            <p:oleObj spid="_x0000_s8195" name="Equation" r:id="rId4" imgW="1562040" imgH="914400" progId="Equation.3">
              <p:embed/>
            </p:oleObj>
          </a:graphicData>
        </a:graphic>
      </p:graphicFrame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305175" y="6253163"/>
            <a:ext cx="274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33CC"/>
                </a:solidFill>
              </a:rPr>
              <a:t>Rydberg Constant for H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497638" y="6296025"/>
            <a:ext cx="221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33CC"/>
                </a:solidFill>
              </a:rPr>
              <a:t>Rydberg Constant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4435475" y="5757863"/>
            <a:ext cx="185738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H="1" flipV="1">
            <a:off x="6475413" y="5757863"/>
            <a:ext cx="273050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E32CD5-1D4C-4930-936B-FE9A9E92BCA1}" type="slidenum">
              <a:rPr lang="en-US"/>
              <a:pPr/>
              <a:t>12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Ionization Energies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ionization Energy, IE, is the minimum energy required to remove an electron from the ground state of one of its atoms.</a:t>
            </a:r>
          </a:p>
          <a:p>
            <a:pPr eaLnBrk="1" hangingPunct="1"/>
            <a:r>
              <a:rPr lang="en-US" smtClean="0"/>
              <a:t>Hydrogen atom, the ground state has n = 1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Ionization energy of H atom is 2.179 x 10</a:t>
            </a:r>
            <a:r>
              <a:rPr lang="en-US" baseline="30000" smtClean="0"/>
              <a:t>-18</a:t>
            </a:r>
            <a:r>
              <a:rPr lang="en-US" smtClean="0"/>
              <a:t> J or 13.60 eV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663825" y="2819400"/>
          <a:ext cx="3536950" cy="1930400"/>
        </p:xfrm>
        <a:graphic>
          <a:graphicData uri="http://schemas.openxmlformats.org/presentationml/2006/ole">
            <p:oleObj spid="_x0000_s9218" name="Equation" r:id="rId3" imgW="1676160" imgH="914400" progId="Equation.3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21FF6-D93B-4E91-A894-EEE9D9FB2F61}" type="slidenum">
              <a:rPr lang="en-US"/>
              <a:pPr/>
              <a:t>13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Shells and Subshells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All the orbitals of a given value of n are said to form a single shell of the atom</a:t>
            </a:r>
          </a:p>
          <a:p>
            <a:pPr lvl="1" eaLnBrk="1" hangingPunct="1"/>
            <a:r>
              <a:rPr lang="en-US" sz="2800" smtClean="0"/>
              <a:t>n = 	1	2	3	4	…</a:t>
            </a:r>
            <a:br>
              <a:rPr lang="en-US" sz="2800" smtClean="0"/>
            </a:br>
            <a:r>
              <a:rPr lang="en-US" sz="2800" smtClean="0"/>
              <a:t>		K	L	M	N	…</a:t>
            </a:r>
          </a:p>
          <a:p>
            <a:pPr eaLnBrk="1" hangingPunct="1"/>
            <a:r>
              <a:rPr lang="en-US" sz="3200" smtClean="0"/>
              <a:t>The orbital with the same value of n but different values of l are said to form a </a:t>
            </a:r>
            <a:r>
              <a:rPr lang="en-US" sz="3200" b="1" smtClean="0"/>
              <a:t>subshell</a:t>
            </a:r>
            <a:r>
              <a:rPr lang="en-US" sz="3200" smtClean="0"/>
              <a:t> of a given shell</a:t>
            </a:r>
          </a:p>
          <a:p>
            <a:pPr lvl="1" eaLnBrk="1" hangingPunct="1"/>
            <a:r>
              <a:rPr lang="en-US" sz="2800" smtClean="0"/>
              <a:t>l =	0 	1	2	3	4	5	…</a:t>
            </a:r>
            <a:br>
              <a:rPr lang="en-US" sz="2800" smtClean="0"/>
            </a:br>
            <a:r>
              <a:rPr lang="en-US" sz="2800" smtClean="0"/>
              <a:t>		s	p	d	f	g	h	…</a:t>
            </a:r>
          </a:p>
        </p:txBody>
      </p:sp>
      <p:grpSp>
        <p:nvGrpSpPr>
          <p:cNvPr id="37893" name="Group 27"/>
          <p:cNvGrpSpPr>
            <a:grpSpLocks/>
          </p:cNvGrpSpPr>
          <p:nvPr/>
        </p:nvGrpSpPr>
        <p:grpSpPr bwMode="auto">
          <a:xfrm>
            <a:off x="2381250" y="3986213"/>
            <a:ext cx="3205163" cy="2630487"/>
            <a:chOff x="1500" y="2511"/>
            <a:chExt cx="2019" cy="1657"/>
          </a:xfrm>
        </p:grpSpPr>
        <p:sp>
          <p:nvSpPr>
            <p:cNvPr id="37894" name="Line 4"/>
            <p:cNvSpPr>
              <a:spLocks noChangeShapeType="1"/>
            </p:cNvSpPr>
            <p:nvPr/>
          </p:nvSpPr>
          <p:spPr bwMode="auto">
            <a:xfrm>
              <a:off x="1818" y="2541"/>
              <a:ext cx="0" cy="16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1864" y="4004"/>
              <a:ext cx="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1865" y="3390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1859" y="3130"/>
              <a:ext cx="5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860" y="2992"/>
              <a:ext cx="7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>
              <a:off x="1860" y="2914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00" name="Line 11"/>
            <p:cNvSpPr>
              <a:spLocks noChangeShapeType="1"/>
            </p:cNvSpPr>
            <p:nvPr/>
          </p:nvSpPr>
          <p:spPr bwMode="auto">
            <a:xfrm>
              <a:off x="1860" y="287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01" name="Line 12"/>
            <p:cNvSpPr>
              <a:spLocks noChangeShapeType="1"/>
            </p:cNvSpPr>
            <p:nvPr/>
          </p:nvSpPr>
          <p:spPr bwMode="auto">
            <a:xfrm>
              <a:off x="1860" y="2842"/>
              <a:ext cx="1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02" name="Line 13"/>
            <p:cNvSpPr>
              <a:spLocks noChangeShapeType="1"/>
            </p:cNvSpPr>
            <p:nvPr/>
          </p:nvSpPr>
          <p:spPr bwMode="auto">
            <a:xfrm>
              <a:off x="1858" y="2822"/>
              <a:ext cx="1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1818" y="2802"/>
              <a:ext cx="17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1625" y="251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n</a:t>
              </a: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1689" y="3925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1690" y="3321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1701" y="3055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1701" y="2926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1673" y="2728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0033CC"/>
                  </a:solidFill>
                  <a:sym typeface="Symbol" pitchFamily="18" charset="2"/>
                </a:rPr>
                <a:t></a:t>
              </a: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1850" y="2574"/>
              <a:ext cx="1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     p     d     f     g     h   </a:t>
              </a:r>
              <a:r>
                <a:rPr lang="en-US" sz="1200">
                  <a:sym typeface="Symbol" pitchFamily="18" charset="2"/>
                </a:rPr>
                <a:t></a:t>
              </a: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1839" y="3984"/>
              <a:ext cx="2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0033CC"/>
                  </a:solidFill>
                  <a:latin typeface="Arial" pitchFamily="34" charset="0"/>
                </a:rPr>
                <a:t>[1]</a:t>
              </a:r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1838" y="3374"/>
              <a:ext cx="3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0033CC"/>
                  </a:solidFill>
                  <a:latin typeface="Arial" pitchFamily="34" charset="0"/>
                </a:rPr>
                <a:t>[1]     [3]</a:t>
              </a: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1834" y="3120"/>
              <a:ext cx="6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0033CC"/>
                  </a:solidFill>
                  <a:latin typeface="Arial" pitchFamily="34" charset="0"/>
                </a:rPr>
                <a:t>[1]      [3]     [5]</a:t>
              </a:r>
            </a:p>
          </p:txBody>
        </p:sp>
        <p:sp>
          <p:nvSpPr>
            <p:cNvPr id="37914" name="Text Box 26"/>
            <p:cNvSpPr txBox="1">
              <a:spLocks noChangeArrowheads="1"/>
            </p:cNvSpPr>
            <p:nvPr/>
          </p:nvSpPr>
          <p:spPr bwMode="auto">
            <a:xfrm rot="-5400000">
              <a:off x="1367" y="3084"/>
              <a:ext cx="4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Energy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8AD3DB-CDFF-4287-B5F8-E7527AB5BE50}" type="slidenum">
              <a:rPr lang="en-US"/>
              <a:pPr/>
              <a:t>14</a:t>
            </a:fld>
            <a:endParaRPr lang="en-US"/>
          </a:p>
        </p:txBody>
      </p:sp>
      <p:sp>
        <p:nvSpPr>
          <p:cNvPr id="10245" name="Oval 28"/>
          <p:cNvSpPr>
            <a:spLocks noChangeArrowheads="1"/>
          </p:cNvSpPr>
          <p:nvPr/>
        </p:nvSpPr>
        <p:spPr bwMode="auto">
          <a:xfrm>
            <a:off x="4743450" y="3925888"/>
            <a:ext cx="420688" cy="41275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46" name="Oval 27"/>
          <p:cNvSpPr>
            <a:spLocks noChangeArrowheads="1"/>
          </p:cNvSpPr>
          <p:nvPr/>
        </p:nvSpPr>
        <p:spPr bwMode="auto">
          <a:xfrm>
            <a:off x="3898900" y="2733675"/>
            <a:ext cx="420688" cy="41275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Curvatures and Energy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hamiltonian operator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3200" smtClean="0"/>
              <a:t>The sharply curved function corresponds to a higher E</a:t>
            </a:r>
            <a:r>
              <a:rPr lang="en-US" sz="3200" baseline="-25000" smtClean="0"/>
              <a:t>K </a:t>
            </a:r>
            <a:r>
              <a:rPr lang="en-US" sz="3200" smtClean="0"/>
              <a:t>(and a lower V) than the less sharply curved function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32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Hydrogenic atom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673225" y="5048250"/>
          <a:ext cx="2511425" cy="717550"/>
        </p:xfrm>
        <a:graphic>
          <a:graphicData uri="http://schemas.openxmlformats.org/presentationml/2006/ole">
            <p:oleObj spid="_x0000_s10242" name="Equation" r:id="rId3" imgW="1600200" imgH="457200" progId="Equation.3">
              <p:embed/>
            </p:oleObj>
          </a:graphicData>
        </a:graphic>
      </p:graphicFrame>
      <p:grpSp>
        <p:nvGrpSpPr>
          <p:cNvPr id="10249" name="Group 16"/>
          <p:cNvGrpSpPr>
            <a:grpSpLocks/>
          </p:cNvGrpSpPr>
          <p:nvPr/>
        </p:nvGrpSpPr>
        <p:grpSpPr bwMode="auto">
          <a:xfrm>
            <a:off x="5140325" y="4432300"/>
            <a:ext cx="2084388" cy="2427288"/>
            <a:chOff x="3345" y="2554"/>
            <a:chExt cx="1313" cy="1643"/>
          </a:xfrm>
        </p:grpSpPr>
        <p:sp>
          <p:nvSpPr>
            <p:cNvPr id="10270" name="Freeform 5"/>
            <p:cNvSpPr>
              <a:spLocks/>
            </p:cNvSpPr>
            <p:nvPr/>
          </p:nvSpPr>
          <p:spPr bwMode="auto">
            <a:xfrm>
              <a:off x="3511" y="2629"/>
              <a:ext cx="1147" cy="1405"/>
            </a:xfrm>
            <a:custGeom>
              <a:avLst/>
              <a:gdLst>
                <a:gd name="T0" fmla="*/ 0 w 1982"/>
                <a:gd name="T1" fmla="*/ 0 h 1880"/>
                <a:gd name="T2" fmla="*/ 0 w 1982"/>
                <a:gd name="T3" fmla="*/ 1880 h 1880"/>
                <a:gd name="T4" fmla="*/ 1982 w 1982"/>
                <a:gd name="T5" fmla="*/ 1880 h 1880"/>
                <a:gd name="T6" fmla="*/ 0 60000 65536"/>
                <a:gd name="T7" fmla="*/ 0 60000 65536"/>
                <a:gd name="T8" fmla="*/ 0 60000 65536"/>
                <a:gd name="T9" fmla="*/ 0 w 1982"/>
                <a:gd name="T10" fmla="*/ 0 h 1880"/>
                <a:gd name="T11" fmla="*/ 1982 w 1982"/>
                <a:gd name="T12" fmla="*/ 1880 h 18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2" h="1880">
                  <a:moveTo>
                    <a:pt x="0" y="0"/>
                  </a:moveTo>
                  <a:lnTo>
                    <a:pt x="0" y="1880"/>
                  </a:lnTo>
                  <a:lnTo>
                    <a:pt x="1982" y="188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71" name="Freeform 7"/>
            <p:cNvSpPr>
              <a:spLocks/>
            </p:cNvSpPr>
            <p:nvPr/>
          </p:nvSpPr>
          <p:spPr bwMode="auto">
            <a:xfrm>
              <a:off x="3574" y="2799"/>
              <a:ext cx="1068" cy="1236"/>
            </a:xfrm>
            <a:custGeom>
              <a:avLst/>
              <a:gdLst>
                <a:gd name="T0" fmla="*/ 0 w 1429"/>
                <a:gd name="T1" fmla="*/ 1654 h 1654"/>
                <a:gd name="T2" fmla="*/ 102 w 1429"/>
                <a:gd name="T3" fmla="*/ 615 h 1654"/>
                <a:gd name="T4" fmla="*/ 582 w 1429"/>
                <a:gd name="T5" fmla="*/ 146 h 1654"/>
                <a:gd name="T6" fmla="*/ 1429 w 1429"/>
                <a:gd name="T7" fmla="*/ 0 h 1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9"/>
                <a:gd name="T13" fmla="*/ 0 h 1654"/>
                <a:gd name="T14" fmla="*/ 1429 w 1429"/>
                <a:gd name="T15" fmla="*/ 1654 h 1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9" h="1654">
                  <a:moveTo>
                    <a:pt x="0" y="1654"/>
                  </a:moveTo>
                  <a:cubicBezTo>
                    <a:pt x="17" y="1482"/>
                    <a:pt x="5" y="866"/>
                    <a:pt x="102" y="615"/>
                  </a:cubicBezTo>
                  <a:cubicBezTo>
                    <a:pt x="199" y="364"/>
                    <a:pt x="361" y="249"/>
                    <a:pt x="582" y="146"/>
                  </a:cubicBezTo>
                  <a:cubicBezTo>
                    <a:pt x="803" y="43"/>
                    <a:pt x="1116" y="21"/>
                    <a:pt x="1429" y="0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72" name="Freeform 8"/>
            <p:cNvSpPr>
              <a:spLocks/>
            </p:cNvSpPr>
            <p:nvPr/>
          </p:nvSpPr>
          <p:spPr bwMode="auto">
            <a:xfrm>
              <a:off x="3563" y="2609"/>
              <a:ext cx="1070" cy="457"/>
            </a:xfrm>
            <a:custGeom>
              <a:avLst/>
              <a:gdLst>
                <a:gd name="T0" fmla="*/ 3 w 1432"/>
                <a:gd name="T1" fmla="*/ 0 h 612"/>
                <a:gd name="T2" fmla="*/ 105 w 1432"/>
                <a:gd name="T3" fmla="*/ 559 h 612"/>
                <a:gd name="T4" fmla="*/ 636 w 1432"/>
                <a:gd name="T5" fmla="*/ 316 h 612"/>
                <a:gd name="T6" fmla="*/ 1432 w 1432"/>
                <a:gd name="T7" fmla="*/ 248 h 6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2"/>
                <a:gd name="T13" fmla="*/ 0 h 612"/>
                <a:gd name="T14" fmla="*/ 1432 w 1432"/>
                <a:gd name="T15" fmla="*/ 612 h 6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2" h="612">
                  <a:moveTo>
                    <a:pt x="3" y="0"/>
                  </a:moveTo>
                  <a:cubicBezTo>
                    <a:pt x="20" y="93"/>
                    <a:pt x="0" y="506"/>
                    <a:pt x="105" y="559"/>
                  </a:cubicBezTo>
                  <a:cubicBezTo>
                    <a:pt x="210" y="612"/>
                    <a:pt x="415" y="368"/>
                    <a:pt x="636" y="316"/>
                  </a:cubicBezTo>
                  <a:cubicBezTo>
                    <a:pt x="857" y="264"/>
                    <a:pt x="1266" y="262"/>
                    <a:pt x="1432" y="248"/>
                  </a:cubicBezTo>
                </a:path>
              </a:pathLst>
            </a:custGeom>
            <a:noFill/>
            <a:ln w="1905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73" name="Text Box 9"/>
            <p:cNvSpPr txBox="1">
              <a:spLocks noChangeArrowheads="1"/>
            </p:cNvSpPr>
            <p:nvPr/>
          </p:nvSpPr>
          <p:spPr bwMode="auto">
            <a:xfrm>
              <a:off x="3633" y="3204"/>
              <a:ext cx="45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/>
                <a:t>= 0</a:t>
              </a:r>
            </a:p>
          </p:txBody>
        </p:sp>
        <p:sp>
          <p:nvSpPr>
            <p:cNvPr id="10274" name="Text Box 10"/>
            <p:cNvSpPr txBox="1">
              <a:spLocks noChangeArrowheads="1"/>
            </p:cNvSpPr>
            <p:nvPr/>
          </p:nvSpPr>
          <p:spPr bwMode="auto">
            <a:xfrm>
              <a:off x="3559" y="2554"/>
              <a:ext cx="45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>
                  <a:sym typeface="Symbol" pitchFamily="18" charset="2"/>
                </a:rPr>
                <a:t></a:t>
              </a:r>
              <a:r>
                <a:rPr lang="en-US" sz="1400"/>
                <a:t> 0</a:t>
              </a:r>
            </a:p>
          </p:txBody>
        </p:sp>
        <p:sp>
          <p:nvSpPr>
            <p:cNvPr id="10275" name="Line 11"/>
            <p:cNvSpPr>
              <a:spLocks noChangeShapeType="1"/>
            </p:cNvSpPr>
            <p:nvPr/>
          </p:nvSpPr>
          <p:spPr bwMode="auto">
            <a:xfrm>
              <a:off x="3506" y="2785"/>
              <a:ext cx="1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76" name="Text Box 12"/>
            <p:cNvSpPr txBox="1">
              <a:spLocks noChangeArrowheads="1"/>
            </p:cNvSpPr>
            <p:nvPr/>
          </p:nvSpPr>
          <p:spPr bwMode="auto">
            <a:xfrm rot="-5400000">
              <a:off x="2801" y="3180"/>
              <a:ext cx="12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Effective Potential Energy</a:t>
              </a:r>
            </a:p>
          </p:txBody>
        </p:sp>
        <p:sp>
          <p:nvSpPr>
            <p:cNvPr id="10277" name="Text Box 13"/>
            <p:cNvSpPr txBox="1">
              <a:spLocks noChangeArrowheads="1"/>
            </p:cNvSpPr>
            <p:nvPr/>
          </p:nvSpPr>
          <p:spPr bwMode="auto">
            <a:xfrm>
              <a:off x="3869" y="4031"/>
              <a:ext cx="59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Radius, R</a:t>
              </a:r>
            </a:p>
          </p:txBody>
        </p:sp>
      </p:grpSp>
      <p:graphicFrame>
        <p:nvGraphicFramePr>
          <p:cNvPr id="10243" name="Object 15"/>
          <p:cNvGraphicFramePr>
            <a:graphicFrameLocks noChangeAspect="1"/>
          </p:cNvGraphicFramePr>
          <p:nvPr/>
        </p:nvGraphicFramePr>
        <p:xfrm>
          <a:off x="2849563" y="1185863"/>
          <a:ext cx="3278187" cy="795337"/>
        </p:xfrm>
        <a:graphic>
          <a:graphicData uri="http://schemas.openxmlformats.org/presentationml/2006/ole">
            <p:oleObj spid="_x0000_s10243" name="Equation" r:id="rId4" imgW="1726920" imgH="419040" progId="Equation.3">
              <p:embed/>
            </p:oleObj>
          </a:graphicData>
        </a:graphic>
      </p:graphicFrame>
      <p:sp>
        <p:nvSpPr>
          <p:cNvPr id="10250" name="Line 18"/>
          <p:cNvSpPr>
            <a:spLocks noChangeShapeType="1"/>
          </p:cNvSpPr>
          <p:nvPr/>
        </p:nvSpPr>
        <p:spPr bwMode="auto">
          <a:xfrm>
            <a:off x="1147763" y="4397375"/>
            <a:ext cx="205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51" name="Freeform 20"/>
          <p:cNvSpPr>
            <a:spLocks/>
          </p:cNvSpPr>
          <p:nvPr/>
        </p:nvSpPr>
        <p:spPr bwMode="auto">
          <a:xfrm>
            <a:off x="1328738" y="2697163"/>
            <a:ext cx="1533525" cy="1682750"/>
          </a:xfrm>
          <a:custGeom>
            <a:avLst/>
            <a:gdLst>
              <a:gd name="T0" fmla="*/ 0 w 848"/>
              <a:gd name="T1" fmla="*/ 639 h 643"/>
              <a:gd name="T2" fmla="*/ 330 w 848"/>
              <a:gd name="T3" fmla="*/ 532 h 643"/>
              <a:gd name="T4" fmla="*/ 424 w 848"/>
              <a:gd name="T5" fmla="*/ 1 h 643"/>
              <a:gd name="T6" fmla="*/ 518 w 848"/>
              <a:gd name="T7" fmla="*/ 537 h 643"/>
              <a:gd name="T8" fmla="*/ 848 w 848"/>
              <a:gd name="T9" fmla="*/ 639 h 6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643"/>
              <a:gd name="T17" fmla="*/ 848 w 848"/>
              <a:gd name="T18" fmla="*/ 643 h 6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643">
                <a:moveTo>
                  <a:pt x="0" y="639"/>
                </a:moveTo>
                <a:cubicBezTo>
                  <a:pt x="56" y="621"/>
                  <a:pt x="259" y="638"/>
                  <a:pt x="330" y="532"/>
                </a:cubicBezTo>
                <a:cubicBezTo>
                  <a:pt x="401" y="426"/>
                  <a:pt x="393" y="0"/>
                  <a:pt x="424" y="1"/>
                </a:cubicBezTo>
                <a:cubicBezTo>
                  <a:pt x="455" y="2"/>
                  <a:pt x="447" y="431"/>
                  <a:pt x="518" y="537"/>
                </a:cubicBezTo>
                <a:cubicBezTo>
                  <a:pt x="588" y="643"/>
                  <a:pt x="779" y="618"/>
                  <a:pt x="848" y="639"/>
                </a:cubicBezTo>
              </a:path>
            </a:pathLst>
          </a:custGeom>
          <a:noFill/>
          <a:ln w="19050" cmpd="sng">
            <a:solidFill>
              <a:srgbClr val="FF99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52" name="Text Box 22"/>
          <p:cNvSpPr txBox="1">
            <a:spLocks noChangeArrowheads="1"/>
          </p:cNvSpPr>
          <p:nvPr/>
        </p:nvSpPr>
        <p:spPr bwMode="auto">
          <a:xfrm>
            <a:off x="2106613" y="2744788"/>
            <a:ext cx="817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high E</a:t>
            </a:r>
            <a:r>
              <a:rPr lang="en-US" sz="1200" baseline="-25000"/>
              <a:t>K</a:t>
            </a:r>
          </a:p>
        </p:txBody>
      </p:sp>
      <p:sp>
        <p:nvSpPr>
          <p:cNvPr id="10253" name="Text Box 23"/>
          <p:cNvSpPr txBox="1">
            <a:spLocks noChangeArrowheads="1"/>
          </p:cNvSpPr>
          <p:nvPr/>
        </p:nvSpPr>
        <p:spPr bwMode="auto">
          <a:xfrm>
            <a:off x="2241550" y="3425825"/>
            <a:ext cx="809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low E</a:t>
            </a:r>
            <a:r>
              <a:rPr lang="en-US" sz="1200" baseline="-25000"/>
              <a:t>K</a:t>
            </a:r>
          </a:p>
        </p:txBody>
      </p:sp>
      <p:sp>
        <p:nvSpPr>
          <p:cNvPr id="10254" name="Freeform 19"/>
          <p:cNvSpPr>
            <a:spLocks/>
          </p:cNvSpPr>
          <p:nvPr/>
        </p:nvSpPr>
        <p:spPr bwMode="auto">
          <a:xfrm>
            <a:off x="1317625" y="3224213"/>
            <a:ext cx="1555750" cy="1185862"/>
          </a:xfrm>
          <a:custGeom>
            <a:avLst/>
            <a:gdLst>
              <a:gd name="T0" fmla="*/ 0 w 875"/>
              <a:gd name="T1" fmla="*/ 438 h 454"/>
              <a:gd name="T2" fmla="*/ 226 w 875"/>
              <a:gd name="T3" fmla="*/ 364 h 454"/>
              <a:gd name="T4" fmla="*/ 446 w 875"/>
              <a:gd name="T5" fmla="*/ 3 h 454"/>
              <a:gd name="T6" fmla="*/ 633 w 875"/>
              <a:gd name="T7" fmla="*/ 381 h 454"/>
              <a:gd name="T8" fmla="*/ 875 w 875"/>
              <a:gd name="T9" fmla="*/ 443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5"/>
              <a:gd name="T16" fmla="*/ 0 h 454"/>
              <a:gd name="T17" fmla="*/ 875 w 875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5" h="454">
                <a:moveTo>
                  <a:pt x="0" y="438"/>
                </a:moveTo>
                <a:cubicBezTo>
                  <a:pt x="76" y="437"/>
                  <a:pt x="152" y="437"/>
                  <a:pt x="226" y="364"/>
                </a:cubicBezTo>
                <a:cubicBezTo>
                  <a:pt x="300" y="291"/>
                  <a:pt x="378" y="0"/>
                  <a:pt x="446" y="3"/>
                </a:cubicBezTo>
                <a:cubicBezTo>
                  <a:pt x="514" y="6"/>
                  <a:pt x="561" y="308"/>
                  <a:pt x="633" y="381"/>
                </a:cubicBezTo>
                <a:cubicBezTo>
                  <a:pt x="705" y="454"/>
                  <a:pt x="825" y="430"/>
                  <a:pt x="875" y="443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55" name="Freeform 25"/>
          <p:cNvSpPr>
            <a:spLocks/>
          </p:cNvSpPr>
          <p:nvPr/>
        </p:nvSpPr>
        <p:spPr bwMode="auto">
          <a:xfrm>
            <a:off x="3800475" y="2698750"/>
            <a:ext cx="1676400" cy="1684338"/>
          </a:xfrm>
          <a:custGeom>
            <a:avLst/>
            <a:gdLst>
              <a:gd name="T0" fmla="*/ 0 w 1056"/>
              <a:gd name="T1" fmla="*/ 0 h 1061"/>
              <a:gd name="T2" fmla="*/ 0 w 1056"/>
              <a:gd name="T3" fmla="*/ 1061 h 1061"/>
              <a:gd name="T4" fmla="*/ 1056 w 1056"/>
              <a:gd name="T5" fmla="*/ 1061 h 1061"/>
              <a:gd name="T6" fmla="*/ 0 60000 65536"/>
              <a:gd name="T7" fmla="*/ 0 60000 65536"/>
              <a:gd name="T8" fmla="*/ 0 60000 65536"/>
              <a:gd name="T9" fmla="*/ 0 w 1056"/>
              <a:gd name="T10" fmla="*/ 0 h 1061"/>
              <a:gd name="T11" fmla="*/ 1056 w 1056"/>
              <a:gd name="T12" fmla="*/ 1061 h 10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061">
                <a:moveTo>
                  <a:pt x="0" y="0"/>
                </a:moveTo>
                <a:lnTo>
                  <a:pt x="0" y="1061"/>
                </a:lnTo>
                <a:lnTo>
                  <a:pt x="1056" y="1061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56" name="Freeform 26"/>
          <p:cNvSpPr>
            <a:spLocks/>
          </p:cNvSpPr>
          <p:nvPr/>
        </p:nvSpPr>
        <p:spPr bwMode="auto">
          <a:xfrm>
            <a:off x="3873500" y="2871788"/>
            <a:ext cx="1477963" cy="1377950"/>
          </a:xfrm>
          <a:custGeom>
            <a:avLst/>
            <a:gdLst>
              <a:gd name="T0" fmla="*/ 0 w 931"/>
              <a:gd name="T1" fmla="*/ 647 h 868"/>
              <a:gd name="T2" fmla="*/ 141 w 931"/>
              <a:gd name="T3" fmla="*/ 4 h 868"/>
              <a:gd name="T4" fmla="*/ 457 w 931"/>
              <a:gd name="T5" fmla="*/ 670 h 868"/>
              <a:gd name="T6" fmla="*/ 931 w 931"/>
              <a:gd name="T7" fmla="*/ 868 h 868"/>
              <a:gd name="T8" fmla="*/ 0 60000 65536"/>
              <a:gd name="T9" fmla="*/ 0 60000 65536"/>
              <a:gd name="T10" fmla="*/ 0 60000 65536"/>
              <a:gd name="T11" fmla="*/ 0 60000 65536"/>
              <a:gd name="T12" fmla="*/ 0 w 931"/>
              <a:gd name="T13" fmla="*/ 0 h 868"/>
              <a:gd name="T14" fmla="*/ 931 w 931"/>
              <a:gd name="T15" fmla="*/ 868 h 8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1" h="868">
                <a:moveTo>
                  <a:pt x="0" y="647"/>
                </a:moveTo>
                <a:cubicBezTo>
                  <a:pt x="32" y="323"/>
                  <a:pt x="65" y="0"/>
                  <a:pt x="141" y="4"/>
                </a:cubicBezTo>
                <a:cubicBezTo>
                  <a:pt x="217" y="8"/>
                  <a:pt x="326" y="526"/>
                  <a:pt x="457" y="670"/>
                </a:cubicBezTo>
                <a:cubicBezTo>
                  <a:pt x="588" y="814"/>
                  <a:pt x="759" y="841"/>
                  <a:pt x="931" y="868"/>
                </a:cubicBezTo>
              </a:path>
            </a:pathLst>
          </a:custGeom>
          <a:noFill/>
          <a:ln w="1905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57" name="Text Box 29"/>
          <p:cNvSpPr txBox="1">
            <a:spLocks noChangeArrowheads="1"/>
          </p:cNvSpPr>
          <p:nvPr/>
        </p:nvSpPr>
        <p:spPr bwMode="auto">
          <a:xfrm>
            <a:off x="4348163" y="2771775"/>
            <a:ext cx="744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high E</a:t>
            </a:r>
            <a:r>
              <a:rPr lang="en-US" sz="1200" baseline="-25000"/>
              <a:t>K</a:t>
            </a:r>
          </a:p>
        </p:txBody>
      </p:sp>
      <p:sp>
        <p:nvSpPr>
          <p:cNvPr id="10258" name="Text Box 30"/>
          <p:cNvSpPr txBox="1">
            <a:spLocks noChangeArrowheads="1"/>
          </p:cNvSpPr>
          <p:nvPr/>
        </p:nvSpPr>
        <p:spPr bwMode="auto">
          <a:xfrm>
            <a:off x="4770438" y="3668713"/>
            <a:ext cx="727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low E</a:t>
            </a:r>
            <a:r>
              <a:rPr lang="en-US" sz="1200" baseline="-25000"/>
              <a:t>K</a:t>
            </a:r>
          </a:p>
        </p:txBody>
      </p:sp>
      <p:grpSp>
        <p:nvGrpSpPr>
          <p:cNvPr id="10259" name="Group 42"/>
          <p:cNvGrpSpPr>
            <a:grpSpLocks/>
          </p:cNvGrpSpPr>
          <p:nvPr/>
        </p:nvGrpSpPr>
        <p:grpSpPr bwMode="auto">
          <a:xfrm>
            <a:off x="6418263" y="2649538"/>
            <a:ext cx="1968500" cy="1733550"/>
            <a:chOff x="4043" y="1669"/>
            <a:chExt cx="1240" cy="1092"/>
          </a:xfrm>
        </p:grpSpPr>
        <p:sp>
          <p:nvSpPr>
            <p:cNvPr id="10260" name="Rectangle 39"/>
            <p:cNvSpPr>
              <a:spLocks noChangeArrowheads="1"/>
            </p:cNvSpPr>
            <p:nvPr/>
          </p:nvSpPr>
          <p:spPr bwMode="auto">
            <a:xfrm>
              <a:off x="4043" y="2394"/>
              <a:ext cx="1101" cy="36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61" name="Freeform 38"/>
            <p:cNvSpPr>
              <a:spLocks/>
            </p:cNvSpPr>
            <p:nvPr/>
          </p:nvSpPr>
          <p:spPr bwMode="auto">
            <a:xfrm>
              <a:off x="4049" y="2496"/>
              <a:ext cx="1090" cy="265"/>
            </a:xfrm>
            <a:custGeom>
              <a:avLst/>
              <a:gdLst>
                <a:gd name="T0" fmla="*/ 0 w 1090"/>
                <a:gd name="T1" fmla="*/ 0 h 265"/>
                <a:gd name="T2" fmla="*/ 0 w 1090"/>
                <a:gd name="T3" fmla="*/ 265 h 265"/>
                <a:gd name="T4" fmla="*/ 1090 w 1090"/>
                <a:gd name="T5" fmla="*/ 260 h 265"/>
                <a:gd name="T6" fmla="*/ 1090 w 1090"/>
                <a:gd name="T7" fmla="*/ 203 h 265"/>
                <a:gd name="T8" fmla="*/ 0 w 1090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0"/>
                <a:gd name="T16" fmla="*/ 0 h 265"/>
                <a:gd name="T17" fmla="*/ 1090 w 1090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0" h="265">
                  <a:moveTo>
                    <a:pt x="0" y="0"/>
                  </a:moveTo>
                  <a:lnTo>
                    <a:pt x="0" y="265"/>
                  </a:lnTo>
                  <a:lnTo>
                    <a:pt x="1090" y="260"/>
                  </a:lnTo>
                  <a:lnTo>
                    <a:pt x="109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262" name="Group 34"/>
            <p:cNvGrpSpPr>
              <a:grpSpLocks/>
            </p:cNvGrpSpPr>
            <p:nvPr/>
          </p:nvGrpSpPr>
          <p:grpSpPr bwMode="auto">
            <a:xfrm>
              <a:off x="4043" y="1669"/>
              <a:ext cx="1187" cy="635"/>
              <a:chOff x="3834" y="1709"/>
              <a:chExt cx="1412" cy="1064"/>
            </a:xfrm>
          </p:grpSpPr>
          <p:sp>
            <p:nvSpPr>
              <p:cNvPr id="10267" name="Freeform 31"/>
              <p:cNvSpPr>
                <a:spLocks/>
              </p:cNvSpPr>
              <p:nvPr/>
            </p:nvSpPr>
            <p:spPr bwMode="auto">
              <a:xfrm>
                <a:off x="3834" y="1709"/>
                <a:ext cx="1271" cy="1037"/>
              </a:xfrm>
              <a:custGeom>
                <a:avLst/>
                <a:gdLst>
                  <a:gd name="T0" fmla="*/ 0 w 1271"/>
                  <a:gd name="T1" fmla="*/ 550 h 1037"/>
                  <a:gd name="T2" fmla="*/ 136 w 1271"/>
                  <a:gd name="T3" fmla="*/ 70 h 1037"/>
                  <a:gd name="T4" fmla="*/ 350 w 1271"/>
                  <a:gd name="T5" fmla="*/ 968 h 1037"/>
                  <a:gd name="T6" fmla="*/ 520 w 1271"/>
                  <a:gd name="T7" fmla="*/ 59 h 1037"/>
                  <a:gd name="T8" fmla="*/ 650 w 1271"/>
                  <a:gd name="T9" fmla="*/ 968 h 1037"/>
                  <a:gd name="T10" fmla="*/ 791 w 1271"/>
                  <a:gd name="T11" fmla="*/ 59 h 1037"/>
                  <a:gd name="T12" fmla="*/ 876 w 1271"/>
                  <a:gd name="T13" fmla="*/ 962 h 1037"/>
                  <a:gd name="T14" fmla="*/ 932 w 1271"/>
                  <a:gd name="T15" fmla="*/ 59 h 1037"/>
                  <a:gd name="T16" fmla="*/ 1011 w 1271"/>
                  <a:gd name="T17" fmla="*/ 968 h 1037"/>
                  <a:gd name="T18" fmla="*/ 1034 w 1271"/>
                  <a:gd name="T19" fmla="*/ 53 h 1037"/>
                  <a:gd name="T20" fmla="*/ 1107 w 1271"/>
                  <a:gd name="T21" fmla="*/ 962 h 1037"/>
                  <a:gd name="T22" fmla="*/ 1147 w 1271"/>
                  <a:gd name="T23" fmla="*/ 53 h 1037"/>
                  <a:gd name="T24" fmla="*/ 1181 w 1271"/>
                  <a:gd name="T25" fmla="*/ 956 h 1037"/>
                  <a:gd name="T26" fmla="*/ 1203 w 1271"/>
                  <a:gd name="T27" fmla="*/ 53 h 1037"/>
                  <a:gd name="T28" fmla="*/ 1248 w 1271"/>
                  <a:gd name="T29" fmla="*/ 962 h 1037"/>
                  <a:gd name="T30" fmla="*/ 1271 w 1271"/>
                  <a:gd name="T31" fmla="*/ 505 h 10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71"/>
                  <a:gd name="T49" fmla="*/ 0 h 1037"/>
                  <a:gd name="T50" fmla="*/ 1271 w 1271"/>
                  <a:gd name="T51" fmla="*/ 1037 h 10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71" h="1037">
                    <a:moveTo>
                      <a:pt x="0" y="550"/>
                    </a:moveTo>
                    <a:cubicBezTo>
                      <a:pt x="39" y="275"/>
                      <a:pt x="78" y="0"/>
                      <a:pt x="136" y="70"/>
                    </a:cubicBezTo>
                    <a:cubicBezTo>
                      <a:pt x="194" y="140"/>
                      <a:pt x="286" y="970"/>
                      <a:pt x="350" y="968"/>
                    </a:cubicBezTo>
                    <a:cubicBezTo>
                      <a:pt x="414" y="966"/>
                      <a:pt x="470" y="59"/>
                      <a:pt x="520" y="59"/>
                    </a:cubicBezTo>
                    <a:cubicBezTo>
                      <a:pt x="570" y="59"/>
                      <a:pt x="605" y="968"/>
                      <a:pt x="650" y="968"/>
                    </a:cubicBezTo>
                    <a:cubicBezTo>
                      <a:pt x="695" y="968"/>
                      <a:pt x="753" y="60"/>
                      <a:pt x="791" y="59"/>
                    </a:cubicBezTo>
                    <a:cubicBezTo>
                      <a:pt x="829" y="58"/>
                      <a:pt x="853" y="962"/>
                      <a:pt x="876" y="962"/>
                    </a:cubicBezTo>
                    <a:cubicBezTo>
                      <a:pt x="899" y="962"/>
                      <a:pt x="910" y="58"/>
                      <a:pt x="932" y="59"/>
                    </a:cubicBezTo>
                    <a:cubicBezTo>
                      <a:pt x="954" y="60"/>
                      <a:pt x="994" y="969"/>
                      <a:pt x="1011" y="968"/>
                    </a:cubicBezTo>
                    <a:cubicBezTo>
                      <a:pt x="1028" y="967"/>
                      <a:pt x="1018" y="54"/>
                      <a:pt x="1034" y="53"/>
                    </a:cubicBezTo>
                    <a:cubicBezTo>
                      <a:pt x="1050" y="52"/>
                      <a:pt x="1088" y="962"/>
                      <a:pt x="1107" y="962"/>
                    </a:cubicBezTo>
                    <a:cubicBezTo>
                      <a:pt x="1126" y="962"/>
                      <a:pt x="1135" y="54"/>
                      <a:pt x="1147" y="53"/>
                    </a:cubicBezTo>
                    <a:cubicBezTo>
                      <a:pt x="1159" y="52"/>
                      <a:pt x="1172" y="956"/>
                      <a:pt x="1181" y="956"/>
                    </a:cubicBezTo>
                    <a:cubicBezTo>
                      <a:pt x="1190" y="956"/>
                      <a:pt x="1192" y="52"/>
                      <a:pt x="1203" y="53"/>
                    </a:cubicBezTo>
                    <a:cubicBezTo>
                      <a:pt x="1214" y="54"/>
                      <a:pt x="1237" y="887"/>
                      <a:pt x="1248" y="962"/>
                    </a:cubicBezTo>
                    <a:cubicBezTo>
                      <a:pt x="1259" y="1037"/>
                      <a:pt x="1266" y="600"/>
                      <a:pt x="1271" y="505"/>
                    </a:cubicBez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68" name="Line 32"/>
              <p:cNvSpPr>
                <a:spLocks noChangeShapeType="1"/>
              </p:cNvSpPr>
              <p:nvPr/>
            </p:nvSpPr>
            <p:spPr bwMode="auto">
              <a:xfrm>
                <a:off x="3834" y="2229"/>
                <a:ext cx="14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69" name="Line 33"/>
              <p:cNvSpPr>
                <a:spLocks noChangeShapeType="1"/>
              </p:cNvSpPr>
              <p:nvPr/>
            </p:nvSpPr>
            <p:spPr bwMode="auto">
              <a:xfrm>
                <a:off x="3834" y="1734"/>
                <a:ext cx="1" cy="10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0263" name="Freeform 35"/>
            <p:cNvSpPr>
              <a:spLocks/>
            </p:cNvSpPr>
            <p:nvPr/>
          </p:nvSpPr>
          <p:spPr bwMode="auto">
            <a:xfrm>
              <a:off x="4043" y="2332"/>
              <a:ext cx="1135" cy="429"/>
            </a:xfrm>
            <a:custGeom>
              <a:avLst/>
              <a:gdLst>
                <a:gd name="T0" fmla="*/ 0 w 1135"/>
                <a:gd name="T1" fmla="*/ 0 h 401"/>
                <a:gd name="T2" fmla="*/ 0 w 1135"/>
                <a:gd name="T3" fmla="*/ 401 h 401"/>
                <a:gd name="T4" fmla="*/ 1135 w 1135"/>
                <a:gd name="T5" fmla="*/ 401 h 401"/>
                <a:gd name="T6" fmla="*/ 0 60000 65536"/>
                <a:gd name="T7" fmla="*/ 0 60000 65536"/>
                <a:gd name="T8" fmla="*/ 0 60000 65536"/>
                <a:gd name="T9" fmla="*/ 0 w 1135"/>
                <a:gd name="T10" fmla="*/ 0 h 401"/>
                <a:gd name="T11" fmla="*/ 1135 w 1135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5" h="401">
                  <a:moveTo>
                    <a:pt x="0" y="0"/>
                  </a:moveTo>
                  <a:lnTo>
                    <a:pt x="0" y="401"/>
                  </a:lnTo>
                  <a:lnTo>
                    <a:pt x="1135" y="40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64" name="Line 36"/>
            <p:cNvSpPr>
              <a:spLocks noChangeShapeType="1"/>
            </p:cNvSpPr>
            <p:nvPr/>
          </p:nvSpPr>
          <p:spPr bwMode="auto">
            <a:xfrm>
              <a:off x="4043" y="2394"/>
              <a:ext cx="1095" cy="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65" name="Text Box 40"/>
            <p:cNvSpPr txBox="1">
              <a:spLocks noChangeArrowheads="1"/>
            </p:cNvSpPr>
            <p:nvPr/>
          </p:nvSpPr>
          <p:spPr bwMode="auto">
            <a:xfrm>
              <a:off x="4201" y="2405"/>
              <a:ext cx="54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kinetic E</a:t>
              </a:r>
            </a:p>
            <a:p>
              <a:endParaRPr lang="en-US" sz="1000" b="1"/>
            </a:p>
            <a:p>
              <a:r>
                <a:rPr lang="en-US" sz="1000" b="1"/>
                <a:t>potential E</a:t>
              </a:r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04" y="2312"/>
              <a:ext cx="1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F5CB3-A9ED-4884-9731-B3F6F45143EE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1273" name="Group 33"/>
          <p:cNvGrpSpPr>
            <a:grpSpLocks/>
          </p:cNvGrpSpPr>
          <p:nvPr/>
        </p:nvGrpSpPr>
        <p:grpSpPr bwMode="auto">
          <a:xfrm>
            <a:off x="7046913" y="4778375"/>
            <a:ext cx="1506537" cy="1327150"/>
            <a:chOff x="2039" y="2558"/>
            <a:chExt cx="949" cy="836"/>
          </a:xfrm>
        </p:grpSpPr>
        <p:sp>
          <p:nvSpPr>
            <p:cNvPr id="11294" name="Freeform 34"/>
            <p:cNvSpPr>
              <a:spLocks/>
            </p:cNvSpPr>
            <p:nvPr/>
          </p:nvSpPr>
          <p:spPr bwMode="auto">
            <a:xfrm>
              <a:off x="2039" y="2558"/>
              <a:ext cx="378" cy="836"/>
            </a:xfrm>
            <a:custGeom>
              <a:avLst/>
              <a:gdLst>
                <a:gd name="T0" fmla="*/ 0 w 463"/>
                <a:gd name="T1" fmla="*/ 836 h 836"/>
                <a:gd name="T2" fmla="*/ 463 w 463"/>
                <a:gd name="T3" fmla="*/ 537 h 836"/>
                <a:gd name="T4" fmla="*/ 463 w 463"/>
                <a:gd name="T5" fmla="*/ 0 h 836"/>
                <a:gd name="T6" fmla="*/ 0 60000 65536"/>
                <a:gd name="T7" fmla="*/ 0 60000 65536"/>
                <a:gd name="T8" fmla="*/ 0 60000 65536"/>
                <a:gd name="T9" fmla="*/ 0 w 463"/>
                <a:gd name="T10" fmla="*/ 0 h 836"/>
                <a:gd name="T11" fmla="*/ 463 w 463"/>
                <a:gd name="T12" fmla="*/ 836 h 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" h="836">
                  <a:moveTo>
                    <a:pt x="0" y="836"/>
                  </a:moveTo>
                  <a:lnTo>
                    <a:pt x="463" y="537"/>
                  </a:lnTo>
                  <a:lnTo>
                    <a:pt x="463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295" name="Line 35"/>
            <p:cNvSpPr>
              <a:spLocks noChangeShapeType="1"/>
            </p:cNvSpPr>
            <p:nvPr/>
          </p:nvSpPr>
          <p:spPr bwMode="auto">
            <a:xfrm>
              <a:off x="2417" y="3095"/>
              <a:ext cx="5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Atomic Orbitals</a:t>
            </a:r>
          </a:p>
        </p:txBody>
      </p:sp>
      <p:sp>
        <p:nvSpPr>
          <p:cNvPr id="11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411913" cy="5715000"/>
          </a:xfrm>
        </p:spPr>
        <p:txBody>
          <a:bodyPr/>
          <a:lstStyle/>
          <a:p>
            <a:pPr eaLnBrk="1" hangingPunct="1"/>
            <a:r>
              <a:rPr lang="en-US" b="1" i="1" smtClean="0"/>
              <a:t>s</a:t>
            </a:r>
            <a:r>
              <a:rPr lang="en-US" b="1" smtClean="0"/>
              <a:t>-orbital</a:t>
            </a:r>
          </a:p>
          <a:p>
            <a:pPr lvl="1" eaLnBrk="1" hangingPunct="1"/>
            <a:r>
              <a:rPr lang="en-US" sz="3200" smtClean="0"/>
              <a:t>s orbital is spherically symmetrical</a:t>
            </a:r>
          </a:p>
          <a:p>
            <a:pPr lvl="1" eaLnBrk="1" hangingPunct="1"/>
            <a:r>
              <a:rPr lang="en-US" sz="3200" smtClean="0"/>
              <a:t>The ground state of hydrogenic atom is electron in 1s orbital 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3200" smtClean="0"/>
          </a:p>
          <a:p>
            <a:pPr lvl="1" eaLnBrk="1" hangingPunct="1"/>
            <a:r>
              <a:rPr lang="en-US" sz="3200" smtClean="0"/>
              <a:t>A radial node is where</a:t>
            </a:r>
          </a:p>
          <a:p>
            <a:pPr lvl="1" eaLnBrk="1" hangingPunct="1"/>
            <a:r>
              <a:rPr lang="en-US" sz="3200" smtClean="0"/>
              <a:t>A probability density of electron is</a:t>
            </a:r>
          </a:p>
          <a:p>
            <a:pPr lvl="1" eaLnBrk="1" hangingPunct="1"/>
            <a:r>
              <a:rPr lang="en-US" sz="3200" smtClean="0"/>
              <a:t>A simple way to show the boundary surface </a:t>
            </a:r>
            <a:r>
              <a:rPr lang="en-US" sz="2800" smtClean="0"/>
              <a:t>(high proportion of the electron probability; 90%)</a:t>
            </a:r>
            <a:r>
              <a:rPr lang="en-US" sz="3200" smtClean="0"/>
              <a:t> </a:t>
            </a:r>
          </a:p>
          <a:p>
            <a:pPr lvl="1" eaLnBrk="1" hangingPunct="1"/>
            <a:endParaRPr lang="en-US" sz="2400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482725" y="2493963"/>
          <a:ext cx="1528763" cy="593725"/>
        </p:xfrm>
        <a:graphic>
          <a:graphicData uri="http://schemas.openxmlformats.org/presentationml/2006/ole">
            <p:oleObj spid="_x0000_s11266" name="Equation" r:id="rId3" imgW="1180800" imgH="457200" progId="Equation.3">
              <p:embed/>
            </p:oleObj>
          </a:graphicData>
        </a:graphic>
      </p:graphicFrame>
      <p:sp>
        <p:nvSpPr>
          <p:cNvPr id="11276" name="Freeform 6"/>
          <p:cNvSpPr>
            <a:spLocks/>
          </p:cNvSpPr>
          <p:nvPr/>
        </p:nvSpPr>
        <p:spPr bwMode="auto">
          <a:xfrm>
            <a:off x="6484938" y="1392238"/>
            <a:ext cx="2430462" cy="2530475"/>
          </a:xfrm>
          <a:custGeom>
            <a:avLst/>
            <a:gdLst>
              <a:gd name="T0" fmla="*/ 0 w 1028"/>
              <a:gd name="T1" fmla="*/ 0 h 1113"/>
              <a:gd name="T2" fmla="*/ 0 w 1028"/>
              <a:gd name="T3" fmla="*/ 1113 h 1113"/>
              <a:gd name="T4" fmla="*/ 1028 w 1028"/>
              <a:gd name="T5" fmla="*/ 1113 h 1113"/>
              <a:gd name="T6" fmla="*/ 0 60000 65536"/>
              <a:gd name="T7" fmla="*/ 0 60000 65536"/>
              <a:gd name="T8" fmla="*/ 0 60000 65536"/>
              <a:gd name="T9" fmla="*/ 0 w 1028"/>
              <a:gd name="T10" fmla="*/ 0 h 1113"/>
              <a:gd name="T11" fmla="*/ 1028 w 1028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8" h="1113">
                <a:moveTo>
                  <a:pt x="0" y="0"/>
                </a:moveTo>
                <a:lnTo>
                  <a:pt x="0" y="1113"/>
                </a:lnTo>
                <a:lnTo>
                  <a:pt x="1028" y="111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7" name="Text Box 7"/>
          <p:cNvSpPr txBox="1">
            <a:spLocks noChangeArrowheads="1"/>
          </p:cNvSpPr>
          <p:nvPr/>
        </p:nvSpPr>
        <p:spPr bwMode="auto">
          <a:xfrm rot="-5400000">
            <a:off x="5890419" y="2358231"/>
            <a:ext cx="762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R(r)</a:t>
            </a:r>
            <a:endParaRPr lang="en-US" sz="1400" baseline="30000"/>
          </a:p>
        </p:txBody>
      </p:sp>
      <p:sp>
        <p:nvSpPr>
          <p:cNvPr id="11278" name="Text Box 8"/>
          <p:cNvSpPr txBox="1">
            <a:spLocks noChangeArrowheads="1"/>
          </p:cNvSpPr>
          <p:nvPr/>
        </p:nvSpPr>
        <p:spPr bwMode="auto">
          <a:xfrm>
            <a:off x="7307263" y="3922713"/>
            <a:ext cx="1017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radius</a:t>
            </a:r>
          </a:p>
        </p:txBody>
      </p:sp>
      <p:sp>
        <p:nvSpPr>
          <p:cNvPr id="11279" name="Freeform 10"/>
          <p:cNvSpPr>
            <a:spLocks/>
          </p:cNvSpPr>
          <p:nvPr/>
        </p:nvSpPr>
        <p:spPr bwMode="auto">
          <a:xfrm>
            <a:off x="6557963" y="1435100"/>
            <a:ext cx="2255837" cy="1916113"/>
          </a:xfrm>
          <a:custGeom>
            <a:avLst/>
            <a:gdLst>
              <a:gd name="T0" fmla="*/ 0 w 1174"/>
              <a:gd name="T1" fmla="*/ 0 h 991"/>
              <a:gd name="T2" fmla="*/ 124 w 1174"/>
              <a:gd name="T3" fmla="*/ 615 h 991"/>
              <a:gd name="T4" fmla="*/ 412 w 1174"/>
              <a:gd name="T5" fmla="*/ 931 h 991"/>
              <a:gd name="T6" fmla="*/ 1174 w 1174"/>
              <a:gd name="T7" fmla="*/ 977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1174"/>
              <a:gd name="T13" fmla="*/ 0 h 991"/>
              <a:gd name="T14" fmla="*/ 1174 w 1174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4" h="991">
                <a:moveTo>
                  <a:pt x="0" y="0"/>
                </a:moveTo>
                <a:cubicBezTo>
                  <a:pt x="21" y="102"/>
                  <a:pt x="55" y="460"/>
                  <a:pt x="124" y="615"/>
                </a:cubicBezTo>
                <a:cubicBezTo>
                  <a:pt x="193" y="770"/>
                  <a:pt x="237" y="871"/>
                  <a:pt x="412" y="931"/>
                </a:cubicBezTo>
                <a:cubicBezTo>
                  <a:pt x="587" y="991"/>
                  <a:pt x="1015" y="968"/>
                  <a:pt x="1174" y="977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80" name="Text Box 11"/>
          <p:cNvSpPr txBox="1">
            <a:spLocks noChangeArrowheads="1"/>
          </p:cNvSpPr>
          <p:nvPr/>
        </p:nvSpPr>
        <p:spPr bwMode="auto">
          <a:xfrm>
            <a:off x="6735763" y="2447925"/>
            <a:ext cx="830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1s</a:t>
            </a:r>
          </a:p>
        </p:txBody>
      </p:sp>
      <p:sp>
        <p:nvSpPr>
          <p:cNvPr id="11281" name="Line 13"/>
          <p:cNvSpPr>
            <a:spLocks noChangeShapeType="1"/>
          </p:cNvSpPr>
          <p:nvPr/>
        </p:nvSpPr>
        <p:spPr bwMode="auto">
          <a:xfrm>
            <a:off x="6483350" y="335597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526213" y="1749425"/>
            <a:ext cx="2143125" cy="2124075"/>
            <a:chOff x="4111" y="1102"/>
            <a:chExt cx="1350" cy="1338"/>
          </a:xfrm>
        </p:grpSpPr>
        <p:sp>
          <p:nvSpPr>
            <p:cNvPr id="11292" name="Freeform 16"/>
            <p:cNvSpPr>
              <a:spLocks/>
            </p:cNvSpPr>
            <p:nvPr/>
          </p:nvSpPr>
          <p:spPr bwMode="auto">
            <a:xfrm>
              <a:off x="4111" y="1102"/>
              <a:ext cx="1350" cy="1338"/>
            </a:xfrm>
            <a:custGeom>
              <a:avLst/>
              <a:gdLst>
                <a:gd name="T0" fmla="*/ 0 w 1147"/>
                <a:gd name="T1" fmla="*/ 0 h 1098"/>
                <a:gd name="T2" fmla="*/ 164 w 1147"/>
                <a:gd name="T3" fmla="*/ 955 h 1098"/>
                <a:gd name="T4" fmla="*/ 678 w 1147"/>
                <a:gd name="T5" fmla="*/ 859 h 1098"/>
                <a:gd name="T6" fmla="*/ 1147 w 1147"/>
                <a:gd name="T7" fmla="*/ 834 h 10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7"/>
                <a:gd name="T13" fmla="*/ 0 h 1098"/>
                <a:gd name="T14" fmla="*/ 1147 w 1147"/>
                <a:gd name="T15" fmla="*/ 1098 h 10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7" h="1098">
                  <a:moveTo>
                    <a:pt x="0" y="0"/>
                  </a:moveTo>
                  <a:cubicBezTo>
                    <a:pt x="27" y="160"/>
                    <a:pt x="51" y="812"/>
                    <a:pt x="164" y="955"/>
                  </a:cubicBezTo>
                  <a:cubicBezTo>
                    <a:pt x="277" y="1098"/>
                    <a:pt x="514" y="879"/>
                    <a:pt x="678" y="859"/>
                  </a:cubicBezTo>
                  <a:cubicBezTo>
                    <a:pt x="842" y="839"/>
                    <a:pt x="1049" y="839"/>
                    <a:pt x="1147" y="834"/>
                  </a:cubicBezTo>
                </a:path>
              </a:pathLst>
            </a:custGeom>
            <a:noFill/>
            <a:ln w="1905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293" name="Text Box 20"/>
            <p:cNvSpPr txBox="1">
              <a:spLocks noChangeArrowheads="1"/>
            </p:cNvSpPr>
            <p:nvPr/>
          </p:nvSpPr>
          <p:spPr bwMode="auto">
            <a:xfrm>
              <a:off x="4645" y="2197"/>
              <a:ext cx="52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9999"/>
                  </a:solidFill>
                </a:rPr>
                <a:t>2s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515100" y="2209800"/>
            <a:ext cx="2322513" cy="1338263"/>
            <a:chOff x="4104" y="1392"/>
            <a:chExt cx="1463" cy="843"/>
          </a:xfrm>
        </p:grpSpPr>
        <p:sp>
          <p:nvSpPr>
            <p:cNvPr id="11290" name="Freeform 18"/>
            <p:cNvSpPr>
              <a:spLocks/>
            </p:cNvSpPr>
            <p:nvPr/>
          </p:nvSpPr>
          <p:spPr bwMode="auto">
            <a:xfrm>
              <a:off x="4104" y="1392"/>
              <a:ext cx="1463" cy="843"/>
            </a:xfrm>
            <a:custGeom>
              <a:avLst/>
              <a:gdLst>
                <a:gd name="T0" fmla="*/ 0 w 1243"/>
                <a:gd name="T1" fmla="*/ 0 h 692"/>
                <a:gd name="T2" fmla="*/ 102 w 1243"/>
                <a:gd name="T3" fmla="*/ 468 h 692"/>
                <a:gd name="T4" fmla="*/ 339 w 1243"/>
                <a:gd name="T5" fmla="*/ 683 h 692"/>
                <a:gd name="T6" fmla="*/ 746 w 1243"/>
                <a:gd name="T7" fmla="*/ 519 h 692"/>
                <a:gd name="T8" fmla="*/ 1045 w 1243"/>
                <a:gd name="T9" fmla="*/ 559 h 692"/>
                <a:gd name="T10" fmla="*/ 1243 w 1243"/>
                <a:gd name="T11" fmla="*/ 570 h 6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3"/>
                <a:gd name="T19" fmla="*/ 0 h 692"/>
                <a:gd name="T20" fmla="*/ 1243 w 1243"/>
                <a:gd name="T21" fmla="*/ 692 h 6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3" h="692">
                  <a:moveTo>
                    <a:pt x="0" y="0"/>
                  </a:moveTo>
                  <a:cubicBezTo>
                    <a:pt x="17" y="78"/>
                    <a:pt x="46" y="354"/>
                    <a:pt x="102" y="468"/>
                  </a:cubicBezTo>
                  <a:cubicBezTo>
                    <a:pt x="158" y="582"/>
                    <a:pt x="232" y="674"/>
                    <a:pt x="339" y="683"/>
                  </a:cubicBezTo>
                  <a:cubicBezTo>
                    <a:pt x="446" y="692"/>
                    <a:pt x="629" y="540"/>
                    <a:pt x="746" y="519"/>
                  </a:cubicBezTo>
                  <a:cubicBezTo>
                    <a:pt x="863" y="498"/>
                    <a:pt x="962" y="551"/>
                    <a:pt x="1045" y="559"/>
                  </a:cubicBezTo>
                  <a:cubicBezTo>
                    <a:pt x="1128" y="567"/>
                    <a:pt x="1202" y="568"/>
                    <a:pt x="1243" y="570"/>
                  </a:cubicBezTo>
                </a:path>
              </a:pathLst>
            </a:custGeom>
            <a:noFill/>
            <a:ln w="19050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291" name="Text Box 21"/>
            <p:cNvSpPr txBox="1">
              <a:spLocks noChangeArrowheads="1"/>
            </p:cNvSpPr>
            <p:nvPr/>
          </p:nvSpPr>
          <p:spPr bwMode="auto">
            <a:xfrm>
              <a:off x="4882" y="1853"/>
              <a:ext cx="52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folHlink"/>
                  </a:solidFill>
                </a:rPr>
                <a:t>3s</a:t>
              </a:r>
            </a:p>
          </p:txBody>
        </p:sp>
      </p:grpSp>
      <p:graphicFrame>
        <p:nvGraphicFramePr>
          <p:cNvPr id="11267" name="Object 24"/>
          <p:cNvGraphicFramePr>
            <a:graphicFrameLocks noChangeAspect="1"/>
          </p:cNvGraphicFramePr>
          <p:nvPr/>
        </p:nvGraphicFramePr>
        <p:xfrm>
          <a:off x="1455738" y="3025775"/>
          <a:ext cx="2667000" cy="661988"/>
        </p:xfrm>
        <a:graphic>
          <a:graphicData uri="http://schemas.openxmlformats.org/presentationml/2006/ole">
            <p:oleObj spid="_x0000_s11267" name="Equation" r:id="rId4" imgW="2044440" imgH="507960" progId="Equation.3">
              <p:embed/>
            </p:oleObj>
          </a:graphicData>
        </a:graphic>
      </p:graphicFrame>
      <p:graphicFrame>
        <p:nvGraphicFramePr>
          <p:cNvPr id="11268" name="Object 25"/>
          <p:cNvGraphicFramePr>
            <a:graphicFrameLocks noChangeAspect="1"/>
          </p:cNvGraphicFramePr>
          <p:nvPr/>
        </p:nvGraphicFramePr>
        <p:xfrm>
          <a:off x="1477963" y="3663950"/>
          <a:ext cx="3041650" cy="658813"/>
        </p:xfrm>
        <a:graphic>
          <a:graphicData uri="http://schemas.openxmlformats.org/presentationml/2006/ole">
            <p:oleObj spid="_x0000_s11268" name="Equation" r:id="rId5" imgW="2349360" imgH="507960" progId="Equation.3">
              <p:embed/>
            </p:oleObj>
          </a:graphicData>
        </a:graphic>
      </p:graphicFrame>
      <p:grpSp>
        <p:nvGrpSpPr>
          <p:cNvPr id="11284" name="Group 30"/>
          <p:cNvGrpSpPr>
            <a:grpSpLocks/>
          </p:cNvGrpSpPr>
          <p:nvPr/>
        </p:nvGrpSpPr>
        <p:grpSpPr bwMode="auto">
          <a:xfrm>
            <a:off x="4637088" y="2978150"/>
            <a:ext cx="1016000" cy="692150"/>
            <a:chOff x="2921" y="1876"/>
            <a:chExt cx="640" cy="436"/>
          </a:xfrm>
        </p:grpSpPr>
        <p:sp>
          <p:nvSpPr>
            <p:cNvPr id="11289" name="Oval 27"/>
            <p:cNvSpPr>
              <a:spLocks noChangeArrowheads="1"/>
            </p:cNvSpPr>
            <p:nvPr/>
          </p:nvSpPr>
          <p:spPr bwMode="auto">
            <a:xfrm>
              <a:off x="2921" y="1876"/>
              <a:ext cx="640" cy="436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11271" name="Object 26"/>
            <p:cNvGraphicFramePr>
              <a:graphicFrameLocks noChangeAspect="1"/>
            </p:cNvGraphicFramePr>
            <p:nvPr/>
          </p:nvGraphicFramePr>
          <p:xfrm>
            <a:off x="2996" y="1900"/>
            <a:ext cx="478" cy="369"/>
          </p:xfrm>
          <a:graphic>
            <a:graphicData uri="http://schemas.openxmlformats.org/presentationml/2006/ole">
              <p:oleObj spid="_x0000_s11271" name="Equation" r:id="rId6" imgW="558720" imgH="431640" progId="Equation.3">
                <p:embed/>
              </p:oleObj>
            </a:graphicData>
          </a:graphic>
        </p:graphicFrame>
      </p:grpSp>
      <p:graphicFrame>
        <p:nvGraphicFramePr>
          <p:cNvPr id="11269" name="Object 28"/>
          <p:cNvGraphicFramePr>
            <a:graphicFrameLocks noChangeAspect="1"/>
          </p:cNvGraphicFramePr>
          <p:nvPr/>
        </p:nvGraphicFramePr>
        <p:xfrm>
          <a:off x="3779838" y="4316413"/>
          <a:ext cx="949325" cy="346075"/>
        </p:xfrm>
        <a:graphic>
          <a:graphicData uri="http://schemas.openxmlformats.org/presentationml/2006/ole">
            <p:oleObj spid="_x0000_s11269" name="Equation" r:id="rId7" imgW="558720" imgH="203040" progId="Equation.3">
              <p:embed/>
            </p:oleObj>
          </a:graphicData>
        </a:graphic>
      </p:graphicFrame>
      <p:graphicFrame>
        <p:nvGraphicFramePr>
          <p:cNvPr id="11270" name="Object 29"/>
          <p:cNvGraphicFramePr>
            <a:graphicFrameLocks noChangeAspect="1"/>
          </p:cNvGraphicFramePr>
          <p:nvPr/>
        </p:nvGraphicFramePr>
        <p:xfrm>
          <a:off x="5106988" y="4654550"/>
          <a:ext cx="735012" cy="476250"/>
        </p:xfrm>
        <a:graphic>
          <a:graphicData uri="http://schemas.openxmlformats.org/presentationml/2006/ole">
            <p:oleObj spid="_x0000_s11270" name="Equation" r:id="rId8" imgW="431640" imgH="279360" progId="Equation.3">
              <p:embed/>
            </p:oleObj>
          </a:graphicData>
        </a:graphic>
      </p:graphicFrame>
      <p:sp>
        <p:nvSpPr>
          <p:cNvPr id="146463" name="Oval 31"/>
          <p:cNvSpPr>
            <a:spLocks noChangeArrowheads="1"/>
          </p:cNvSpPr>
          <p:nvPr/>
        </p:nvSpPr>
        <p:spPr bwMode="auto">
          <a:xfrm>
            <a:off x="6983413" y="4957763"/>
            <a:ext cx="1317625" cy="13176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180263" y="5124450"/>
            <a:ext cx="952500" cy="952500"/>
            <a:chOff x="4523" y="3228"/>
            <a:chExt cx="600" cy="600"/>
          </a:xfrm>
        </p:grpSpPr>
        <p:pic>
          <p:nvPicPr>
            <p:cNvPr id="11287" name="Picture 32" descr="green-b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23" y="3228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Line 36"/>
            <p:cNvSpPr>
              <a:spLocks noChangeShapeType="1"/>
            </p:cNvSpPr>
            <p:nvPr/>
          </p:nvSpPr>
          <p:spPr bwMode="auto">
            <a:xfrm flipV="1">
              <a:off x="4602" y="3665"/>
              <a:ext cx="62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0F679-3BD4-4FB4-8562-388A66105C1E}" type="slidenum">
              <a:rPr lang="en-US"/>
              <a:pPr/>
              <a:t>16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Mean radius of an orbital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mean radius of a 1</a:t>
            </a:r>
            <a:r>
              <a:rPr lang="en-US" i="1" smtClean="0"/>
              <a:t>s</a:t>
            </a:r>
            <a:r>
              <a:rPr lang="en-US" smtClean="0"/>
              <a:t> orbital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angular part is normalized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mean radius of an orbital is a function of r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281238" y="1200150"/>
          <a:ext cx="4670425" cy="1684338"/>
        </p:xfrm>
        <a:graphic>
          <a:graphicData uri="http://schemas.openxmlformats.org/presentationml/2006/ole">
            <p:oleObj spid="_x0000_s12290" name="Equation" r:id="rId3" imgW="2616120" imgH="939600" progId="Equation.3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2768600" y="3308350"/>
          <a:ext cx="2360613" cy="512763"/>
        </p:xfrm>
        <a:graphic>
          <a:graphicData uri="http://schemas.openxmlformats.org/presentationml/2006/ole">
            <p:oleObj spid="_x0000_s12291" name="Equation" r:id="rId4" imgW="1523880" imgH="330120" progId="Equation.3">
              <p:embed/>
            </p:oleObj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782888" y="4291013"/>
          <a:ext cx="3355975" cy="2368550"/>
        </p:xfrm>
        <a:graphic>
          <a:graphicData uri="http://schemas.openxmlformats.org/presentationml/2006/ole">
            <p:oleObj spid="_x0000_s12292" name="Equation" r:id="rId5" imgW="1879560" imgH="13204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6EAB7-F6DC-4A6A-92C3-44686C367F67}" type="slidenum">
              <a:rPr lang="en-US"/>
              <a:pPr/>
              <a:t>17</a:t>
            </a:fld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6938963" y="968375"/>
            <a:ext cx="1658937" cy="17129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3320" name="Group 10"/>
          <p:cNvGrpSpPr>
            <a:grpSpLocks/>
          </p:cNvGrpSpPr>
          <p:nvPr/>
        </p:nvGrpSpPr>
        <p:grpSpPr bwMode="auto">
          <a:xfrm>
            <a:off x="7162800" y="968375"/>
            <a:ext cx="1506538" cy="1327150"/>
            <a:chOff x="2039" y="2558"/>
            <a:chExt cx="949" cy="836"/>
          </a:xfrm>
        </p:grpSpPr>
        <p:sp>
          <p:nvSpPr>
            <p:cNvPr id="13333" name="Freeform 8"/>
            <p:cNvSpPr>
              <a:spLocks/>
            </p:cNvSpPr>
            <p:nvPr/>
          </p:nvSpPr>
          <p:spPr bwMode="auto">
            <a:xfrm>
              <a:off x="2039" y="2558"/>
              <a:ext cx="378" cy="836"/>
            </a:xfrm>
            <a:custGeom>
              <a:avLst/>
              <a:gdLst>
                <a:gd name="T0" fmla="*/ 0 w 463"/>
                <a:gd name="T1" fmla="*/ 836 h 836"/>
                <a:gd name="T2" fmla="*/ 463 w 463"/>
                <a:gd name="T3" fmla="*/ 537 h 836"/>
                <a:gd name="T4" fmla="*/ 463 w 463"/>
                <a:gd name="T5" fmla="*/ 0 h 836"/>
                <a:gd name="T6" fmla="*/ 0 60000 65536"/>
                <a:gd name="T7" fmla="*/ 0 60000 65536"/>
                <a:gd name="T8" fmla="*/ 0 60000 65536"/>
                <a:gd name="T9" fmla="*/ 0 w 463"/>
                <a:gd name="T10" fmla="*/ 0 h 836"/>
                <a:gd name="T11" fmla="*/ 463 w 463"/>
                <a:gd name="T12" fmla="*/ 836 h 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" h="836">
                  <a:moveTo>
                    <a:pt x="0" y="836"/>
                  </a:moveTo>
                  <a:lnTo>
                    <a:pt x="463" y="537"/>
                  </a:lnTo>
                  <a:lnTo>
                    <a:pt x="463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334" name="Line 9"/>
            <p:cNvSpPr>
              <a:spLocks noChangeShapeType="1"/>
            </p:cNvSpPr>
            <p:nvPr/>
          </p:nvSpPr>
          <p:spPr bwMode="auto">
            <a:xfrm>
              <a:off x="2417" y="3095"/>
              <a:ext cx="5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Radial Distribution Functions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80250" cy="5715000"/>
          </a:xfrm>
        </p:spPr>
        <p:txBody>
          <a:bodyPr/>
          <a:lstStyle/>
          <a:p>
            <a:pPr eaLnBrk="1" hangingPunct="1"/>
            <a:r>
              <a:rPr lang="en-US" smtClean="0"/>
              <a:t>         </a:t>
            </a:r>
            <a:r>
              <a:rPr lang="en-US" sz="3600" smtClean="0"/>
              <a:t>is the probability in finding electron in a region </a:t>
            </a:r>
          </a:p>
          <a:p>
            <a:pPr eaLnBrk="1" hangingPunct="1"/>
            <a:r>
              <a:rPr lang="en-US" sz="3600" smtClean="0"/>
              <a:t>Radial Distribution Function P(r) is the probability density at radius r of all direction</a:t>
            </a:r>
          </a:p>
          <a:p>
            <a:pPr eaLnBrk="1" hangingPunct="1"/>
            <a:r>
              <a:rPr lang="en-US" sz="3600" smtClean="0"/>
              <a:t>P(r)dr is the probability of finding electron in between the shell or radius r and r+dr</a:t>
            </a:r>
          </a:p>
          <a:p>
            <a:pPr lvl="1" eaLnBrk="1" hangingPunct="1"/>
            <a:r>
              <a:rPr lang="en-US" sz="3200" smtClean="0"/>
              <a:t>For spherically symmetric orbital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r>
              <a:rPr lang="en-US" sz="3200" smtClean="0"/>
              <a:t>In General</a:t>
            </a:r>
          </a:p>
          <a:p>
            <a:pPr eaLnBrk="1" hangingPunct="1"/>
            <a:endParaRPr lang="en-US" sz="3600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466725" y="854075"/>
          <a:ext cx="735013" cy="476250"/>
        </p:xfrm>
        <a:graphic>
          <a:graphicData uri="http://schemas.openxmlformats.org/presentationml/2006/ole">
            <p:oleObj spid="_x0000_s13314" name="Equation" r:id="rId3" imgW="431640" imgH="279360" progId="Equation.3">
              <p:embed/>
            </p:oleObj>
          </a:graphicData>
        </a:graphic>
      </p:graphicFrame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7610475" y="1497013"/>
            <a:ext cx="90488" cy="889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7683500" y="1595438"/>
            <a:ext cx="98425" cy="206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aphicFrame>
        <p:nvGraphicFramePr>
          <p:cNvPr id="13315" name="Object 17"/>
          <p:cNvGraphicFramePr>
            <a:graphicFrameLocks noChangeAspect="1"/>
          </p:cNvGraphicFramePr>
          <p:nvPr/>
        </p:nvGraphicFramePr>
        <p:xfrm>
          <a:off x="2005013" y="4105275"/>
          <a:ext cx="2098675" cy="390525"/>
        </p:xfrm>
        <a:graphic>
          <a:graphicData uri="http://schemas.openxmlformats.org/presentationml/2006/ole">
            <p:oleObj spid="_x0000_s13315" name="Equation" r:id="rId4" imgW="1231560" imgH="228600" progId="Equation.3">
              <p:embed/>
            </p:oleObj>
          </a:graphicData>
        </a:graphic>
      </p:graphicFrame>
      <p:graphicFrame>
        <p:nvGraphicFramePr>
          <p:cNvPr id="13316" name="Object 18"/>
          <p:cNvGraphicFramePr>
            <a:graphicFrameLocks noChangeAspect="1"/>
          </p:cNvGraphicFramePr>
          <p:nvPr/>
        </p:nvGraphicFramePr>
        <p:xfrm>
          <a:off x="1547813" y="4835525"/>
          <a:ext cx="4667250" cy="1560513"/>
        </p:xfrm>
        <a:graphic>
          <a:graphicData uri="http://schemas.openxmlformats.org/presentationml/2006/ole">
            <p:oleObj spid="_x0000_s13316" name="Equation" r:id="rId5" imgW="2743200" imgH="914400" progId="Equation.3">
              <p:embed/>
            </p:oleObj>
          </a:graphicData>
        </a:graphic>
      </p:graphicFrame>
      <p:grpSp>
        <p:nvGrpSpPr>
          <p:cNvPr id="13325" name="Group 30"/>
          <p:cNvGrpSpPr>
            <a:grpSpLocks/>
          </p:cNvGrpSpPr>
          <p:nvPr/>
        </p:nvGrpSpPr>
        <p:grpSpPr bwMode="auto">
          <a:xfrm>
            <a:off x="6956425" y="3148013"/>
            <a:ext cx="1522413" cy="1673225"/>
            <a:chOff x="4382" y="1983"/>
            <a:chExt cx="959" cy="1054"/>
          </a:xfrm>
        </p:grpSpPr>
        <p:sp>
          <p:nvSpPr>
            <p:cNvPr id="13326" name="Rectangle 29"/>
            <p:cNvSpPr>
              <a:spLocks noChangeArrowheads="1"/>
            </p:cNvSpPr>
            <p:nvPr/>
          </p:nvSpPr>
          <p:spPr bwMode="auto">
            <a:xfrm>
              <a:off x="4858" y="2327"/>
              <a:ext cx="436" cy="6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3327" name="Group 28"/>
            <p:cNvGrpSpPr>
              <a:grpSpLocks/>
            </p:cNvGrpSpPr>
            <p:nvPr/>
          </p:nvGrpSpPr>
          <p:grpSpPr bwMode="auto">
            <a:xfrm>
              <a:off x="4382" y="1983"/>
              <a:ext cx="959" cy="1054"/>
              <a:chOff x="4190" y="2367"/>
              <a:chExt cx="959" cy="1054"/>
            </a:xfrm>
          </p:grpSpPr>
          <p:sp>
            <p:nvSpPr>
              <p:cNvPr id="13328" name="Oval 20"/>
              <p:cNvSpPr>
                <a:spLocks noChangeArrowheads="1"/>
              </p:cNvSpPr>
              <p:nvPr/>
            </p:nvSpPr>
            <p:spPr bwMode="auto">
              <a:xfrm>
                <a:off x="4195" y="2367"/>
                <a:ext cx="954" cy="95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3329" name="Oval 19"/>
              <p:cNvSpPr>
                <a:spLocks noChangeArrowheads="1"/>
              </p:cNvSpPr>
              <p:nvPr/>
            </p:nvSpPr>
            <p:spPr bwMode="auto">
              <a:xfrm>
                <a:off x="4230" y="2397"/>
                <a:ext cx="884" cy="884"/>
              </a:xfrm>
              <a:prstGeom prst="ellipse">
                <a:avLst/>
              </a:prstGeom>
              <a:gradFill rotWithShape="1">
                <a:gsLst>
                  <a:gs pos="0">
                    <a:srgbClr val="2E1300"/>
                  </a:gs>
                  <a:gs pos="100000">
                    <a:srgbClr val="A041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13330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90" y="2369"/>
                <a:ext cx="480" cy="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1" name="Line 26"/>
              <p:cNvSpPr>
                <a:spLocks noChangeShapeType="1"/>
              </p:cNvSpPr>
              <p:nvPr/>
            </p:nvSpPr>
            <p:spPr bwMode="auto">
              <a:xfrm>
                <a:off x="4666" y="3403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332" name="Text Box 27"/>
              <p:cNvSpPr txBox="1">
                <a:spLocks noChangeArrowheads="1"/>
              </p:cNvSpPr>
              <p:nvPr/>
            </p:nvSpPr>
            <p:spPr bwMode="auto">
              <a:xfrm>
                <a:off x="4818" y="3229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r</a:t>
                </a:r>
              </a:p>
            </p:txBody>
          </p:sp>
        </p:grpSp>
      </p:grpSp>
      <p:graphicFrame>
        <p:nvGraphicFramePr>
          <p:cNvPr id="13317" name="Object 31"/>
          <p:cNvGraphicFramePr>
            <a:graphicFrameLocks noChangeAspect="1"/>
          </p:cNvGraphicFramePr>
          <p:nvPr/>
        </p:nvGraphicFramePr>
        <p:xfrm>
          <a:off x="1522413" y="1452563"/>
          <a:ext cx="366712" cy="303212"/>
        </p:xfrm>
        <a:graphic>
          <a:graphicData uri="http://schemas.openxmlformats.org/presentationml/2006/ole">
            <p:oleObj spid="_x0000_s13317" name="Equation" r:id="rId7" imgW="215640" imgH="1774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D321B6-08C8-47CB-9A44-16633DF47A87}" type="slidenum">
              <a:rPr lang="en-US"/>
              <a:pPr/>
              <a:t>18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256213" cy="5715000"/>
          </a:xfrm>
        </p:spPr>
        <p:txBody>
          <a:bodyPr/>
          <a:lstStyle/>
          <a:p>
            <a:pPr eaLnBrk="1" hangingPunct="1"/>
            <a:r>
              <a:rPr lang="en-US" sz="3200" smtClean="0"/>
              <a:t>The probability density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The radial distribution P(r) of 1s orbital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The most probable radius (r*)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900457" y="2401833"/>
          <a:ext cx="2228850" cy="781050"/>
        </p:xfrm>
        <a:graphic>
          <a:graphicData uri="http://schemas.openxmlformats.org/presentationml/2006/ole">
            <p:oleObj spid="_x0000_s14338" name="Equation" r:id="rId3" imgW="1307880" imgH="457200" progId="Equation.3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2297113" y="1249363"/>
          <a:ext cx="1428750" cy="476250"/>
        </p:xfrm>
        <a:graphic>
          <a:graphicData uri="http://schemas.openxmlformats.org/presentationml/2006/ole">
            <p:oleObj spid="_x0000_s14339" name="Equation" r:id="rId4" imgW="838080" imgH="279360" progId="Equation.3">
              <p:embed/>
            </p:oleObj>
          </a:graphicData>
        </a:graphic>
      </p:graphicFrame>
      <p:grpSp>
        <p:nvGrpSpPr>
          <p:cNvPr id="14344" name="Group 10"/>
          <p:cNvGrpSpPr>
            <a:grpSpLocks/>
          </p:cNvGrpSpPr>
          <p:nvPr/>
        </p:nvGrpSpPr>
        <p:grpSpPr bwMode="auto">
          <a:xfrm>
            <a:off x="5329238" y="896938"/>
            <a:ext cx="3538537" cy="4479925"/>
            <a:chOff x="3252" y="553"/>
            <a:chExt cx="2229" cy="2822"/>
          </a:xfrm>
        </p:grpSpPr>
        <p:sp>
          <p:nvSpPr>
            <p:cNvPr id="14350" name="Rectangle 9"/>
            <p:cNvSpPr>
              <a:spLocks noChangeArrowheads="1"/>
            </p:cNvSpPr>
            <p:nvPr/>
          </p:nvSpPr>
          <p:spPr bwMode="auto">
            <a:xfrm>
              <a:off x="3252" y="553"/>
              <a:ext cx="2229" cy="28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1435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5" y="582"/>
              <a:ext cx="2046" cy="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Text Box 7"/>
            <p:cNvSpPr txBox="1">
              <a:spLocks noChangeArrowheads="1"/>
            </p:cNvSpPr>
            <p:nvPr/>
          </p:nvSpPr>
          <p:spPr bwMode="auto">
            <a:xfrm rot="-5400000">
              <a:off x="3113" y="1835"/>
              <a:ext cx="5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P/(Z/a</a:t>
              </a:r>
              <a:r>
                <a:rPr lang="en-US" sz="1400" baseline="-25000"/>
                <a:t>0</a:t>
              </a:r>
              <a:r>
                <a:rPr lang="en-US" sz="1400"/>
                <a:t>)</a:t>
              </a:r>
              <a:r>
                <a:rPr lang="en-US" sz="1400" baseline="30000"/>
                <a:t>3</a:t>
              </a:r>
            </a:p>
          </p:txBody>
        </p:sp>
        <p:sp>
          <p:nvSpPr>
            <p:cNvPr id="14353" name="Text Box 8"/>
            <p:cNvSpPr txBox="1">
              <a:spLocks noChangeArrowheads="1"/>
            </p:cNvSpPr>
            <p:nvPr/>
          </p:nvSpPr>
          <p:spPr bwMode="auto">
            <a:xfrm>
              <a:off x="4329" y="3055"/>
              <a:ext cx="5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r/a</a:t>
              </a:r>
              <a:r>
                <a:rPr lang="en-US" baseline="-25000"/>
                <a:t>0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650038" y="2097088"/>
            <a:ext cx="2097087" cy="969962"/>
            <a:chOff x="4189" y="1321"/>
            <a:chExt cx="1321" cy="611"/>
          </a:xfrm>
        </p:grpSpPr>
        <p:sp>
          <p:nvSpPr>
            <p:cNvPr id="14348" name="Text Box 11"/>
            <p:cNvSpPr txBox="1">
              <a:spLocks noChangeArrowheads="1"/>
            </p:cNvSpPr>
            <p:nvPr/>
          </p:nvSpPr>
          <p:spPr bwMode="auto">
            <a:xfrm>
              <a:off x="4195" y="1321"/>
              <a:ext cx="131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hlink"/>
                  </a:solidFill>
                </a:rPr>
                <a:t>The most probable radius of 1s </a:t>
              </a:r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H="1">
              <a:off x="4189" y="1641"/>
              <a:ext cx="221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7215188" y="3565525"/>
            <a:ext cx="1042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CC"/>
                </a:solidFill>
              </a:rPr>
              <a:t>P(r)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6386513" y="3884613"/>
            <a:ext cx="1042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sym typeface="Symbol" pitchFamily="18" charset="2"/>
              </a:rPr>
              <a:t>(r)</a:t>
            </a:r>
            <a:r>
              <a:rPr lang="en-US" baseline="30000">
                <a:solidFill>
                  <a:schemeClr val="folHlink"/>
                </a:solidFill>
                <a:sym typeface="Symbol" pitchFamily="18" charset="2"/>
              </a:rPr>
              <a:t>2</a:t>
            </a:r>
          </a:p>
        </p:txBody>
      </p:sp>
      <p:graphicFrame>
        <p:nvGraphicFramePr>
          <p:cNvPr id="14340" name="Object 16"/>
          <p:cNvGraphicFramePr>
            <a:graphicFrameLocks noChangeAspect="1"/>
          </p:cNvGraphicFramePr>
          <p:nvPr/>
        </p:nvGraphicFramePr>
        <p:xfrm>
          <a:off x="851228" y="3895397"/>
          <a:ext cx="3873500" cy="1519238"/>
        </p:xfrm>
        <a:graphic>
          <a:graphicData uri="http://schemas.openxmlformats.org/presentationml/2006/ole">
            <p:oleObj spid="_x0000_s14340" name="Equation" r:id="rId6" imgW="2273040" imgH="8888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D015E-AA03-4FE4-B417-BD52252B3716}" type="slidenum">
              <a:rPr lang="en-US"/>
              <a:pPr/>
              <a:t>19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i="1" smtClean="0"/>
              <a:t>p</a:t>
            </a:r>
            <a:r>
              <a:rPr lang="en-US" sz="5400" smtClean="0"/>
              <a:t> orbitals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 </a:t>
            </a:r>
            <a:r>
              <a:rPr lang="en-US" sz="3600" b="1" i="1" smtClean="0"/>
              <a:t>p</a:t>
            </a:r>
            <a:r>
              <a:rPr lang="en-US" sz="3600" b="1" smtClean="0"/>
              <a:t> electron </a:t>
            </a:r>
            <a:r>
              <a:rPr lang="en-US" sz="3600" smtClean="0"/>
              <a:t>has nonzero orbital angular momentum </a:t>
            </a:r>
            <a:br>
              <a:rPr lang="en-US" sz="3600" smtClean="0"/>
            </a:br>
            <a:r>
              <a:rPr lang="en-US" sz="3600" smtClean="0"/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600" smtClean="0">
                <a:sym typeface="Symbol" pitchFamily="18" charset="2"/>
              </a:rPr>
              <a:t> 0)</a:t>
            </a:r>
          </a:p>
          <a:p>
            <a:pPr lvl="1" eaLnBrk="1" hangingPunct="1"/>
            <a:r>
              <a:rPr lang="en-US" sz="3200" smtClean="0">
                <a:sym typeface="Symbol" pitchFamily="18" charset="2"/>
              </a:rPr>
              <a:t>p orbital has zero amplitude at r = 0</a:t>
            </a:r>
          </a:p>
          <a:p>
            <a:pPr lvl="1" eaLnBrk="1" hangingPunct="1"/>
            <a:r>
              <a:rPr lang="en-US" sz="3200" smtClean="0">
                <a:sym typeface="Symbol" pitchFamily="18" charset="2"/>
              </a:rPr>
              <a:t>The centrifugal effect (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 </a:t>
            </a:r>
            <a:r>
              <a:rPr lang="en-US" sz="3200" smtClean="0">
                <a:sym typeface="Symbol" pitchFamily="18" charset="2"/>
              </a:rPr>
              <a:t>&gt;0) tend to put electron away from the nucleus</a:t>
            </a:r>
          </a:p>
        </p:txBody>
      </p:sp>
      <p:pic>
        <p:nvPicPr>
          <p:cNvPr id="15367" name="Picture 4" descr="p-orbit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550" y="2990850"/>
            <a:ext cx="45212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541338" y="4479925"/>
          <a:ext cx="3090862" cy="1679575"/>
        </p:xfrm>
        <a:graphic>
          <a:graphicData uri="http://schemas.openxmlformats.org/presentationml/2006/ole">
            <p:oleObj spid="_x0000_s15362" name="Equation" r:id="rId4" imgW="2247840" imgH="1218960" progId="Equation.3">
              <p:embed/>
            </p:oleObj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4025900" y="4233863"/>
          <a:ext cx="4903788" cy="2457450"/>
        </p:xfrm>
        <a:graphic>
          <a:graphicData uri="http://schemas.openxmlformats.org/presentationml/2006/ole">
            <p:oleObj spid="_x0000_s15363" name="Equation" r:id="rId5" imgW="3454200" imgH="172692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DE14D9-649B-458B-8038-52966178A037}" type="slidenum">
              <a:rPr lang="en-US"/>
              <a:pPr/>
              <a:t>2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Electronic Structures of Atoms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Hydrogenic atoms</a:t>
            </a:r>
          </a:p>
          <a:p>
            <a:pPr eaLnBrk="1" hangingPunct="1"/>
            <a:r>
              <a:rPr lang="en-US" smtClean="0"/>
              <a:t>Many-electron atoms</a:t>
            </a:r>
          </a:p>
          <a:p>
            <a:pPr eaLnBrk="1" hangingPunct="1"/>
            <a:r>
              <a:rPr lang="en-US" smtClean="0"/>
              <a:t>The orbital approximations</a:t>
            </a:r>
          </a:p>
          <a:p>
            <a:pPr eaLnBrk="1" hangingPunct="1"/>
            <a:r>
              <a:rPr lang="en-US" smtClean="0"/>
              <a:t>Self-consistent Field orbitals</a:t>
            </a:r>
          </a:p>
          <a:p>
            <a:pPr eaLnBrk="1" hangingPunct="1"/>
            <a:r>
              <a:rPr lang="en-US" smtClean="0"/>
              <a:t>Approximation Methods</a:t>
            </a:r>
          </a:p>
          <a:p>
            <a:pPr lvl="1" eaLnBrk="1" hangingPunct="1"/>
            <a:r>
              <a:rPr lang="en-US" smtClean="0"/>
              <a:t>Variation Method</a:t>
            </a:r>
          </a:p>
          <a:p>
            <a:pPr lvl="1" eaLnBrk="1" hangingPunct="1"/>
            <a:r>
              <a:rPr lang="en-US" smtClean="0"/>
              <a:t>Perturbation Method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3531BA-2817-461B-92D6-B54EC5254462}" type="slidenum">
              <a:rPr lang="en-US"/>
              <a:pPr/>
              <a:t>20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i="1" smtClean="0"/>
              <a:t>d</a:t>
            </a:r>
            <a:r>
              <a:rPr lang="en-US" sz="5400" smtClean="0"/>
              <a:t>-orbitals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d</a:t>
            </a:r>
            <a:r>
              <a:rPr lang="en-US" b="1" smtClean="0"/>
              <a:t> orbitals </a:t>
            </a:r>
            <a:r>
              <a:rPr lang="en-US" smtClean="0"/>
              <a:t>with opposite values of ml may be combined in pairs to give real standing waves</a:t>
            </a:r>
          </a:p>
        </p:txBody>
      </p:sp>
      <p:pic>
        <p:nvPicPr>
          <p:cNvPr id="16390" name="Picture 5" descr="d-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2008188"/>
            <a:ext cx="4289425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5451475" y="2335213"/>
          <a:ext cx="3152775" cy="2559050"/>
        </p:xfrm>
        <a:graphic>
          <a:graphicData uri="http://schemas.openxmlformats.org/presentationml/2006/ole">
            <p:oleObj spid="_x0000_s16386" name="Equation" r:id="rId4" imgW="1739880" imgH="14094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Radial function R(r)</a:t>
            </a:r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Azimuth function Y(</a:t>
            </a:r>
            <a:r>
              <a:rPr lang="en-US" sz="1800" smtClean="0">
                <a:sym typeface="Symbol"/>
              </a:rPr>
              <a:t>,</a:t>
            </a:r>
            <a:r>
              <a:rPr lang="en-US" smtClean="0">
                <a:sym typeface="Symbol"/>
              </a:rPr>
              <a:t>)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BE0-7339-470D-A901-C42110074D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89" y="1378900"/>
            <a:ext cx="29003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223" y="1359909"/>
            <a:ext cx="29051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6325" y="3179619"/>
            <a:ext cx="3232872" cy="323287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304800" dist="228600" dir="2700000" algn="tl" rotWithShape="0">
              <a:prstClr val="black">
                <a:alpha val="59000"/>
              </a:prst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4156364" y="2303813"/>
            <a:ext cx="629392" cy="7718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Group 25"/>
          <p:cNvGrpSpPr/>
          <p:nvPr/>
        </p:nvGrpSpPr>
        <p:grpSpPr>
          <a:xfrm>
            <a:off x="1472541" y="2256312"/>
            <a:ext cx="783773" cy="1508166"/>
            <a:chOff x="1472541" y="2256312"/>
            <a:chExt cx="783773" cy="1508166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1573483" y="3081647"/>
              <a:ext cx="843147" cy="52251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1472541" y="2256312"/>
              <a:ext cx="769921" cy="60366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76405" y="1769424"/>
            <a:ext cx="1054928" cy="1076698"/>
            <a:chOff x="5676405" y="1769424"/>
            <a:chExt cx="1054928" cy="1076698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215744" y="2285012"/>
              <a:ext cx="103117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5676405" y="2838203"/>
              <a:ext cx="1005450" cy="79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841" name="Object 4"/>
          <p:cNvGraphicFramePr>
            <a:graphicFrameLocks noChangeAspect="1"/>
          </p:cNvGraphicFramePr>
          <p:nvPr/>
        </p:nvGraphicFramePr>
        <p:xfrm>
          <a:off x="2381066" y="0"/>
          <a:ext cx="4494941" cy="676894"/>
        </p:xfrm>
        <a:graphic>
          <a:graphicData uri="http://schemas.openxmlformats.org/presentationml/2006/ole">
            <p:oleObj spid="_x0000_s35841" name="Equation" r:id="rId6" imgW="1434960" imgH="2156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C7B1FF-B126-45CE-B34A-DFEE9D2B88BA}" type="slidenum">
              <a:rPr lang="en-US"/>
              <a:pPr/>
              <a:t>22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Structures of many-electron atoms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Schrödinger equation for many-electron atom is highly complicated</a:t>
            </a:r>
          </a:p>
          <a:p>
            <a:pPr eaLnBrk="1" hangingPunct="1"/>
            <a:r>
              <a:rPr lang="en-US" smtClean="0"/>
              <a:t>No analytical expression for the orbitals and energies can be given.</a:t>
            </a:r>
          </a:p>
          <a:p>
            <a:pPr eaLnBrk="1" hangingPunct="1"/>
            <a:r>
              <a:rPr lang="en-US" smtClean="0"/>
              <a:t>Several approximations are needed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2A870B-F91E-4729-847E-48F446958563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17413" name="Group 18"/>
          <p:cNvGrpSpPr>
            <a:grpSpLocks/>
          </p:cNvGrpSpPr>
          <p:nvPr/>
        </p:nvGrpSpPr>
        <p:grpSpPr bwMode="auto">
          <a:xfrm>
            <a:off x="885825" y="5011738"/>
            <a:ext cx="1022350" cy="1022350"/>
            <a:chOff x="1998" y="3242"/>
            <a:chExt cx="644" cy="644"/>
          </a:xfrm>
        </p:grpSpPr>
        <p:sp>
          <p:nvSpPr>
            <p:cNvPr id="155655" name="Oval 7"/>
            <p:cNvSpPr>
              <a:spLocks noChangeArrowheads="1"/>
            </p:cNvSpPr>
            <p:nvPr/>
          </p:nvSpPr>
          <p:spPr bwMode="auto">
            <a:xfrm>
              <a:off x="1998" y="3242"/>
              <a:ext cx="644" cy="64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7000"/>
                  </a:schemeClr>
                </a:gs>
                <a:gs pos="100000">
                  <a:schemeClr val="folHlink">
                    <a:gamma/>
                    <a:tint val="63529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438" name="Oval 6"/>
            <p:cNvSpPr>
              <a:spLocks noChangeArrowheads="1"/>
            </p:cNvSpPr>
            <p:nvPr/>
          </p:nvSpPr>
          <p:spPr bwMode="auto">
            <a:xfrm>
              <a:off x="2254" y="3484"/>
              <a:ext cx="152" cy="15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7414" name="Group 17"/>
          <p:cNvGrpSpPr>
            <a:grpSpLocks/>
          </p:cNvGrpSpPr>
          <p:nvPr/>
        </p:nvGrpSpPr>
        <p:grpSpPr bwMode="auto">
          <a:xfrm>
            <a:off x="3621088" y="4624388"/>
            <a:ext cx="779462" cy="1731962"/>
            <a:chOff x="2976" y="3014"/>
            <a:chExt cx="491" cy="1091"/>
          </a:xfrm>
        </p:grpSpPr>
        <p:grpSp>
          <p:nvGrpSpPr>
            <p:cNvPr id="17433" name="Group 10"/>
            <p:cNvGrpSpPr>
              <a:grpSpLocks/>
            </p:cNvGrpSpPr>
            <p:nvPr/>
          </p:nvGrpSpPr>
          <p:grpSpPr bwMode="auto">
            <a:xfrm>
              <a:off x="2976" y="3014"/>
              <a:ext cx="491" cy="1091"/>
              <a:chOff x="4778" y="2388"/>
              <a:chExt cx="361" cy="802"/>
            </a:xfrm>
          </p:grpSpPr>
          <p:sp>
            <p:nvSpPr>
              <p:cNvPr id="17435" name="Oval 8"/>
              <p:cNvSpPr>
                <a:spLocks noChangeArrowheads="1"/>
              </p:cNvSpPr>
              <p:nvPr/>
            </p:nvSpPr>
            <p:spPr bwMode="auto">
              <a:xfrm>
                <a:off x="4778" y="2388"/>
                <a:ext cx="361" cy="402"/>
              </a:xfrm>
              <a:prstGeom prst="ellipse">
                <a:avLst/>
              </a:prstGeom>
              <a:gradFill rotWithShape="1">
                <a:gsLst>
                  <a:gs pos="0">
                    <a:srgbClr val="FFCCFF">
                      <a:alpha val="98000"/>
                    </a:srgbClr>
                  </a:gs>
                  <a:gs pos="100000">
                    <a:srgbClr val="DBAFD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7436" name="Oval 9"/>
              <p:cNvSpPr>
                <a:spLocks noChangeArrowheads="1"/>
              </p:cNvSpPr>
              <p:nvPr/>
            </p:nvSpPr>
            <p:spPr bwMode="auto">
              <a:xfrm>
                <a:off x="4778" y="2788"/>
                <a:ext cx="361" cy="402"/>
              </a:xfrm>
              <a:prstGeom prst="ellipse">
                <a:avLst/>
              </a:prstGeom>
              <a:gradFill rotWithShape="1">
                <a:gsLst>
                  <a:gs pos="0">
                    <a:srgbClr val="FFCCFF">
                      <a:alpha val="98000"/>
                    </a:srgbClr>
                  </a:gs>
                  <a:gs pos="100000">
                    <a:srgbClr val="DBAFD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7434" name="Oval 11"/>
            <p:cNvSpPr>
              <a:spLocks noChangeArrowheads="1"/>
            </p:cNvSpPr>
            <p:nvPr/>
          </p:nvSpPr>
          <p:spPr bwMode="auto">
            <a:xfrm>
              <a:off x="3140" y="3479"/>
              <a:ext cx="152" cy="15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7415" name="Group 16"/>
          <p:cNvGrpSpPr>
            <a:grpSpLocks/>
          </p:cNvGrpSpPr>
          <p:nvPr/>
        </p:nvGrpSpPr>
        <p:grpSpPr bwMode="auto">
          <a:xfrm rot="-5400000">
            <a:off x="4886326" y="4614862"/>
            <a:ext cx="779462" cy="1731963"/>
            <a:chOff x="3112" y="3150"/>
            <a:chExt cx="491" cy="1091"/>
          </a:xfrm>
        </p:grpSpPr>
        <p:grpSp>
          <p:nvGrpSpPr>
            <p:cNvPr id="17429" name="Group 12"/>
            <p:cNvGrpSpPr>
              <a:grpSpLocks/>
            </p:cNvGrpSpPr>
            <p:nvPr/>
          </p:nvGrpSpPr>
          <p:grpSpPr bwMode="auto">
            <a:xfrm>
              <a:off x="3112" y="3150"/>
              <a:ext cx="491" cy="1091"/>
              <a:chOff x="4778" y="2388"/>
              <a:chExt cx="361" cy="802"/>
            </a:xfrm>
          </p:grpSpPr>
          <p:sp>
            <p:nvSpPr>
              <p:cNvPr id="17431" name="Oval 13"/>
              <p:cNvSpPr>
                <a:spLocks noChangeArrowheads="1"/>
              </p:cNvSpPr>
              <p:nvPr/>
            </p:nvSpPr>
            <p:spPr bwMode="auto">
              <a:xfrm>
                <a:off x="4778" y="2388"/>
                <a:ext cx="361" cy="402"/>
              </a:xfrm>
              <a:prstGeom prst="ellipse">
                <a:avLst/>
              </a:prstGeom>
              <a:gradFill rotWithShape="1">
                <a:gsLst>
                  <a:gs pos="0">
                    <a:srgbClr val="FFCCFF">
                      <a:alpha val="98000"/>
                    </a:srgbClr>
                  </a:gs>
                  <a:gs pos="100000">
                    <a:srgbClr val="DBAFD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7432" name="Oval 14"/>
              <p:cNvSpPr>
                <a:spLocks noChangeArrowheads="1"/>
              </p:cNvSpPr>
              <p:nvPr/>
            </p:nvSpPr>
            <p:spPr bwMode="auto">
              <a:xfrm>
                <a:off x="4778" y="2788"/>
                <a:ext cx="361" cy="402"/>
              </a:xfrm>
              <a:prstGeom prst="ellipse">
                <a:avLst/>
              </a:prstGeom>
              <a:gradFill rotWithShape="1">
                <a:gsLst>
                  <a:gs pos="0">
                    <a:srgbClr val="FFCCFF">
                      <a:alpha val="98000"/>
                    </a:srgbClr>
                  </a:gs>
                  <a:gs pos="100000">
                    <a:srgbClr val="DBAFD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7430" name="Oval 15"/>
            <p:cNvSpPr>
              <a:spLocks noChangeArrowheads="1"/>
            </p:cNvSpPr>
            <p:nvPr/>
          </p:nvSpPr>
          <p:spPr bwMode="auto">
            <a:xfrm>
              <a:off x="3276" y="3597"/>
              <a:ext cx="152" cy="15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7416" name="Group 22"/>
          <p:cNvGrpSpPr>
            <a:grpSpLocks/>
          </p:cNvGrpSpPr>
          <p:nvPr/>
        </p:nvGrpSpPr>
        <p:grpSpPr bwMode="auto">
          <a:xfrm>
            <a:off x="1955800" y="4751388"/>
            <a:ext cx="1479550" cy="1479550"/>
            <a:chOff x="1655" y="3079"/>
            <a:chExt cx="932" cy="932"/>
          </a:xfrm>
        </p:grpSpPr>
        <p:sp>
          <p:nvSpPr>
            <p:cNvPr id="17427" name="Oval 20"/>
            <p:cNvSpPr>
              <a:spLocks noChangeArrowheads="1"/>
            </p:cNvSpPr>
            <p:nvPr/>
          </p:nvSpPr>
          <p:spPr bwMode="auto">
            <a:xfrm>
              <a:off x="1655" y="3079"/>
              <a:ext cx="932" cy="932"/>
            </a:xfrm>
            <a:prstGeom prst="ellipse">
              <a:avLst/>
            </a:prstGeom>
            <a:gradFill rotWithShape="1">
              <a:gsLst>
                <a:gs pos="0">
                  <a:srgbClr val="07A184">
                    <a:alpha val="87000"/>
                  </a:srgbClr>
                </a:gs>
                <a:gs pos="100000">
                  <a:srgbClr val="61C3B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28" name="Oval 21"/>
            <p:cNvSpPr>
              <a:spLocks noChangeArrowheads="1"/>
            </p:cNvSpPr>
            <p:nvPr/>
          </p:nvSpPr>
          <p:spPr bwMode="auto">
            <a:xfrm>
              <a:off x="2056" y="3462"/>
              <a:ext cx="152" cy="15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7417" name="Oval 29"/>
          <p:cNvSpPr>
            <a:spLocks noChangeArrowheads="1"/>
          </p:cNvSpPr>
          <p:nvPr/>
        </p:nvSpPr>
        <p:spPr bwMode="auto">
          <a:xfrm>
            <a:off x="6823075" y="4662488"/>
            <a:ext cx="1614488" cy="1614487"/>
          </a:xfrm>
          <a:prstGeom prst="ellipse">
            <a:avLst/>
          </a:prstGeom>
          <a:gradFill rotWithShape="1">
            <a:gsLst>
              <a:gs pos="0">
                <a:srgbClr val="570F99">
                  <a:alpha val="87000"/>
                </a:srgbClr>
              </a:gs>
              <a:gs pos="100000">
                <a:srgbClr val="9467B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18" name="Oval 30"/>
          <p:cNvSpPr>
            <a:spLocks noChangeArrowheads="1"/>
          </p:cNvSpPr>
          <p:nvPr/>
        </p:nvSpPr>
        <p:spPr bwMode="auto">
          <a:xfrm>
            <a:off x="7470775" y="5376863"/>
            <a:ext cx="241300" cy="2413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19" name="AutoShape 31"/>
          <p:cNvSpPr>
            <a:spLocks noChangeArrowheads="1"/>
          </p:cNvSpPr>
          <p:nvPr/>
        </p:nvSpPr>
        <p:spPr bwMode="auto">
          <a:xfrm>
            <a:off x="6203950" y="5305425"/>
            <a:ext cx="420688" cy="331788"/>
          </a:xfrm>
          <a:prstGeom prst="rightArrow">
            <a:avLst>
              <a:gd name="adj1" fmla="val 50000"/>
              <a:gd name="adj2" fmla="val 31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20" name="Text Box 32"/>
          <p:cNvSpPr txBox="1">
            <a:spLocks noChangeArrowheads="1"/>
          </p:cNvSpPr>
          <p:nvPr/>
        </p:nvSpPr>
        <p:spPr bwMode="auto">
          <a:xfrm>
            <a:off x="1190625" y="6167438"/>
            <a:ext cx="71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1s(1)</a:t>
            </a:r>
          </a:p>
        </p:txBody>
      </p:sp>
      <p:sp>
        <p:nvSpPr>
          <p:cNvPr id="17421" name="Text Box 33"/>
          <p:cNvSpPr txBox="1">
            <a:spLocks noChangeArrowheads="1"/>
          </p:cNvSpPr>
          <p:nvPr/>
        </p:nvSpPr>
        <p:spPr bwMode="auto">
          <a:xfrm>
            <a:off x="2487613" y="6167438"/>
            <a:ext cx="71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2s(2)</a:t>
            </a:r>
          </a:p>
        </p:txBody>
      </p:sp>
      <p:sp>
        <p:nvSpPr>
          <p:cNvPr id="17422" name="Text Box 34"/>
          <p:cNvSpPr txBox="1">
            <a:spLocks noChangeArrowheads="1"/>
          </p:cNvSpPr>
          <p:nvPr/>
        </p:nvSpPr>
        <p:spPr bwMode="auto">
          <a:xfrm>
            <a:off x="3806825" y="6165850"/>
            <a:ext cx="80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2p</a:t>
            </a:r>
            <a:r>
              <a:rPr lang="en-US" baseline="-25000"/>
              <a:t>z</a:t>
            </a:r>
            <a:r>
              <a:rPr lang="en-US"/>
              <a:t>(3)</a:t>
            </a:r>
            <a:endParaRPr lang="en-US" baseline="-25000"/>
          </a:p>
        </p:txBody>
      </p:sp>
      <p:sp>
        <p:nvSpPr>
          <p:cNvPr id="17423" name="Text Box 35"/>
          <p:cNvSpPr txBox="1">
            <a:spLocks noChangeArrowheads="1"/>
          </p:cNvSpPr>
          <p:nvPr/>
        </p:nvSpPr>
        <p:spPr bwMode="auto">
          <a:xfrm>
            <a:off x="5065713" y="616585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2p</a:t>
            </a:r>
            <a:r>
              <a:rPr lang="en-US" baseline="-25000"/>
              <a:t>x</a:t>
            </a:r>
            <a:r>
              <a:rPr lang="en-US"/>
              <a:t>(4)</a:t>
            </a:r>
            <a:endParaRPr lang="en-US" baseline="-25000"/>
          </a:p>
        </p:txBody>
      </p:sp>
      <p:sp>
        <p:nvSpPr>
          <p:cNvPr id="17424" name="Text Box 36"/>
          <p:cNvSpPr txBox="1">
            <a:spLocks noChangeArrowheads="1"/>
          </p:cNvSpPr>
          <p:nvPr/>
        </p:nvSpPr>
        <p:spPr bwMode="auto">
          <a:xfrm>
            <a:off x="7519988" y="6167438"/>
            <a:ext cx="34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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Orbital Approximation</a:t>
            </a:r>
          </a:p>
        </p:txBody>
      </p:sp>
      <p:sp>
        <p:nvSpPr>
          <p:cNvPr id="174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Wavefunction of a many-electron atom is a function of coordinates of all the electrons                  where r</a:t>
            </a:r>
            <a:r>
              <a:rPr lang="en-US" baseline="-25000" smtClean="0"/>
              <a:t>i</a:t>
            </a:r>
            <a:r>
              <a:rPr lang="en-US" smtClean="0"/>
              <a:t> is the vector from the nucleus to electron i.</a:t>
            </a:r>
          </a:p>
          <a:p>
            <a:pPr eaLnBrk="1" hangingPunct="1"/>
            <a:r>
              <a:rPr lang="en-US" smtClean="0"/>
              <a:t>The orbital approximation: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orbitals resemble the hydrogenic orbitals</a:t>
            </a:r>
          </a:p>
          <a:p>
            <a:pPr lvl="1" eaLnBrk="1" hangingPunct="1"/>
            <a:r>
              <a:rPr lang="en-US" smtClean="0"/>
              <a:t>Each electron occupies its own orbital</a:t>
            </a:r>
          </a:p>
          <a:p>
            <a:pPr lvl="1" eaLnBrk="1" hangingPunct="1"/>
            <a:r>
              <a:rPr lang="en-US" smtClean="0"/>
              <a:t>No interactions between electrons is accounted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207563" y="1449279"/>
          <a:ext cx="1284288" cy="396875"/>
        </p:xfrm>
        <a:graphic>
          <a:graphicData uri="http://schemas.openxmlformats.org/presentationml/2006/ole">
            <p:oleObj spid="_x0000_s17410" name="Equation" r:id="rId3" imgW="698400" imgH="215640" progId="Equation.3">
              <p:embed/>
            </p:oleObj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068638" y="2992438"/>
          <a:ext cx="2990850" cy="396875"/>
        </p:xfrm>
        <a:graphic>
          <a:graphicData uri="http://schemas.openxmlformats.org/presentationml/2006/ole">
            <p:oleObj spid="_x0000_s17411" name="Equation" r:id="rId4" imgW="1625400" imgH="2156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4553E2-67D8-49B9-93E9-65E83B5077CA}" type="slidenum">
              <a:rPr lang="en-US"/>
              <a:pPr/>
              <a:t>24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orbital approximation would be exact if there is no interactions between electrons.</a:t>
            </a:r>
          </a:p>
          <a:p>
            <a:pPr lvl="1" eaLnBrk="1" hangingPunct="1"/>
            <a:r>
              <a:rPr lang="en-US" smtClean="0"/>
              <a:t>The hamiltonian of non-interacting 2-electron system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Total energy is the sum of each electron’s energy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3759200" y="2533650"/>
          <a:ext cx="1517650" cy="396875"/>
        </p:xfrm>
        <a:graphic>
          <a:graphicData uri="http://schemas.openxmlformats.org/presentationml/2006/ole">
            <p:oleObj spid="_x0000_s18434" name="Equation" r:id="rId3" imgW="825480" imgH="215640" progId="Equation.3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/>
          </p:cNvGraphicFramePr>
          <p:nvPr/>
        </p:nvGraphicFramePr>
        <p:xfrm>
          <a:off x="2903538" y="3011488"/>
          <a:ext cx="3716337" cy="2070100"/>
        </p:xfrm>
        <a:graphic>
          <a:graphicData uri="http://schemas.openxmlformats.org/presentationml/2006/ole">
            <p:oleObj spid="_x0000_s18435" name="Equation" r:id="rId4" imgW="2463480" imgH="13716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7E5A3-4C8B-433D-9847-2658D815F96B}" type="slidenum">
              <a:rPr lang="en-US"/>
              <a:pPr/>
              <a:t>25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Many-Electron Atoms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orbital approximation allows us to express the electronic structure of an atom by reporting its configuration</a:t>
            </a:r>
          </a:p>
          <a:p>
            <a:pPr eaLnBrk="1" hangingPunct="1"/>
            <a:r>
              <a:rPr lang="en-US" b="1" smtClean="0"/>
              <a:t>Electronic configuration</a:t>
            </a:r>
            <a:r>
              <a:rPr lang="en-US" smtClean="0"/>
              <a:t>: the list of occupied orbitals</a:t>
            </a:r>
          </a:p>
          <a:p>
            <a:pPr eaLnBrk="1" hangingPunct="1"/>
            <a:r>
              <a:rPr lang="en-US" smtClean="0"/>
              <a:t>He atom (Z=2)</a:t>
            </a:r>
          </a:p>
          <a:p>
            <a:pPr lvl="1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and 2</a:t>
            </a:r>
            <a:r>
              <a:rPr lang="en-US" baseline="30000" smtClean="0"/>
              <a:t>nd</a:t>
            </a:r>
            <a:r>
              <a:rPr lang="en-US" smtClean="0"/>
              <a:t> electrons are in a 1s hydrogenic orbital</a:t>
            </a:r>
          </a:p>
          <a:p>
            <a:pPr lvl="1" eaLnBrk="1" hangingPunct="1"/>
            <a:r>
              <a:rPr lang="en-US" smtClean="0"/>
              <a:t>The orbital is more compact than in H atom</a:t>
            </a:r>
          </a:p>
          <a:p>
            <a:pPr eaLnBrk="1" hangingPunct="1"/>
            <a:r>
              <a:rPr lang="en-US" smtClean="0"/>
              <a:t>The Pauli exclusion principle</a:t>
            </a:r>
            <a:br>
              <a:rPr lang="en-US" smtClean="0"/>
            </a:br>
            <a:r>
              <a:rPr lang="en-US" b="1" smtClean="0">
                <a:solidFill>
                  <a:srgbClr val="0033CC"/>
                </a:solidFill>
              </a:rPr>
              <a:t>No more than two electrons may occupy any given orbital and, if two do occupy one orbital, then their spins must be paired.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0D2A4-B58D-4A95-A4B0-E012FC3628F0}" type="slidenum">
              <a:rPr lang="en-US"/>
              <a:pPr/>
              <a:t>26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Pauli Principle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General statement</a:t>
            </a:r>
            <a:endParaRPr lang="en-US" smtClean="0"/>
          </a:p>
          <a:p>
            <a:pPr lvl="1" eaLnBrk="1" hangingPunct="1"/>
            <a:r>
              <a:rPr lang="en-US" smtClean="0"/>
              <a:t>When the labels of any two identical </a:t>
            </a:r>
            <a:r>
              <a:rPr lang="en-US" b="1" smtClean="0"/>
              <a:t>fermions</a:t>
            </a:r>
            <a:r>
              <a:rPr lang="en-US" smtClean="0"/>
              <a:t> are exchanged, the total wavefunction </a:t>
            </a:r>
            <a:r>
              <a:rPr lang="en-US" b="1" smtClean="0"/>
              <a:t>changes sign</a:t>
            </a:r>
            <a:r>
              <a:rPr lang="en-US" smtClean="0"/>
              <a:t>. </a:t>
            </a:r>
          </a:p>
          <a:p>
            <a:pPr lvl="1" eaLnBrk="1" hangingPunct="1"/>
            <a:r>
              <a:rPr lang="en-US" smtClean="0"/>
              <a:t>When the labels of any two identical </a:t>
            </a:r>
            <a:r>
              <a:rPr lang="en-US" b="1" smtClean="0"/>
              <a:t>bosons</a:t>
            </a:r>
            <a:r>
              <a:rPr lang="en-US" smtClean="0"/>
              <a:t> are exchanged, the total wavefunction retains </a:t>
            </a:r>
            <a:r>
              <a:rPr lang="en-US" b="1" smtClean="0"/>
              <a:t>the same sign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Total wavefunction = Spatial Wavefunction x Spin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3293710" y="3927757"/>
          <a:ext cx="3340100" cy="841375"/>
        </p:xfrm>
        <a:graphic>
          <a:graphicData uri="http://schemas.openxmlformats.org/presentationml/2006/ole">
            <p:oleObj spid="_x0000_s19458" name="Equation" r:id="rId3" imgW="1815840" imgH="457200" progId="Equation.3">
              <p:embed/>
            </p:oleObj>
          </a:graphicData>
        </a:graphic>
      </p:graphicFrame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120521" y="4013615"/>
            <a:ext cx="2105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solidFill>
                  <a:srgbClr val="0033CC"/>
                </a:solidFill>
              </a:rPr>
              <a:t>Electrons are fermions</a:t>
            </a:r>
            <a:endParaRPr lang="en-US" sz="2000">
              <a:solidFill>
                <a:srgbClr val="0033CC"/>
              </a:solidFill>
            </a:endParaRPr>
          </a:p>
        </p:txBody>
      </p:sp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5364871" y="5668574"/>
          <a:ext cx="3036887" cy="374650"/>
        </p:xfrm>
        <a:graphic>
          <a:graphicData uri="http://schemas.openxmlformats.org/presentationml/2006/ole">
            <p:oleObj spid="_x0000_s19459" name="Equation" r:id="rId4" imgW="1650960" imgH="203040" progId="Equation.3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885704" y="3847605"/>
            <a:ext cx="4037610" cy="104502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F61177-A6C2-4660-86EC-C850DB67BE18}" type="slidenum">
              <a:rPr lang="en-US"/>
              <a:pPr/>
              <a:t>27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 possible spins for </a:t>
            </a:r>
            <a:r>
              <a:rPr lang="en-US" b="1" smtClean="0">
                <a:solidFill>
                  <a:schemeClr val="bg1">
                    <a:lumMod val="50000"/>
                  </a:schemeClr>
                </a:solidFill>
              </a:rPr>
              <a:t>2-electron system</a:t>
            </a:r>
          </a:p>
          <a:p>
            <a:pPr lvl="1" eaLnBrk="1" hangingPunct="1"/>
            <a:r>
              <a:rPr lang="en-US" smtClean="0"/>
              <a:t>There are several possibilities for two spins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Electrons are indistinguishable so if electrons have different spins, we cannot tell which electron is in which orbital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mtClean="0"/>
              <a:t>The total-wavefunctions of the systems are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2157413" y="1908175"/>
          <a:ext cx="4905375" cy="373063"/>
        </p:xfrm>
        <a:graphic>
          <a:graphicData uri="http://schemas.openxmlformats.org/presentationml/2006/ole">
            <p:oleObj spid="_x0000_s20482" name="Equation" r:id="rId3" imgW="2666880" imgH="203040" progId="Equation.3">
              <p:embed/>
            </p:oleObj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2711450" y="3459163"/>
          <a:ext cx="3609975" cy="942975"/>
        </p:xfrm>
        <a:graphic>
          <a:graphicData uri="http://schemas.openxmlformats.org/presentationml/2006/ole">
            <p:oleObj spid="_x0000_s20483" name="Equation" r:id="rId4" imgW="2133360" imgH="558720" progId="Equation.3">
              <p:embed/>
            </p:oleObj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3359150" y="4973638"/>
          <a:ext cx="2057400" cy="1566862"/>
        </p:xfrm>
        <a:graphic>
          <a:graphicData uri="http://schemas.openxmlformats.org/presentationml/2006/ole">
            <p:oleObj spid="_x0000_s20484" name="Equation" r:id="rId5" imgW="1168200" imgH="8888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FEF9B0-E47C-426C-9F15-F35D14205571}" type="slidenum">
              <a:rPr lang="en-US"/>
              <a:pPr/>
              <a:t>28</a:t>
            </a:fld>
            <a:endParaRPr lang="en-US"/>
          </a:p>
        </p:txBody>
      </p:sp>
      <p:sp>
        <p:nvSpPr>
          <p:cNvPr id="21512" name="Rectangle 21"/>
          <p:cNvSpPr>
            <a:spLocks noChangeArrowheads="1"/>
          </p:cNvSpPr>
          <p:nvPr/>
        </p:nvSpPr>
        <p:spPr bwMode="auto">
          <a:xfrm>
            <a:off x="215900" y="3524250"/>
            <a:ext cx="7637463" cy="8778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13" name="Rectangle 20"/>
          <p:cNvSpPr>
            <a:spLocks noChangeArrowheads="1"/>
          </p:cNvSpPr>
          <p:nvPr/>
        </p:nvSpPr>
        <p:spPr bwMode="auto">
          <a:xfrm>
            <a:off x="2563813" y="2770188"/>
            <a:ext cx="2482850" cy="7080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2573338" y="2339975"/>
            <a:ext cx="2473325" cy="3492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21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According to Pauli principle, the wavefunction is acceptable if it changes sign when the electrons are exchanged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acceptable wavefunction for 2 electrons in the same spatial (</a:t>
            </a:r>
            <a:r>
              <a:rPr lang="en-US" sz="2400" i="1" smtClean="0">
                <a:sym typeface="Symbol" pitchFamily="18" charset="2"/>
              </a:rPr>
              <a:t></a:t>
            </a:r>
            <a:r>
              <a:rPr lang="en-US" smtClean="0">
                <a:sym typeface="Symbol" pitchFamily="18" charset="2"/>
              </a:rPr>
              <a:t>)</a:t>
            </a:r>
            <a:r>
              <a:rPr lang="en-US" smtClean="0"/>
              <a:t> orbital is</a:t>
            </a:r>
          </a:p>
        </p:txBody>
      </p:sp>
      <p:grpSp>
        <p:nvGrpSpPr>
          <p:cNvPr id="21517" name="Group 18"/>
          <p:cNvGrpSpPr>
            <a:grpSpLocks/>
          </p:cNvGrpSpPr>
          <p:nvPr/>
        </p:nvGrpSpPr>
        <p:grpSpPr bwMode="auto">
          <a:xfrm>
            <a:off x="300038" y="3468688"/>
            <a:ext cx="8843962" cy="958850"/>
            <a:chOff x="189" y="2343"/>
            <a:chExt cx="5571" cy="604"/>
          </a:xfrm>
        </p:grpSpPr>
        <p:graphicFrame>
          <p:nvGraphicFramePr>
            <p:cNvPr id="21509" name="Object 9"/>
            <p:cNvGraphicFramePr>
              <a:graphicFrameLocks noChangeAspect="1"/>
            </p:cNvGraphicFramePr>
            <p:nvPr/>
          </p:nvGraphicFramePr>
          <p:xfrm>
            <a:off x="2493" y="2343"/>
            <a:ext cx="2477" cy="594"/>
          </p:xfrm>
          <a:graphic>
            <a:graphicData uri="http://schemas.openxmlformats.org/presentationml/2006/ole">
              <p:oleObj spid="_x0000_s21509" name="Equation" r:id="rId3" imgW="2323800" imgH="558720" progId="Equation.3">
                <p:embed/>
              </p:oleObj>
            </a:graphicData>
          </a:graphic>
        </p:graphicFrame>
        <p:grpSp>
          <p:nvGrpSpPr>
            <p:cNvPr id="21522" name="Group 16"/>
            <p:cNvGrpSpPr>
              <a:grpSpLocks/>
            </p:cNvGrpSpPr>
            <p:nvPr/>
          </p:nvGrpSpPr>
          <p:grpSpPr bwMode="auto">
            <a:xfrm>
              <a:off x="189" y="2353"/>
              <a:ext cx="5571" cy="594"/>
              <a:chOff x="189" y="2353"/>
              <a:chExt cx="5571" cy="594"/>
            </a:xfrm>
          </p:grpSpPr>
          <p:graphicFrame>
            <p:nvGraphicFramePr>
              <p:cNvPr id="21510" name="Object 8"/>
              <p:cNvGraphicFramePr>
                <a:graphicFrameLocks noChangeAspect="1"/>
              </p:cNvGraphicFramePr>
              <p:nvPr/>
            </p:nvGraphicFramePr>
            <p:xfrm>
              <a:off x="189" y="2353"/>
              <a:ext cx="2274" cy="594"/>
            </p:xfrm>
            <a:graphic>
              <a:graphicData uri="http://schemas.openxmlformats.org/presentationml/2006/ole">
                <p:oleObj spid="_x0000_s21510" name="Equation" r:id="rId4" imgW="2133360" imgH="558720" progId="Equation.3">
                  <p:embed/>
                </p:oleObj>
              </a:graphicData>
            </a:graphic>
          </p:graphicFrame>
          <p:sp>
            <p:nvSpPr>
              <p:cNvPr id="21523" name="Text Box 11"/>
              <p:cNvSpPr txBox="1">
                <a:spLocks noChangeArrowheads="1"/>
              </p:cNvSpPr>
              <p:nvPr/>
            </p:nvSpPr>
            <p:spPr bwMode="auto">
              <a:xfrm>
                <a:off x="5031" y="239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33CC"/>
                    </a:solidFill>
                  </a:rPr>
                  <a:t>symmetric</a:t>
                </a:r>
              </a:p>
            </p:txBody>
          </p:sp>
          <p:sp>
            <p:nvSpPr>
              <p:cNvPr id="21524" name="Text Box 12"/>
              <p:cNvSpPr txBox="1">
                <a:spLocks noChangeArrowheads="1"/>
              </p:cNvSpPr>
              <p:nvPr/>
            </p:nvSpPr>
            <p:spPr bwMode="auto">
              <a:xfrm>
                <a:off x="4911" y="2685"/>
                <a:ext cx="8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33CC"/>
                    </a:solidFill>
                  </a:rPr>
                  <a:t>anti-symmetric</a:t>
                </a:r>
              </a:p>
            </p:txBody>
          </p:sp>
        </p:grpSp>
      </p:grpSp>
      <p:grpSp>
        <p:nvGrpSpPr>
          <p:cNvPr id="21518" name="Group 17"/>
          <p:cNvGrpSpPr>
            <a:grpSpLocks/>
          </p:cNvGrpSpPr>
          <p:nvPr/>
        </p:nvGrpSpPr>
        <p:grpSpPr bwMode="auto">
          <a:xfrm>
            <a:off x="2620963" y="2317750"/>
            <a:ext cx="5646737" cy="1181100"/>
            <a:chOff x="1917" y="1556"/>
            <a:chExt cx="3557" cy="744"/>
          </a:xfrm>
        </p:grpSpPr>
        <p:graphicFrame>
          <p:nvGraphicFramePr>
            <p:cNvPr id="21507" name="Object 4"/>
            <p:cNvGraphicFramePr>
              <a:graphicFrameLocks noChangeAspect="1"/>
            </p:cNvGraphicFramePr>
            <p:nvPr/>
          </p:nvGraphicFramePr>
          <p:xfrm>
            <a:off x="1917" y="1567"/>
            <a:ext cx="676" cy="733"/>
          </p:xfrm>
          <a:graphic>
            <a:graphicData uri="http://schemas.openxmlformats.org/presentationml/2006/ole">
              <p:oleObj spid="_x0000_s21507" name="Equation" r:id="rId5" imgW="609480" imgH="660240" progId="Equation.3">
                <p:embed/>
              </p:oleObj>
            </a:graphicData>
          </a:graphic>
        </p:graphicFrame>
        <p:graphicFrame>
          <p:nvGraphicFramePr>
            <p:cNvPr id="21508" name="Object 5"/>
            <p:cNvGraphicFramePr>
              <a:graphicFrameLocks noChangeAspect="1"/>
            </p:cNvGraphicFramePr>
            <p:nvPr/>
          </p:nvGraphicFramePr>
          <p:xfrm>
            <a:off x="2566" y="1561"/>
            <a:ext cx="874" cy="733"/>
          </p:xfrm>
          <a:graphic>
            <a:graphicData uri="http://schemas.openxmlformats.org/presentationml/2006/ole">
              <p:oleObj spid="_x0000_s21508" name="Equation" r:id="rId6" imgW="787320" imgH="660240" progId="Equation.3">
                <p:embed/>
              </p:oleObj>
            </a:graphicData>
          </a:graphic>
        </p:graphicFrame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3517" y="1820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33CC"/>
                  </a:solidFill>
                </a:rPr>
                <a:t>symmetric</a:t>
              </a:r>
            </a:p>
          </p:txBody>
        </p:sp>
        <p:sp>
          <p:nvSpPr>
            <p:cNvPr id="21520" name="Text Box 14"/>
            <p:cNvSpPr txBox="1">
              <a:spLocks noChangeArrowheads="1"/>
            </p:cNvSpPr>
            <p:nvPr/>
          </p:nvSpPr>
          <p:spPr bwMode="auto">
            <a:xfrm>
              <a:off x="3528" y="2069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33CC"/>
                  </a:solidFill>
                </a:rPr>
                <a:t>symmetric</a:t>
              </a:r>
            </a:p>
          </p:txBody>
        </p:sp>
        <p:sp>
          <p:nvSpPr>
            <p:cNvPr id="21521" name="Text Box 15"/>
            <p:cNvSpPr txBox="1">
              <a:spLocks noChangeArrowheads="1"/>
            </p:cNvSpPr>
            <p:nvPr/>
          </p:nvSpPr>
          <p:spPr bwMode="auto">
            <a:xfrm>
              <a:off x="3523" y="1556"/>
              <a:ext cx="19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33CC"/>
                  </a:solidFill>
                </a:rPr>
                <a:t>symmetric if both </a:t>
              </a:r>
              <a:r>
                <a:rPr lang="en-US" sz="1400" i="1">
                  <a:solidFill>
                    <a:srgbClr val="0033CC"/>
                  </a:solidFill>
                  <a:sym typeface="Symbol" pitchFamily="18" charset="2"/>
                </a:rPr>
                <a:t></a:t>
              </a:r>
              <a:r>
                <a:rPr lang="en-US" sz="1400">
                  <a:solidFill>
                    <a:srgbClr val="0033CC"/>
                  </a:solidFill>
                  <a:sym typeface="Symbol" pitchFamily="18" charset="2"/>
                </a:rPr>
                <a:t> are the same</a:t>
              </a:r>
            </a:p>
          </p:txBody>
        </p:sp>
      </p:grpSp>
      <p:graphicFrame>
        <p:nvGraphicFramePr>
          <p:cNvPr id="21506" name="Object 23"/>
          <p:cNvGraphicFramePr>
            <a:graphicFrameLocks noChangeAspect="1"/>
          </p:cNvGraphicFramePr>
          <p:nvPr/>
        </p:nvGraphicFramePr>
        <p:xfrm>
          <a:off x="3268663" y="5608638"/>
          <a:ext cx="2795587" cy="379412"/>
        </p:xfrm>
        <a:graphic>
          <a:graphicData uri="http://schemas.openxmlformats.org/presentationml/2006/ole">
            <p:oleObj spid="_x0000_s21506" name="Equation" r:id="rId7" imgW="1587240" imgH="2156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Electron exchange</a:t>
            </a:r>
          </a:p>
          <a:p>
            <a:pPr lvl="1"/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 </a:t>
            </a:r>
          </a:p>
          <a:p>
            <a:pPr>
              <a:buNone/>
            </a:pPr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BE0-7339-470D-A901-C42110074D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1442" name="Content Placeholder 4"/>
          <p:cNvGraphicFramePr>
            <a:graphicFrameLocks noChangeAspect="1"/>
          </p:cNvGraphicFramePr>
          <p:nvPr/>
        </p:nvGraphicFramePr>
        <p:xfrm>
          <a:off x="1301626" y="1324207"/>
          <a:ext cx="5946775" cy="1439862"/>
        </p:xfrm>
        <a:graphic>
          <a:graphicData uri="http://schemas.openxmlformats.org/presentationml/2006/ole">
            <p:oleObj spid="_x0000_s61442" name="Equation" r:id="rId3" imgW="2831760" imgH="685800" progId="Equation.3">
              <p:embed/>
            </p:oleObj>
          </a:graphicData>
        </a:graphic>
      </p:graphicFrame>
      <p:graphicFrame>
        <p:nvGraphicFramePr>
          <p:cNvPr id="61443" name="Content Placeholder 4"/>
          <p:cNvGraphicFramePr>
            <a:graphicFrameLocks noChangeAspect="1"/>
          </p:cNvGraphicFramePr>
          <p:nvPr/>
        </p:nvGraphicFramePr>
        <p:xfrm>
          <a:off x="1421761" y="3311097"/>
          <a:ext cx="5973762" cy="960437"/>
        </p:xfrm>
        <a:graphic>
          <a:graphicData uri="http://schemas.openxmlformats.org/presentationml/2006/ole">
            <p:oleObj spid="_x0000_s61443" name="Equation" r:id="rId4" imgW="2844720" imgH="457200" progId="Equation.3">
              <p:embed/>
            </p:oleObj>
          </a:graphicData>
        </a:graphic>
      </p:graphicFrame>
      <p:graphicFrame>
        <p:nvGraphicFramePr>
          <p:cNvPr id="61444" name="Content Placeholder 4"/>
          <p:cNvGraphicFramePr>
            <a:graphicFrameLocks noChangeAspect="1"/>
          </p:cNvGraphicFramePr>
          <p:nvPr/>
        </p:nvGraphicFramePr>
        <p:xfrm>
          <a:off x="1302266" y="4830645"/>
          <a:ext cx="6694487" cy="1014412"/>
        </p:xfrm>
        <a:graphic>
          <a:graphicData uri="http://schemas.openxmlformats.org/presentationml/2006/ole">
            <p:oleObj spid="_x0000_s61444" name="Equation" r:id="rId5" imgW="3187440" imgH="482400" progId="Equation.3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104405" y="1318161"/>
            <a:ext cx="7220198" cy="1591294"/>
          </a:xfrm>
          <a:prstGeom prst="roundRect">
            <a:avLst>
              <a:gd name="adj" fmla="val 92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1102429" y="3085605"/>
            <a:ext cx="7220198" cy="1591294"/>
          </a:xfrm>
          <a:prstGeom prst="roundRect">
            <a:avLst>
              <a:gd name="adj" fmla="val 92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1114300" y="4843153"/>
            <a:ext cx="7220198" cy="1591294"/>
          </a:xfrm>
          <a:prstGeom prst="roundRect">
            <a:avLst>
              <a:gd name="adj" fmla="val 92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7CAADD-A037-4C91-B92E-B15501350675}" type="slidenum">
              <a:rPr lang="en-US"/>
              <a:pPr/>
              <a:t>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Hydrogenic Atoms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 hydrogenic atom</a:t>
            </a:r>
            <a:r>
              <a:rPr lang="en-US" smtClean="0"/>
              <a:t> is a one-electron atom (H) or ion of general atomic number Z (He</a:t>
            </a:r>
            <a:r>
              <a:rPr lang="en-US" baseline="30000" smtClean="0"/>
              <a:t>+</a:t>
            </a:r>
            <a:r>
              <a:rPr lang="en-US" smtClean="0"/>
              <a:t>, Li</a:t>
            </a:r>
            <a:r>
              <a:rPr lang="en-US" baseline="30000" smtClean="0"/>
              <a:t>2+</a:t>
            </a:r>
            <a:r>
              <a:rPr lang="en-US" smtClean="0"/>
              <a:t>, etc.)</a:t>
            </a:r>
          </a:p>
          <a:p>
            <a:pPr eaLnBrk="1" hangingPunct="1"/>
            <a:r>
              <a:rPr lang="en-US" smtClean="0"/>
              <a:t>The coulombic potential energy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Hamiltonian for the electron and a nucleus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444875" y="2543175"/>
          <a:ext cx="1476375" cy="857250"/>
        </p:xfrm>
        <a:graphic>
          <a:graphicData uri="http://schemas.openxmlformats.org/presentationml/2006/ole">
            <p:oleObj spid="_x0000_s1026" name="Equation" r:id="rId3" imgW="787320" imgH="45720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566988" y="3967163"/>
          <a:ext cx="3827462" cy="1479550"/>
        </p:xfrm>
        <a:graphic>
          <a:graphicData uri="http://schemas.openxmlformats.org/presentationml/2006/ole">
            <p:oleObj spid="_x0000_s1027" name="Equation" r:id="rId4" imgW="1904760" imgH="736560" progId="Equation.3">
              <p:embed/>
            </p:oleObj>
          </a:graphicData>
        </a:graphic>
      </p:graphicFrame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771900" y="5502275"/>
            <a:ext cx="1581150" cy="979488"/>
            <a:chOff x="2478" y="3466"/>
            <a:chExt cx="996" cy="617"/>
          </a:xfrm>
        </p:grpSpPr>
        <p:sp>
          <p:nvSpPr>
            <p:cNvPr id="1032" name="Arc 14"/>
            <p:cNvSpPr>
              <a:spLocks/>
            </p:cNvSpPr>
            <p:nvPr/>
          </p:nvSpPr>
          <p:spPr bwMode="auto">
            <a:xfrm rot="-1134124" flipH="1" flipV="1">
              <a:off x="2527" y="3466"/>
              <a:ext cx="143" cy="429"/>
            </a:xfrm>
            <a:custGeom>
              <a:avLst/>
              <a:gdLst>
                <a:gd name="T0" fmla="*/ 143 w 34102"/>
                <a:gd name="T1" fmla="*/ 374 h 31053"/>
                <a:gd name="T2" fmla="*/ 9 w 34102"/>
                <a:gd name="T3" fmla="*/ 0 h 31053"/>
                <a:gd name="T4" fmla="*/ 91 w 34102"/>
                <a:gd name="T5" fmla="*/ 131 h 31053"/>
                <a:gd name="T6" fmla="*/ 0 60000 65536"/>
                <a:gd name="T7" fmla="*/ 0 60000 65536"/>
                <a:gd name="T8" fmla="*/ 0 60000 65536"/>
                <a:gd name="T9" fmla="*/ 0 w 34102"/>
                <a:gd name="T10" fmla="*/ 0 h 31053"/>
                <a:gd name="T11" fmla="*/ 34102 w 34102"/>
                <a:gd name="T12" fmla="*/ 31053 h 310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02" h="31053" fill="none" extrusionOk="0">
                  <a:moveTo>
                    <a:pt x="34102" y="27067"/>
                  </a:moveTo>
                  <a:cubicBezTo>
                    <a:pt x="30448" y="29660"/>
                    <a:pt x="26079" y="31052"/>
                    <a:pt x="21600" y="31053"/>
                  </a:cubicBezTo>
                  <a:cubicBezTo>
                    <a:pt x="9670" y="31053"/>
                    <a:pt x="0" y="21382"/>
                    <a:pt x="0" y="9453"/>
                  </a:cubicBezTo>
                  <a:cubicBezTo>
                    <a:pt x="-1" y="6177"/>
                    <a:pt x="744" y="2944"/>
                    <a:pt x="2178" y="-1"/>
                  </a:cubicBezTo>
                </a:path>
                <a:path w="34102" h="31053" stroke="0" extrusionOk="0">
                  <a:moveTo>
                    <a:pt x="34102" y="27067"/>
                  </a:moveTo>
                  <a:cubicBezTo>
                    <a:pt x="30448" y="29660"/>
                    <a:pt x="26079" y="31052"/>
                    <a:pt x="21600" y="31053"/>
                  </a:cubicBezTo>
                  <a:cubicBezTo>
                    <a:pt x="9670" y="31053"/>
                    <a:pt x="0" y="21382"/>
                    <a:pt x="0" y="9453"/>
                  </a:cubicBezTo>
                  <a:cubicBezTo>
                    <a:pt x="-1" y="6177"/>
                    <a:pt x="744" y="2944"/>
                    <a:pt x="2178" y="-1"/>
                  </a:cubicBezTo>
                  <a:lnTo>
                    <a:pt x="21600" y="945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1033" name="Picture 7" descr="green-b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8" y="3606"/>
              <a:ext cx="34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Line 9"/>
            <p:cNvSpPr>
              <a:spLocks noChangeShapeType="1"/>
            </p:cNvSpPr>
            <p:nvPr/>
          </p:nvSpPr>
          <p:spPr bwMode="auto">
            <a:xfrm>
              <a:off x="2808" y="3780"/>
              <a:ext cx="666" cy="0"/>
            </a:xfrm>
            <a:prstGeom prst="line">
              <a:avLst/>
            </a:prstGeom>
            <a:noFill/>
            <a:ln w="28575">
              <a:solidFill>
                <a:srgbClr val="FF75A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5" name="Arc 10"/>
            <p:cNvSpPr>
              <a:spLocks/>
            </p:cNvSpPr>
            <p:nvPr/>
          </p:nvSpPr>
          <p:spPr bwMode="auto">
            <a:xfrm rot="-1134124" flipH="1" flipV="1">
              <a:off x="2549" y="3634"/>
              <a:ext cx="167" cy="449"/>
            </a:xfrm>
            <a:custGeom>
              <a:avLst/>
              <a:gdLst>
                <a:gd name="T0" fmla="*/ 0 w 39955"/>
                <a:gd name="T1" fmla="*/ 141 h 32471"/>
                <a:gd name="T2" fmla="*/ 155 w 39955"/>
                <a:gd name="T3" fmla="*/ 449 h 32471"/>
                <a:gd name="T4" fmla="*/ 77 w 39955"/>
                <a:gd name="T5" fmla="*/ 299 h 32471"/>
                <a:gd name="T6" fmla="*/ 0 60000 65536"/>
                <a:gd name="T7" fmla="*/ 0 60000 65536"/>
                <a:gd name="T8" fmla="*/ 0 60000 65536"/>
                <a:gd name="T9" fmla="*/ 0 w 39955"/>
                <a:gd name="T10" fmla="*/ 0 h 32471"/>
                <a:gd name="T11" fmla="*/ 39955 w 39955"/>
                <a:gd name="T12" fmla="*/ 32471 h 324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955" h="32471" fill="none" extrusionOk="0">
                  <a:moveTo>
                    <a:pt x="-1" y="10213"/>
                  </a:moveTo>
                  <a:cubicBezTo>
                    <a:pt x="3939" y="3863"/>
                    <a:pt x="10881" y="-1"/>
                    <a:pt x="18355" y="0"/>
                  </a:cubicBezTo>
                  <a:cubicBezTo>
                    <a:pt x="30284" y="0"/>
                    <a:pt x="39955" y="9670"/>
                    <a:pt x="39955" y="21600"/>
                  </a:cubicBezTo>
                  <a:cubicBezTo>
                    <a:pt x="39955" y="25419"/>
                    <a:pt x="38942" y="29170"/>
                    <a:pt x="37019" y="32470"/>
                  </a:cubicBezTo>
                </a:path>
                <a:path w="39955" h="32471" stroke="0" extrusionOk="0">
                  <a:moveTo>
                    <a:pt x="-1" y="10213"/>
                  </a:moveTo>
                  <a:cubicBezTo>
                    <a:pt x="3939" y="3863"/>
                    <a:pt x="10881" y="-1"/>
                    <a:pt x="18355" y="0"/>
                  </a:cubicBezTo>
                  <a:cubicBezTo>
                    <a:pt x="30284" y="0"/>
                    <a:pt x="39955" y="9670"/>
                    <a:pt x="39955" y="21600"/>
                  </a:cubicBezTo>
                  <a:cubicBezTo>
                    <a:pt x="39955" y="25419"/>
                    <a:pt x="38942" y="29170"/>
                    <a:pt x="37019" y="32470"/>
                  </a:cubicBezTo>
                  <a:lnTo>
                    <a:pt x="1835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1036" name="Picture 8" descr="red-b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2" y="3922"/>
              <a:ext cx="15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B51D8F-3F27-40B0-9CE7-C603FFA09F03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525463" y="3816350"/>
            <a:ext cx="1803400" cy="1803400"/>
            <a:chOff x="1748" y="1484"/>
            <a:chExt cx="1136" cy="1136"/>
          </a:xfrm>
        </p:grpSpPr>
        <p:sp>
          <p:nvSpPr>
            <p:cNvPr id="22572" name="Oval 5"/>
            <p:cNvSpPr>
              <a:spLocks noChangeArrowheads="1"/>
            </p:cNvSpPr>
            <p:nvPr/>
          </p:nvSpPr>
          <p:spPr bwMode="auto">
            <a:xfrm>
              <a:off x="1748" y="1484"/>
              <a:ext cx="1136" cy="1136"/>
            </a:xfrm>
            <a:prstGeom prst="ellipse">
              <a:avLst/>
            </a:prstGeom>
            <a:gradFill rotWithShape="1">
              <a:gsLst>
                <a:gs pos="0">
                  <a:srgbClr val="07A184">
                    <a:alpha val="87000"/>
                  </a:srgbClr>
                </a:gs>
                <a:gs pos="100000">
                  <a:srgbClr val="61C3B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73" name="Oval 6"/>
            <p:cNvSpPr>
              <a:spLocks noChangeArrowheads="1"/>
            </p:cNvSpPr>
            <p:nvPr/>
          </p:nvSpPr>
          <p:spPr bwMode="auto">
            <a:xfrm>
              <a:off x="2248" y="1982"/>
              <a:ext cx="152" cy="15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74" name="Oval 7"/>
            <p:cNvSpPr>
              <a:spLocks noChangeArrowheads="1"/>
            </p:cNvSpPr>
            <p:nvPr/>
          </p:nvSpPr>
          <p:spPr bwMode="auto">
            <a:xfrm>
              <a:off x="2094" y="1824"/>
              <a:ext cx="452" cy="452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Shielding 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subshell orbitals with the same n are not degenerate in many-electron system</a:t>
            </a:r>
          </a:p>
          <a:p>
            <a:pPr eaLnBrk="1" hangingPunct="1"/>
            <a:r>
              <a:rPr lang="en-US" b="1" smtClean="0"/>
              <a:t>Shielding Effect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3600" smtClean="0"/>
              <a:t>Electron at a distance r from nucleus experiences a repulsion from other electron that can reduce the positive charge of the nucleus Z to Z</a:t>
            </a:r>
            <a:r>
              <a:rPr lang="en-US" sz="3600" baseline="-25000" smtClean="0"/>
              <a:t>eff </a:t>
            </a:r>
            <a:r>
              <a:rPr lang="en-US" sz="3600" smtClean="0"/>
              <a:t>(the effective nuclear charge)</a:t>
            </a:r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22535" name="Group 14"/>
          <p:cNvGrpSpPr>
            <a:grpSpLocks/>
          </p:cNvGrpSpPr>
          <p:nvPr/>
        </p:nvGrpSpPr>
        <p:grpSpPr bwMode="auto">
          <a:xfrm>
            <a:off x="1628775" y="4867275"/>
            <a:ext cx="2654300" cy="609600"/>
            <a:chOff x="3794" y="1739"/>
            <a:chExt cx="1672" cy="384"/>
          </a:xfrm>
        </p:grpSpPr>
        <p:sp>
          <p:nvSpPr>
            <p:cNvPr id="22570" name="Line 10"/>
            <p:cNvSpPr>
              <a:spLocks noChangeShapeType="1"/>
            </p:cNvSpPr>
            <p:nvPr/>
          </p:nvSpPr>
          <p:spPr bwMode="auto">
            <a:xfrm flipH="1" flipV="1">
              <a:off x="3794" y="1739"/>
              <a:ext cx="345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71" name="Text Box 11"/>
            <p:cNvSpPr txBox="1">
              <a:spLocks noChangeArrowheads="1"/>
            </p:cNvSpPr>
            <p:nvPr/>
          </p:nvSpPr>
          <p:spPr bwMode="auto">
            <a:xfrm>
              <a:off x="4161" y="1835"/>
              <a:ext cx="13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CC"/>
                  </a:solidFill>
                </a:rPr>
                <a:t>Net effect equivalent to a point charge at the center</a:t>
              </a:r>
            </a:p>
          </p:txBody>
        </p:sp>
      </p:grpSp>
      <p:grpSp>
        <p:nvGrpSpPr>
          <p:cNvPr id="22536" name="Group 13"/>
          <p:cNvGrpSpPr>
            <a:grpSpLocks/>
          </p:cNvGrpSpPr>
          <p:nvPr/>
        </p:nvGrpSpPr>
        <p:grpSpPr bwMode="auto">
          <a:xfrm>
            <a:off x="1943100" y="4492625"/>
            <a:ext cx="2530475" cy="457200"/>
            <a:chOff x="3297" y="1322"/>
            <a:chExt cx="1594" cy="288"/>
          </a:xfrm>
        </p:grpSpPr>
        <p:sp>
          <p:nvSpPr>
            <p:cNvPr id="22568" name="Line 9"/>
            <p:cNvSpPr>
              <a:spLocks noChangeShapeType="1"/>
            </p:cNvSpPr>
            <p:nvPr/>
          </p:nvSpPr>
          <p:spPr bwMode="auto">
            <a:xfrm flipH="1">
              <a:off x="3297" y="1412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69" name="Text Box 12"/>
            <p:cNvSpPr txBox="1">
              <a:spLocks noChangeArrowheads="1"/>
            </p:cNvSpPr>
            <p:nvPr/>
          </p:nvSpPr>
          <p:spPr bwMode="auto">
            <a:xfrm>
              <a:off x="3586" y="1322"/>
              <a:ext cx="13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CC"/>
                  </a:solidFill>
                </a:rPr>
                <a:t>No net effect of these electrons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316038" y="5635625"/>
            <a:ext cx="2420937" cy="835025"/>
            <a:chOff x="2151" y="2555"/>
            <a:chExt cx="1525" cy="526"/>
          </a:xfrm>
        </p:grpSpPr>
        <p:graphicFrame>
          <p:nvGraphicFramePr>
            <p:cNvPr id="22530" name="Object 15"/>
            <p:cNvGraphicFramePr>
              <a:graphicFrameLocks noChangeAspect="1"/>
            </p:cNvGraphicFramePr>
            <p:nvPr/>
          </p:nvGraphicFramePr>
          <p:xfrm>
            <a:off x="2151" y="2555"/>
            <a:ext cx="883" cy="499"/>
          </p:xfrm>
          <a:graphic>
            <a:graphicData uri="http://schemas.openxmlformats.org/presentationml/2006/ole">
              <p:oleObj spid="_x0000_s22530" name="Equation" r:id="rId3" imgW="761760" imgH="431640" progId="Equation.3">
                <p:embed/>
              </p:oleObj>
            </a:graphicData>
          </a:graphic>
        </p:graphicFrame>
        <p:sp>
          <p:nvSpPr>
            <p:cNvPr id="22567" name="Text Box 16"/>
            <p:cNvSpPr txBox="1">
              <a:spLocks noChangeArrowheads="1"/>
            </p:cNvSpPr>
            <p:nvPr/>
          </p:nvSpPr>
          <p:spPr bwMode="auto">
            <a:xfrm>
              <a:off x="2327" y="2869"/>
              <a:ext cx="13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33CC"/>
                  </a:solidFill>
                </a:rPr>
                <a:t>= shielding constant</a:t>
              </a:r>
            </a:p>
          </p:txBody>
        </p:sp>
      </p:grpSp>
      <p:graphicFrame>
        <p:nvGraphicFramePr>
          <p:cNvPr id="162927" name="Group 111"/>
          <p:cNvGraphicFramePr>
            <a:graphicFrameLocks noGrp="1"/>
          </p:cNvGraphicFramePr>
          <p:nvPr/>
        </p:nvGraphicFramePr>
        <p:xfrm>
          <a:off x="4681538" y="4291013"/>
          <a:ext cx="3844925" cy="2270760"/>
        </p:xfrm>
        <a:graphic>
          <a:graphicData uri="http://schemas.openxmlformats.org/drawingml/2006/table">
            <a:tbl>
              <a:tblPr/>
              <a:tblGrid>
                <a:gridCol w="1119187"/>
                <a:gridCol w="654050"/>
                <a:gridCol w="1273175"/>
                <a:gridCol w="798513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Orbital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Z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eff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6" name="Text Box 112"/>
          <p:cNvSpPr txBox="1">
            <a:spLocks noChangeArrowheads="1"/>
          </p:cNvSpPr>
          <p:nvPr/>
        </p:nvSpPr>
        <p:spPr bwMode="auto">
          <a:xfrm>
            <a:off x="1236663" y="459105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accent1"/>
                </a:solidFill>
              </a:rPr>
              <a:t>+Z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B2997-63C6-4E1C-9AC3-45E64D4D7190}" type="slidenum">
              <a:rPr lang="en-US"/>
              <a:pPr/>
              <a:t>31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Penetration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shielding constant is different for s and p electrons because they have different radial distribution.</a:t>
            </a:r>
          </a:p>
          <a:p>
            <a:pPr eaLnBrk="1" hangingPunct="1"/>
            <a:r>
              <a:rPr lang="en-US" sz="3600" smtClean="0"/>
              <a:t>s-electrons has a greater penetration through inner shells than a p electron.</a:t>
            </a:r>
          </a:p>
          <a:p>
            <a:pPr eaLnBrk="1" hangingPunct="1"/>
            <a:r>
              <a:rPr lang="en-US" sz="3600" smtClean="0"/>
              <a:t>The energies of subshells in a many-electron atom in general lie in the order   s &lt; p &lt; d &lt; f</a:t>
            </a:r>
          </a:p>
        </p:txBody>
      </p:sp>
      <p:grpSp>
        <p:nvGrpSpPr>
          <p:cNvPr id="40965" name="Group 21"/>
          <p:cNvGrpSpPr>
            <a:grpSpLocks/>
          </p:cNvGrpSpPr>
          <p:nvPr/>
        </p:nvGrpSpPr>
        <p:grpSpPr bwMode="auto">
          <a:xfrm>
            <a:off x="2840038" y="3686175"/>
            <a:ext cx="3286125" cy="3097213"/>
            <a:chOff x="1823" y="690"/>
            <a:chExt cx="2070" cy="2024"/>
          </a:xfrm>
        </p:grpSpPr>
        <p:sp>
          <p:nvSpPr>
            <p:cNvPr id="40967" name="Freeform 7"/>
            <p:cNvSpPr>
              <a:spLocks/>
            </p:cNvSpPr>
            <p:nvPr/>
          </p:nvSpPr>
          <p:spPr bwMode="auto">
            <a:xfrm>
              <a:off x="2053" y="690"/>
              <a:ext cx="1706" cy="1820"/>
            </a:xfrm>
            <a:custGeom>
              <a:avLst/>
              <a:gdLst>
                <a:gd name="T0" fmla="*/ 0 w 1028"/>
                <a:gd name="T1" fmla="*/ 0 h 1113"/>
                <a:gd name="T2" fmla="*/ 0 w 1028"/>
                <a:gd name="T3" fmla="*/ 1113 h 1113"/>
                <a:gd name="T4" fmla="*/ 1028 w 1028"/>
                <a:gd name="T5" fmla="*/ 1113 h 1113"/>
                <a:gd name="T6" fmla="*/ 0 60000 65536"/>
                <a:gd name="T7" fmla="*/ 0 60000 65536"/>
                <a:gd name="T8" fmla="*/ 0 60000 65536"/>
                <a:gd name="T9" fmla="*/ 0 w 1028"/>
                <a:gd name="T10" fmla="*/ 0 h 1113"/>
                <a:gd name="T11" fmla="*/ 1028 w 1028"/>
                <a:gd name="T12" fmla="*/ 1113 h 1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8" h="1113">
                  <a:moveTo>
                    <a:pt x="0" y="0"/>
                  </a:moveTo>
                  <a:lnTo>
                    <a:pt x="0" y="1113"/>
                  </a:lnTo>
                  <a:lnTo>
                    <a:pt x="1028" y="11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-5400000">
              <a:off x="1083" y="1532"/>
              <a:ext cx="16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Radius Distribution function, P</a:t>
              </a:r>
              <a:endParaRPr lang="en-US" sz="1400" baseline="30000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2549" y="2515"/>
              <a:ext cx="64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radius</a:t>
              </a:r>
            </a:p>
          </p:txBody>
        </p:sp>
        <p:sp>
          <p:nvSpPr>
            <p:cNvPr id="40970" name="Text Box 15"/>
            <p:cNvSpPr txBox="1">
              <a:spLocks noChangeArrowheads="1"/>
            </p:cNvSpPr>
            <p:nvPr/>
          </p:nvSpPr>
          <p:spPr bwMode="auto">
            <a:xfrm>
              <a:off x="3370" y="1193"/>
              <a:ext cx="52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9999"/>
                  </a:solidFill>
                </a:rPr>
                <a:t>3s</a:t>
              </a:r>
            </a:p>
          </p:txBody>
        </p:sp>
        <p:sp>
          <p:nvSpPr>
            <p:cNvPr id="40971" name="Text Box 18"/>
            <p:cNvSpPr txBox="1">
              <a:spLocks noChangeArrowheads="1"/>
            </p:cNvSpPr>
            <p:nvPr/>
          </p:nvSpPr>
          <p:spPr bwMode="auto">
            <a:xfrm>
              <a:off x="2590" y="1079"/>
              <a:ext cx="52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hlink"/>
                  </a:solidFill>
                </a:rPr>
                <a:t>3p</a:t>
              </a:r>
            </a:p>
          </p:txBody>
        </p:sp>
        <p:sp>
          <p:nvSpPr>
            <p:cNvPr id="40972" name="Freeform 19"/>
            <p:cNvSpPr>
              <a:spLocks/>
            </p:cNvSpPr>
            <p:nvPr/>
          </p:nvSpPr>
          <p:spPr bwMode="auto">
            <a:xfrm>
              <a:off x="2056" y="853"/>
              <a:ext cx="1411" cy="1777"/>
            </a:xfrm>
            <a:custGeom>
              <a:avLst/>
              <a:gdLst>
                <a:gd name="T0" fmla="*/ 0 w 1411"/>
                <a:gd name="T1" fmla="*/ 1654 h 1777"/>
                <a:gd name="T2" fmla="*/ 158 w 1411"/>
                <a:gd name="T3" fmla="*/ 1073 h 1777"/>
                <a:gd name="T4" fmla="*/ 310 w 1411"/>
                <a:gd name="T5" fmla="*/ 1643 h 1777"/>
                <a:gd name="T6" fmla="*/ 513 w 1411"/>
                <a:gd name="T7" fmla="*/ 926 h 1777"/>
                <a:gd name="T8" fmla="*/ 717 w 1411"/>
                <a:gd name="T9" fmla="*/ 1643 h 1777"/>
                <a:gd name="T10" fmla="*/ 1112 w 1411"/>
                <a:gd name="T11" fmla="*/ 124 h 1777"/>
                <a:gd name="T12" fmla="*/ 1411 w 1411"/>
                <a:gd name="T13" fmla="*/ 898 h 1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1"/>
                <a:gd name="T22" fmla="*/ 0 h 1777"/>
                <a:gd name="T23" fmla="*/ 1411 w 1411"/>
                <a:gd name="T24" fmla="*/ 1777 h 17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1" h="1777">
                  <a:moveTo>
                    <a:pt x="0" y="1654"/>
                  </a:moveTo>
                  <a:cubicBezTo>
                    <a:pt x="53" y="1364"/>
                    <a:pt x="106" y="1075"/>
                    <a:pt x="158" y="1073"/>
                  </a:cubicBezTo>
                  <a:cubicBezTo>
                    <a:pt x="210" y="1071"/>
                    <a:pt x="251" y="1667"/>
                    <a:pt x="310" y="1643"/>
                  </a:cubicBezTo>
                  <a:cubicBezTo>
                    <a:pt x="369" y="1619"/>
                    <a:pt x="445" y="926"/>
                    <a:pt x="513" y="926"/>
                  </a:cubicBezTo>
                  <a:cubicBezTo>
                    <a:pt x="581" y="926"/>
                    <a:pt x="617" y="1777"/>
                    <a:pt x="717" y="1643"/>
                  </a:cubicBezTo>
                  <a:cubicBezTo>
                    <a:pt x="817" y="1509"/>
                    <a:pt x="996" y="248"/>
                    <a:pt x="1112" y="124"/>
                  </a:cubicBezTo>
                  <a:cubicBezTo>
                    <a:pt x="1228" y="0"/>
                    <a:pt x="1319" y="449"/>
                    <a:pt x="1411" y="898"/>
                  </a:cubicBezTo>
                </a:path>
              </a:pathLst>
            </a:custGeom>
            <a:noFill/>
            <a:ln w="19050" cmpd="sng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73" name="Freeform 20"/>
            <p:cNvSpPr>
              <a:spLocks/>
            </p:cNvSpPr>
            <p:nvPr/>
          </p:nvSpPr>
          <p:spPr bwMode="auto">
            <a:xfrm>
              <a:off x="2056" y="780"/>
              <a:ext cx="1270" cy="1855"/>
            </a:xfrm>
            <a:custGeom>
              <a:avLst/>
              <a:gdLst>
                <a:gd name="T0" fmla="*/ 0 w 1270"/>
                <a:gd name="T1" fmla="*/ 1722 h 1855"/>
                <a:gd name="T2" fmla="*/ 135 w 1270"/>
                <a:gd name="T3" fmla="*/ 1597 h 1855"/>
                <a:gd name="T4" fmla="*/ 310 w 1270"/>
                <a:gd name="T5" fmla="*/ 925 h 1855"/>
                <a:gd name="T6" fmla="*/ 513 w 1270"/>
                <a:gd name="T7" fmla="*/ 1722 h 1855"/>
                <a:gd name="T8" fmla="*/ 914 w 1270"/>
                <a:gd name="T9" fmla="*/ 129 h 1855"/>
                <a:gd name="T10" fmla="*/ 1270 w 1270"/>
                <a:gd name="T11" fmla="*/ 948 h 18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1855"/>
                <a:gd name="T20" fmla="*/ 1270 w 1270"/>
                <a:gd name="T21" fmla="*/ 1855 h 18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1855">
                  <a:moveTo>
                    <a:pt x="0" y="1722"/>
                  </a:moveTo>
                  <a:cubicBezTo>
                    <a:pt x="41" y="1726"/>
                    <a:pt x="83" y="1730"/>
                    <a:pt x="135" y="1597"/>
                  </a:cubicBezTo>
                  <a:cubicBezTo>
                    <a:pt x="187" y="1464"/>
                    <a:pt x="247" y="904"/>
                    <a:pt x="310" y="925"/>
                  </a:cubicBezTo>
                  <a:cubicBezTo>
                    <a:pt x="373" y="946"/>
                    <a:pt x="412" y="1855"/>
                    <a:pt x="513" y="1722"/>
                  </a:cubicBezTo>
                  <a:cubicBezTo>
                    <a:pt x="614" y="1589"/>
                    <a:pt x="788" y="258"/>
                    <a:pt x="914" y="129"/>
                  </a:cubicBezTo>
                  <a:cubicBezTo>
                    <a:pt x="1040" y="0"/>
                    <a:pt x="1155" y="474"/>
                    <a:pt x="1270" y="948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0966" name="Line 22"/>
          <p:cNvSpPr>
            <a:spLocks noChangeShapeType="1"/>
          </p:cNvSpPr>
          <p:nvPr/>
        </p:nvSpPr>
        <p:spPr bwMode="auto">
          <a:xfrm flipH="1">
            <a:off x="3441700" y="5019675"/>
            <a:ext cx="36513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0D18F1-AB28-4DCB-B121-0F9DC86C7224}" type="slidenum">
              <a:rPr lang="en-US"/>
              <a:pPr/>
              <a:t>32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mtClean="0"/>
              <a:t>Li atom (Z=3)</a:t>
            </a:r>
          </a:p>
          <a:p>
            <a:pPr lvl="1" eaLnBrk="1" hangingPunct="1">
              <a:lnSpc>
                <a:spcPct val="75000"/>
              </a:lnSpc>
            </a:pPr>
            <a:r>
              <a:rPr lang="en-US" smtClean="0"/>
              <a:t>The first two electron occupy a 1s orbital</a:t>
            </a:r>
          </a:p>
          <a:p>
            <a:pPr lvl="1" eaLnBrk="1" hangingPunct="1">
              <a:lnSpc>
                <a:spcPct val="75000"/>
              </a:lnSpc>
            </a:pPr>
            <a:r>
              <a:rPr lang="en-US" smtClean="0"/>
              <a:t>The third electron cannot enter the 1s orbital (Pauli exclusion) and must occupy the next available orbital (n=2)</a:t>
            </a:r>
          </a:p>
          <a:p>
            <a:pPr lvl="1" eaLnBrk="1" hangingPunct="1">
              <a:lnSpc>
                <a:spcPct val="75000"/>
              </a:lnSpc>
            </a:pPr>
            <a:r>
              <a:rPr lang="en-US" smtClean="0"/>
              <a:t>According to the shielding effect, 2s and 2p are not degenerate and 2s orbital is lower in energy than the three 2p orbitals.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mtClean="0"/>
              <a:t>The ground state configuration of Li is 1s</a:t>
            </a:r>
            <a:r>
              <a:rPr lang="en-US" baseline="30000" smtClean="0"/>
              <a:t>2</a:t>
            </a:r>
            <a:r>
              <a:rPr lang="en-US" smtClean="0"/>
              <a:t> 2s</a:t>
            </a:r>
            <a:r>
              <a:rPr lang="en-US" baseline="30000" smtClean="0"/>
              <a:t>1</a:t>
            </a:r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The electrons in </a:t>
            </a:r>
            <a:r>
              <a:rPr lang="en-US" u="sng" smtClean="0"/>
              <a:t>the outermost shell</a:t>
            </a:r>
            <a:r>
              <a:rPr lang="en-US" smtClean="0"/>
              <a:t> of an atom in its ground state are called the </a:t>
            </a:r>
            <a:r>
              <a:rPr lang="en-US" b="1" smtClean="0"/>
              <a:t>valence electrons</a:t>
            </a:r>
            <a:r>
              <a:rPr lang="en-US" smtClean="0"/>
              <a:t> and others are called </a:t>
            </a:r>
            <a:r>
              <a:rPr lang="en-US" b="1" smtClean="0"/>
              <a:t>core electrons</a:t>
            </a:r>
            <a:r>
              <a:rPr lang="en-US" smtClean="0"/>
              <a:t>.</a:t>
            </a:r>
          </a:p>
          <a:p>
            <a:pPr eaLnBrk="1" hangingPunct="1">
              <a:lnSpc>
                <a:spcPct val="75000"/>
              </a:lnSpc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0CE298-E835-4DA5-9D58-8F4A86740A60}" type="slidenum">
              <a:rPr lang="en-US"/>
              <a:pPr/>
              <a:t>33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Aufbau Principle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Aufbau (building up) principle</a:t>
            </a:r>
            <a:r>
              <a:rPr lang="en-US" smtClean="0"/>
              <a:t> proposes an order of occupation of the </a:t>
            </a:r>
            <a:r>
              <a:rPr lang="en-US" u="sng" smtClean="0"/>
              <a:t>hydrogenic orbitals</a:t>
            </a:r>
            <a:r>
              <a:rPr lang="en-US" smtClean="0"/>
              <a:t> that accounts for the ground-state configurations of neutral atoms</a:t>
            </a:r>
          </a:p>
          <a:p>
            <a:pPr eaLnBrk="1" hangingPunct="1"/>
            <a:r>
              <a:rPr lang="en-US" smtClean="0"/>
              <a:t>The occupation is</a:t>
            </a:r>
            <a:br>
              <a:rPr lang="en-US" smtClean="0"/>
            </a:br>
            <a:r>
              <a:rPr lang="en-US" smtClean="0"/>
              <a:t>1s 2s 2p 3s 3p 4s 3d 4p 5s 4d 5p 6s …</a:t>
            </a:r>
          </a:p>
          <a:p>
            <a:pPr lvl="1" eaLnBrk="1" hangingPunct="1"/>
            <a:r>
              <a:rPr lang="en-US" smtClean="0"/>
              <a:t>Each subshell consists of different number of orbitals</a:t>
            </a:r>
          </a:p>
          <a:p>
            <a:pPr lvl="1" eaLnBrk="1" hangingPunct="1"/>
            <a:r>
              <a:rPr lang="en-US" smtClean="0"/>
              <a:t>Each orbital may accommodate up to 2 electrons</a:t>
            </a:r>
          </a:p>
          <a:p>
            <a:pPr lvl="1" eaLnBrk="1" hangingPunct="1"/>
            <a:r>
              <a:rPr lang="en-US" smtClean="0"/>
              <a:t>This order is approximately the order of energies of the individual orbitals.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electron-electron repulsion</a:t>
            </a:r>
            <a:r>
              <a:rPr lang="en-US" smtClean="0"/>
              <a:t> could have an effect on this order.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E06669-C018-47DA-954C-CE5AC0373376}" type="slidenum">
              <a:rPr lang="en-US"/>
              <a:pPr/>
              <a:t>34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Aufbau principle</a:t>
            </a:r>
          </a:p>
          <a:p>
            <a:pPr lvl="1" eaLnBrk="1" hangingPunct="1"/>
            <a:r>
              <a:rPr lang="en-US" smtClean="0"/>
              <a:t>Electrons occupy different orbitals of a given subshell before doubly occupying any one of them.</a:t>
            </a:r>
          </a:p>
          <a:p>
            <a:pPr lvl="2" eaLnBrk="1" hangingPunct="1"/>
            <a:r>
              <a:rPr lang="en-US" smtClean="0"/>
              <a:t>Electrons have a tendency to stay away from each others.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Hund’s maximum multiplicity rule</a:t>
            </a:r>
          </a:p>
          <a:p>
            <a:pPr lvl="1" eaLnBrk="1" hangingPunct="1"/>
            <a:r>
              <a:rPr lang="en-US" smtClean="0"/>
              <a:t>An atom in its ground state adopts a configuration with the greatest number of unpaired electrons. </a:t>
            </a:r>
          </a:p>
          <a:p>
            <a:pPr lvl="2" eaLnBrk="1" hangingPunct="1"/>
            <a:r>
              <a:rPr lang="en-US" smtClean="0"/>
              <a:t>Electrons with the same spin have electron correlation effect that make them stay well apart, which reducing the repulsion.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A321E-7729-4669-9B9E-E3D25C1DCDFE}" type="slidenum">
              <a:rPr lang="en-US"/>
              <a:pPr/>
              <a:t>35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Suppose e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and e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/>
              <a:t>are described by </a:t>
            </a:r>
            <a:r>
              <a:rPr lang="en-US" sz="2800" i="1" smtClean="0">
                <a:sym typeface="Symbol" pitchFamily="18" charset="2"/>
              </a:rPr>
              <a:t></a:t>
            </a:r>
            <a:r>
              <a:rPr lang="en-US" baseline="-25000" smtClean="0">
                <a:sym typeface="Symbol" pitchFamily="18" charset="2"/>
              </a:rPr>
              <a:t>a</a:t>
            </a:r>
            <a:r>
              <a:rPr lang="en-US" smtClean="0">
                <a:sym typeface="Symbol" pitchFamily="18" charset="2"/>
              </a:rPr>
              <a:t>(r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) and </a:t>
            </a:r>
            <a:r>
              <a:rPr lang="en-US" sz="2800" i="1" smtClean="0">
                <a:sym typeface="Symbol" pitchFamily="18" charset="2"/>
              </a:rPr>
              <a:t></a:t>
            </a:r>
            <a:r>
              <a:rPr lang="en-US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(r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)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lvl="1" eaLnBrk="1" hangingPunct="1"/>
            <a:r>
              <a:rPr lang="en-US" smtClean="0">
                <a:sym typeface="Symbol" pitchFamily="18" charset="2"/>
              </a:rPr>
              <a:t>Electrons are identical </a:t>
            </a:r>
          </a:p>
          <a:p>
            <a:pPr lvl="1" eaLnBrk="1" hangingPunct="1"/>
            <a:endParaRPr lang="en-US" sz="4800" smtClean="0">
              <a:sym typeface="Symbol" pitchFamily="18" charset="2"/>
            </a:endParaRPr>
          </a:p>
          <a:p>
            <a:pPr lvl="1" eaLnBrk="1" hangingPunct="1"/>
            <a:r>
              <a:rPr lang="en-US" smtClean="0">
                <a:sym typeface="Symbol" pitchFamily="18" charset="2"/>
              </a:rPr>
              <a:t>Pauli principle (asymmetry under particle interchange)</a:t>
            </a:r>
            <a:endParaRPr lang="th-TH" smtClean="0">
              <a:sym typeface="Symbol" pitchFamily="18" charset="2"/>
            </a:endParaRPr>
          </a:p>
          <a:p>
            <a:pPr lvl="1" eaLnBrk="1" hangingPunct="1"/>
            <a:endParaRPr lang="th-TH" smtClean="0">
              <a:sym typeface="Symbol" pitchFamily="18" charset="2"/>
            </a:endParaRPr>
          </a:p>
          <a:p>
            <a:pPr lvl="1" eaLnBrk="1" hangingPunct="1"/>
            <a:endParaRPr lang="en-US" smtClean="0">
              <a:sym typeface="Symbol" pitchFamily="18" charset="2"/>
            </a:endParaRPr>
          </a:p>
          <a:p>
            <a:pPr lvl="1" eaLnBrk="1" hangingPunct="1"/>
            <a:endParaRPr lang="th-TH" smtClean="0">
              <a:sym typeface="Symbol" pitchFamily="18" charset="2"/>
            </a:endParaRPr>
          </a:p>
          <a:p>
            <a:pPr lvl="2" eaLnBrk="1" hangingPunct="1"/>
            <a:r>
              <a:rPr lang="en-US" smtClean="0">
                <a:sym typeface="Symbol" pitchFamily="18" charset="2"/>
              </a:rPr>
              <a:t>if r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 = r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(e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 and e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are at the same point)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3233738" y="1503363"/>
          <a:ext cx="1900237" cy="403225"/>
        </p:xfrm>
        <a:graphic>
          <a:graphicData uri="http://schemas.openxmlformats.org/presentationml/2006/ole">
            <p:oleObj spid="_x0000_s23554" name="Equation" r:id="rId3" imgW="1079280" imgH="228600" progId="Equation.3">
              <p:embed/>
            </p:oleObj>
          </a:graphicData>
        </a:graphic>
      </p:graphicFrame>
      <p:graphicFrame>
        <p:nvGraphicFramePr>
          <p:cNvPr id="23555" name="Object 10"/>
          <p:cNvGraphicFramePr>
            <a:graphicFrameLocks noChangeAspect="1"/>
          </p:cNvGraphicFramePr>
          <p:nvPr/>
        </p:nvGraphicFramePr>
        <p:xfrm>
          <a:off x="2293938" y="2443163"/>
          <a:ext cx="4048125" cy="469900"/>
        </p:xfrm>
        <a:graphic>
          <a:graphicData uri="http://schemas.openxmlformats.org/presentationml/2006/ole">
            <p:oleObj spid="_x0000_s23555" name="Equation" r:id="rId4" imgW="2298600" imgH="266400" progId="Equation.3">
              <p:embed/>
            </p:oleObj>
          </a:graphicData>
        </a:graphic>
      </p:graphicFrame>
      <p:graphicFrame>
        <p:nvGraphicFramePr>
          <p:cNvPr id="23556" name="Object 11"/>
          <p:cNvGraphicFramePr>
            <a:graphicFrameLocks noChangeAspect="1"/>
          </p:cNvGraphicFramePr>
          <p:nvPr/>
        </p:nvGraphicFramePr>
        <p:xfrm>
          <a:off x="1901825" y="3584575"/>
          <a:ext cx="4049713" cy="984250"/>
        </p:xfrm>
        <a:graphic>
          <a:graphicData uri="http://schemas.openxmlformats.org/presentationml/2006/ole">
            <p:oleObj spid="_x0000_s23556" name="Equation" r:id="rId5" imgW="2298600" imgH="558720" progId="Equation.3">
              <p:embed/>
            </p:oleObj>
          </a:graphicData>
        </a:graphic>
      </p:graphicFrame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5913438" y="3621088"/>
            <a:ext cx="280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sym typeface="Symbol" pitchFamily="18" charset="2"/>
              </a:rPr>
              <a:t> </a:t>
            </a:r>
            <a:r>
              <a:rPr lang="en-US">
                <a:solidFill>
                  <a:schemeClr val="hlink"/>
                </a:solidFill>
              </a:rPr>
              <a:t>needs asymmetric spin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5924550" y="4122738"/>
            <a:ext cx="280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  <a:sym typeface="Symbol" pitchFamily="18" charset="2"/>
              </a:rPr>
              <a:t> </a:t>
            </a:r>
            <a:r>
              <a:rPr lang="en-US">
                <a:solidFill>
                  <a:srgbClr val="FF3399"/>
                </a:solidFill>
              </a:rPr>
              <a:t>needs symmetric spin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48326" y="1341705"/>
            <a:ext cx="2587625" cy="533400"/>
            <a:chOff x="3858" y="142"/>
            <a:chExt cx="1630" cy="336"/>
          </a:xfrm>
        </p:grpSpPr>
        <p:sp>
          <p:nvSpPr>
            <p:cNvPr id="23569" name="Line 14"/>
            <p:cNvSpPr>
              <a:spLocks noChangeShapeType="1"/>
            </p:cNvSpPr>
            <p:nvPr/>
          </p:nvSpPr>
          <p:spPr bwMode="auto">
            <a:xfrm flipH="1" flipV="1">
              <a:off x="4256" y="142"/>
              <a:ext cx="42" cy="157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570" name="Text Box 15"/>
            <p:cNvSpPr txBox="1">
              <a:spLocks noChangeArrowheads="1"/>
            </p:cNvSpPr>
            <p:nvPr/>
          </p:nvSpPr>
          <p:spPr bwMode="auto">
            <a:xfrm>
              <a:off x="3858" y="286"/>
              <a:ext cx="16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hlink"/>
                  </a:solidFill>
                </a:rPr>
                <a:t>e</a:t>
              </a:r>
              <a:r>
                <a:rPr lang="en-US" sz="1400" baseline="30000">
                  <a:solidFill>
                    <a:schemeClr val="hlink"/>
                  </a:solidFill>
                  <a:cs typeface="Tahoma" pitchFamily="34" charset="0"/>
                </a:rPr>
                <a:t>–</a:t>
              </a:r>
              <a:r>
                <a:rPr lang="en-US" sz="1400">
                  <a:solidFill>
                    <a:schemeClr val="hlink"/>
                  </a:solidFill>
                </a:rPr>
                <a:t> is specified by its position</a:t>
              </a:r>
            </a:p>
          </p:txBody>
        </p:sp>
      </p:grpSp>
      <p:graphicFrame>
        <p:nvGraphicFramePr>
          <p:cNvPr id="23557" name="Object 17"/>
          <p:cNvGraphicFramePr>
            <a:graphicFrameLocks noChangeAspect="1"/>
          </p:cNvGraphicFramePr>
          <p:nvPr/>
        </p:nvGraphicFramePr>
        <p:xfrm>
          <a:off x="3017838" y="5354638"/>
          <a:ext cx="804862" cy="806450"/>
        </p:xfrm>
        <a:graphic>
          <a:graphicData uri="http://schemas.openxmlformats.org/presentationml/2006/ole">
            <p:oleObj spid="_x0000_s23557" name="Equation" r:id="rId6" imgW="457200" imgH="457200" progId="Equation.3">
              <p:embed/>
            </p:oleObj>
          </a:graphicData>
        </a:graphic>
      </p:graphicFrame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4460875" y="5162550"/>
            <a:ext cx="314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321175" y="5332413"/>
            <a:ext cx="4332288" cy="825500"/>
            <a:chOff x="2722" y="3007"/>
            <a:chExt cx="2729" cy="520"/>
          </a:xfrm>
        </p:grpSpPr>
        <p:sp>
          <p:nvSpPr>
            <p:cNvPr id="23567" name="Text Box 19"/>
            <p:cNvSpPr txBox="1">
              <a:spLocks noChangeArrowheads="1"/>
            </p:cNvSpPr>
            <p:nvPr/>
          </p:nvSpPr>
          <p:spPr bwMode="auto">
            <a:xfrm>
              <a:off x="3031" y="3007"/>
              <a:ext cx="242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hlink"/>
                  </a:solidFill>
                </a:rPr>
                <a:t>There is zero probability of finding 2 electrons at the same point in space when they have parallel spins. </a:t>
              </a:r>
            </a:p>
          </p:txBody>
        </p:sp>
        <p:sp>
          <p:nvSpPr>
            <p:cNvPr id="23568" name="AutoShape 20"/>
            <p:cNvSpPr>
              <a:spLocks noChangeArrowheads="1"/>
            </p:cNvSpPr>
            <p:nvPr/>
          </p:nvSpPr>
          <p:spPr bwMode="auto">
            <a:xfrm>
              <a:off x="2722" y="3147"/>
              <a:ext cx="268" cy="192"/>
            </a:xfrm>
            <a:prstGeom prst="leftArrow">
              <a:avLst>
                <a:gd name="adj1" fmla="val 50000"/>
                <a:gd name="adj2" fmla="val 34896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6096000" y="619283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4" grpId="0"/>
      <p:bldP spid="166925" grpId="0"/>
      <p:bldP spid="1669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61DF2-0AF5-42F6-87CA-C28A66389492}" type="slidenum">
              <a:rPr lang="en-US"/>
              <a:pPr/>
              <a:t>36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Ne: 1S</a:t>
            </a:r>
            <a:r>
              <a:rPr lang="en-US" baseline="30000" smtClean="0"/>
              <a:t>2</a:t>
            </a:r>
            <a:r>
              <a:rPr lang="en-US" smtClean="0"/>
              <a:t> 2S</a:t>
            </a:r>
            <a:r>
              <a:rPr lang="en-US" baseline="30000" smtClean="0"/>
              <a:t>2</a:t>
            </a:r>
            <a:r>
              <a:rPr lang="en-US" smtClean="0"/>
              <a:t> 2P</a:t>
            </a:r>
            <a:r>
              <a:rPr lang="en-US" baseline="30000" smtClean="0"/>
              <a:t>6</a:t>
            </a:r>
            <a:r>
              <a:rPr lang="en-US" smtClean="0"/>
              <a:t> = [Ne]   	</a:t>
            </a:r>
            <a:r>
              <a:rPr lang="en-US" smtClean="0">
                <a:solidFill>
                  <a:schemeClr val="hlink"/>
                </a:solidFill>
              </a:rPr>
              <a:t>closed-shell</a:t>
            </a:r>
          </a:p>
          <a:p>
            <a:pPr eaLnBrk="1" hangingPunct="1"/>
            <a:r>
              <a:rPr lang="en-US" smtClean="0"/>
              <a:t>Na: 1S</a:t>
            </a:r>
            <a:r>
              <a:rPr lang="en-US" baseline="30000" smtClean="0"/>
              <a:t>2</a:t>
            </a:r>
            <a:r>
              <a:rPr lang="en-US" smtClean="0"/>
              <a:t> 2S</a:t>
            </a:r>
            <a:r>
              <a:rPr lang="en-US" baseline="30000" smtClean="0"/>
              <a:t>2</a:t>
            </a:r>
            <a:r>
              <a:rPr lang="en-US" smtClean="0"/>
              <a:t> 2P</a:t>
            </a:r>
            <a:r>
              <a:rPr lang="en-US" baseline="30000" smtClean="0"/>
              <a:t>6</a:t>
            </a:r>
            <a:r>
              <a:rPr lang="en-US" smtClean="0"/>
              <a:t> 3S</a:t>
            </a:r>
            <a:r>
              <a:rPr lang="en-US" baseline="30000" smtClean="0"/>
              <a:t>1</a:t>
            </a:r>
            <a:r>
              <a:rPr lang="en-US" smtClean="0"/>
              <a:t> = [Ne] 3S</a:t>
            </a:r>
            <a:r>
              <a:rPr lang="en-US" baseline="30000" smtClean="0"/>
              <a:t>1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Ar: 1S</a:t>
            </a:r>
            <a:r>
              <a:rPr lang="en-US" baseline="30000" smtClean="0"/>
              <a:t>2</a:t>
            </a:r>
            <a:r>
              <a:rPr lang="en-US" smtClean="0"/>
              <a:t> 2S</a:t>
            </a:r>
            <a:r>
              <a:rPr lang="en-US" baseline="30000" smtClean="0"/>
              <a:t>2</a:t>
            </a:r>
            <a:r>
              <a:rPr lang="en-US" smtClean="0"/>
              <a:t> 2P</a:t>
            </a:r>
            <a:r>
              <a:rPr lang="en-US" baseline="30000" smtClean="0"/>
              <a:t>6</a:t>
            </a:r>
            <a:r>
              <a:rPr lang="en-US" smtClean="0"/>
              <a:t> 3S</a:t>
            </a:r>
            <a:r>
              <a:rPr lang="en-US" baseline="30000" smtClean="0"/>
              <a:t>2</a:t>
            </a:r>
            <a:r>
              <a:rPr lang="en-US" smtClean="0"/>
              <a:t> 2P</a:t>
            </a:r>
            <a:r>
              <a:rPr lang="en-US" baseline="30000" smtClean="0"/>
              <a:t>6</a:t>
            </a:r>
            <a:r>
              <a:rPr lang="en-US" smtClean="0"/>
              <a:t> 	</a:t>
            </a:r>
            <a:r>
              <a:rPr lang="en-US" smtClean="0">
                <a:solidFill>
                  <a:schemeClr val="hlink"/>
                </a:solidFill>
              </a:rPr>
              <a:t>closed-shell (no e</a:t>
            </a:r>
            <a:r>
              <a:rPr lang="en-US" baseline="30000" smtClean="0">
                <a:solidFill>
                  <a:schemeClr val="hlink"/>
                </a:solidFill>
              </a:rPr>
              <a:t>-</a:t>
            </a:r>
            <a:r>
              <a:rPr lang="en-US" smtClean="0">
                <a:solidFill>
                  <a:schemeClr val="hlink"/>
                </a:solidFill>
              </a:rPr>
              <a:t> in 3d)</a:t>
            </a:r>
          </a:p>
          <a:p>
            <a:pPr eaLnBrk="1" hangingPunct="1"/>
            <a:r>
              <a:rPr lang="en-US" smtClean="0"/>
              <a:t>Sc – Zn (21-30) </a:t>
            </a:r>
          </a:p>
          <a:p>
            <a:pPr lvl="1" eaLnBrk="1" hangingPunct="1"/>
            <a:r>
              <a:rPr lang="en-US" smtClean="0"/>
              <a:t>Energy of 3d is lower than 3s</a:t>
            </a:r>
          </a:p>
          <a:p>
            <a:pPr lvl="1" eaLnBrk="1" hangingPunct="1"/>
            <a:r>
              <a:rPr lang="en-US" smtClean="0"/>
              <a:t>Sc: [Ar] 3d</a:t>
            </a:r>
            <a:r>
              <a:rPr lang="en-US" baseline="30000" smtClean="0"/>
              <a:t>1</a:t>
            </a:r>
            <a:r>
              <a:rPr lang="en-US" smtClean="0"/>
              <a:t> 4s</a:t>
            </a:r>
            <a:r>
              <a:rPr lang="en-US" baseline="30000" smtClean="0"/>
              <a:t>2</a:t>
            </a:r>
            <a:r>
              <a:rPr lang="en-US" smtClean="0"/>
              <a:t>    </a:t>
            </a:r>
            <a:r>
              <a:rPr lang="en-US" i="1" smtClean="0">
                <a:solidFill>
                  <a:srgbClr val="06A275"/>
                </a:solidFill>
              </a:rPr>
              <a:t>(spectroscopy)</a:t>
            </a:r>
          </a:p>
        </p:txBody>
      </p:sp>
      <p:grpSp>
        <p:nvGrpSpPr>
          <p:cNvPr id="45061" name="Group 26"/>
          <p:cNvGrpSpPr>
            <a:grpSpLocks/>
          </p:cNvGrpSpPr>
          <p:nvPr/>
        </p:nvGrpSpPr>
        <p:grpSpPr bwMode="auto">
          <a:xfrm>
            <a:off x="1495425" y="4057650"/>
            <a:ext cx="2651125" cy="1858963"/>
            <a:chOff x="1061" y="2706"/>
            <a:chExt cx="1670" cy="1171"/>
          </a:xfrm>
        </p:grpSpPr>
        <p:sp>
          <p:nvSpPr>
            <p:cNvPr id="45075" name="Line 4"/>
            <p:cNvSpPr>
              <a:spLocks noChangeShapeType="1"/>
            </p:cNvSpPr>
            <p:nvPr/>
          </p:nvSpPr>
          <p:spPr bwMode="auto">
            <a:xfrm>
              <a:off x="1445" y="3506"/>
              <a:ext cx="128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076" name="Line 5"/>
            <p:cNvSpPr>
              <a:spLocks noChangeShapeType="1"/>
            </p:cNvSpPr>
            <p:nvPr/>
          </p:nvSpPr>
          <p:spPr bwMode="auto">
            <a:xfrm>
              <a:off x="1959" y="3028"/>
              <a:ext cx="213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077" name="Line 6"/>
            <p:cNvSpPr>
              <a:spLocks noChangeShapeType="1"/>
            </p:cNvSpPr>
            <p:nvPr/>
          </p:nvSpPr>
          <p:spPr bwMode="auto">
            <a:xfrm flipV="1">
              <a:off x="1318" y="2706"/>
              <a:ext cx="0" cy="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078" name="Text Box 7"/>
            <p:cNvSpPr txBox="1">
              <a:spLocks noChangeArrowheads="1"/>
            </p:cNvSpPr>
            <p:nvPr/>
          </p:nvSpPr>
          <p:spPr bwMode="auto">
            <a:xfrm rot="-5400000">
              <a:off x="885" y="3044"/>
              <a:ext cx="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Energy</a:t>
              </a:r>
            </a:p>
          </p:txBody>
        </p:sp>
        <p:sp>
          <p:nvSpPr>
            <p:cNvPr id="45079" name="Line 9"/>
            <p:cNvSpPr>
              <a:spLocks noChangeShapeType="1"/>
            </p:cNvSpPr>
            <p:nvPr/>
          </p:nvSpPr>
          <p:spPr bwMode="auto">
            <a:xfrm flipV="1">
              <a:off x="1508" y="3377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080" name="Line 10"/>
            <p:cNvSpPr>
              <a:spLocks noChangeShapeType="1"/>
            </p:cNvSpPr>
            <p:nvPr/>
          </p:nvSpPr>
          <p:spPr bwMode="auto">
            <a:xfrm flipV="1">
              <a:off x="2022" y="2899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081" name="Line 11"/>
            <p:cNvSpPr>
              <a:spLocks noChangeShapeType="1"/>
            </p:cNvSpPr>
            <p:nvPr/>
          </p:nvSpPr>
          <p:spPr bwMode="auto">
            <a:xfrm>
              <a:off x="2095" y="2917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082" name="Text Box 14"/>
            <p:cNvSpPr txBox="1">
              <a:spLocks noChangeArrowheads="1"/>
            </p:cNvSpPr>
            <p:nvPr/>
          </p:nvSpPr>
          <p:spPr bwMode="auto">
            <a:xfrm>
              <a:off x="1745" y="3646"/>
              <a:ext cx="7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3d</a:t>
              </a:r>
              <a:r>
                <a:rPr lang="en-US" baseline="30000"/>
                <a:t>1</a:t>
              </a:r>
              <a:r>
                <a:rPr lang="en-US"/>
                <a:t> 4s</a:t>
              </a:r>
              <a:r>
                <a:rPr lang="en-US" baseline="30000"/>
                <a:t>2</a:t>
              </a:r>
            </a:p>
          </p:txBody>
        </p:sp>
      </p:grpSp>
      <p:grpSp>
        <p:nvGrpSpPr>
          <p:cNvPr id="45062" name="Group 25"/>
          <p:cNvGrpSpPr>
            <a:grpSpLocks/>
          </p:cNvGrpSpPr>
          <p:nvPr/>
        </p:nvGrpSpPr>
        <p:grpSpPr bwMode="auto">
          <a:xfrm>
            <a:off x="4579938" y="3997325"/>
            <a:ext cx="2651125" cy="1958975"/>
            <a:chOff x="3004" y="2668"/>
            <a:chExt cx="1670" cy="1234"/>
          </a:xfrm>
        </p:grpSpPr>
        <p:sp>
          <p:nvSpPr>
            <p:cNvPr id="45066" name="Line 17"/>
            <p:cNvSpPr>
              <a:spLocks noChangeShapeType="1"/>
            </p:cNvSpPr>
            <p:nvPr/>
          </p:nvSpPr>
          <p:spPr bwMode="auto">
            <a:xfrm flipV="1">
              <a:off x="3261" y="2731"/>
              <a:ext cx="0" cy="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067" name="Text Box 18"/>
            <p:cNvSpPr txBox="1">
              <a:spLocks noChangeArrowheads="1"/>
            </p:cNvSpPr>
            <p:nvPr/>
          </p:nvSpPr>
          <p:spPr bwMode="auto">
            <a:xfrm rot="-5400000">
              <a:off x="2828" y="3069"/>
              <a:ext cx="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Energy</a:t>
              </a:r>
            </a:p>
          </p:txBody>
        </p:sp>
        <p:grpSp>
          <p:nvGrpSpPr>
            <p:cNvPr id="45068" name="Group 24"/>
            <p:cNvGrpSpPr>
              <a:grpSpLocks/>
            </p:cNvGrpSpPr>
            <p:nvPr/>
          </p:nvGrpSpPr>
          <p:grpSpPr bwMode="auto">
            <a:xfrm>
              <a:off x="3388" y="2668"/>
              <a:ext cx="1286" cy="393"/>
              <a:chOff x="2693" y="2668"/>
              <a:chExt cx="1286" cy="393"/>
            </a:xfrm>
          </p:grpSpPr>
          <p:sp>
            <p:nvSpPr>
              <p:cNvPr id="45070" name="Line 16"/>
              <p:cNvSpPr>
                <a:spLocks noChangeShapeType="1"/>
              </p:cNvSpPr>
              <p:nvPr/>
            </p:nvSpPr>
            <p:spPr bwMode="auto">
              <a:xfrm>
                <a:off x="3207" y="2797"/>
                <a:ext cx="213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071" name="Line 20"/>
              <p:cNvSpPr>
                <a:spLocks noChangeShapeType="1"/>
              </p:cNvSpPr>
              <p:nvPr/>
            </p:nvSpPr>
            <p:spPr bwMode="auto">
              <a:xfrm flipV="1">
                <a:off x="3302" y="2668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072" name="Line 15"/>
              <p:cNvSpPr>
                <a:spLocks noChangeShapeType="1"/>
              </p:cNvSpPr>
              <p:nvPr/>
            </p:nvSpPr>
            <p:spPr bwMode="auto">
              <a:xfrm>
                <a:off x="2693" y="2955"/>
                <a:ext cx="128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073" name="Line 19"/>
              <p:cNvSpPr>
                <a:spLocks noChangeShapeType="1"/>
              </p:cNvSpPr>
              <p:nvPr/>
            </p:nvSpPr>
            <p:spPr bwMode="auto">
              <a:xfrm flipV="1">
                <a:off x="2756" y="2826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074" name="Line 21"/>
              <p:cNvSpPr>
                <a:spLocks noChangeShapeType="1"/>
              </p:cNvSpPr>
              <p:nvPr/>
            </p:nvSpPr>
            <p:spPr bwMode="auto">
              <a:xfrm flipV="1">
                <a:off x="3059" y="2832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45069" name="Text Box 22"/>
            <p:cNvSpPr txBox="1">
              <a:spLocks noChangeArrowheads="1"/>
            </p:cNvSpPr>
            <p:nvPr/>
          </p:nvSpPr>
          <p:spPr bwMode="auto">
            <a:xfrm>
              <a:off x="3688" y="3671"/>
              <a:ext cx="7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3d</a:t>
              </a:r>
              <a:r>
                <a:rPr lang="en-US" baseline="30000"/>
                <a:t>1</a:t>
              </a:r>
              <a:r>
                <a:rPr lang="en-US"/>
                <a:t> 4s</a:t>
              </a:r>
              <a:r>
                <a:rPr lang="en-US" baseline="30000"/>
                <a:t>2</a:t>
              </a:r>
            </a:p>
          </p:txBody>
        </p:sp>
      </p:grpSp>
      <p:grpSp>
        <p:nvGrpSpPr>
          <p:cNvPr id="45063" name="Group 29"/>
          <p:cNvGrpSpPr>
            <a:grpSpLocks/>
          </p:cNvGrpSpPr>
          <p:nvPr/>
        </p:nvGrpSpPr>
        <p:grpSpPr bwMode="auto">
          <a:xfrm>
            <a:off x="6199188" y="4557713"/>
            <a:ext cx="2239962" cy="776287"/>
            <a:chOff x="4024" y="3021"/>
            <a:chExt cx="1159" cy="489"/>
          </a:xfrm>
        </p:grpSpPr>
        <p:sp>
          <p:nvSpPr>
            <p:cNvPr id="45064" name="Text Box 27"/>
            <p:cNvSpPr txBox="1">
              <a:spLocks noChangeArrowheads="1"/>
            </p:cNvSpPr>
            <p:nvPr/>
          </p:nvSpPr>
          <p:spPr bwMode="auto">
            <a:xfrm>
              <a:off x="4086" y="3101"/>
              <a:ext cx="109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99"/>
                  </a:solidFill>
                </a:rPr>
                <a:t>due to strong electrons repulsion</a:t>
              </a:r>
            </a:p>
          </p:txBody>
        </p:sp>
        <p:sp>
          <p:nvSpPr>
            <p:cNvPr id="45065" name="Line 28"/>
            <p:cNvSpPr>
              <a:spLocks noChangeShapeType="1"/>
            </p:cNvSpPr>
            <p:nvPr/>
          </p:nvSpPr>
          <p:spPr bwMode="auto">
            <a:xfrm flipV="1">
              <a:off x="4024" y="3021"/>
              <a:ext cx="0" cy="48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DDB98E-4CEF-422E-87E3-7845A4420A86}" type="slidenum">
              <a:rPr lang="en-US"/>
              <a:pPr/>
              <a:t>37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Configurations of Ions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Cations</a:t>
            </a:r>
          </a:p>
          <a:p>
            <a:pPr lvl="1" eaLnBrk="1" hangingPunct="1"/>
            <a:r>
              <a:rPr lang="en-US" smtClean="0"/>
              <a:t>Electrons are removed from the ground-state configuration of the neutral atom in a specific order. </a:t>
            </a:r>
          </a:p>
          <a:p>
            <a:pPr lvl="1" eaLnBrk="1" hangingPunct="1"/>
            <a:r>
              <a:rPr lang="en-US" smtClean="0"/>
              <a:t>Electrons in the outer-most shell would be removed first.</a:t>
            </a:r>
          </a:p>
          <a:p>
            <a:pPr lvl="2" eaLnBrk="1" hangingPunct="1"/>
            <a:r>
              <a:rPr lang="en-US" smtClean="0"/>
              <a:t>V 	= [Ar] 3d</a:t>
            </a:r>
            <a:r>
              <a:rPr lang="en-US" baseline="30000" smtClean="0"/>
              <a:t>3</a:t>
            </a:r>
            <a:r>
              <a:rPr lang="en-US" smtClean="0"/>
              <a:t> 4S</a:t>
            </a:r>
            <a:r>
              <a:rPr lang="en-US" baseline="30000" smtClean="0"/>
              <a:t>2   </a:t>
            </a:r>
            <a:r>
              <a:rPr lang="en-US" smtClean="0"/>
              <a:t>(23 e</a:t>
            </a:r>
            <a:r>
              <a:rPr lang="en-US" baseline="30000" smtClean="0"/>
              <a:t>-</a:t>
            </a:r>
            <a:r>
              <a:rPr lang="en-US" smtClean="0"/>
              <a:t>)</a:t>
            </a:r>
            <a:endParaRPr lang="en-US" baseline="30000" smtClean="0"/>
          </a:p>
          <a:p>
            <a:pPr lvl="2" eaLnBrk="1" hangingPunct="1"/>
            <a:r>
              <a:rPr lang="en-US" smtClean="0"/>
              <a:t>Sc	= [Ar] 3d</a:t>
            </a:r>
            <a:r>
              <a:rPr lang="en-US" baseline="30000" smtClean="0"/>
              <a:t>1</a:t>
            </a:r>
            <a:r>
              <a:rPr lang="en-US" smtClean="0"/>
              <a:t> 4S</a:t>
            </a:r>
            <a:r>
              <a:rPr lang="en-US" baseline="30000" smtClean="0"/>
              <a:t>2</a:t>
            </a:r>
            <a:r>
              <a:rPr lang="en-US" smtClean="0"/>
              <a:t>  (21 e</a:t>
            </a:r>
            <a:r>
              <a:rPr lang="en-US" baseline="30000" smtClean="0"/>
              <a:t>-</a:t>
            </a:r>
            <a:r>
              <a:rPr lang="en-US" smtClean="0"/>
              <a:t>)</a:t>
            </a:r>
          </a:p>
          <a:p>
            <a:pPr lvl="2" eaLnBrk="1" hangingPunct="1"/>
            <a:r>
              <a:rPr lang="en-US" smtClean="0"/>
              <a:t>V</a:t>
            </a:r>
            <a:r>
              <a:rPr lang="en-US" baseline="30000" smtClean="0"/>
              <a:t>2+</a:t>
            </a:r>
            <a:r>
              <a:rPr lang="en-US" smtClean="0"/>
              <a:t> 	= [Ar] 3d</a:t>
            </a:r>
            <a:r>
              <a:rPr lang="en-US" baseline="30000" smtClean="0"/>
              <a:t>3</a:t>
            </a:r>
            <a:r>
              <a:rPr lang="en-US" smtClean="0"/>
              <a:t> 4S</a:t>
            </a:r>
            <a:r>
              <a:rPr lang="en-US" baseline="30000" smtClean="0"/>
              <a:t>0 	</a:t>
            </a:r>
            <a:r>
              <a:rPr lang="en-US" smtClean="0"/>
              <a:t>(21 e</a:t>
            </a:r>
            <a:r>
              <a:rPr lang="en-US" baseline="30000" smtClean="0"/>
              <a:t>-</a:t>
            </a:r>
            <a:r>
              <a:rPr lang="en-US" smtClean="0"/>
              <a:t>)</a:t>
            </a:r>
            <a:endParaRPr lang="en-US" baseline="30000" smtClean="0"/>
          </a:p>
          <a:p>
            <a:pPr eaLnBrk="1" hangingPunct="1"/>
            <a:r>
              <a:rPr lang="en-US" b="1" smtClean="0"/>
              <a:t>Anions</a:t>
            </a:r>
          </a:p>
          <a:p>
            <a:pPr lvl="1" eaLnBrk="1" hangingPunct="1"/>
            <a:r>
              <a:rPr lang="en-US" smtClean="0"/>
              <a:t>Continuing the building up procedure and adding electrons to the neutral atom.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056188" y="546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84725" y="3382963"/>
            <a:ext cx="3897313" cy="414337"/>
            <a:chOff x="3014" y="2131"/>
            <a:chExt cx="2455" cy="261"/>
          </a:xfrm>
        </p:grpSpPr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3260" y="2131"/>
              <a:ext cx="22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6A275"/>
                  </a:solidFill>
                </a:rPr>
                <a:t>due to the different Z</a:t>
              </a:r>
              <a:r>
                <a:rPr lang="en-US" baseline="-25000">
                  <a:solidFill>
                    <a:srgbClr val="06A275"/>
                  </a:solidFill>
                </a:rPr>
                <a:t>eff</a:t>
              </a:r>
              <a:r>
                <a:rPr lang="en-US">
                  <a:solidFill>
                    <a:srgbClr val="06A275"/>
                  </a:solidFill>
                </a:rPr>
                <a:t>s</a:t>
              </a:r>
            </a:p>
          </p:txBody>
        </p:sp>
        <p:sp>
          <p:nvSpPr>
            <p:cNvPr id="46088" name="Freeform 7"/>
            <p:cNvSpPr>
              <a:spLocks/>
            </p:cNvSpPr>
            <p:nvPr/>
          </p:nvSpPr>
          <p:spPr bwMode="auto">
            <a:xfrm>
              <a:off x="3014" y="2146"/>
              <a:ext cx="276" cy="246"/>
            </a:xfrm>
            <a:custGeom>
              <a:avLst/>
              <a:gdLst>
                <a:gd name="T0" fmla="*/ 0 w 276"/>
                <a:gd name="T1" fmla="*/ 0 h 269"/>
                <a:gd name="T2" fmla="*/ 276 w 276"/>
                <a:gd name="T3" fmla="*/ 119 h 269"/>
                <a:gd name="T4" fmla="*/ 39 w 276"/>
                <a:gd name="T5" fmla="*/ 269 h 269"/>
                <a:gd name="T6" fmla="*/ 0 60000 65536"/>
                <a:gd name="T7" fmla="*/ 0 60000 65536"/>
                <a:gd name="T8" fmla="*/ 0 60000 65536"/>
                <a:gd name="T9" fmla="*/ 0 w 276"/>
                <a:gd name="T10" fmla="*/ 0 h 269"/>
                <a:gd name="T11" fmla="*/ 276 w 276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" h="269">
                  <a:moveTo>
                    <a:pt x="0" y="0"/>
                  </a:moveTo>
                  <a:lnTo>
                    <a:pt x="276" y="119"/>
                  </a:lnTo>
                  <a:lnTo>
                    <a:pt x="39" y="269"/>
                  </a:lnTo>
                </a:path>
              </a:pathLst>
            </a:custGeom>
            <a:noFill/>
            <a:ln w="9525">
              <a:solidFill>
                <a:srgbClr val="FF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847847-70CF-43C6-BA5B-D804084E7956}" type="slidenum">
              <a:rPr lang="en-US"/>
              <a:pPr/>
              <a:t>38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Ionization Energies &amp; Electron Affinities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 Ionization Energy</a:t>
            </a:r>
            <a:r>
              <a:rPr lang="en-US" smtClean="0"/>
              <a:t>: the minimum energy necessary to remove an electron from a many-electron atom in the gas phase.</a:t>
            </a:r>
          </a:p>
          <a:p>
            <a:pPr eaLnBrk="1" hangingPunct="1"/>
            <a:r>
              <a:rPr lang="en-US" b="1" smtClean="0"/>
              <a:t>2</a:t>
            </a:r>
            <a:r>
              <a:rPr lang="en-US" b="1" baseline="30000" smtClean="0"/>
              <a:t>nd</a:t>
            </a:r>
            <a:r>
              <a:rPr lang="en-US" b="1" smtClean="0"/>
              <a:t> Ionization Energy</a:t>
            </a:r>
            <a:r>
              <a:rPr lang="en-US" smtClean="0"/>
              <a:t>: the minimum energy necessary to remove a second electron from the singly charged cation.</a:t>
            </a:r>
          </a:p>
          <a:p>
            <a:pPr eaLnBrk="1" hangingPunct="1"/>
            <a:r>
              <a:rPr lang="en-US" smtClean="0"/>
              <a:t>The Electron Affinity: The energy released when an electron attaches to a gas-phase atom.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5831E4-3A04-419B-93C6-342304C178EB}" type="slidenum">
              <a:rPr lang="en-US"/>
              <a:pPr/>
              <a:t>39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Electron-Electron Interactions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potential energy of the electrons in many-electron atom 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Hamiltonian of electrons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Kinetic energy of a nucleus is omitted.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4016375" y="1820863"/>
          <a:ext cx="3262313" cy="838200"/>
        </p:xfrm>
        <a:graphic>
          <a:graphicData uri="http://schemas.openxmlformats.org/presentationml/2006/ole">
            <p:oleObj spid="_x0000_s24578" name="Equation" r:id="rId3" imgW="1828800" imgH="469800" progId="Equation.3">
              <p:embed/>
            </p:oleObj>
          </a:graphicData>
        </a:graphic>
      </p:graphicFrame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4056063" y="2706688"/>
          <a:ext cx="3059112" cy="838200"/>
        </p:xfrm>
        <a:graphic>
          <a:graphicData uri="http://schemas.openxmlformats.org/presentationml/2006/ole">
            <p:oleObj spid="_x0000_s24579" name="Equation" r:id="rId4" imgW="1714320" imgH="469800" progId="Equation.3">
              <p:embed/>
            </p:oleObj>
          </a:graphicData>
        </a:graphic>
      </p:graphicFrame>
      <p:grpSp>
        <p:nvGrpSpPr>
          <p:cNvPr id="24584" name="Group 18"/>
          <p:cNvGrpSpPr>
            <a:grpSpLocks/>
          </p:cNvGrpSpPr>
          <p:nvPr/>
        </p:nvGrpSpPr>
        <p:grpSpPr bwMode="auto">
          <a:xfrm>
            <a:off x="1628775" y="2022475"/>
            <a:ext cx="2062163" cy="1687513"/>
            <a:chOff x="1054" y="2412"/>
            <a:chExt cx="887" cy="726"/>
          </a:xfrm>
        </p:grpSpPr>
        <p:sp>
          <p:nvSpPr>
            <p:cNvPr id="171014" name="Oval 6"/>
            <p:cNvSpPr>
              <a:spLocks noChangeArrowheads="1"/>
            </p:cNvSpPr>
            <p:nvPr/>
          </p:nvSpPr>
          <p:spPr bwMode="auto">
            <a:xfrm>
              <a:off x="1510" y="2683"/>
              <a:ext cx="197" cy="19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4595" name="Oval 7"/>
            <p:cNvSpPr>
              <a:spLocks noChangeArrowheads="1"/>
            </p:cNvSpPr>
            <p:nvPr/>
          </p:nvSpPr>
          <p:spPr bwMode="auto">
            <a:xfrm>
              <a:off x="1850" y="241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96" name="Oval 8"/>
            <p:cNvSpPr>
              <a:spLocks noChangeArrowheads="1"/>
            </p:cNvSpPr>
            <p:nvPr/>
          </p:nvSpPr>
          <p:spPr bwMode="auto">
            <a:xfrm>
              <a:off x="1578" y="30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97" name="Oval 9"/>
            <p:cNvSpPr>
              <a:spLocks noChangeArrowheads="1"/>
            </p:cNvSpPr>
            <p:nvPr/>
          </p:nvSpPr>
          <p:spPr bwMode="auto">
            <a:xfrm>
              <a:off x="1054" y="28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4585" name="Group 17"/>
          <p:cNvGrpSpPr>
            <a:grpSpLocks/>
          </p:cNvGrpSpPr>
          <p:nvPr/>
        </p:nvGrpSpPr>
        <p:grpSpPr bwMode="auto">
          <a:xfrm>
            <a:off x="1887538" y="2232025"/>
            <a:ext cx="1611312" cy="1265238"/>
            <a:chOff x="1161" y="2494"/>
            <a:chExt cx="693" cy="544"/>
          </a:xfrm>
        </p:grpSpPr>
        <p:sp>
          <p:nvSpPr>
            <p:cNvPr id="24591" name="Line 10"/>
            <p:cNvSpPr>
              <a:spLocks noChangeShapeType="1"/>
            </p:cNvSpPr>
            <p:nvPr/>
          </p:nvSpPr>
          <p:spPr bwMode="auto">
            <a:xfrm flipV="1">
              <a:off x="1665" y="2494"/>
              <a:ext cx="189" cy="204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592" name="Line 11"/>
            <p:cNvSpPr>
              <a:spLocks noChangeShapeType="1"/>
            </p:cNvSpPr>
            <p:nvPr/>
          </p:nvSpPr>
          <p:spPr bwMode="auto">
            <a:xfrm flipV="1">
              <a:off x="1161" y="2793"/>
              <a:ext cx="336" cy="77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593" name="Line 12"/>
            <p:cNvSpPr>
              <a:spLocks noChangeShapeType="1"/>
            </p:cNvSpPr>
            <p:nvPr/>
          </p:nvSpPr>
          <p:spPr bwMode="auto">
            <a:xfrm flipH="1" flipV="1">
              <a:off x="1610" y="2876"/>
              <a:ext cx="8" cy="162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4586" name="Group 16"/>
          <p:cNvGrpSpPr>
            <a:grpSpLocks/>
          </p:cNvGrpSpPr>
          <p:nvPr/>
        </p:nvGrpSpPr>
        <p:grpSpPr bwMode="auto">
          <a:xfrm>
            <a:off x="1836738" y="2117725"/>
            <a:ext cx="1774825" cy="1420813"/>
            <a:chOff x="1136" y="2458"/>
            <a:chExt cx="763" cy="611"/>
          </a:xfrm>
        </p:grpSpPr>
        <p:sp>
          <p:nvSpPr>
            <p:cNvPr id="24588" name="Line 13"/>
            <p:cNvSpPr>
              <a:spLocks noChangeShapeType="1"/>
            </p:cNvSpPr>
            <p:nvPr/>
          </p:nvSpPr>
          <p:spPr bwMode="auto">
            <a:xfrm flipV="1">
              <a:off x="1661" y="2518"/>
              <a:ext cx="238" cy="541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ysDot"/>
              <a:round/>
              <a:headEnd type="triangle" w="med" len="med"/>
              <a:tailEnd type="triangle" w="sm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589" name="Line 14"/>
            <p:cNvSpPr>
              <a:spLocks noChangeShapeType="1"/>
            </p:cNvSpPr>
            <p:nvPr/>
          </p:nvSpPr>
          <p:spPr bwMode="auto">
            <a:xfrm flipV="1">
              <a:off x="1136" y="2458"/>
              <a:ext cx="687" cy="365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ysDot"/>
              <a:round/>
              <a:headEnd type="triangle" w="med" len="med"/>
              <a:tailEnd type="triangle" w="sm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590" name="Line 15"/>
            <p:cNvSpPr>
              <a:spLocks noChangeShapeType="1"/>
            </p:cNvSpPr>
            <p:nvPr/>
          </p:nvSpPr>
          <p:spPr bwMode="auto">
            <a:xfrm flipH="1" flipV="1">
              <a:off x="1136" y="2928"/>
              <a:ext cx="422" cy="141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ysDot"/>
              <a:round/>
              <a:headEnd type="triangle" w="med" len="med"/>
              <a:tailEnd type="triangle" w="sm" len="med"/>
            </a:ln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4580" name="Object 40"/>
          <p:cNvGraphicFramePr>
            <a:graphicFrameLocks noChangeAspect="1"/>
          </p:cNvGraphicFramePr>
          <p:nvPr/>
        </p:nvGraphicFramePr>
        <p:xfrm>
          <a:off x="1839913" y="4498975"/>
          <a:ext cx="5008562" cy="838200"/>
        </p:xfrm>
        <a:graphic>
          <a:graphicData uri="http://schemas.openxmlformats.org/presentationml/2006/ole">
            <p:oleObj spid="_x0000_s24580" name="Equation" r:id="rId5" imgW="2806560" imgH="469800" progId="Equation.3">
              <p:embed/>
            </p:oleObj>
          </a:graphicData>
        </a:graphic>
      </p:graphicFrame>
      <p:sp>
        <p:nvSpPr>
          <p:cNvPr id="171049" name="Text Box 41"/>
          <p:cNvSpPr txBox="1">
            <a:spLocks noChangeArrowheads="1"/>
          </p:cNvSpPr>
          <p:nvPr/>
        </p:nvSpPr>
        <p:spPr bwMode="auto">
          <a:xfrm>
            <a:off x="2422525" y="5230813"/>
            <a:ext cx="477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chemeClr val="hlink"/>
                </a:solidFill>
              </a:rPr>
              <a:t>kinetic            e-n attraction           e-e repulsion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D1415-47DB-4199-8CB3-2877B3D1C320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Hamiltonian for the internal motion of electron relative to the nucleus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Consider only the internal, relative coordinates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325813" y="2074863"/>
          <a:ext cx="5073650" cy="823912"/>
        </p:xfrm>
        <a:graphic>
          <a:graphicData uri="http://schemas.openxmlformats.org/presentationml/2006/ole">
            <p:oleObj spid="_x0000_s2050" name="Equation" r:id="rId3" imgW="2819160" imgH="457200" progId="Equation.3">
              <p:embed/>
            </p:oleObj>
          </a:graphicData>
        </a:graphic>
      </p:graphicFrame>
      <p:grpSp>
        <p:nvGrpSpPr>
          <p:cNvPr id="2056" name="Group 14"/>
          <p:cNvGrpSpPr>
            <a:grpSpLocks/>
          </p:cNvGrpSpPr>
          <p:nvPr/>
        </p:nvGrpSpPr>
        <p:grpSpPr bwMode="auto">
          <a:xfrm>
            <a:off x="736600" y="1825625"/>
            <a:ext cx="2387600" cy="1336675"/>
            <a:chOff x="806" y="886"/>
            <a:chExt cx="1504" cy="842"/>
          </a:xfrm>
        </p:grpSpPr>
        <p:grpSp>
          <p:nvGrpSpPr>
            <p:cNvPr id="2057" name="Group 12"/>
            <p:cNvGrpSpPr>
              <a:grpSpLocks/>
            </p:cNvGrpSpPr>
            <p:nvPr/>
          </p:nvGrpSpPr>
          <p:grpSpPr bwMode="auto">
            <a:xfrm>
              <a:off x="806" y="886"/>
              <a:ext cx="802" cy="842"/>
              <a:chOff x="2414" y="1480"/>
              <a:chExt cx="802" cy="842"/>
            </a:xfrm>
          </p:grpSpPr>
          <p:pic>
            <p:nvPicPr>
              <p:cNvPr id="2059" name="Picture 5" descr="green-b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2004"/>
                <a:ext cx="31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0" name="Line 7"/>
              <p:cNvSpPr>
                <a:spLocks noChangeShapeType="1"/>
              </p:cNvSpPr>
              <p:nvPr/>
            </p:nvSpPr>
            <p:spPr bwMode="auto">
              <a:xfrm flipV="1">
                <a:off x="2826" y="1716"/>
                <a:ext cx="276" cy="3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61" name="Oval 8"/>
              <p:cNvSpPr>
                <a:spLocks noChangeArrowheads="1"/>
              </p:cNvSpPr>
              <p:nvPr/>
            </p:nvSpPr>
            <p:spPr bwMode="auto">
              <a:xfrm>
                <a:off x="2838" y="2016"/>
                <a:ext cx="27" cy="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2062" name="Picture 6" descr="red-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30" y="1601"/>
                <a:ext cx="186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3" name="Text Box 9"/>
              <p:cNvSpPr txBox="1">
                <a:spLocks noChangeArrowheads="1"/>
              </p:cNvSpPr>
              <p:nvPr/>
            </p:nvSpPr>
            <p:spPr bwMode="auto">
              <a:xfrm>
                <a:off x="2706" y="1860"/>
                <a:ext cx="2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X</a:t>
                </a:r>
              </a:p>
            </p:txBody>
          </p:sp>
          <p:sp>
            <p:nvSpPr>
              <p:cNvPr id="2064" name="Text Box 10"/>
              <p:cNvSpPr txBox="1">
                <a:spLocks noChangeArrowheads="1"/>
              </p:cNvSpPr>
              <p:nvPr/>
            </p:nvSpPr>
            <p:spPr bwMode="auto">
              <a:xfrm>
                <a:off x="2896" y="1480"/>
                <a:ext cx="2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X</a:t>
                </a:r>
                <a:r>
                  <a:rPr lang="en-US" sz="1200" b="1" baseline="-25000"/>
                  <a:t>e</a:t>
                </a:r>
              </a:p>
            </p:txBody>
          </p:sp>
          <p:sp>
            <p:nvSpPr>
              <p:cNvPr id="2065" name="Text Box 11"/>
              <p:cNvSpPr txBox="1">
                <a:spLocks noChangeArrowheads="1"/>
              </p:cNvSpPr>
              <p:nvPr/>
            </p:nvSpPr>
            <p:spPr bwMode="auto">
              <a:xfrm>
                <a:off x="2414" y="2024"/>
                <a:ext cx="2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X</a:t>
                </a:r>
                <a:r>
                  <a:rPr lang="en-US" sz="1200" b="1" baseline="-25000"/>
                  <a:t>N</a:t>
                </a:r>
              </a:p>
            </p:txBody>
          </p:sp>
        </p:grpSp>
        <p:sp>
          <p:nvSpPr>
            <p:cNvPr id="2058" name="Line 13"/>
            <p:cNvSpPr>
              <a:spLocks noChangeShapeType="1"/>
            </p:cNvSpPr>
            <p:nvPr/>
          </p:nvSpPr>
          <p:spPr bwMode="auto">
            <a:xfrm>
              <a:off x="1278" y="1434"/>
              <a:ext cx="1032" cy="0"/>
            </a:xfrm>
            <a:prstGeom prst="line">
              <a:avLst/>
            </a:prstGeom>
            <a:noFill/>
            <a:ln w="28575">
              <a:solidFill>
                <a:srgbClr val="FF75A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2360613" y="3100388"/>
          <a:ext cx="4273550" cy="823912"/>
        </p:xfrm>
        <a:graphic>
          <a:graphicData uri="http://schemas.openxmlformats.org/presentationml/2006/ole">
            <p:oleObj spid="_x0000_s2051" name="Equation" r:id="rId6" imgW="2374560" imgH="457200" progId="Equation.3">
              <p:embed/>
            </p:oleObj>
          </a:graphicData>
        </a:graphic>
      </p:graphicFrame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2986088" y="4487863"/>
          <a:ext cx="3016250" cy="823912"/>
        </p:xfrm>
        <a:graphic>
          <a:graphicData uri="http://schemas.openxmlformats.org/presentationml/2006/ole">
            <p:oleObj spid="_x0000_s2052" name="Equation" r:id="rId7" imgW="1676160" imgH="457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ADBD5-4B98-4E33-A4E1-46C5BD3E0F80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95988" y="1255713"/>
            <a:ext cx="3148012" cy="2506662"/>
            <a:chOff x="3649" y="850"/>
            <a:chExt cx="1983" cy="1579"/>
          </a:xfrm>
        </p:grpSpPr>
        <p:sp>
          <p:nvSpPr>
            <p:cNvPr id="25628" name="Oval 30"/>
            <p:cNvSpPr>
              <a:spLocks noChangeArrowheads="1"/>
            </p:cNvSpPr>
            <p:nvPr/>
          </p:nvSpPr>
          <p:spPr bwMode="auto">
            <a:xfrm>
              <a:off x="3649" y="850"/>
              <a:ext cx="1311" cy="131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67998"/>
                  </a:srgbClr>
                </a:gs>
                <a:gs pos="100000">
                  <a:srgbClr val="FFD21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5629" name="Oval 12"/>
            <p:cNvSpPr>
              <a:spLocks noChangeArrowheads="1"/>
            </p:cNvSpPr>
            <p:nvPr/>
          </p:nvSpPr>
          <p:spPr bwMode="auto">
            <a:xfrm>
              <a:off x="4321" y="1118"/>
              <a:ext cx="1311" cy="131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67998"/>
                  </a:srgbClr>
                </a:gs>
                <a:gs pos="100000">
                  <a:srgbClr val="FFD21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Self-Consistent Field Orbitals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3306763" y="4425950"/>
          <a:ext cx="2108200" cy="769938"/>
        </p:xfrm>
        <a:graphic>
          <a:graphicData uri="http://schemas.openxmlformats.org/presentationml/2006/ole">
            <p:oleObj spid="_x0000_s25602" name="Equation" r:id="rId3" imgW="1180800" imgH="431640" progId="Equation.3">
              <p:embed/>
            </p:oleObj>
          </a:graphicData>
        </a:graphic>
      </p:graphicFrame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1973263" y="2082800"/>
          <a:ext cx="3549650" cy="503238"/>
        </p:xfrm>
        <a:graphic>
          <a:graphicData uri="http://schemas.openxmlformats.org/presentationml/2006/ole">
            <p:oleObj spid="_x0000_s25603" name="Equation" r:id="rId4" imgW="1612800" imgH="228600" progId="Equation.3">
              <p:embed/>
            </p:oleObj>
          </a:graphicData>
        </a:graphic>
      </p:graphicFrame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4014788" y="1741488"/>
            <a:ext cx="2627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chemeClr val="hlink"/>
                </a:solidFill>
              </a:rPr>
              <a:t>hydrogenic orbitals</a:t>
            </a:r>
          </a:p>
        </p:txBody>
      </p:sp>
      <p:sp>
        <p:nvSpPr>
          <p:cNvPr id="25609" name="Line 7"/>
          <p:cNvSpPr>
            <a:spLocks noChangeShapeType="1"/>
          </p:cNvSpPr>
          <p:nvPr/>
        </p:nvSpPr>
        <p:spPr bwMode="auto">
          <a:xfrm flipH="1">
            <a:off x="4678363" y="2036763"/>
            <a:ext cx="85725" cy="220662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2041" name="Oval 9"/>
          <p:cNvSpPr>
            <a:spLocks noChangeArrowheads="1"/>
          </p:cNvSpPr>
          <p:nvPr/>
        </p:nvSpPr>
        <p:spPr bwMode="auto">
          <a:xfrm>
            <a:off x="7399338" y="2565400"/>
            <a:ext cx="271462" cy="2714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90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5611" name="Oval 10"/>
          <p:cNvSpPr>
            <a:spLocks noChangeArrowheads="1"/>
          </p:cNvSpPr>
          <p:nvPr/>
        </p:nvSpPr>
        <p:spPr bwMode="auto">
          <a:xfrm>
            <a:off x="7105650" y="3354388"/>
            <a:ext cx="106363" cy="106362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H="1">
            <a:off x="7180263" y="2827338"/>
            <a:ext cx="273050" cy="5270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5613" name="Text Box 16"/>
          <p:cNvSpPr txBox="1">
            <a:spLocks noChangeArrowheads="1"/>
          </p:cNvSpPr>
          <p:nvPr/>
        </p:nvSpPr>
        <p:spPr bwMode="auto">
          <a:xfrm>
            <a:off x="6969125" y="2851150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r</a:t>
            </a:r>
            <a:r>
              <a:rPr lang="en-US" sz="16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6994525" y="34448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1</a:t>
            </a:r>
            <a:endParaRPr lang="en-US" sz="1600" baseline="-25000">
              <a:solidFill>
                <a:schemeClr val="bg2"/>
              </a:solidFill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819900" y="1981200"/>
            <a:ext cx="2087563" cy="906463"/>
            <a:chOff x="4272" y="941"/>
            <a:chExt cx="1315" cy="571"/>
          </a:xfrm>
        </p:grpSpPr>
        <p:sp>
          <p:nvSpPr>
            <p:cNvPr id="25617" name="Line 23"/>
            <p:cNvSpPr>
              <a:spLocks noChangeShapeType="1"/>
            </p:cNvSpPr>
            <p:nvPr/>
          </p:nvSpPr>
          <p:spPr bwMode="auto">
            <a:xfrm flipH="1" flipV="1">
              <a:off x="4356" y="1159"/>
              <a:ext cx="285" cy="18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5618" name="Group 28"/>
            <p:cNvGrpSpPr>
              <a:grpSpLocks/>
            </p:cNvGrpSpPr>
            <p:nvPr/>
          </p:nvGrpSpPr>
          <p:grpSpPr bwMode="auto">
            <a:xfrm>
              <a:off x="4272" y="941"/>
              <a:ext cx="1315" cy="571"/>
              <a:chOff x="4193" y="1318"/>
              <a:chExt cx="1315" cy="571"/>
            </a:xfrm>
          </p:grpSpPr>
          <p:grpSp>
            <p:nvGrpSpPr>
              <p:cNvPr id="25619" name="Group 27"/>
              <p:cNvGrpSpPr>
                <a:grpSpLocks/>
              </p:cNvGrpSpPr>
              <p:nvPr/>
            </p:nvGrpSpPr>
            <p:grpSpPr bwMode="auto">
              <a:xfrm>
                <a:off x="4197" y="1425"/>
                <a:ext cx="1311" cy="464"/>
                <a:chOff x="4197" y="1425"/>
                <a:chExt cx="1311" cy="464"/>
              </a:xfrm>
            </p:grpSpPr>
            <p:grpSp>
              <p:nvGrpSpPr>
                <p:cNvPr id="25621" name="Group 20"/>
                <p:cNvGrpSpPr>
                  <a:grpSpLocks/>
                </p:cNvGrpSpPr>
                <p:nvPr/>
              </p:nvGrpSpPr>
              <p:grpSpPr bwMode="auto">
                <a:xfrm>
                  <a:off x="4676" y="1554"/>
                  <a:ext cx="832" cy="335"/>
                  <a:chOff x="1274" y="2421"/>
                  <a:chExt cx="832" cy="335"/>
                </a:xfrm>
              </p:grpSpPr>
              <p:sp>
                <p:nvSpPr>
                  <p:cNvPr id="2562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618"/>
                    <a:ext cx="67" cy="6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2562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21" y="2631"/>
                    <a:ext cx="212" cy="14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2562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4" y="2421"/>
                    <a:ext cx="504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>
                        <a:solidFill>
                          <a:schemeClr val="bg2"/>
                        </a:solidFill>
                      </a:rPr>
                      <a:t>r</a:t>
                    </a:r>
                    <a:r>
                      <a:rPr lang="en-US" sz="1600" baseline="-25000">
                        <a:solidFill>
                          <a:schemeClr val="bg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5627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2" y="2544"/>
                    <a:ext cx="504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>
                        <a:solidFill>
                          <a:schemeClr val="bg2"/>
                        </a:solidFill>
                      </a:rPr>
                      <a:t>2</a:t>
                    </a:r>
                    <a:endParaRPr lang="en-US" sz="1600" baseline="-25000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2562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16" y="1425"/>
                  <a:ext cx="50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>
                      <a:solidFill>
                        <a:schemeClr val="bg2"/>
                      </a:solidFill>
                    </a:rPr>
                    <a:t>r</a:t>
                  </a:r>
                  <a:r>
                    <a:rPr lang="en-US" sz="1600" baseline="-25000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25623" name="Oval 22"/>
                <p:cNvSpPr>
                  <a:spLocks noChangeArrowheads="1"/>
                </p:cNvSpPr>
                <p:nvPr/>
              </p:nvSpPr>
              <p:spPr bwMode="auto">
                <a:xfrm>
                  <a:off x="4197" y="1471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65E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25620" name="Text Box 25"/>
              <p:cNvSpPr txBox="1">
                <a:spLocks noChangeArrowheads="1"/>
              </p:cNvSpPr>
              <p:nvPr/>
            </p:nvSpPr>
            <p:spPr bwMode="auto">
              <a:xfrm>
                <a:off x="4193" y="1318"/>
                <a:ext cx="5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chemeClr val="bg2"/>
                    </a:solidFill>
                  </a:rPr>
                  <a:t>3</a:t>
                </a:r>
                <a:endParaRPr lang="en-US" sz="1600" baseline="-25000">
                  <a:solidFill>
                    <a:schemeClr val="bg2"/>
                  </a:solidFill>
                </a:endParaRPr>
              </a:p>
            </p:txBody>
          </p:sp>
        </p:grpSp>
      </p:grpSp>
      <p:graphicFrame>
        <p:nvGraphicFramePr>
          <p:cNvPr id="25604" name="Object 32"/>
          <p:cNvGraphicFramePr>
            <a:graphicFrameLocks noChangeAspect="1"/>
          </p:cNvGraphicFramePr>
          <p:nvPr/>
        </p:nvGraphicFramePr>
        <p:xfrm>
          <a:off x="2465388" y="5048250"/>
          <a:ext cx="4035425" cy="882650"/>
        </p:xfrm>
        <a:graphic>
          <a:graphicData uri="http://schemas.openxmlformats.org/presentationml/2006/ole">
            <p:oleObj spid="_x0000_s25604" name="Equation" r:id="rId5" imgW="2260440" imgH="495000" progId="Equation.3">
              <p:embed/>
            </p:oleObj>
          </a:graphicData>
        </a:graphic>
      </p:graphicFrame>
      <p:sp>
        <p:nvSpPr>
          <p:cNvPr id="256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715000"/>
          </a:xfrm>
        </p:spPr>
        <p:txBody>
          <a:bodyPr/>
          <a:lstStyle/>
          <a:p>
            <a:pPr eaLnBrk="1" hangingPunct="1"/>
            <a:r>
              <a:rPr lang="en-US" smtClean="0"/>
              <a:t>The Hartree-Fock Self-Consistent Field (HF-SCF) Theory</a:t>
            </a:r>
          </a:p>
          <a:p>
            <a:pPr lvl="1" eaLnBrk="1" hangingPunct="1"/>
            <a:r>
              <a:rPr lang="en-US" smtClean="0"/>
              <a:t>The wave function of many-electron system</a:t>
            </a:r>
          </a:p>
          <a:p>
            <a:pPr lvl="1" eaLnBrk="1" hangingPunct="1"/>
            <a:endParaRPr lang="en-US" sz="6000" smtClean="0"/>
          </a:p>
          <a:p>
            <a:pPr lvl="1" eaLnBrk="1" hangingPunct="1"/>
            <a:r>
              <a:rPr lang="en-US" smtClean="0"/>
              <a:t>Focus on electron 1 and regard electrons </a:t>
            </a:r>
            <a:br>
              <a:rPr lang="en-US" smtClean="0"/>
            </a:br>
            <a:r>
              <a:rPr lang="en-US" smtClean="0"/>
              <a:t>2, 3 ,4 … as being smeared out to form a </a:t>
            </a:r>
            <a:br>
              <a:rPr lang="en-US" smtClean="0"/>
            </a:br>
            <a:r>
              <a:rPr lang="en-US" smtClean="0"/>
              <a:t>static distribution of electric charge (</a:t>
            </a:r>
            <a:r>
              <a:rPr lang="en-US" sz="2400" i="1" smtClean="0">
                <a:sym typeface="Symbol" pitchFamily="18" charset="2"/>
              </a:rPr>
              <a:t></a:t>
            </a:r>
            <a:r>
              <a:rPr lang="en-US" smtClean="0"/>
              <a:t>)</a:t>
            </a:r>
          </a:p>
          <a:p>
            <a:pPr lvl="2" eaLnBrk="1" hangingPunct="1"/>
            <a:r>
              <a:rPr lang="en-US" smtClean="0"/>
              <a:t>The potential energy of electron 1 due to electron 2</a:t>
            </a:r>
          </a:p>
          <a:p>
            <a:pPr lvl="2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AD584C-F234-4096-94CE-36A3DA65507C}" type="slidenum">
              <a:rPr lang="en-US"/>
              <a:pPr/>
              <a:t>41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Hartree-Fock Equation</a:t>
            </a:r>
          </a:p>
        </p:txBody>
      </p:sp>
      <p:sp>
        <p:nvSpPr>
          <p:cNvPr id="266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Hamiltonian for electron 1</a:t>
            </a:r>
          </a:p>
          <a:p>
            <a:pPr eaLnBrk="1" hangingPunct="1"/>
            <a:endParaRPr lang="en-US" sz="5400" smtClean="0"/>
          </a:p>
          <a:p>
            <a:pPr eaLnBrk="1" hangingPunct="1"/>
            <a:r>
              <a:rPr lang="en-US" smtClean="0"/>
              <a:t>The Schrödinger equation of electron 1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total energy of n-electron system</a:t>
            </a: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2251075" y="1295400"/>
          <a:ext cx="4465638" cy="860425"/>
        </p:xfrm>
        <a:graphic>
          <a:graphicData uri="http://schemas.openxmlformats.org/presentationml/2006/ole">
            <p:oleObj spid="_x0000_s26626" name="Equation" r:id="rId3" imgW="2501640" imgH="482400" progId="Equation.3">
              <p:embed/>
            </p:oleObj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3705225" y="2703513"/>
          <a:ext cx="1360488" cy="385762"/>
        </p:xfrm>
        <a:graphic>
          <a:graphicData uri="http://schemas.openxmlformats.org/presentationml/2006/ole">
            <p:oleObj spid="_x0000_s26627" name="Equation" r:id="rId4" imgW="761760" imgH="215640" progId="Equation.3">
              <p:embed/>
            </p:oleObj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3832225" y="3494088"/>
          <a:ext cx="1133475" cy="771525"/>
        </p:xfrm>
        <a:graphic>
          <a:graphicData uri="http://schemas.openxmlformats.org/presentationml/2006/ole">
            <p:oleObj spid="_x0000_s26628" name="Equation" r:id="rId5" imgW="634680" imgH="431640" progId="Equation.3">
              <p:embed/>
            </p:oleObj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2784475" y="4135438"/>
          <a:ext cx="4986338" cy="1814512"/>
        </p:xfrm>
        <a:graphic>
          <a:graphicData uri="http://schemas.openxmlformats.org/presentationml/2006/ole">
            <p:oleObj spid="_x0000_s26629" name="Equation" r:id="rId6" imgW="2793960" imgH="1015920" progId="Equation.3">
              <p:embed/>
            </p:oleObj>
          </a:graphicData>
        </a:graphic>
      </p:graphicFrame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5033963" y="59467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coulomb integral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 flipH="1" flipV="1">
            <a:off x="4929188" y="5686425"/>
            <a:ext cx="200025" cy="32543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E91271-43ED-4FEA-BA42-7E910079E299}" type="slidenum">
              <a:rPr lang="en-US"/>
              <a:pPr/>
              <a:t>42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Hermitian Operator &amp; Dirac Notation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Probability:</a:t>
            </a:r>
          </a:p>
          <a:p>
            <a:pPr eaLnBrk="1" hangingPunct="1">
              <a:spcBef>
                <a:spcPct val="40000"/>
              </a:spcBef>
            </a:pPr>
            <a:endParaRPr lang="en-US" smtClean="0"/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Eigen Value:</a:t>
            </a:r>
          </a:p>
          <a:p>
            <a:pPr eaLnBrk="1" hangingPunct="1">
              <a:spcBef>
                <a:spcPct val="40000"/>
              </a:spcBef>
            </a:pPr>
            <a:endParaRPr lang="en-US" smtClean="0"/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Overlap integral: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Schrödinger Equation: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3101975" y="2398713"/>
          <a:ext cx="3363913" cy="574675"/>
        </p:xfrm>
        <a:graphic>
          <a:graphicData uri="http://schemas.openxmlformats.org/presentationml/2006/ole">
            <p:oleObj spid="_x0000_s27650" name="Equation" r:id="rId3" imgW="1638000" imgH="279360" progId="Equation.3">
              <p:embed/>
            </p:oleObj>
          </a:graphicData>
        </a:graphic>
      </p:graphicFrame>
      <p:graphicFrame>
        <p:nvGraphicFramePr>
          <p:cNvPr id="27651" name="Object 5"/>
          <p:cNvGraphicFramePr>
            <a:graphicFrameLocks noChangeAspect="1"/>
          </p:cNvGraphicFramePr>
          <p:nvPr/>
        </p:nvGraphicFramePr>
        <p:xfrm>
          <a:off x="3549650" y="909638"/>
          <a:ext cx="2243138" cy="444500"/>
        </p:xfrm>
        <a:graphic>
          <a:graphicData uri="http://schemas.openxmlformats.org/presentationml/2006/ole">
            <p:oleObj spid="_x0000_s27651" name="Equation" r:id="rId4" imgW="1091880" imgH="215640" progId="Equation.3">
              <p:embed/>
            </p:oleObj>
          </a:graphicData>
        </a:graphic>
      </p:graphicFrame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3471863" y="1446213"/>
          <a:ext cx="2528887" cy="574675"/>
        </p:xfrm>
        <a:graphic>
          <a:graphicData uri="http://schemas.openxmlformats.org/presentationml/2006/ole">
            <p:oleObj spid="_x0000_s27652" name="Equation" r:id="rId5" imgW="1231560" imgH="279360" progId="Equation.3">
              <p:embed/>
            </p:oleObj>
          </a:graphicData>
        </a:graphic>
      </p:graphicFrame>
      <p:graphicFrame>
        <p:nvGraphicFramePr>
          <p:cNvPr id="27653" name="Object 7"/>
          <p:cNvGraphicFramePr>
            <a:graphicFrameLocks noChangeAspect="1"/>
          </p:cNvGraphicFramePr>
          <p:nvPr/>
        </p:nvGraphicFramePr>
        <p:xfrm>
          <a:off x="3292475" y="3893788"/>
          <a:ext cx="3025775" cy="574675"/>
        </p:xfrm>
        <a:graphic>
          <a:graphicData uri="http://schemas.openxmlformats.org/presentationml/2006/ole">
            <p:oleObj spid="_x0000_s27653" name="Equation" r:id="rId6" imgW="1473120" imgH="279360" progId="Equation.3">
              <p:embed/>
            </p:oleObj>
          </a:graphicData>
        </a:graphic>
      </p:graphicFrame>
      <p:graphicFrame>
        <p:nvGraphicFramePr>
          <p:cNvPr id="27654" name="Object 9"/>
          <p:cNvGraphicFramePr>
            <a:graphicFrameLocks noChangeAspect="1"/>
          </p:cNvGraphicFramePr>
          <p:nvPr/>
        </p:nvGraphicFramePr>
        <p:xfrm>
          <a:off x="2862263" y="5967063"/>
          <a:ext cx="3359150" cy="534987"/>
        </p:xfrm>
        <a:graphic>
          <a:graphicData uri="http://schemas.openxmlformats.org/presentationml/2006/ole">
            <p:oleObj spid="_x0000_s27654" name="Equation" r:id="rId7" imgW="1676160" imgH="266400" progId="Equation.3">
              <p:embed/>
            </p:oleObj>
          </a:graphicData>
        </a:graphic>
      </p:graphicFrame>
      <p:graphicFrame>
        <p:nvGraphicFramePr>
          <p:cNvPr id="27655" name="Object 10"/>
          <p:cNvGraphicFramePr>
            <a:graphicFrameLocks noChangeAspect="1"/>
          </p:cNvGraphicFramePr>
          <p:nvPr/>
        </p:nvGraphicFramePr>
        <p:xfrm>
          <a:off x="1725613" y="5257450"/>
          <a:ext cx="5416550" cy="561975"/>
        </p:xfrm>
        <a:graphic>
          <a:graphicData uri="http://schemas.openxmlformats.org/presentationml/2006/ole">
            <p:oleObj spid="_x0000_s27655" name="Equation" r:id="rId8" imgW="2705040" imgH="279360" progId="Equation.3">
              <p:embed/>
            </p:oleObj>
          </a:graphicData>
        </a:graphic>
      </p:graphicFrame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483350" y="1560513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33CC"/>
                </a:solidFill>
              </a:rPr>
              <a:t>Dirac notation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162404" y="3136405"/>
          <a:ext cx="2894012" cy="574675"/>
        </p:xfrm>
        <a:graphic>
          <a:graphicData uri="http://schemas.openxmlformats.org/presentationml/2006/ole">
            <p:oleObj spid="_x0000_s27656" name="Equation" r:id="rId9" imgW="1409400" imgH="279360" progId="Equation.3">
              <p:embed/>
            </p:oleObj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291365" y="3244830"/>
            <a:ext cx="18903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smtClean="0">
                <a:solidFill>
                  <a:srgbClr val="0033CC"/>
                </a:solidFill>
              </a:rPr>
              <a:t>Hermitian operator</a:t>
            </a:r>
            <a:endParaRPr lang="en-US" sz="1600" i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31EF97-BB92-43E4-8827-3E7218224DE0}" type="slidenum">
              <a:rPr lang="en-US"/>
              <a:pPr/>
              <a:t>43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Slater Determinants</a:t>
            </a:r>
          </a:p>
        </p:txBody>
      </p:sp>
      <p:sp>
        <p:nvSpPr>
          <p:cNvPr id="286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 the ground state of He atom (</a:t>
            </a:r>
            <a:r>
              <a:rPr lang="en-US" b="1" smtClean="0"/>
              <a:t>1s</a:t>
            </a:r>
            <a:r>
              <a:rPr lang="en-US" b="1" baseline="30000" smtClean="0"/>
              <a:t>2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z="4400" smtClean="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sz="2800" b="1" i="1" smtClean="0">
                <a:solidFill>
                  <a:srgbClr val="660033"/>
                </a:solidFill>
                <a:latin typeface="Arial Narrow" pitchFamily="34" charset="0"/>
                <a:sym typeface="Symbol" pitchFamily="18" charset="2"/>
              </a:rPr>
              <a:t>Slater Determinant</a:t>
            </a:r>
            <a:r>
              <a:rPr lang="en-US" b="1" i="1" smtClean="0">
                <a:sym typeface="Symbol" pitchFamily="18" charset="2"/>
              </a:rPr>
              <a:t> </a:t>
            </a:r>
            <a:r>
              <a:rPr lang="en-US" sz="3600" b="1" smtClean="0">
                <a:sym typeface="Symbol" pitchFamily="18" charset="2"/>
              </a:rPr>
              <a:t>(anti-symmetric-satisfying wave f</a:t>
            </a:r>
            <a:r>
              <a:rPr lang="en-US" sz="3600" b="1" u="sng" baseline="18000" smtClean="0">
                <a:sym typeface="Symbol" pitchFamily="18" charset="2"/>
              </a:rPr>
              <a:t>n</a:t>
            </a:r>
            <a:r>
              <a:rPr lang="en-US" sz="3600" b="1" smtClean="0">
                <a:sym typeface="Symbol" pitchFamily="18" charset="2"/>
              </a:rPr>
              <a:t>) </a:t>
            </a:r>
            <a:r>
              <a:rPr lang="en-US" sz="3600" smtClean="0">
                <a:sym typeface="Symbol" pitchFamily="18" charset="2"/>
              </a:rPr>
              <a:t>the wave function can be written in the determinant form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Ground state of He atom </a:t>
            </a:r>
          </a:p>
          <a:p>
            <a:pPr eaLnBrk="1" hangingPunct="1"/>
            <a:endParaRPr lang="en-US" sz="3600" smtClean="0">
              <a:sym typeface="Symbol" pitchFamily="18" charset="2"/>
            </a:endParaRPr>
          </a:p>
          <a:p>
            <a:pPr eaLnBrk="1" hangingPunct="1"/>
            <a:endParaRPr lang="en-US" sz="6000" smtClean="0">
              <a:sym typeface="Symbol" pitchFamily="18" charset="2"/>
            </a:endParaRPr>
          </a:p>
          <a:p>
            <a:pPr lvl="1" eaLnBrk="1" hangingPunct="1"/>
            <a:r>
              <a:rPr lang="en-US" smtClean="0">
                <a:sym typeface="Symbol" pitchFamily="18" charset="2"/>
              </a:rPr>
              <a:t>Ground state of Li atom (1s</a:t>
            </a:r>
            <a:r>
              <a:rPr lang="en-US" baseline="30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2s</a:t>
            </a:r>
            <a:r>
              <a:rPr lang="en-US" baseline="30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)</a:t>
            </a:r>
          </a:p>
        </p:txBody>
      </p:sp>
      <p:sp>
        <p:nvSpPr>
          <p:cNvPr id="28681" name="Text Box 4"/>
          <p:cNvSpPr txBox="1">
            <a:spLocks noChangeArrowheads="1"/>
          </p:cNvSpPr>
          <p:nvPr/>
        </p:nvSpPr>
        <p:spPr bwMode="auto">
          <a:xfrm>
            <a:off x="5257800" y="1322388"/>
            <a:ext cx="2800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33CC"/>
                </a:solidFill>
                <a:sym typeface="Symbol" pitchFamily="18" charset="2"/>
              </a:rPr>
              <a:t>not satisfy antisymmetric requirement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1011238" y="1454150"/>
          <a:ext cx="3925887" cy="363538"/>
        </p:xfrm>
        <a:graphic>
          <a:graphicData uri="http://schemas.openxmlformats.org/presentationml/2006/ole">
            <p:oleObj spid="_x0000_s28674" name="Equation" r:id="rId3" imgW="2197080" imgH="203040" progId="Equation.3">
              <p:embed/>
            </p:oleObj>
          </a:graphicData>
        </a:graphic>
      </p:graphicFrame>
      <p:graphicFrame>
        <p:nvGraphicFramePr>
          <p:cNvPr id="28675" name="Object 6"/>
          <p:cNvGraphicFramePr>
            <a:graphicFrameLocks noChangeAspect="1"/>
          </p:cNvGraphicFramePr>
          <p:nvPr/>
        </p:nvGraphicFramePr>
        <p:xfrm>
          <a:off x="2146683" y="3276928"/>
          <a:ext cx="4246562" cy="735013"/>
        </p:xfrm>
        <a:graphic>
          <a:graphicData uri="http://schemas.openxmlformats.org/presentationml/2006/ole">
            <p:oleObj spid="_x0000_s28675" name="Equation" r:id="rId4" imgW="2641320" imgH="457200" progId="Equation.3">
              <p:embed/>
            </p:oleObj>
          </a:graphicData>
        </a:graphic>
      </p:graphicFrame>
      <p:graphicFrame>
        <p:nvGraphicFramePr>
          <p:cNvPr id="28676" name="Object 7"/>
          <p:cNvGraphicFramePr>
            <a:graphicFrameLocks noChangeAspect="1"/>
          </p:cNvGraphicFramePr>
          <p:nvPr/>
        </p:nvGraphicFramePr>
        <p:xfrm>
          <a:off x="2157796" y="4032140"/>
          <a:ext cx="4937125" cy="673100"/>
        </p:xfrm>
        <a:graphic>
          <a:graphicData uri="http://schemas.openxmlformats.org/presentationml/2006/ole">
            <p:oleObj spid="_x0000_s28676" name="Equation" r:id="rId5" imgW="3073320" imgH="419040" progId="Equation.3">
              <p:embed/>
            </p:oleObj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1802375" y="5124450"/>
          <a:ext cx="4479925" cy="1216025"/>
        </p:xfrm>
        <a:graphic>
          <a:graphicData uri="http://schemas.openxmlformats.org/presentationml/2006/ole">
            <p:oleObj spid="_x0000_s28677" name="Equation" r:id="rId6" imgW="2806560" imgH="761760" progId="Equation.3">
              <p:embed/>
            </p:oleObj>
          </a:graphicData>
        </a:graphic>
      </p:graphicFrame>
      <p:grpSp>
        <p:nvGrpSpPr>
          <p:cNvPr id="28682" name="Group 13"/>
          <p:cNvGrpSpPr>
            <a:grpSpLocks/>
          </p:cNvGrpSpPr>
          <p:nvPr/>
        </p:nvGrpSpPr>
        <p:grpSpPr bwMode="auto">
          <a:xfrm>
            <a:off x="3983038" y="6226175"/>
            <a:ext cx="1958975" cy="503238"/>
            <a:chOff x="2185" y="3653"/>
            <a:chExt cx="1234" cy="317"/>
          </a:xfrm>
        </p:grpSpPr>
        <p:sp>
          <p:nvSpPr>
            <p:cNvPr id="28683" name="Text Box 9"/>
            <p:cNvSpPr txBox="1">
              <a:spLocks noChangeArrowheads="1"/>
            </p:cNvSpPr>
            <p:nvPr/>
          </p:nvSpPr>
          <p:spPr bwMode="auto">
            <a:xfrm>
              <a:off x="2185" y="3739"/>
              <a:ext cx="1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0033CC"/>
                  </a:solidFill>
                  <a:sym typeface="Symbol" pitchFamily="18" charset="2"/>
                </a:rPr>
                <a:t>-spin    -spin</a:t>
              </a:r>
            </a:p>
          </p:txBody>
        </p:sp>
        <p:sp>
          <p:nvSpPr>
            <p:cNvPr id="28684" name="Line 10"/>
            <p:cNvSpPr>
              <a:spLocks noChangeShapeType="1"/>
            </p:cNvSpPr>
            <p:nvPr/>
          </p:nvSpPr>
          <p:spPr bwMode="auto">
            <a:xfrm flipV="1">
              <a:off x="2414" y="3658"/>
              <a:ext cx="43" cy="129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 flipH="1" flipV="1">
              <a:off x="3016" y="3653"/>
              <a:ext cx="43" cy="129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34AB9-FC04-4578-8B2B-FBA6C274178A}" type="slidenum">
              <a:rPr lang="en-US"/>
              <a:pPr/>
              <a:t>44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i="1" smtClean="0"/>
              <a:t>Variation Treatments of the Li Ground State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Applying the Variational method for the Li atom</a:t>
            </a:r>
          </a:p>
          <a:p>
            <a:pPr lvl="1" eaLnBrk="1" hangingPunct="1"/>
            <a:r>
              <a:rPr lang="en-US" smtClean="0"/>
              <a:t>The ground state of Li atom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mtClean="0"/>
              <a:t>The trial functions (</a:t>
            </a:r>
            <a:r>
              <a:rPr lang="en-US" sz="3200" smtClean="0">
                <a:sym typeface="Symbol" pitchFamily="18" charset="2"/>
              </a:rPr>
              <a:t>wavef</a:t>
            </a:r>
            <a:r>
              <a:rPr lang="en-US" sz="3200" u="sng" baseline="18000" smtClean="0">
                <a:sym typeface="Symbol" pitchFamily="18" charset="2"/>
              </a:rPr>
              <a:t>n</a:t>
            </a:r>
            <a:r>
              <a:rPr lang="en-US" smtClean="0"/>
              <a:t> with shielding effect)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543050" y="1846263"/>
          <a:ext cx="3209925" cy="1374775"/>
        </p:xfrm>
        <a:graphic>
          <a:graphicData uri="http://schemas.openxmlformats.org/presentationml/2006/ole">
            <p:oleObj spid="_x0000_s30722" name="Equation" r:id="rId3" imgW="1777680" imgH="761760" progId="Equation.3">
              <p:embed/>
            </p:oleObj>
          </a:graphicData>
        </a:graphic>
      </p:graphicFrame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5470525" y="1819275"/>
          <a:ext cx="2293938" cy="1350963"/>
        </p:xfrm>
        <a:graphic>
          <a:graphicData uri="http://schemas.openxmlformats.org/presentationml/2006/ole">
            <p:oleObj spid="_x0000_s30723" name="Equation" r:id="rId4" imgW="1269720" imgH="749160" progId="Equation.3">
              <p:embed/>
            </p:oleObj>
          </a:graphicData>
        </a:graphic>
      </p:graphicFrame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2282825" y="3829050"/>
          <a:ext cx="4541838" cy="1878013"/>
        </p:xfrm>
        <a:graphic>
          <a:graphicData uri="http://schemas.openxmlformats.org/presentationml/2006/ole">
            <p:oleObj spid="_x0000_s30724" name="Equation" r:id="rId5" imgW="2514600" imgH="1041120" progId="Equation.3">
              <p:embed/>
            </p:oleObj>
          </a:graphicData>
        </a:graphic>
      </p:graphicFrame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1477963" y="5894388"/>
            <a:ext cx="6508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b</a:t>
            </a:r>
            <a:r>
              <a:rPr lang="en-US" sz="1600" i="1" baseline="-25000"/>
              <a:t>1</a:t>
            </a:r>
            <a:r>
              <a:rPr lang="en-US" sz="1600" i="1"/>
              <a:t> &amp; b</a:t>
            </a:r>
            <a:r>
              <a:rPr lang="en-US" sz="1600" i="1" baseline="-25000"/>
              <a:t>2</a:t>
            </a:r>
            <a:r>
              <a:rPr lang="en-US" sz="1600" i="1"/>
              <a:t> are the variational parameters representing the effective nuclear charge for the 1s and 2s electron, respectively.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74705" y="1436565"/>
            <a:ext cx="3536785" cy="3279314"/>
            <a:chOff x="5345957" y="1305936"/>
            <a:chExt cx="3536785" cy="3279314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50773" y="1305936"/>
              <a:ext cx="3431969" cy="25227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sp>
          <p:nvSpPr>
            <p:cNvPr id="10" name="Striped Right Arrow 9"/>
            <p:cNvSpPr/>
            <p:nvPr/>
          </p:nvSpPr>
          <p:spPr>
            <a:xfrm rot="7355710">
              <a:off x="5265537" y="3655241"/>
              <a:ext cx="1010429" cy="849589"/>
            </a:xfrm>
            <a:prstGeom prst="stripedRightArrow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2BBA6-9539-4CCE-B455-8910E914914D}" type="slidenum">
              <a:rPr lang="en-US"/>
              <a:pPr/>
              <a:t>45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Variational Method</a:t>
            </a:r>
          </a:p>
        </p:txBody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Variational Theorem</a:t>
            </a:r>
            <a:r>
              <a:rPr lang="en-US" smtClean="0"/>
              <a:t>: </a:t>
            </a:r>
            <a:r>
              <a:rPr lang="en-US" sz="3600" smtClean="0"/>
              <a:t>if </a:t>
            </a:r>
            <a:r>
              <a:rPr lang="en-US" sz="2800" i="1" smtClean="0">
                <a:sym typeface="Symbol" pitchFamily="18" charset="2"/>
              </a:rPr>
              <a:t></a:t>
            </a:r>
            <a:r>
              <a:rPr lang="en-US" sz="3600" smtClean="0">
                <a:sym typeface="Symbol" pitchFamily="18" charset="2"/>
              </a:rPr>
              <a:t> is normalized and satisfied all the conditions of the interested system then</a:t>
            </a:r>
          </a:p>
          <a:p>
            <a:pPr eaLnBrk="1" hangingPunct="1"/>
            <a:endParaRPr lang="en-US" sz="6000" smtClean="0"/>
          </a:p>
          <a:p>
            <a:pPr lvl="1" eaLnBrk="1" hangingPunct="1"/>
            <a:r>
              <a:rPr lang="en-US" smtClean="0"/>
              <a:t>For any trial function </a:t>
            </a:r>
            <a:r>
              <a:rPr lang="en-US" sz="2400" i="1" smtClean="0">
                <a:sym typeface="Symbol" pitchFamily="18" charset="2"/>
              </a:rPr>
              <a:t>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Variational theorem allows us to calculate an upper bound for the system’s ground state energy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3721100" y="5294313"/>
          <a:ext cx="1147763" cy="417512"/>
        </p:xfrm>
        <a:graphic>
          <a:graphicData uri="http://schemas.openxmlformats.org/presentationml/2006/ole">
            <p:oleObj spid="_x0000_s29698" name="Equation" r:id="rId3" imgW="558720" imgH="203040" progId="Equation.3">
              <p:embed/>
            </p:oleObj>
          </a:graphicData>
        </a:graphic>
      </p:graphicFrame>
      <p:graphicFrame>
        <p:nvGraphicFramePr>
          <p:cNvPr id="29699" name="Object 8"/>
          <p:cNvGraphicFramePr>
            <a:graphicFrameLocks noChangeAspect="1"/>
          </p:cNvGraphicFramePr>
          <p:nvPr/>
        </p:nvGraphicFramePr>
        <p:xfrm>
          <a:off x="3244850" y="1905000"/>
          <a:ext cx="2317750" cy="681038"/>
        </p:xfrm>
        <a:graphic>
          <a:graphicData uri="http://schemas.openxmlformats.org/presentationml/2006/ole">
            <p:oleObj spid="_x0000_s29699" name="Equation" r:id="rId4" imgW="952200" imgH="279360" progId="Equation.3">
              <p:embed/>
            </p:oleObj>
          </a:graphicData>
        </a:graphic>
      </p:graphicFrame>
      <p:graphicFrame>
        <p:nvGraphicFramePr>
          <p:cNvPr id="29700" name="Object 9"/>
          <p:cNvGraphicFramePr>
            <a:graphicFrameLocks noChangeAspect="1"/>
          </p:cNvGraphicFramePr>
          <p:nvPr/>
        </p:nvGraphicFramePr>
        <p:xfrm>
          <a:off x="3382963" y="3024188"/>
          <a:ext cx="1971675" cy="1128712"/>
        </p:xfrm>
        <a:graphic>
          <a:graphicData uri="http://schemas.openxmlformats.org/presentationml/2006/ole">
            <p:oleObj spid="_x0000_s29700" name="Equation" r:id="rId5" imgW="977760" imgH="558720" progId="Equation.3">
              <p:embed/>
            </p:oleObj>
          </a:graphicData>
        </a:graphic>
      </p:graphicFrame>
      <p:grpSp>
        <p:nvGrpSpPr>
          <p:cNvPr id="29705" name="Group 12"/>
          <p:cNvGrpSpPr>
            <a:grpSpLocks/>
          </p:cNvGrpSpPr>
          <p:nvPr/>
        </p:nvGrpSpPr>
        <p:grpSpPr bwMode="auto">
          <a:xfrm>
            <a:off x="5729288" y="1938338"/>
            <a:ext cx="2519362" cy="581025"/>
            <a:chOff x="3609" y="1239"/>
            <a:chExt cx="1587" cy="366"/>
          </a:xfrm>
        </p:grpSpPr>
        <p:sp>
          <p:nvSpPr>
            <p:cNvPr id="29710" name="Text Box 10"/>
            <p:cNvSpPr txBox="1">
              <a:spLocks noChangeArrowheads="1"/>
            </p:cNvSpPr>
            <p:nvPr/>
          </p:nvSpPr>
          <p:spPr bwMode="auto">
            <a:xfrm>
              <a:off x="3829" y="1239"/>
              <a:ext cx="136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rgbClr val="0033CC"/>
                  </a:solidFill>
                </a:rPr>
                <a:t>energy of the ground state</a:t>
              </a:r>
            </a:p>
          </p:txBody>
        </p:sp>
        <p:sp>
          <p:nvSpPr>
            <p:cNvPr id="29711" name="Line 11"/>
            <p:cNvSpPr>
              <a:spLocks noChangeShapeType="1"/>
            </p:cNvSpPr>
            <p:nvPr/>
          </p:nvSpPr>
          <p:spPr bwMode="auto">
            <a:xfrm flipH="1">
              <a:off x="3609" y="1415"/>
              <a:ext cx="239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9701" name="Object 13"/>
          <p:cNvGraphicFramePr>
            <a:graphicFrameLocks noChangeAspect="1"/>
          </p:cNvGraphicFramePr>
          <p:nvPr/>
        </p:nvGraphicFramePr>
        <p:xfrm>
          <a:off x="3382963" y="5749925"/>
          <a:ext cx="2138362" cy="442913"/>
        </p:xfrm>
        <a:graphic>
          <a:graphicData uri="http://schemas.openxmlformats.org/presentationml/2006/ole">
            <p:oleObj spid="_x0000_s29701" name="Equation" r:id="rId6" imgW="1041120" imgH="215640" progId="Equation.3">
              <p:embed/>
            </p:oleObj>
          </a:graphicData>
        </a:graphic>
      </p:graphicFrame>
      <p:grpSp>
        <p:nvGrpSpPr>
          <p:cNvPr id="29706" name="Group 17"/>
          <p:cNvGrpSpPr>
            <a:grpSpLocks/>
          </p:cNvGrpSpPr>
          <p:nvPr/>
        </p:nvGrpSpPr>
        <p:grpSpPr bwMode="auto">
          <a:xfrm>
            <a:off x="2803525" y="6180138"/>
            <a:ext cx="1882775" cy="493712"/>
            <a:chOff x="1766" y="3893"/>
            <a:chExt cx="1186" cy="311"/>
          </a:xfrm>
        </p:grpSpPr>
        <p:sp>
          <p:nvSpPr>
            <p:cNvPr id="29707" name="Text Box 14"/>
            <p:cNvSpPr txBox="1">
              <a:spLocks noChangeArrowheads="1"/>
            </p:cNvSpPr>
            <p:nvPr/>
          </p:nvSpPr>
          <p:spPr bwMode="auto">
            <a:xfrm>
              <a:off x="1766" y="3992"/>
              <a:ext cx="1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0033CC"/>
                  </a:solidFill>
                </a:rPr>
                <a:t>Trial fn. 	Real fn.</a:t>
              </a:r>
            </a:p>
          </p:txBody>
        </p:sp>
        <p:sp>
          <p:nvSpPr>
            <p:cNvPr id="29708" name="Line 15"/>
            <p:cNvSpPr>
              <a:spLocks noChangeShapeType="1"/>
            </p:cNvSpPr>
            <p:nvPr/>
          </p:nvSpPr>
          <p:spPr bwMode="auto">
            <a:xfrm flipV="1">
              <a:off x="2127" y="3898"/>
              <a:ext cx="36" cy="11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09" name="Line 16"/>
            <p:cNvSpPr>
              <a:spLocks noChangeShapeType="1"/>
            </p:cNvSpPr>
            <p:nvPr/>
          </p:nvSpPr>
          <p:spPr bwMode="auto">
            <a:xfrm flipH="1" flipV="1">
              <a:off x="2600" y="3893"/>
              <a:ext cx="36" cy="11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4E290E-D02D-4E23-AB50-43C8B325DF9C}" type="slidenum">
              <a:rPr lang="en-US"/>
              <a:pPr/>
              <a:t>46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Perturbation Theory*</a:t>
            </a:r>
          </a:p>
        </p:txBody>
      </p:sp>
      <p:sp>
        <p:nvSpPr>
          <p:cNvPr id="317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Hamiltonian of the complicated system can be considered as a sum of simple Hamiltonian with the perturbation</a:t>
            </a:r>
          </a:p>
          <a:p>
            <a:pPr lvl="1" eaLnBrk="1" hangingPunct="1"/>
            <a:r>
              <a:rPr lang="en-US" smtClean="0"/>
              <a:t>Hamiltonian with Perturbation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3600" smtClean="0"/>
              <a:t>Wave functions and energies can be expressed in a power series form</a:t>
            </a:r>
          </a:p>
          <a:p>
            <a:pPr eaLnBrk="1" hangingPunct="1"/>
            <a:endParaRPr lang="en-US" sz="6000" smtClean="0"/>
          </a:p>
          <a:p>
            <a:pPr lvl="1" eaLnBrk="1" hangingPunct="1"/>
            <a:r>
              <a:rPr lang="en-US" smtClean="0"/>
              <a:t>Energy with the first-order correction  (</a:t>
            </a:r>
            <a:r>
              <a:rPr lang="en-US" sz="2400" smtClean="0">
                <a:sym typeface="Symbol" pitchFamily="18" charset="2"/>
              </a:rPr>
              <a:t></a:t>
            </a:r>
            <a:r>
              <a:rPr lang="en-US" smtClean="0">
                <a:sym typeface="Symbol" pitchFamily="18" charset="2"/>
              </a:rPr>
              <a:t>=1)</a:t>
            </a: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2170113" y="2887663"/>
          <a:ext cx="2090737" cy="430212"/>
        </p:xfrm>
        <a:graphic>
          <a:graphicData uri="http://schemas.openxmlformats.org/presentationml/2006/ole">
            <p:oleObj spid="_x0000_s31746" name="Equation" r:id="rId3" imgW="927000" imgH="190440" progId="Equation.3">
              <p:embed/>
            </p:oleObj>
          </a:graphicData>
        </a:graphic>
      </p:graphicFrame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2225675" y="4537075"/>
          <a:ext cx="5454650" cy="469900"/>
        </p:xfrm>
        <a:graphic>
          <a:graphicData uri="http://schemas.openxmlformats.org/presentationml/2006/ole">
            <p:oleObj spid="_x0000_s31747" name="Equation" r:id="rId4" imgW="2654280" imgH="228600" progId="Equation.3">
              <p:embed/>
            </p:oleObj>
          </a:graphicData>
        </a:graphic>
      </p:graphicFrame>
      <p:graphicFrame>
        <p:nvGraphicFramePr>
          <p:cNvPr id="31748" name="Object 6"/>
          <p:cNvGraphicFramePr>
            <a:graphicFrameLocks noChangeAspect="1"/>
          </p:cNvGraphicFramePr>
          <p:nvPr/>
        </p:nvGraphicFramePr>
        <p:xfrm>
          <a:off x="2284413" y="4084638"/>
          <a:ext cx="3833812" cy="495300"/>
        </p:xfrm>
        <a:graphic>
          <a:graphicData uri="http://schemas.openxmlformats.org/presentationml/2006/ole">
            <p:oleObj spid="_x0000_s31748" name="Equation" r:id="rId5" imgW="1866600" imgH="241200" progId="Equation.3">
              <p:embed/>
            </p:oleObj>
          </a:graphicData>
        </a:graphic>
      </p:graphicFrame>
      <p:graphicFrame>
        <p:nvGraphicFramePr>
          <p:cNvPr id="31749" name="Object 8"/>
          <p:cNvGraphicFramePr>
            <a:graphicFrameLocks noChangeAspect="1"/>
          </p:cNvGraphicFramePr>
          <p:nvPr/>
        </p:nvGraphicFramePr>
        <p:xfrm>
          <a:off x="4752975" y="2781300"/>
          <a:ext cx="2462213" cy="676275"/>
        </p:xfrm>
        <a:graphic>
          <a:graphicData uri="http://schemas.openxmlformats.org/presentationml/2006/ole">
            <p:oleObj spid="_x0000_s31749" name="Equation" r:id="rId6" imgW="1434960" imgH="393480" progId="Equation.3">
              <p:embed/>
            </p:oleObj>
          </a:graphicData>
        </a:graphic>
      </p:graphicFrame>
      <p:graphicFrame>
        <p:nvGraphicFramePr>
          <p:cNvPr id="31750" name="Object 9"/>
          <p:cNvGraphicFramePr>
            <a:graphicFrameLocks noChangeAspect="1"/>
          </p:cNvGraphicFramePr>
          <p:nvPr/>
        </p:nvGraphicFramePr>
        <p:xfrm>
          <a:off x="2219325" y="5614988"/>
          <a:ext cx="5062538" cy="574675"/>
        </p:xfrm>
        <a:graphic>
          <a:graphicData uri="http://schemas.openxmlformats.org/presentationml/2006/ole">
            <p:oleObj spid="_x0000_s31750" name="Equation" r:id="rId7" imgW="2463480" imgH="27936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9AA9E3-6119-4EE1-966E-AEFEAC83A738}" type="slidenum">
              <a:rPr lang="en-US" smtClean="0"/>
              <a:pPr>
                <a:defRPr/>
              </a:pPr>
              <a:t>47</a:t>
            </a:fld>
            <a:endParaRPr lang="th-TH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7638"/>
            <a:ext cx="61912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676894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0" y="5284518"/>
            <a:ext cx="9144000" cy="1573481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5B815C-7380-405B-A578-5BB211985DF7}" type="slidenum">
              <a:rPr lang="en-US"/>
              <a:pPr/>
              <a:t>48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Key Ideas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sz="3600" smtClean="0"/>
              <a:t>Electronic structures</a:t>
            </a:r>
          </a:p>
          <a:p>
            <a:pPr marL="457200" lvl="1" indent="0" eaLnBrk="1" hangingPunct="1"/>
            <a:r>
              <a:rPr lang="en-US" sz="3200" smtClean="0"/>
              <a:t>Hydrogenic atoms (</a:t>
            </a:r>
            <a:r>
              <a:rPr lang="en-US" sz="2800" smtClean="0"/>
              <a:t>an electron with a positive charged ion</a:t>
            </a:r>
            <a:r>
              <a:rPr lang="en-US" sz="3200" smtClean="0"/>
              <a:t>)</a:t>
            </a:r>
          </a:p>
          <a:p>
            <a:pPr marL="457200" lvl="1" indent="0" eaLnBrk="1" hangingPunct="1"/>
            <a:r>
              <a:rPr lang="en-US" sz="3200" smtClean="0"/>
              <a:t>Many-electron atoms (</a:t>
            </a:r>
            <a:r>
              <a:rPr lang="en-US" sz="2800" smtClean="0"/>
              <a:t>interaction between electrons</a:t>
            </a:r>
            <a:r>
              <a:rPr lang="en-US" sz="3200" smtClean="0"/>
              <a:t>)</a:t>
            </a:r>
          </a:p>
          <a:p>
            <a:pPr marL="0" indent="0" eaLnBrk="1" hangingPunct="1"/>
            <a:r>
              <a:rPr lang="en-US" sz="3600" smtClean="0"/>
              <a:t>Hydrogenic atom</a:t>
            </a:r>
          </a:p>
          <a:p>
            <a:pPr marL="457200" lvl="1" indent="0" eaLnBrk="1" hangingPunct="1"/>
            <a:r>
              <a:rPr lang="en-US" sz="3200" smtClean="0"/>
              <a:t>Orbital wavefunctions</a:t>
            </a:r>
          </a:p>
          <a:p>
            <a:pPr marL="914400" lvl="2" indent="0" eaLnBrk="1" hangingPunct="1"/>
            <a:r>
              <a:rPr lang="en-US" sz="2800" smtClean="0"/>
              <a:t>Radial R(r) and Azimuth Y(</a:t>
            </a:r>
            <a:r>
              <a:rPr lang="en-US" sz="1600" smtClean="0">
                <a:sym typeface="Symbol" pitchFamily="18" charset="2"/>
              </a:rPr>
              <a:t></a:t>
            </a:r>
            <a:r>
              <a:rPr lang="en-US" sz="2800" smtClean="0">
                <a:sym typeface="Symbol" pitchFamily="18" charset="2"/>
              </a:rPr>
              <a:t>,</a:t>
            </a:r>
            <a:r>
              <a:rPr lang="en-US" sz="1600" smtClean="0">
                <a:sym typeface="Symbol" pitchFamily="18" charset="2"/>
              </a:rPr>
              <a:t></a:t>
            </a:r>
            <a:r>
              <a:rPr lang="en-US" sz="2800" smtClean="0">
                <a:sym typeface="Symbol" pitchFamily="18" charset="2"/>
              </a:rPr>
              <a:t>)</a:t>
            </a:r>
            <a:r>
              <a:rPr lang="en-US" sz="2800" smtClean="0"/>
              <a:t> functions</a:t>
            </a:r>
          </a:p>
          <a:p>
            <a:pPr marL="914400" lvl="2" indent="0" eaLnBrk="1" hangingPunct="1"/>
            <a:r>
              <a:rPr lang="en-US" sz="2800" smtClean="0"/>
              <a:t>Separation of variables</a:t>
            </a:r>
          </a:p>
          <a:p>
            <a:pPr marL="457200" lvl="1" indent="0" eaLnBrk="1" hangingPunct="1"/>
            <a:r>
              <a:rPr lang="en-US" sz="3200" smtClean="0"/>
              <a:t>Orbital Energies</a:t>
            </a:r>
          </a:p>
          <a:p>
            <a:pPr marL="457200" lvl="1" indent="0" eaLnBrk="1" hangingPunct="1"/>
            <a:r>
              <a:rPr lang="en-US" sz="3200" smtClean="0"/>
              <a:t>Radial distribution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/>
            <a:r>
              <a:rPr lang="en-US" sz="3600" smtClean="0"/>
              <a:t>Many-electron atom</a:t>
            </a:r>
          </a:p>
          <a:p>
            <a:pPr marL="457200" lvl="1" indent="0" eaLnBrk="1" hangingPunct="1"/>
            <a:r>
              <a:rPr lang="en-US" sz="3200" smtClean="0"/>
              <a:t>Orbital approximation</a:t>
            </a:r>
          </a:p>
          <a:p>
            <a:pPr marL="457200" lvl="1" indent="0" eaLnBrk="1" hangingPunct="1"/>
            <a:r>
              <a:rPr lang="en-US" sz="3200" smtClean="0"/>
              <a:t>Electronic configuration</a:t>
            </a:r>
          </a:p>
          <a:p>
            <a:pPr marL="914400" lvl="2" indent="0" eaLnBrk="1" hangingPunct="1"/>
            <a:r>
              <a:rPr lang="en-US" sz="2800" smtClean="0"/>
              <a:t>Pauli exclusion</a:t>
            </a:r>
          </a:p>
          <a:p>
            <a:pPr marL="914400" lvl="2" indent="0" eaLnBrk="1" hangingPunct="1"/>
            <a:r>
              <a:rPr lang="en-US" sz="2800" smtClean="0"/>
              <a:t>Hund’s maximum multiplicity</a:t>
            </a:r>
          </a:p>
          <a:p>
            <a:pPr marL="457200" lvl="1" indent="0" eaLnBrk="1" hangingPunct="1"/>
            <a:r>
              <a:rPr lang="en-US" sz="3200" smtClean="0"/>
              <a:t>Orbital Energies</a:t>
            </a:r>
          </a:p>
          <a:p>
            <a:pPr marL="457200" lvl="1" indent="0" eaLnBrk="1" hangingPunct="1"/>
            <a:r>
              <a:rPr lang="en-US" sz="3200" smtClean="0"/>
              <a:t>Self consistent field approx.</a:t>
            </a:r>
          </a:p>
          <a:p>
            <a:pPr marL="457200" lvl="1" indent="0" eaLnBrk="1" hangingPunct="1"/>
            <a:endParaRPr lang="en-US" sz="3200" smtClean="0"/>
          </a:p>
          <a:p>
            <a:pPr marL="0" indent="0" eaLnBrk="1" hangingPunct="1"/>
            <a:endParaRPr lang="en-US" sz="3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A7D91-B7F1-4FA5-A3AF-86BD30A5FBEE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Hydrogenic Wavefunction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wavefunction for hydrogenic atom is separable into radial and angular components.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309813" y="1914525"/>
          <a:ext cx="3900487" cy="587375"/>
        </p:xfrm>
        <a:graphic>
          <a:graphicData uri="http://schemas.openxmlformats.org/presentationml/2006/ole">
            <p:oleObj spid="_x0000_s3074" name="Equation" r:id="rId3" imgW="1434960" imgH="21564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959100" y="2584450"/>
          <a:ext cx="4327525" cy="2109788"/>
        </p:xfrm>
        <a:graphic>
          <a:graphicData uri="http://schemas.openxmlformats.org/presentationml/2006/ole">
            <p:oleObj spid="_x0000_s3075" name="Equation" r:id="rId4" imgW="2971800" imgH="1447560" progId="Equation.3">
              <p:embed/>
            </p:oleObj>
          </a:graphicData>
        </a:graphic>
      </p:graphicFrame>
      <p:grpSp>
        <p:nvGrpSpPr>
          <p:cNvPr id="3082" name="Group 14"/>
          <p:cNvGrpSpPr>
            <a:grpSpLocks/>
          </p:cNvGrpSpPr>
          <p:nvPr/>
        </p:nvGrpSpPr>
        <p:grpSpPr bwMode="auto">
          <a:xfrm>
            <a:off x="200025" y="4052888"/>
            <a:ext cx="2300288" cy="574675"/>
            <a:chOff x="126" y="2553"/>
            <a:chExt cx="1449" cy="362"/>
          </a:xfrm>
        </p:grpSpPr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1334" y="2553"/>
            <a:ext cx="241" cy="362"/>
          </p:xfrm>
          <a:graphic>
            <a:graphicData uri="http://schemas.openxmlformats.org/presentationml/2006/ole">
              <p:oleObj spid="_x0000_s3078" name="Equation" r:id="rId5" imgW="279360" imgH="419040" progId="Equation.3">
                <p:embed/>
              </p:oleObj>
            </a:graphicData>
          </a:graphic>
        </p:graphicFrame>
        <p:sp>
          <p:nvSpPr>
            <p:cNvPr id="3092" name="Text Box 7"/>
            <p:cNvSpPr txBox="1">
              <a:spLocks noChangeArrowheads="1"/>
            </p:cNvSpPr>
            <p:nvPr/>
          </p:nvSpPr>
          <p:spPr bwMode="auto">
            <a:xfrm>
              <a:off x="126" y="2640"/>
              <a:ext cx="1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33CC"/>
                  </a:solidFill>
                </a:rPr>
                <a:t>multiply through by</a:t>
              </a:r>
            </a:p>
          </p:txBody>
        </p:sp>
      </p:grpSp>
      <p:grpSp>
        <p:nvGrpSpPr>
          <p:cNvPr id="3083" name="Group 20"/>
          <p:cNvGrpSpPr>
            <a:grpSpLocks/>
          </p:cNvGrpSpPr>
          <p:nvPr/>
        </p:nvGrpSpPr>
        <p:grpSpPr bwMode="auto">
          <a:xfrm>
            <a:off x="828675" y="4762500"/>
            <a:ext cx="3600450" cy="1514475"/>
            <a:chOff x="522" y="3120"/>
            <a:chExt cx="2268" cy="954"/>
          </a:xfrm>
        </p:grpSpPr>
        <p:sp>
          <p:nvSpPr>
            <p:cNvPr id="3089" name="Oval 15"/>
            <p:cNvSpPr>
              <a:spLocks noChangeArrowheads="1"/>
            </p:cNvSpPr>
            <p:nvPr/>
          </p:nvSpPr>
          <p:spPr bwMode="auto">
            <a:xfrm>
              <a:off x="1614" y="3222"/>
              <a:ext cx="660" cy="522"/>
            </a:xfrm>
            <a:prstGeom prst="ellipse">
              <a:avLst/>
            </a:prstGeom>
            <a:solidFill>
              <a:srgbClr val="FFCBE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3077" name="Object 11"/>
            <p:cNvGraphicFramePr>
              <a:graphicFrameLocks noChangeAspect="1"/>
            </p:cNvGraphicFramePr>
            <p:nvPr/>
          </p:nvGraphicFramePr>
          <p:xfrm>
            <a:off x="750" y="3280"/>
            <a:ext cx="1517" cy="732"/>
          </p:xfrm>
          <a:graphic>
            <a:graphicData uri="http://schemas.openxmlformats.org/presentationml/2006/ole">
              <p:oleObj spid="_x0000_s3077" name="Equation" r:id="rId6" imgW="1422360" imgH="685800" progId="Equation.3">
                <p:embed/>
              </p:oleObj>
            </a:graphicData>
          </a:graphic>
        </p:graphicFrame>
        <p:sp>
          <p:nvSpPr>
            <p:cNvPr id="3090" name="Text Box 16"/>
            <p:cNvSpPr txBox="1">
              <a:spLocks noChangeArrowheads="1"/>
            </p:cNvSpPr>
            <p:nvPr/>
          </p:nvSpPr>
          <p:spPr bwMode="auto">
            <a:xfrm>
              <a:off x="2094" y="3156"/>
              <a:ext cx="6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0033CC"/>
                  </a:solidFill>
                </a:rPr>
                <a:t>constant</a:t>
              </a:r>
            </a:p>
          </p:txBody>
        </p:sp>
        <p:sp>
          <p:nvSpPr>
            <p:cNvPr id="3091" name="Rectangle 17"/>
            <p:cNvSpPr>
              <a:spLocks noChangeArrowheads="1"/>
            </p:cNvSpPr>
            <p:nvPr/>
          </p:nvSpPr>
          <p:spPr bwMode="auto">
            <a:xfrm>
              <a:off x="522" y="3120"/>
              <a:ext cx="2190" cy="9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084" name="Group 19"/>
          <p:cNvGrpSpPr>
            <a:grpSpLocks/>
          </p:cNvGrpSpPr>
          <p:nvPr/>
        </p:nvGrpSpPr>
        <p:grpSpPr bwMode="auto">
          <a:xfrm>
            <a:off x="4645025" y="4768850"/>
            <a:ext cx="3476625" cy="1514475"/>
            <a:chOff x="2926" y="3124"/>
            <a:chExt cx="2190" cy="954"/>
          </a:xfrm>
        </p:grpSpPr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2979" y="3133"/>
            <a:ext cx="2046" cy="929"/>
          </p:xfrm>
          <a:graphic>
            <a:graphicData uri="http://schemas.openxmlformats.org/presentationml/2006/ole">
              <p:oleObj spid="_x0000_s3076" name="Equation" r:id="rId7" imgW="2070000" imgH="939600" progId="Equation.3">
                <p:embed/>
              </p:oleObj>
            </a:graphicData>
          </a:graphic>
        </p:graphicFrame>
        <p:sp>
          <p:nvSpPr>
            <p:cNvPr id="3088" name="Rectangle 18"/>
            <p:cNvSpPr>
              <a:spLocks noChangeArrowheads="1"/>
            </p:cNvSpPr>
            <p:nvPr/>
          </p:nvSpPr>
          <p:spPr bwMode="auto">
            <a:xfrm>
              <a:off x="2926" y="3124"/>
              <a:ext cx="2190" cy="9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085" name="Text Box 21"/>
          <p:cNvSpPr txBox="1">
            <a:spLocks noChangeArrowheads="1"/>
          </p:cNvSpPr>
          <p:nvPr/>
        </p:nvSpPr>
        <p:spPr bwMode="auto">
          <a:xfrm>
            <a:off x="895350" y="6491288"/>
            <a:ext cx="338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3086" name="Text Box 22"/>
          <p:cNvSpPr txBox="1">
            <a:spLocks noChangeArrowheads="1"/>
          </p:cNvSpPr>
          <p:nvPr/>
        </p:nvSpPr>
        <p:spPr bwMode="auto">
          <a:xfrm>
            <a:off x="1162050" y="628173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33CC"/>
                </a:solidFill>
              </a:rPr>
              <a:t>Spherical harmonics*</a:t>
            </a:r>
          </a:p>
        </p:txBody>
      </p:sp>
      <p:sp>
        <p:nvSpPr>
          <p:cNvPr id="3087" name="Text Box 23"/>
          <p:cNvSpPr txBox="1">
            <a:spLocks noChangeArrowheads="1"/>
          </p:cNvSpPr>
          <p:nvPr/>
        </p:nvSpPr>
        <p:spPr bwMode="auto">
          <a:xfrm>
            <a:off x="5092700" y="6297613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33CC"/>
                </a:solidFill>
              </a:rPr>
              <a:t>Radial Wave Equation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47683-F932-4573-9E8F-A2CA6BC32DAE}" type="slidenum">
              <a:rPr lang="en-US"/>
              <a:pPr/>
              <a:t>6</a:t>
            </a:fld>
            <a:endParaRPr lang="en-US"/>
          </a:p>
        </p:txBody>
      </p:sp>
      <p:sp>
        <p:nvSpPr>
          <p:cNvPr id="4102" name="Oval 19"/>
          <p:cNvSpPr>
            <a:spLocks noChangeArrowheads="1"/>
          </p:cNvSpPr>
          <p:nvPr/>
        </p:nvSpPr>
        <p:spPr bwMode="auto">
          <a:xfrm>
            <a:off x="6092825" y="3136900"/>
            <a:ext cx="346075" cy="396875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3" name="Oval 18"/>
          <p:cNvSpPr>
            <a:spLocks noChangeArrowheads="1"/>
          </p:cNvSpPr>
          <p:nvPr/>
        </p:nvSpPr>
        <p:spPr bwMode="auto">
          <a:xfrm>
            <a:off x="3787775" y="5370513"/>
            <a:ext cx="1446213" cy="803275"/>
          </a:xfrm>
          <a:prstGeom prst="ellipse">
            <a:avLst/>
          </a:pr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4" name="Oval 17"/>
          <p:cNvSpPr>
            <a:spLocks noChangeArrowheads="1"/>
          </p:cNvSpPr>
          <p:nvPr/>
        </p:nvSpPr>
        <p:spPr bwMode="auto">
          <a:xfrm>
            <a:off x="2640013" y="5389563"/>
            <a:ext cx="1001712" cy="815975"/>
          </a:xfrm>
          <a:prstGeom prst="ellipse">
            <a:avLst/>
          </a:prstGeom>
          <a:solidFill>
            <a:srgbClr val="FFCBE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3530600" y="1273175"/>
            <a:ext cx="857250" cy="790575"/>
          </a:xfrm>
          <a:prstGeom prst="ellipse">
            <a:avLst/>
          </a:prstGeom>
          <a:solidFill>
            <a:srgbClr val="FFCBE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479925" y="1195388"/>
            <a:ext cx="1014413" cy="839787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Radial Solutions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effective potential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allowed energy</a:t>
            </a:r>
          </a:p>
          <a:p>
            <a:pPr eaLnBrk="1" hangingPunct="1"/>
            <a:endParaRPr lang="en-US" sz="5400" smtClean="0"/>
          </a:p>
          <a:p>
            <a:pPr eaLnBrk="1" hangingPunct="1"/>
            <a:r>
              <a:rPr lang="en-US" smtClean="0"/>
              <a:t>The radial wavefunctions are in form of</a:t>
            </a:r>
            <a:br>
              <a:rPr lang="en-US" smtClean="0"/>
            </a:br>
            <a:r>
              <a:rPr lang="en-US" b="1" smtClean="0"/>
              <a:t>R(r) = (polynomial in r) x (decaying exponential in r)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954338" y="1284288"/>
          <a:ext cx="2511425" cy="717550"/>
        </p:xfrm>
        <a:graphic>
          <a:graphicData uri="http://schemas.openxmlformats.org/presentationml/2006/ole">
            <p:oleObj spid="_x0000_s4098" name="Equation" r:id="rId3" imgW="1600200" imgH="457200" progId="Equation.3">
              <p:embed/>
            </p:oleObj>
          </a:graphicData>
        </a:graphic>
      </p:graphicFrame>
      <p:sp>
        <p:nvSpPr>
          <p:cNvPr id="4109" name="Text Box 7"/>
          <p:cNvSpPr txBox="1">
            <a:spLocks noChangeArrowheads="1"/>
          </p:cNvSpPr>
          <p:nvPr/>
        </p:nvSpPr>
        <p:spPr bwMode="auto">
          <a:xfrm>
            <a:off x="3228975" y="2009775"/>
            <a:ext cx="1266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033CC"/>
                </a:solidFill>
              </a:rPr>
              <a:t>Coulombic energy </a:t>
            </a:r>
          </a:p>
        </p:txBody>
      </p:sp>
      <p:sp>
        <p:nvSpPr>
          <p:cNvPr id="4110" name="Text Box 8"/>
          <p:cNvSpPr txBox="1">
            <a:spLocks noChangeArrowheads="1"/>
          </p:cNvSpPr>
          <p:nvPr/>
        </p:nvSpPr>
        <p:spPr bwMode="auto">
          <a:xfrm>
            <a:off x="4616450" y="2006600"/>
            <a:ext cx="1266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033CC"/>
                </a:solidFill>
              </a:rPr>
              <a:t>Centrifugal energy </a:t>
            </a:r>
          </a:p>
        </p:txBody>
      </p:sp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3919538" y="2630488"/>
          <a:ext cx="2571750" cy="965200"/>
        </p:xfrm>
        <a:graphic>
          <a:graphicData uri="http://schemas.openxmlformats.org/presentationml/2006/ole">
            <p:oleObj spid="_x0000_s4099" name="Equation" r:id="rId4" imgW="1218960" imgH="457200" progId="Equation.3">
              <p:embed/>
            </p:oleObj>
          </a:graphicData>
        </a:graphic>
      </p:graphicFrame>
      <p:graphicFrame>
        <p:nvGraphicFramePr>
          <p:cNvPr id="4100" name="Object 14"/>
          <p:cNvGraphicFramePr>
            <a:graphicFrameLocks noChangeAspect="1"/>
          </p:cNvGraphicFramePr>
          <p:nvPr/>
        </p:nvGraphicFramePr>
        <p:xfrm>
          <a:off x="2644775" y="4584700"/>
          <a:ext cx="3257550" cy="1597025"/>
        </p:xfrm>
        <a:graphic>
          <a:graphicData uri="http://schemas.openxmlformats.org/presentationml/2006/ole">
            <p:oleObj spid="_x0000_s4100" name="Equation" r:id="rId5" imgW="1917360" imgH="939600" progId="Equation.3">
              <p:embed/>
            </p:oleObj>
          </a:graphicData>
        </a:graphic>
      </p:graphicFrame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125538" y="5684838"/>
            <a:ext cx="1866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33CC"/>
                </a:solidFill>
              </a:rPr>
              <a:t>Associated Laguerre polynomial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083175" y="58642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33CC"/>
                </a:solidFill>
              </a:rPr>
              <a:t>Bohr radius = 52.9177 pm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68202-35CA-467B-8EBD-C5B64486E550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139350" name="Group 86"/>
          <p:cNvGraphicFramePr>
            <a:graphicFrameLocks noGrp="1"/>
          </p:cNvGraphicFramePr>
          <p:nvPr/>
        </p:nvGraphicFramePr>
        <p:xfrm>
          <a:off x="877888" y="892175"/>
          <a:ext cx="7642225" cy="5592763"/>
        </p:xfrm>
        <a:graphic>
          <a:graphicData uri="http://schemas.openxmlformats.org/drawingml/2006/table">
            <a:tbl>
              <a:tblPr/>
              <a:tblGrid>
                <a:gridCol w="1284287"/>
                <a:gridCol w="1284288"/>
                <a:gridCol w="1284287"/>
                <a:gridCol w="3789363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orbital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Hydrogenic Radial Wavefunctions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019800" y="1519238"/>
          <a:ext cx="1473200" cy="854075"/>
        </p:xfrm>
        <a:graphic>
          <a:graphicData uri="http://schemas.openxmlformats.org/presentationml/2006/ole">
            <p:oleObj spid="_x0000_s5122" name="Equation" r:id="rId3" imgW="876240" imgH="50796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380038" y="2343150"/>
          <a:ext cx="2840037" cy="854075"/>
        </p:xfrm>
        <a:graphic>
          <a:graphicData uri="http://schemas.openxmlformats.org/presentationml/2006/ole">
            <p:oleObj spid="_x0000_s5123" name="Equation" r:id="rId4" imgW="1688760" imgH="507960" progId="Equation.3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776913" y="3173413"/>
          <a:ext cx="1857375" cy="854075"/>
        </p:xfrm>
        <a:graphic>
          <a:graphicData uri="http://schemas.openxmlformats.org/presentationml/2006/ole">
            <p:oleObj spid="_x0000_s5124" name="Equation" r:id="rId5" imgW="1104840" imgH="507960" progId="Equation.3">
              <p:embed/>
            </p:oleObj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5000625" y="4013200"/>
          <a:ext cx="3436938" cy="854075"/>
        </p:xfrm>
        <a:graphic>
          <a:graphicData uri="http://schemas.openxmlformats.org/presentationml/2006/ole">
            <p:oleObj spid="_x0000_s5125" name="Equation" r:id="rId6" imgW="2044440" imgH="507960" progId="Equation.3">
              <p:embed/>
            </p:oleObj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5176838" y="4811713"/>
          <a:ext cx="3095625" cy="854075"/>
        </p:xfrm>
        <a:graphic>
          <a:graphicData uri="http://schemas.openxmlformats.org/presentationml/2006/ole">
            <p:oleObj spid="_x0000_s5126" name="Equation" r:id="rId7" imgW="1841400" imgH="507960" progId="Equation.3">
              <p:embed/>
            </p:oleObj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5519738" y="5643563"/>
          <a:ext cx="2347912" cy="854075"/>
        </p:xfrm>
        <a:graphic>
          <a:graphicData uri="http://schemas.openxmlformats.org/presentationml/2006/ole">
            <p:oleObj spid="_x0000_s5127" name="Equation" r:id="rId8" imgW="1396800" imgH="50796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2B53C-4AAC-41CC-AA27-037950DFF2D9}" type="slidenum">
              <a:rPr lang="en-US"/>
              <a:pPr/>
              <a:t>8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Radial Wavefunctions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radial wavefunction of hydrogenic atoms (Z)</a:t>
            </a:r>
          </a:p>
        </p:txBody>
      </p:sp>
      <p:grpSp>
        <p:nvGrpSpPr>
          <p:cNvPr id="36869" name="Group 10"/>
          <p:cNvGrpSpPr>
            <a:grpSpLocks/>
          </p:cNvGrpSpPr>
          <p:nvPr/>
        </p:nvGrpSpPr>
        <p:grpSpPr bwMode="auto">
          <a:xfrm>
            <a:off x="768350" y="1344613"/>
            <a:ext cx="2673350" cy="2614612"/>
            <a:chOff x="1546" y="981"/>
            <a:chExt cx="1684" cy="1647"/>
          </a:xfrm>
        </p:grpSpPr>
        <p:sp>
          <p:nvSpPr>
            <p:cNvPr id="36910" name="Freeform 4"/>
            <p:cNvSpPr>
              <a:spLocks/>
            </p:cNvSpPr>
            <p:nvPr/>
          </p:nvSpPr>
          <p:spPr bwMode="auto">
            <a:xfrm>
              <a:off x="1829" y="981"/>
              <a:ext cx="1301" cy="1308"/>
            </a:xfrm>
            <a:custGeom>
              <a:avLst/>
              <a:gdLst>
                <a:gd name="T0" fmla="*/ 0 w 1028"/>
                <a:gd name="T1" fmla="*/ 0 h 1113"/>
                <a:gd name="T2" fmla="*/ 0 w 1028"/>
                <a:gd name="T3" fmla="*/ 1113 h 1113"/>
                <a:gd name="T4" fmla="*/ 1028 w 1028"/>
                <a:gd name="T5" fmla="*/ 1113 h 1113"/>
                <a:gd name="T6" fmla="*/ 0 60000 65536"/>
                <a:gd name="T7" fmla="*/ 0 60000 65536"/>
                <a:gd name="T8" fmla="*/ 0 60000 65536"/>
                <a:gd name="T9" fmla="*/ 0 w 1028"/>
                <a:gd name="T10" fmla="*/ 0 h 1113"/>
                <a:gd name="T11" fmla="*/ 1028 w 1028"/>
                <a:gd name="T12" fmla="*/ 1113 h 1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8" h="1113">
                  <a:moveTo>
                    <a:pt x="0" y="0"/>
                  </a:moveTo>
                  <a:lnTo>
                    <a:pt x="0" y="1113"/>
                  </a:lnTo>
                  <a:lnTo>
                    <a:pt x="1028" y="11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911" name="Text Box 7"/>
            <p:cNvSpPr txBox="1">
              <a:spLocks noChangeArrowheads="1"/>
            </p:cNvSpPr>
            <p:nvPr/>
          </p:nvSpPr>
          <p:spPr bwMode="auto">
            <a:xfrm rot="-5400000">
              <a:off x="1233" y="1390"/>
              <a:ext cx="8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R/(Z/a</a:t>
              </a:r>
              <a:r>
                <a:rPr lang="en-US" baseline="-25000"/>
                <a:t>0</a:t>
              </a:r>
              <a:r>
                <a:rPr lang="en-US"/>
                <a:t>)</a:t>
              </a:r>
              <a:r>
                <a:rPr lang="en-US" baseline="30000"/>
                <a:t>3/2</a:t>
              </a:r>
            </a:p>
          </p:txBody>
        </p:sp>
        <p:sp>
          <p:nvSpPr>
            <p:cNvPr id="36912" name="Text Box 8"/>
            <p:cNvSpPr txBox="1">
              <a:spLocks noChangeArrowheads="1"/>
            </p:cNvSpPr>
            <p:nvPr/>
          </p:nvSpPr>
          <p:spPr bwMode="auto">
            <a:xfrm>
              <a:off x="2241" y="2397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Zr/a</a:t>
              </a:r>
              <a:r>
                <a:rPr lang="en-US" baseline="-25000"/>
                <a:t>0</a:t>
              </a:r>
            </a:p>
          </p:txBody>
        </p:sp>
        <p:sp>
          <p:nvSpPr>
            <p:cNvPr id="36913" name="Text Box 9"/>
            <p:cNvSpPr txBox="1">
              <a:spLocks noChangeArrowheads="1"/>
            </p:cNvSpPr>
            <p:nvPr/>
          </p:nvSpPr>
          <p:spPr bwMode="auto">
            <a:xfrm>
              <a:off x="1751" y="2264"/>
              <a:ext cx="14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0         1         2        3</a:t>
              </a:r>
            </a:p>
          </p:txBody>
        </p:sp>
      </p:grpSp>
      <p:grpSp>
        <p:nvGrpSpPr>
          <p:cNvPr id="36870" name="Group 11"/>
          <p:cNvGrpSpPr>
            <a:grpSpLocks/>
          </p:cNvGrpSpPr>
          <p:nvPr/>
        </p:nvGrpSpPr>
        <p:grpSpPr bwMode="auto">
          <a:xfrm>
            <a:off x="3311525" y="1336675"/>
            <a:ext cx="2673350" cy="2614613"/>
            <a:chOff x="1546" y="981"/>
            <a:chExt cx="1684" cy="1647"/>
          </a:xfrm>
        </p:grpSpPr>
        <p:sp>
          <p:nvSpPr>
            <p:cNvPr id="36906" name="Freeform 12"/>
            <p:cNvSpPr>
              <a:spLocks/>
            </p:cNvSpPr>
            <p:nvPr/>
          </p:nvSpPr>
          <p:spPr bwMode="auto">
            <a:xfrm>
              <a:off x="1829" y="981"/>
              <a:ext cx="1301" cy="1308"/>
            </a:xfrm>
            <a:custGeom>
              <a:avLst/>
              <a:gdLst>
                <a:gd name="T0" fmla="*/ 0 w 1028"/>
                <a:gd name="T1" fmla="*/ 0 h 1113"/>
                <a:gd name="T2" fmla="*/ 0 w 1028"/>
                <a:gd name="T3" fmla="*/ 1113 h 1113"/>
                <a:gd name="T4" fmla="*/ 1028 w 1028"/>
                <a:gd name="T5" fmla="*/ 1113 h 1113"/>
                <a:gd name="T6" fmla="*/ 0 60000 65536"/>
                <a:gd name="T7" fmla="*/ 0 60000 65536"/>
                <a:gd name="T8" fmla="*/ 0 60000 65536"/>
                <a:gd name="T9" fmla="*/ 0 w 1028"/>
                <a:gd name="T10" fmla="*/ 0 h 1113"/>
                <a:gd name="T11" fmla="*/ 1028 w 1028"/>
                <a:gd name="T12" fmla="*/ 1113 h 1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8" h="1113">
                  <a:moveTo>
                    <a:pt x="0" y="0"/>
                  </a:moveTo>
                  <a:lnTo>
                    <a:pt x="0" y="1113"/>
                  </a:lnTo>
                  <a:lnTo>
                    <a:pt x="1028" y="11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907" name="Text Box 13"/>
            <p:cNvSpPr txBox="1">
              <a:spLocks noChangeArrowheads="1"/>
            </p:cNvSpPr>
            <p:nvPr/>
          </p:nvSpPr>
          <p:spPr bwMode="auto">
            <a:xfrm rot="-5400000">
              <a:off x="1233" y="1390"/>
              <a:ext cx="8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R/(Z/a</a:t>
              </a:r>
              <a:r>
                <a:rPr lang="en-US" baseline="-25000"/>
                <a:t>0</a:t>
              </a:r>
              <a:r>
                <a:rPr lang="en-US"/>
                <a:t>)</a:t>
              </a:r>
              <a:r>
                <a:rPr lang="en-US" baseline="30000"/>
                <a:t>3/2</a:t>
              </a:r>
            </a:p>
          </p:txBody>
        </p:sp>
        <p:sp>
          <p:nvSpPr>
            <p:cNvPr id="36908" name="Text Box 14"/>
            <p:cNvSpPr txBox="1">
              <a:spLocks noChangeArrowheads="1"/>
            </p:cNvSpPr>
            <p:nvPr/>
          </p:nvSpPr>
          <p:spPr bwMode="auto">
            <a:xfrm>
              <a:off x="2241" y="2397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Zr/a</a:t>
              </a:r>
              <a:r>
                <a:rPr lang="en-US" baseline="-25000"/>
                <a:t>0</a:t>
              </a:r>
            </a:p>
          </p:txBody>
        </p:sp>
        <p:sp>
          <p:nvSpPr>
            <p:cNvPr id="36909" name="Text Box 15"/>
            <p:cNvSpPr txBox="1">
              <a:spLocks noChangeArrowheads="1"/>
            </p:cNvSpPr>
            <p:nvPr/>
          </p:nvSpPr>
          <p:spPr bwMode="auto">
            <a:xfrm>
              <a:off x="1751" y="2264"/>
              <a:ext cx="14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0       7.5      12     22.5</a:t>
              </a:r>
            </a:p>
          </p:txBody>
        </p:sp>
      </p:grpSp>
      <p:grpSp>
        <p:nvGrpSpPr>
          <p:cNvPr id="36871" name="Group 21"/>
          <p:cNvGrpSpPr>
            <a:grpSpLocks/>
          </p:cNvGrpSpPr>
          <p:nvPr/>
        </p:nvGrpSpPr>
        <p:grpSpPr bwMode="auto">
          <a:xfrm>
            <a:off x="762000" y="4137025"/>
            <a:ext cx="2673350" cy="2614613"/>
            <a:chOff x="1546" y="981"/>
            <a:chExt cx="1684" cy="1647"/>
          </a:xfrm>
        </p:grpSpPr>
        <p:sp>
          <p:nvSpPr>
            <p:cNvPr id="36902" name="Freeform 22"/>
            <p:cNvSpPr>
              <a:spLocks/>
            </p:cNvSpPr>
            <p:nvPr/>
          </p:nvSpPr>
          <p:spPr bwMode="auto">
            <a:xfrm>
              <a:off x="1829" y="981"/>
              <a:ext cx="1301" cy="1308"/>
            </a:xfrm>
            <a:custGeom>
              <a:avLst/>
              <a:gdLst>
                <a:gd name="T0" fmla="*/ 0 w 1028"/>
                <a:gd name="T1" fmla="*/ 0 h 1113"/>
                <a:gd name="T2" fmla="*/ 0 w 1028"/>
                <a:gd name="T3" fmla="*/ 1113 h 1113"/>
                <a:gd name="T4" fmla="*/ 1028 w 1028"/>
                <a:gd name="T5" fmla="*/ 1113 h 1113"/>
                <a:gd name="T6" fmla="*/ 0 60000 65536"/>
                <a:gd name="T7" fmla="*/ 0 60000 65536"/>
                <a:gd name="T8" fmla="*/ 0 60000 65536"/>
                <a:gd name="T9" fmla="*/ 0 w 1028"/>
                <a:gd name="T10" fmla="*/ 0 h 1113"/>
                <a:gd name="T11" fmla="*/ 1028 w 1028"/>
                <a:gd name="T12" fmla="*/ 1113 h 1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8" h="1113">
                  <a:moveTo>
                    <a:pt x="0" y="0"/>
                  </a:moveTo>
                  <a:lnTo>
                    <a:pt x="0" y="1113"/>
                  </a:lnTo>
                  <a:lnTo>
                    <a:pt x="1028" y="11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903" name="Text Box 23"/>
            <p:cNvSpPr txBox="1">
              <a:spLocks noChangeArrowheads="1"/>
            </p:cNvSpPr>
            <p:nvPr/>
          </p:nvSpPr>
          <p:spPr bwMode="auto">
            <a:xfrm rot="-5400000">
              <a:off x="1233" y="1390"/>
              <a:ext cx="8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R/(Z/a</a:t>
              </a:r>
              <a:r>
                <a:rPr lang="en-US" baseline="-25000"/>
                <a:t>0</a:t>
              </a:r>
              <a:r>
                <a:rPr lang="en-US"/>
                <a:t>)</a:t>
              </a:r>
              <a:r>
                <a:rPr lang="en-US" baseline="30000"/>
                <a:t>3/2</a:t>
              </a:r>
            </a:p>
          </p:txBody>
        </p:sp>
        <p:sp>
          <p:nvSpPr>
            <p:cNvPr id="36904" name="Text Box 24"/>
            <p:cNvSpPr txBox="1">
              <a:spLocks noChangeArrowheads="1"/>
            </p:cNvSpPr>
            <p:nvPr/>
          </p:nvSpPr>
          <p:spPr bwMode="auto">
            <a:xfrm>
              <a:off x="2241" y="2397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Zr/a</a:t>
              </a:r>
              <a:r>
                <a:rPr lang="en-US" baseline="-25000"/>
                <a:t>0</a:t>
              </a:r>
            </a:p>
          </p:txBody>
        </p:sp>
        <p:sp>
          <p:nvSpPr>
            <p:cNvPr id="36905" name="Text Box 25"/>
            <p:cNvSpPr txBox="1">
              <a:spLocks noChangeArrowheads="1"/>
            </p:cNvSpPr>
            <p:nvPr/>
          </p:nvSpPr>
          <p:spPr bwMode="auto">
            <a:xfrm>
              <a:off x="1751" y="2264"/>
              <a:ext cx="14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0         5        10      15</a:t>
              </a:r>
            </a:p>
          </p:txBody>
        </p:sp>
      </p:grpSp>
      <p:sp>
        <p:nvSpPr>
          <p:cNvPr id="36872" name="Freeform 36"/>
          <p:cNvSpPr>
            <a:spLocks/>
          </p:cNvSpPr>
          <p:nvPr/>
        </p:nvSpPr>
        <p:spPr bwMode="auto">
          <a:xfrm>
            <a:off x="1408113" y="1384300"/>
            <a:ext cx="1792287" cy="1890713"/>
          </a:xfrm>
          <a:custGeom>
            <a:avLst/>
            <a:gdLst>
              <a:gd name="T0" fmla="*/ 0 w 1129"/>
              <a:gd name="T1" fmla="*/ 0 h 1191"/>
              <a:gd name="T2" fmla="*/ 195 w 1129"/>
              <a:gd name="T3" fmla="*/ 607 h 1191"/>
              <a:gd name="T4" fmla="*/ 569 w 1129"/>
              <a:gd name="T5" fmla="*/ 1027 h 1191"/>
              <a:gd name="T6" fmla="*/ 1129 w 1129"/>
              <a:gd name="T7" fmla="*/ 1191 h 1191"/>
              <a:gd name="T8" fmla="*/ 0 60000 65536"/>
              <a:gd name="T9" fmla="*/ 0 60000 65536"/>
              <a:gd name="T10" fmla="*/ 0 60000 65536"/>
              <a:gd name="T11" fmla="*/ 0 60000 65536"/>
              <a:gd name="T12" fmla="*/ 0 w 1129"/>
              <a:gd name="T13" fmla="*/ 0 h 1191"/>
              <a:gd name="T14" fmla="*/ 1129 w 1129"/>
              <a:gd name="T15" fmla="*/ 1191 h 11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9" h="1191">
                <a:moveTo>
                  <a:pt x="0" y="0"/>
                </a:moveTo>
                <a:cubicBezTo>
                  <a:pt x="33" y="101"/>
                  <a:pt x="100" y="436"/>
                  <a:pt x="195" y="607"/>
                </a:cubicBezTo>
                <a:cubicBezTo>
                  <a:pt x="290" y="778"/>
                  <a:pt x="413" y="930"/>
                  <a:pt x="569" y="1027"/>
                </a:cubicBezTo>
                <a:cubicBezTo>
                  <a:pt x="725" y="1124"/>
                  <a:pt x="1012" y="1157"/>
                  <a:pt x="1129" y="1191"/>
                </a:cubicBezTo>
              </a:path>
            </a:pathLst>
          </a:custGeom>
          <a:noFill/>
          <a:ln w="127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3" name="Freeform 37"/>
          <p:cNvSpPr>
            <a:spLocks/>
          </p:cNvSpPr>
          <p:nvPr/>
        </p:nvSpPr>
        <p:spPr bwMode="auto">
          <a:xfrm>
            <a:off x="3768725" y="1384300"/>
            <a:ext cx="1927225" cy="2027238"/>
          </a:xfrm>
          <a:custGeom>
            <a:avLst/>
            <a:gdLst>
              <a:gd name="T0" fmla="*/ 0 w 1214"/>
              <a:gd name="T1" fmla="*/ 0 h 1277"/>
              <a:gd name="T2" fmla="*/ 148 w 1214"/>
              <a:gd name="T3" fmla="*/ 1136 h 1277"/>
              <a:gd name="T4" fmla="*/ 522 w 1214"/>
              <a:gd name="T5" fmla="*/ 848 h 1277"/>
              <a:gd name="T6" fmla="*/ 848 w 1214"/>
              <a:gd name="T7" fmla="*/ 903 h 1277"/>
              <a:gd name="T8" fmla="*/ 1214 w 1214"/>
              <a:gd name="T9" fmla="*/ 934 h 12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4"/>
              <a:gd name="T16" fmla="*/ 0 h 1277"/>
              <a:gd name="T17" fmla="*/ 1214 w 1214"/>
              <a:gd name="T18" fmla="*/ 1277 h 12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4" h="1277">
                <a:moveTo>
                  <a:pt x="0" y="0"/>
                </a:moveTo>
                <a:cubicBezTo>
                  <a:pt x="30" y="497"/>
                  <a:pt x="61" y="995"/>
                  <a:pt x="148" y="1136"/>
                </a:cubicBezTo>
                <a:cubicBezTo>
                  <a:pt x="235" y="1277"/>
                  <a:pt x="405" y="887"/>
                  <a:pt x="522" y="848"/>
                </a:cubicBezTo>
                <a:cubicBezTo>
                  <a:pt x="639" y="809"/>
                  <a:pt x="733" y="889"/>
                  <a:pt x="848" y="903"/>
                </a:cubicBezTo>
                <a:cubicBezTo>
                  <a:pt x="963" y="917"/>
                  <a:pt x="1138" y="928"/>
                  <a:pt x="1214" y="934"/>
                </a:cubicBezTo>
              </a:path>
            </a:pathLst>
          </a:custGeom>
          <a:noFill/>
          <a:ln w="127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4" name="Line 39"/>
          <p:cNvSpPr>
            <a:spLocks noChangeShapeType="1"/>
          </p:cNvSpPr>
          <p:nvPr/>
        </p:nvSpPr>
        <p:spPr bwMode="auto">
          <a:xfrm>
            <a:off x="3756025" y="2903538"/>
            <a:ext cx="195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6875" name="Group 40"/>
          <p:cNvGrpSpPr>
            <a:grpSpLocks/>
          </p:cNvGrpSpPr>
          <p:nvPr/>
        </p:nvGrpSpPr>
        <p:grpSpPr bwMode="auto">
          <a:xfrm>
            <a:off x="5800725" y="1316038"/>
            <a:ext cx="2673350" cy="2614612"/>
            <a:chOff x="1546" y="981"/>
            <a:chExt cx="1684" cy="1647"/>
          </a:xfrm>
        </p:grpSpPr>
        <p:sp>
          <p:nvSpPr>
            <p:cNvPr id="36898" name="Freeform 41"/>
            <p:cNvSpPr>
              <a:spLocks/>
            </p:cNvSpPr>
            <p:nvPr/>
          </p:nvSpPr>
          <p:spPr bwMode="auto">
            <a:xfrm>
              <a:off x="1829" y="981"/>
              <a:ext cx="1301" cy="1308"/>
            </a:xfrm>
            <a:custGeom>
              <a:avLst/>
              <a:gdLst>
                <a:gd name="T0" fmla="*/ 0 w 1028"/>
                <a:gd name="T1" fmla="*/ 0 h 1113"/>
                <a:gd name="T2" fmla="*/ 0 w 1028"/>
                <a:gd name="T3" fmla="*/ 1113 h 1113"/>
                <a:gd name="T4" fmla="*/ 1028 w 1028"/>
                <a:gd name="T5" fmla="*/ 1113 h 1113"/>
                <a:gd name="T6" fmla="*/ 0 60000 65536"/>
                <a:gd name="T7" fmla="*/ 0 60000 65536"/>
                <a:gd name="T8" fmla="*/ 0 60000 65536"/>
                <a:gd name="T9" fmla="*/ 0 w 1028"/>
                <a:gd name="T10" fmla="*/ 0 h 1113"/>
                <a:gd name="T11" fmla="*/ 1028 w 1028"/>
                <a:gd name="T12" fmla="*/ 1113 h 1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8" h="1113">
                  <a:moveTo>
                    <a:pt x="0" y="0"/>
                  </a:moveTo>
                  <a:lnTo>
                    <a:pt x="0" y="1113"/>
                  </a:lnTo>
                  <a:lnTo>
                    <a:pt x="1028" y="11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99" name="Text Box 42"/>
            <p:cNvSpPr txBox="1">
              <a:spLocks noChangeArrowheads="1"/>
            </p:cNvSpPr>
            <p:nvPr/>
          </p:nvSpPr>
          <p:spPr bwMode="auto">
            <a:xfrm rot="-5400000">
              <a:off x="1233" y="1390"/>
              <a:ext cx="8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R/(Z/a</a:t>
              </a:r>
              <a:r>
                <a:rPr lang="en-US" baseline="-25000"/>
                <a:t>0</a:t>
              </a:r>
              <a:r>
                <a:rPr lang="en-US"/>
                <a:t>)</a:t>
              </a:r>
              <a:r>
                <a:rPr lang="en-US" baseline="30000"/>
                <a:t>3/2</a:t>
              </a:r>
            </a:p>
          </p:txBody>
        </p:sp>
        <p:sp>
          <p:nvSpPr>
            <p:cNvPr id="36900" name="Text Box 43"/>
            <p:cNvSpPr txBox="1">
              <a:spLocks noChangeArrowheads="1"/>
            </p:cNvSpPr>
            <p:nvPr/>
          </p:nvSpPr>
          <p:spPr bwMode="auto">
            <a:xfrm>
              <a:off x="2241" y="2397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Zr/a</a:t>
              </a:r>
              <a:r>
                <a:rPr lang="en-US" baseline="-25000"/>
                <a:t>0</a:t>
              </a:r>
            </a:p>
          </p:txBody>
        </p:sp>
        <p:sp>
          <p:nvSpPr>
            <p:cNvPr id="36901" name="Text Box 44"/>
            <p:cNvSpPr txBox="1">
              <a:spLocks noChangeArrowheads="1"/>
            </p:cNvSpPr>
            <p:nvPr/>
          </p:nvSpPr>
          <p:spPr bwMode="auto">
            <a:xfrm>
              <a:off x="1751" y="2264"/>
              <a:ext cx="14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0       7.5      12     22.5</a:t>
              </a:r>
            </a:p>
          </p:txBody>
        </p:sp>
      </p:grpSp>
      <p:sp>
        <p:nvSpPr>
          <p:cNvPr id="36876" name="Line 45"/>
          <p:cNvSpPr>
            <a:spLocks noChangeShapeType="1"/>
          </p:cNvSpPr>
          <p:nvPr/>
        </p:nvSpPr>
        <p:spPr bwMode="auto">
          <a:xfrm>
            <a:off x="6245225" y="2730500"/>
            <a:ext cx="195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7" name="Freeform 46"/>
          <p:cNvSpPr>
            <a:spLocks/>
          </p:cNvSpPr>
          <p:nvPr/>
        </p:nvSpPr>
        <p:spPr bwMode="auto">
          <a:xfrm>
            <a:off x="6253163" y="1492250"/>
            <a:ext cx="1839912" cy="1654175"/>
          </a:xfrm>
          <a:custGeom>
            <a:avLst/>
            <a:gdLst>
              <a:gd name="T0" fmla="*/ 0 w 1159"/>
              <a:gd name="T1" fmla="*/ 918 h 1206"/>
              <a:gd name="T2" fmla="*/ 93 w 1159"/>
              <a:gd name="T3" fmla="*/ 22 h 1206"/>
              <a:gd name="T4" fmla="*/ 412 w 1159"/>
              <a:gd name="T5" fmla="*/ 1050 h 1206"/>
              <a:gd name="T6" fmla="*/ 973 w 1159"/>
              <a:gd name="T7" fmla="*/ 957 h 1206"/>
              <a:gd name="T8" fmla="*/ 1159 w 1159"/>
              <a:gd name="T9" fmla="*/ 918 h 1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9"/>
              <a:gd name="T16" fmla="*/ 0 h 1206"/>
              <a:gd name="T17" fmla="*/ 1159 w 1159"/>
              <a:gd name="T18" fmla="*/ 1206 h 12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9" h="1206">
                <a:moveTo>
                  <a:pt x="0" y="918"/>
                </a:moveTo>
                <a:cubicBezTo>
                  <a:pt x="12" y="459"/>
                  <a:pt x="24" y="0"/>
                  <a:pt x="93" y="22"/>
                </a:cubicBezTo>
                <a:cubicBezTo>
                  <a:pt x="162" y="44"/>
                  <a:pt x="265" y="894"/>
                  <a:pt x="412" y="1050"/>
                </a:cubicBezTo>
                <a:cubicBezTo>
                  <a:pt x="559" y="1206"/>
                  <a:pt x="849" y="979"/>
                  <a:pt x="973" y="957"/>
                </a:cubicBezTo>
                <a:cubicBezTo>
                  <a:pt x="1097" y="935"/>
                  <a:pt x="1120" y="926"/>
                  <a:pt x="1159" y="918"/>
                </a:cubicBezTo>
              </a:path>
            </a:pathLst>
          </a:custGeom>
          <a:noFill/>
          <a:ln w="127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6878" name="Group 47"/>
          <p:cNvGrpSpPr>
            <a:grpSpLocks/>
          </p:cNvGrpSpPr>
          <p:nvPr/>
        </p:nvGrpSpPr>
        <p:grpSpPr bwMode="auto">
          <a:xfrm>
            <a:off x="5794375" y="4130675"/>
            <a:ext cx="2673350" cy="2614613"/>
            <a:chOff x="1546" y="981"/>
            <a:chExt cx="1684" cy="1647"/>
          </a:xfrm>
        </p:grpSpPr>
        <p:sp>
          <p:nvSpPr>
            <p:cNvPr id="36894" name="Freeform 48"/>
            <p:cNvSpPr>
              <a:spLocks/>
            </p:cNvSpPr>
            <p:nvPr/>
          </p:nvSpPr>
          <p:spPr bwMode="auto">
            <a:xfrm>
              <a:off x="1829" y="981"/>
              <a:ext cx="1301" cy="1308"/>
            </a:xfrm>
            <a:custGeom>
              <a:avLst/>
              <a:gdLst>
                <a:gd name="T0" fmla="*/ 0 w 1028"/>
                <a:gd name="T1" fmla="*/ 0 h 1113"/>
                <a:gd name="T2" fmla="*/ 0 w 1028"/>
                <a:gd name="T3" fmla="*/ 1113 h 1113"/>
                <a:gd name="T4" fmla="*/ 1028 w 1028"/>
                <a:gd name="T5" fmla="*/ 1113 h 1113"/>
                <a:gd name="T6" fmla="*/ 0 60000 65536"/>
                <a:gd name="T7" fmla="*/ 0 60000 65536"/>
                <a:gd name="T8" fmla="*/ 0 60000 65536"/>
                <a:gd name="T9" fmla="*/ 0 w 1028"/>
                <a:gd name="T10" fmla="*/ 0 h 1113"/>
                <a:gd name="T11" fmla="*/ 1028 w 1028"/>
                <a:gd name="T12" fmla="*/ 1113 h 1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8" h="1113">
                  <a:moveTo>
                    <a:pt x="0" y="0"/>
                  </a:moveTo>
                  <a:lnTo>
                    <a:pt x="0" y="1113"/>
                  </a:lnTo>
                  <a:lnTo>
                    <a:pt x="1028" y="11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95" name="Text Box 49"/>
            <p:cNvSpPr txBox="1">
              <a:spLocks noChangeArrowheads="1"/>
            </p:cNvSpPr>
            <p:nvPr/>
          </p:nvSpPr>
          <p:spPr bwMode="auto">
            <a:xfrm rot="-5400000">
              <a:off x="1233" y="1390"/>
              <a:ext cx="8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R/(Z/a</a:t>
              </a:r>
              <a:r>
                <a:rPr lang="en-US" baseline="-25000"/>
                <a:t>0</a:t>
              </a:r>
              <a:r>
                <a:rPr lang="en-US"/>
                <a:t>)</a:t>
              </a:r>
              <a:r>
                <a:rPr lang="en-US" baseline="30000"/>
                <a:t>3/2</a:t>
              </a:r>
            </a:p>
          </p:txBody>
        </p:sp>
        <p:sp>
          <p:nvSpPr>
            <p:cNvPr id="36896" name="Text Box 50"/>
            <p:cNvSpPr txBox="1">
              <a:spLocks noChangeArrowheads="1"/>
            </p:cNvSpPr>
            <p:nvPr/>
          </p:nvSpPr>
          <p:spPr bwMode="auto">
            <a:xfrm>
              <a:off x="2241" y="2397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Zr/a</a:t>
              </a:r>
              <a:r>
                <a:rPr lang="en-US" baseline="-25000"/>
                <a:t>0</a:t>
              </a:r>
            </a:p>
          </p:txBody>
        </p:sp>
        <p:sp>
          <p:nvSpPr>
            <p:cNvPr id="36897" name="Text Box 51"/>
            <p:cNvSpPr txBox="1">
              <a:spLocks noChangeArrowheads="1"/>
            </p:cNvSpPr>
            <p:nvPr/>
          </p:nvSpPr>
          <p:spPr bwMode="auto">
            <a:xfrm>
              <a:off x="1751" y="2264"/>
              <a:ext cx="14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0       7.5      12     22.5</a:t>
              </a:r>
            </a:p>
          </p:txBody>
        </p:sp>
      </p:grpSp>
      <p:sp>
        <p:nvSpPr>
          <p:cNvPr id="36879" name="Line 53"/>
          <p:cNvSpPr>
            <a:spLocks noChangeShapeType="1"/>
          </p:cNvSpPr>
          <p:nvPr/>
        </p:nvSpPr>
        <p:spPr bwMode="auto">
          <a:xfrm>
            <a:off x="1211263" y="5684838"/>
            <a:ext cx="195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80" name="Freeform 54"/>
          <p:cNvSpPr>
            <a:spLocks/>
          </p:cNvSpPr>
          <p:nvPr/>
        </p:nvSpPr>
        <p:spPr bwMode="auto">
          <a:xfrm>
            <a:off x="1223963" y="4175125"/>
            <a:ext cx="1901825" cy="1897063"/>
          </a:xfrm>
          <a:custGeom>
            <a:avLst/>
            <a:gdLst>
              <a:gd name="T0" fmla="*/ 0 w 1198"/>
              <a:gd name="T1" fmla="*/ 0 h 1195"/>
              <a:gd name="T2" fmla="*/ 160 w 1198"/>
              <a:gd name="T3" fmla="*/ 1031 h 1195"/>
              <a:gd name="T4" fmla="*/ 677 w 1198"/>
              <a:gd name="T5" fmla="*/ 982 h 1195"/>
              <a:gd name="T6" fmla="*/ 1198 w 1198"/>
              <a:gd name="T7" fmla="*/ 955 h 1195"/>
              <a:gd name="T8" fmla="*/ 0 60000 65536"/>
              <a:gd name="T9" fmla="*/ 0 60000 65536"/>
              <a:gd name="T10" fmla="*/ 0 60000 65536"/>
              <a:gd name="T11" fmla="*/ 0 60000 65536"/>
              <a:gd name="T12" fmla="*/ 0 w 1198"/>
              <a:gd name="T13" fmla="*/ 0 h 1195"/>
              <a:gd name="T14" fmla="*/ 1198 w 1198"/>
              <a:gd name="T15" fmla="*/ 1195 h 11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8" h="1195">
                <a:moveTo>
                  <a:pt x="0" y="0"/>
                </a:moveTo>
                <a:cubicBezTo>
                  <a:pt x="25" y="435"/>
                  <a:pt x="47" y="867"/>
                  <a:pt x="160" y="1031"/>
                </a:cubicBezTo>
                <a:cubicBezTo>
                  <a:pt x="273" y="1195"/>
                  <a:pt x="504" y="995"/>
                  <a:pt x="677" y="982"/>
                </a:cubicBezTo>
                <a:cubicBezTo>
                  <a:pt x="850" y="969"/>
                  <a:pt x="1090" y="961"/>
                  <a:pt x="1198" y="955"/>
                </a:cubicBezTo>
              </a:path>
            </a:pathLst>
          </a:custGeom>
          <a:noFill/>
          <a:ln w="127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6881" name="Group 55"/>
          <p:cNvGrpSpPr>
            <a:grpSpLocks/>
          </p:cNvGrpSpPr>
          <p:nvPr/>
        </p:nvGrpSpPr>
        <p:grpSpPr bwMode="auto">
          <a:xfrm>
            <a:off x="3303588" y="4129088"/>
            <a:ext cx="2673350" cy="2614612"/>
            <a:chOff x="1546" y="981"/>
            <a:chExt cx="1684" cy="1647"/>
          </a:xfrm>
        </p:grpSpPr>
        <p:sp>
          <p:nvSpPr>
            <p:cNvPr id="36890" name="Freeform 56"/>
            <p:cNvSpPr>
              <a:spLocks/>
            </p:cNvSpPr>
            <p:nvPr/>
          </p:nvSpPr>
          <p:spPr bwMode="auto">
            <a:xfrm>
              <a:off x="1829" y="981"/>
              <a:ext cx="1301" cy="1308"/>
            </a:xfrm>
            <a:custGeom>
              <a:avLst/>
              <a:gdLst>
                <a:gd name="T0" fmla="*/ 0 w 1028"/>
                <a:gd name="T1" fmla="*/ 0 h 1113"/>
                <a:gd name="T2" fmla="*/ 0 w 1028"/>
                <a:gd name="T3" fmla="*/ 1113 h 1113"/>
                <a:gd name="T4" fmla="*/ 1028 w 1028"/>
                <a:gd name="T5" fmla="*/ 1113 h 1113"/>
                <a:gd name="T6" fmla="*/ 0 60000 65536"/>
                <a:gd name="T7" fmla="*/ 0 60000 65536"/>
                <a:gd name="T8" fmla="*/ 0 60000 65536"/>
                <a:gd name="T9" fmla="*/ 0 w 1028"/>
                <a:gd name="T10" fmla="*/ 0 h 1113"/>
                <a:gd name="T11" fmla="*/ 1028 w 1028"/>
                <a:gd name="T12" fmla="*/ 1113 h 1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8" h="1113">
                  <a:moveTo>
                    <a:pt x="0" y="0"/>
                  </a:moveTo>
                  <a:lnTo>
                    <a:pt x="0" y="1113"/>
                  </a:lnTo>
                  <a:lnTo>
                    <a:pt x="1028" y="11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91" name="Text Box 57"/>
            <p:cNvSpPr txBox="1">
              <a:spLocks noChangeArrowheads="1"/>
            </p:cNvSpPr>
            <p:nvPr/>
          </p:nvSpPr>
          <p:spPr bwMode="auto">
            <a:xfrm rot="-5400000">
              <a:off x="1233" y="1390"/>
              <a:ext cx="8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R/(Z/a</a:t>
              </a:r>
              <a:r>
                <a:rPr lang="en-US" baseline="-25000"/>
                <a:t>0</a:t>
              </a:r>
              <a:r>
                <a:rPr lang="en-US"/>
                <a:t>)</a:t>
              </a:r>
              <a:r>
                <a:rPr lang="en-US" baseline="30000"/>
                <a:t>3/2</a:t>
              </a:r>
            </a:p>
          </p:txBody>
        </p:sp>
        <p:sp>
          <p:nvSpPr>
            <p:cNvPr id="36892" name="Text Box 58"/>
            <p:cNvSpPr txBox="1">
              <a:spLocks noChangeArrowheads="1"/>
            </p:cNvSpPr>
            <p:nvPr/>
          </p:nvSpPr>
          <p:spPr bwMode="auto">
            <a:xfrm>
              <a:off x="2241" y="2397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Zr/a</a:t>
              </a:r>
              <a:r>
                <a:rPr lang="en-US" baseline="-25000"/>
                <a:t>0</a:t>
              </a:r>
            </a:p>
          </p:txBody>
        </p:sp>
        <p:sp>
          <p:nvSpPr>
            <p:cNvPr id="36893" name="Text Box 59"/>
            <p:cNvSpPr txBox="1">
              <a:spLocks noChangeArrowheads="1"/>
            </p:cNvSpPr>
            <p:nvPr/>
          </p:nvSpPr>
          <p:spPr bwMode="auto">
            <a:xfrm>
              <a:off x="1751" y="2264"/>
              <a:ext cx="14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0         5        10      15</a:t>
              </a:r>
            </a:p>
          </p:txBody>
        </p:sp>
      </p:grpSp>
      <p:sp>
        <p:nvSpPr>
          <p:cNvPr id="36882" name="Freeform 61"/>
          <p:cNvSpPr>
            <a:spLocks/>
          </p:cNvSpPr>
          <p:nvPr/>
        </p:nvSpPr>
        <p:spPr bwMode="auto">
          <a:xfrm>
            <a:off x="3756025" y="4116388"/>
            <a:ext cx="1965325" cy="2062162"/>
          </a:xfrm>
          <a:custGeom>
            <a:avLst/>
            <a:gdLst>
              <a:gd name="T0" fmla="*/ 0 w 1238"/>
              <a:gd name="T1" fmla="*/ 1299 h 1299"/>
              <a:gd name="T2" fmla="*/ 109 w 1238"/>
              <a:gd name="T3" fmla="*/ 38 h 1299"/>
              <a:gd name="T4" fmla="*/ 506 w 1238"/>
              <a:gd name="T5" fmla="*/ 1073 h 1299"/>
              <a:gd name="T6" fmla="*/ 1238 w 1238"/>
              <a:gd name="T7" fmla="*/ 1283 h 1299"/>
              <a:gd name="T8" fmla="*/ 0 60000 65536"/>
              <a:gd name="T9" fmla="*/ 0 60000 65536"/>
              <a:gd name="T10" fmla="*/ 0 60000 65536"/>
              <a:gd name="T11" fmla="*/ 0 60000 65536"/>
              <a:gd name="T12" fmla="*/ 0 w 1238"/>
              <a:gd name="T13" fmla="*/ 0 h 1299"/>
              <a:gd name="T14" fmla="*/ 1238 w 1238"/>
              <a:gd name="T15" fmla="*/ 1299 h 12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" h="1299">
                <a:moveTo>
                  <a:pt x="0" y="1299"/>
                </a:moveTo>
                <a:cubicBezTo>
                  <a:pt x="12" y="687"/>
                  <a:pt x="25" y="76"/>
                  <a:pt x="109" y="38"/>
                </a:cubicBezTo>
                <a:cubicBezTo>
                  <a:pt x="193" y="0"/>
                  <a:pt x="318" y="865"/>
                  <a:pt x="506" y="1073"/>
                </a:cubicBezTo>
                <a:cubicBezTo>
                  <a:pt x="694" y="1281"/>
                  <a:pt x="966" y="1282"/>
                  <a:pt x="1238" y="1283"/>
                </a:cubicBezTo>
              </a:path>
            </a:pathLst>
          </a:custGeom>
          <a:noFill/>
          <a:ln w="127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83" name="Text Box 62"/>
          <p:cNvSpPr txBox="1">
            <a:spLocks noChangeArrowheads="1"/>
          </p:cNvSpPr>
          <p:nvPr/>
        </p:nvSpPr>
        <p:spPr bwMode="auto">
          <a:xfrm>
            <a:off x="1743075" y="2174875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1s</a:t>
            </a:r>
          </a:p>
        </p:txBody>
      </p:sp>
      <p:sp>
        <p:nvSpPr>
          <p:cNvPr id="36884" name="Text Box 63"/>
          <p:cNvSpPr txBox="1">
            <a:spLocks noChangeArrowheads="1"/>
          </p:cNvSpPr>
          <p:nvPr/>
        </p:nvSpPr>
        <p:spPr bwMode="auto">
          <a:xfrm>
            <a:off x="1811338" y="52324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2s</a:t>
            </a:r>
          </a:p>
        </p:txBody>
      </p:sp>
      <p:sp>
        <p:nvSpPr>
          <p:cNvPr id="36885" name="Text Box 64"/>
          <p:cNvSpPr txBox="1">
            <a:spLocks noChangeArrowheads="1"/>
          </p:cNvSpPr>
          <p:nvPr/>
        </p:nvSpPr>
        <p:spPr bwMode="auto">
          <a:xfrm>
            <a:off x="4503738" y="203358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3s</a:t>
            </a:r>
          </a:p>
        </p:txBody>
      </p:sp>
      <p:sp>
        <p:nvSpPr>
          <p:cNvPr id="36886" name="Text Box 65"/>
          <p:cNvSpPr txBox="1">
            <a:spLocks noChangeArrowheads="1"/>
          </p:cNvSpPr>
          <p:nvPr/>
        </p:nvSpPr>
        <p:spPr bwMode="auto">
          <a:xfrm>
            <a:off x="4368800" y="52451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2p</a:t>
            </a:r>
          </a:p>
        </p:txBody>
      </p:sp>
      <p:sp>
        <p:nvSpPr>
          <p:cNvPr id="36887" name="Text Box 66"/>
          <p:cNvSpPr txBox="1">
            <a:spLocks noChangeArrowheads="1"/>
          </p:cNvSpPr>
          <p:nvPr/>
        </p:nvSpPr>
        <p:spPr bwMode="auto">
          <a:xfrm>
            <a:off x="6667500" y="20320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3p</a:t>
            </a:r>
          </a:p>
        </p:txBody>
      </p:sp>
      <p:sp>
        <p:nvSpPr>
          <p:cNvPr id="36888" name="Freeform 67"/>
          <p:cNvSpPr>
            <a:spLocks/>
          </p:cNvSpPr>
          <p:nvPr/>
        </p:nvSpPr>
        <p:spPr bwMode="auto">
          <a:xfrm>
            <a:off x="6264275" y="4179888"/>
            <a:ext cx="1916113" cy="2024062"/>
          </a:xfrm>
          <a:custGeom>
            <a:avLst/>
            <a:gdLst>
              <a:gd name="T0" fmla="*/ 0 w 1207"/>
              <a:gd name="T1" fmla="*/ 1275 h 1275"/>
              <a:gd name="T2" fmla="*/ 101 w 1207"/>
              <a:gd name="T3" fmla="*/ 1059 h 1275"/>
              <a:gd name="T4" fmla="*/ 343 w 1207"/>
              <a:gd name="T5" fmla="*/ 6 h 1275"/>
              <a:gd name="T6" fmla="*/ 872 w 1207"/>
              <a:gd name="T7" fmla="*/ 1025 h 1275"/>
              <a:gd name="T8" fmla="*/ 1207 w 1207"/>
              <a:gd name="T9" fmla="*/ 1228 h 1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7"/>
              <a:gd name="T16" fmla="*/ 0 h 1275"/>
              <a:gd name="T17" fmla="*/ 1207 w 1207"/>
              <a:gd name="T18" fmla="*/ 1275 h 1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7" h="1275">
                <a:moveTo>
                  <a:pt x="0" y="1275"/>
                </a:moveTo>
                <a:cubicBezTo>
                  <a:pt x="17" y="1238"/>
                  <a:pt x="44" y="1270"/>
                  <a:pt x="101" y="1059"/>
                </a:cubicBezTo>
                <a:cubicBezTo>
                  <a:pt x="158" y="848"/>
                  <a:pt x="215" y="12"/>
                  <a:pt x="343" y="6"/>
                </a:cubicBezTo>
                <a:cubicBezTo>
                  <a:pt x="471" y="0"/>
                  <a:pt x="728" y="821"/>
                  <a:pt x="872" y="1025"/>
                </a:cubicBezTo>
                <a:cubicBezTo>
                  <a:pt x="1016" y="1229"/>
                  <a:pt x="1137" y="1186"/>
                  <a:pt x="1207" y="1228"/>
                </a:cubicBezTo>
              </a:path>
            </a:pathLst>
          </a:custGeom>
          <a:noFill/>
          <a:ln w="127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89" name="Text Box 68"/>
          <p:cNvSpPr txBox="1">
            <a:spLocks noChangeArrowheads="1"/>
          </p:cNvSpPr>
          <p:nvPr/>
        </p:nvSpPr>
        <p:spPr bwMode="auto">
          <a:xfrm>
            <a:off x="7353300" y="50276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4CCCB8-8E20-44B0-8434-ED063C36024C}" type="slidenum">
              <a:rPr lang="en-US"/>
              <a:pPr/>
              <a:t>9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Example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1s-electron with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/>
              <a:t> = 1,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mtClean="0"/>
              <a:t> = 0,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mtClean="0"/>
              <a:t> = 0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At r = 0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probability density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41475" y="1397000"/>
          <a:ext cx="4867275" cy="854075"/>
        </p:xfrm>
        <a:graphic>
          <a:graphicData uri="http://schemas.openxmlformats.org/presentationml/2006/ole">
            <p:oleObj spid="_x0000_s6146" name="Equation" r:id="rId3" imgW="2895480" imgH="507960" progId="Equation.3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579563" y="2638425"/>
          <a:ext cx="5124450" cy="854075"/>
        </p:xfrm>
        <a:graphic>
          <a:graphicData uri="http://schemas.openxmlformats.org/presentationml/2006/ole">
            <p:oleObj spid="_x0000_s6147" name="Equation" r:id="rId4" imgW="3047760" imgH="507960" progId="Equation.3">
              <p:embed/>
            </p:oleObj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136900" y="3987800"/>
          <a:ext cx="2241550" cy="811213"/>
        </p:xfrm>
        <a:graphic>
          <a:graphicData uri="http://schemas.openxmlformats.org/presentationml/2006/ole">
            <p:oleObj spid="_x0000_s6148" name="Equation" r:id="rId5" imgW="1333440" imgH="482400" progId="Equation.3">
              <p:embed/>
            </p:oleObj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3036888" y="4991100"/>
          <a:ext cx="3244850" cy="447675"/>
        </p:xfrm>
        <a:graphic>
          <a:graphicData uri="http://schemas.openxmlformats.org/presentationml/2006/ole">
            <p:oleObj spid="_x0000_s6149" name="Equation" r:id="rId6" imgW="1930320" imgH="266400" progId="Equation.3">
              <p:embed/>
            </p:oleObj>
          </a:graphicData>
        </a:graphic>
      </p:graphicFrame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528763" y="501650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When Z=1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astel stormfront design template">
  <a:themeElements>
    <a:clrScheme name="Pastel stormfront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astel stormfront design template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 stormfron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Pastel stormfront design template</Template>
  <TotalTime>4211</TotalTime>
  <Words>1966</Words>
  <Application>Microsoft Office PowerPoint</Application>
  <PresentationFormat>On-screen Show (4:3)</PresentationFormat>
  <Paragraphs>520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Pastel stormfront design template</vt:lpstr>
      <vt:lpstr>Equation</vt:lpstr>
      <vt:lpstr>Microsoft Equation 3.0</vt:lpstr>
      <vt:lpstr>Physical Chemistry III (01403342) Chapter 3: Atomic Structure</vt:lpstr>
      <vt:lpstr>Electronic Structures of Atoms</vt:lpstr>
      <vt:lpstr>Hydrogenic Atoms</vt:lpstr>
      <vt:lpstr>Slide 4</vt:lpstr>
      <vt:lpstr>Hydrogenic Wavefunction</vt:lpstr>
      <vt:lpstr>The Radial Solutions</vt:lpstr>
      <vt:lpstr>Hydrogenic Radial Wavefunctions</vt:lpstr>
      <vt:lpstr>The Radial Wavefunctions</vt:lpstr>
      <vt:lpstr>Example</vt:lpstr>
      <vt:lpstr>Atomic Orbitals and Their Energies</vt:lpstr>
      <vt:lpstr>The Energy Levels</vt:lpstr>
      <vt:lpstr>Ionization Energies</vt:lpstr>
      <vt:lpstr>Shells and Subshells</vt:lpstr>
      <vt:lpstr>Curvatures and Energy</vt:lpstr>
      <vt:lpstr>Atomic Orbitals</vt:lpstr>
      <vt:lpstr>The Mean radius of an orbital</vt:lpstr>
      <vt:lpstr>Radial Distribution Functions</vt:lpstr>
      <vt:lpstr>Slide 18</vt:lpstr>
      <vt:lpstr>p orbitals</vt:lpstr>
      <vt:lpstr>d-orbitals</vt:lpstr>
      <vt:lpstr>Slide 21</vt:lpstr>
      <vt:lpstr>Structures of many-electron atoms</vt:lpstr>
      <vt:lpstr>The Orbital Approximation</vt:lpstr>
      <vt:lpstr>Slide 24</vt:lpstr>
      <vt:lpstr>Many-Electron Atoms</vt:lpstr>
      <vt:lpstr>Pauli Principle</vt:lpstr>
      <vt:lpstr>Slide 27</vt:lpstr>
      <vt:lpstr>Slide 28</vt:lpstr>
      <vt:lpstr>Slide 29</vt:lpstr>
      <vt:lpstr>Shielding </vt:lpstr>
      <vt:lpstr>Penetration</vt:lpstr>
      <vt:lpstr>Slide 32</vt:lpstr>
      <vt:lpstr>Aufbau Principle</vt:lpstr>
      <vt:lpstr>Slide 34</vt:lpstr>
      <vt:lpstr>Slide 35</vt:lpstr>
      <vt:lpstr>Slide 36</vt:lpstr>
      <vt:lpstr>The Configurations of Ions</vt:lpstr>
      <vt:lpstr>Ionization Energies &amp; Electron Affinities</vt:lpstr>
      <vt:lpstr>Electron-Electron Interactions</vt:lpstr>
      <vt:lpstr>Self-Consistent Field Orbitals</vt:lpstr>
      <vt:lpstr>Hartree-Fock Equation</vt:lpstr>
      <vt:lpstr>Hermitian Operator &amp; Dirac Notation</vt:lpstr>
      <vt:lpstr>Slater Determinants</vt:lpstr>
      <vt:lpstr>Variation Treatments of the Li Ground State</vt:lpstr>
      <vt:lpstr>Variational Method</vt:lpstr>
      <vt:lpstr>Perturbation Theory*</vt:lpstr>
      <vt:lpstr>Slide 47</vt:lpstr>
      <vt:lpstr>Key Ideas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PhysChem 728342 Introduction to Quantum Theory</dc:title>
  <dc:creator>Piti Treesukol</dc:creator>
  <cp:lastModifiedBy>Office Of Computer Services</cp:lastModifiedBy>
  <cp:revision>118</cp:revision>
  <dcterms:created xsi:type="dcterms:W3CDTF">2006-06-06T13:33:47Z</dcterms:created>
  <dcterms:modified xsi:type="dcterms:W3CDTF">2011-09-01T00:23:26Z</dcterms:modified>
</cp:coreProperties>
</file>