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328" r:id="rId14"/>
    <p:sldId id="269" r:id="rId15"/>
    <p:sldId id="271" r:id="rId16"/>
    <p:sldId id="323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25" r:id="rId29"/>
    <p:sldId id="326" r:id="rId30"/>
    <p:sldId id="283" r:id="rId31"/>
    <p:sldId id="284" r:id="rId32"/>
    <p:sldId id="285" r:id="rId33"/>
    <p:sldId id="287" r:id="rId34"/>
    <p:sldId id="286" r:id="rId35"/>
    <p:sldId id="288" r:id="rId36"/>
    <p:sldId id="289" r:id="rId37"/>
    <p:sldId id="290" r:id="rId38"/>
    <p:sldId id="294" r:id="rId39"/>
    <p:sldId id="329" r:id="rId40"/>
    <p:sldId id="303" r:id="rId41"/>
    <p:sldId id="330" r:id="rId42"/>
    <p:sldId id="301" r:id="rId43"/>
    <p:sldId id="332" r:id="rId44"/>
    <p:sldId id="331" r:id="rId45"/>
    <p:sldId id="302" r:id="rId46"/>
    <p:sldId id="307" r:id="rId47"/>
    <p:sldId id="300" r:id="rId48"/>
    <p:sldId id="304" r:id="rId49"/>
    <p:sldId id="305" r:id="rId50"/>
    <p:sldId id="306" r:id="rId51"/>
    <p:sldId id="295" r:id="rId52"/>
    <p:sldId id="296" r:id="rId53"/>
    <p:sldId id="297" r:id="rId54"/>
    <p:sldId id="298" r:id="rId55"/>
    <p:sldId id="308" r:id="rId56"/>
    <p:sldId id="309" r:id="rId57"/>
    <p:sldId id="310" r:id="rId58"/>
    <p:sldId id="311" r:id="rId59"/>
    <p:sldId id="312" r:id="rId60"/>
    <p:sldId id="313" r:id="rId61"/>
    <p:sldId id="317" r:id="rId62"/>
    <p:sldId id="319" r:id="rId63"/>
    <p:sldId id="314" r:id="rId64"/>
    <p:sldId id="315" r:id="rId65"/>
    <p:sldId id="316" r:id="rId66"/>
    <p:sldId id="318" r:id="rId67"/>
    <p:sldId id="322" r:id="rId68"/>
    <p:sldId id="321" r:id="rId69"/>
    <p:sldId id="320" r:id="rId70"/>
    <p:sldId id="327" r:id="rId71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DC6"/>
    <a:srgbClr val="2A94FF"/>
    <a:srgbClr val="66FF99"/>
    <a:srgbClr val="99FFCC"/>
    <a:srgbClr val="17FF17"/>
    <a:srgbClr val="FF0000"/>
    <a:srgbClr val="FFCCFF"/>
    <a:srgbClr val="FF6600"/>
    <a:srgbClr val="CC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92849" autoAdjust="0"/>
  </p:normalViewPr>
  <p:slideViewPr>
    <p:cSldViewPr snapToGrid="0">
      <p:cViewPr>
        <p:scale>
          <a:sx n="90" d="100"/>
          <a:sy n="90" d="100"/>
        </p:scale>
        <p:origin x="2424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87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0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4" Type="http://schemas.openxmlformats.org/officeDocument/2006/relationships/image" Target="../media/image15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</a:defRPr>
            </a:lvl1pPr>
          </a:lstStyle>
          <a:p>
            <a:fld id="{AF8CD7EF-12FD-46FD-B596-993AAC77A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</a:defRPr>
            </a:lvl1pPr>
          </a:lstStyle>
          <a:p>
            <a:endParaRPr lang="th-TH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</a:defRPr>
            </a:lvl1pPr>
          </a:lstStyle>
          <a:p>
            <a:fld id="{C0BDCF52-3B65-4A09-A7A6-FE634591239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685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8915400" cy="914400"/>
          </a:xfrm>
        </p:spPr>
        <p:txBody>
          <a:bodyPr/>
          <a:lstStyle>
            <a:lvl1pPr>
              <a:defRPr sz="80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45720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ACC203AD-8A21-4DCC-A3CE-F41AF6FAA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6C288-B320-43CA-B55E-CDC77D976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700" y="44450"/>
            <a:ext cx="2238375" cy="6508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4450"/>
            <a:ext cx="6565900" cy="6508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46C58-F8AE-4901-ABBF-31C45DBCE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61A0E-E901-46B7-9F3B-CC77C348D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982D5-17ED-4DC1-ADD6-5CE549CC9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72863-D10E-4241-ADF6-AB91BC3A3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0F15A-B6EB-44E8-B1A9-0EC580136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120F6-BB38-470A-BE5A-3726382340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0583E-0F57-4A72-9C23-04DF671C1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3ADCE-D898-4DAE-BB9A-B968DE6E0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49EEF-F5CD-44F4-A6AC-36D80C15D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44450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9238"/>
            <a:ext cx="2133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0C971A-6A40-4D08-82FE-63595F1323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H SarabunPSK" pitchFamily="34" charset="-34"/>
          <a:ea typeface="+mj-ea"/>
          <a:cs typeface="TH SarabunPSK" pitchFamily="34" charset="-34"/>
        </a:defRPr>
      </a:lvl1pPr>
      <a:lvl2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2pPr>
      <a:lvl3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3pPr>
      <a:lvl4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4pPr>
      <a:lvl5pPr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00CC99"/>
        </a:buClr>
        <a:buSzPct val="75000"/>
        <a:buFont typeface="Wingdings" pitchFamily="2" charset="2"/>
        <a:buChar char="§"/>
        <a:defRPr sz="40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1pPr>
      <a:lvl2pPr marL="742950" indent="-285750" algn="l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FF99CC"/>
        </a:buClr>
        <a:buFont typeface="Arial" pitchFamily="34" charset="0"/>
        <a:buChar char="•"/>
        <a:defRPr sz="3600">
          <a:solidFill>
            <a:schemeClr val="tx1"/>
          </a:solidFill>
          <a:latin typeface="TH SarabunPSK" pitchFamily="34" charset="-34"/>
          <a:cs typeface="TH SarabunPSK" pitchFamily="34" charset="-34"/>
        </a:defRPr>
      </a:lvl2pPr>
      <a:lvl3pPr marL="1143000" indent="-228600" algn="l" rtl="0" fontAlgn="base">
        <a:lnSpc>
          <a:spcPct val="85000"/>
        </a:lnSpc>
        <a:spcBef>
          <a:spcPct val="0"/>
        </a:spcBef>
        <a:spcAft>
          <a:spcPct val="0"/>
        </a:spcAft>
        <a:buClr>
          <a:srgbClr val="99CCFF"/>
        </a:buClr>
        <a:buSzPct val="85000"/>
        <a:buFont typeface="Wingdings" pitchFamily="2" charset="2"/>
        <a:buChar char="w"/>
        <a:defRPr sz="3200">
          <a:solidFill>
            <a:schemeClr val="tx1"/>
          </a:solidFill>
          <a:latin typeface="TH SarabunPSK" pitchFamily="34" charset="-34"/>
          <a:cs typeface="TH SarabunPSK" pitchFamily="34" charset="-34"/>
        </a:defRPr>
      </a:lvl3pPr>
      <a:lvl4pPr marL="16002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TH SarabunPSK" pitchFamily="34" charset="-34"/>
          <a:cs typeface="TH SarabunPSK" pitchFamily="34" charset="-34"/>
        </a:defRPr>
      </a:lvl4pPr>
      <a:lvl5pPr marL="20574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TH SarabunPSK" pitchFamily="34" charset="-34"/>
          <a:cs typeface="TH SarabunPSK" pitchFamily="34" charset="-34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4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5.png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6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6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4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8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8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8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9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9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9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10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7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7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8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1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24.jpeg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23.wmf"/><Relationship Id="rId4" Type="http://schemas.openxmlformats.org/officeDocument/2006/relationships/image" Target="../media/image125.jpeg"/><Relationship Id="rId9" Type="http://schemas.openxmlformats.org/officeDocument/2006/relationships/oleObject" Target="../embeddings/oleObject8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2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oleObject" Target="../embeddings/oleObject94.bin"/><Relationship Id="rId7" Type="http://schemas.openxmlformats.org/officeDocument/2006/relationships/image" Target="../media/image134.jpeg"/><Relationship Id="rId12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3.jpeg"/><Relationship Id="rId11" Type="http://schemas.openxmlformats.org/officeDocument/2006/relationships/oleObject" Target="../embeddings/oleObject95.bin"/><Relationship Id="rId5" Type="http://schemas.openxmlformats.org/officeDocument/2006/relationships/image" Target="../media/image132.jpeg"/><Relationship Id="rId10" Type="http://schemas.openxmlformats.org/officeDocument/2006/relationships/image" Target="../media/image137.jpeg"/><Relationship Id="rId4" Type="http://schemas.openxmlformats.org/officeDocument/2006/relationships/image" Target="../media/image130.wmf"/><Relationship Id="rId9" Type="http://schemas.openxmlformats.org/officeDocument/2006/relationships/image" Target="../media/image13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99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03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4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15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19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62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65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68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72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174.wmf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76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7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CE88DFB-BAEE-4B7D-BC71-4BE10582B94F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8915400" cy="9144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4000"/>
              <a:t>Physical Chemistry III (728342)</a:t>
            </a:r>
            <a:br>
              <a:rPr lang="en-US" sz="4000"/>
            </a:br>
            <a:r>
              <a:rPr lang="en-US" sz="4000" i="1"/>
              <a:t>Chapter 4:</a:t>
            </a:r>
            <a:r>
              <a:rPr lang="en-US" sz="4000"/>
              <a:t> </a:t>
            </a:r>
            <a:r>
              <a:rPr lang="en-US" sz="7200"/>
              <a:t>Molecular Structure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765550"/>
            <a:ext cx="4572000" cy="838200"/>
          </a:xfrm>
        </p:spPr>
        <p:txBody>
          <a:bodyPr/>
          <a:lstStyle/>
          <a:p>
            <a:pPr algn="r">
              <a:lnSpc>
                <a:spcPct val="65000"/>
              </a:lnSpc>
            </a:pPr>
            <a:r>
              <a:rPr lang="en-US" sz="2400"/>
              <a:t>Piti Treesukol</a:t>
            </a:r>
          </a:p>
          <a:p>
            <a:pPr algn="r">
              <a:lnSpc>
                <a:spcPct val="65000"/>
              </a:lnSpc>
            </a:pPr>
            <a:r>
              <a:rPr lang="en-US" sz="2400"/>
              <a:t>Kasetsart University</a:t>
            </a:r>
          </a:p>
          <a:p>
            <a:pPr algn="r">
              <a:lnSpc>
                <a:spcPct val="65000"/>
              </a:lnSpc>
            </a:pPr>
            <a:r>
              <a:rPr lang="en-US" sz="2400"/>
              <a:t>Kamphaeng Saen Campus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2427" y="6466085"/>
            <a:ext cx="2466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smtClean="0"/>
              <a:t>Updated: 13</a:t>
            </a:r>
            <a:r>
              <a:rPr lang="en-US" sz="1400" i="1" baseline="30000" smtClean="0"/>
              <a:t>th</a:t>
            </a:r>
            <a:r>
              <a:rPr lang="en-US" sz="1400" i="1" smtClean="0"/>
              <a:t> Nov 2015</a:t>
            </a:r>
            <a:endParaRPr lang="th-TH" sz="14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0200-0208-4B64-92E9-08119BA38214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Polyatomic Molecules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sigma bond is formed by the spin pairing of electrons in atomic orbitals with cylindrical symmetry about the relevant internuclear axis.</a:t>
            </a:r>
          </a:p>
          <a:p>
            <a:r>
              <a:rPr lang="en-US"/>
              <a:t>Each pi bond is formed by paring electrons that occupy atomic orbitals of the appropriate symmetry.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NH</a:t>
            </a:r>
            <a:r>
              <a:rPr lang="en-US" baseline="-25000"/>
              <a:t>3 </a:t>
            </a:r>
            <a:r>
              <a:rPr lang="en-US"/>
              <a:t>?</a:t>
            </a:r>
          </a:p>
        </p:txBody>
      </p:sp>
      <p:grpSp>
        <p:nvGrpSpPr>
          <p:cNvPr id="188440" name="Group 24"/>
          <p:cNvGrpSpPr>
            <a:grpSpLocks/>
          </p:cNvGrpSpPr>
          <p:nvPr/>
        </p:nvGrpSpPr>
        <p:grpSpPr bwMode="auto">
          <a:xfrm>
            <a:off x="1360488" y="4419600"/>
            <a:ext cx="1468437" cy="676275"/>
            <a:chOff x="1073" y="3060"/>
            <a:chExt cx="925" cy="426"/>
          </a:xfrm>
        </p:grpSpPr>
        <p:sp>
          <p:nvSpPr>
            <p:cNvPr id="188420" name="Oval 4"/>
            <p:cNvSpPr>
              <a:spLocks noChangeArrowheads="1"/>
            </p:cNvSpPr>
            <p:nvPr/>
          </p:nvSpPr>
          <p:spPr bwMode="auto">
            <a:xfrm>
              <a:off x="1422" y="3060"/>
              <a:ext cx="132" cy="132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188422" name="Object 6"/>
            <p:cNvGraphicFramePr>
              <a:graphicFrameLocks noChangeAspect="1"/>
            </p:cNvGraphicFramePr>
            <p:nvPr/>
          </p:nvGraphicFramePr>
          <p:xfrm>
            <a:off x="1073" y="3246"/>
            <a:ext cx="925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54" name="Equation" r:id="rId3" imgW="977476" imgH="253890" progId="Equation.3">
                    <p:embed/>
                  </p:oleObj>
                </mc:Choice>
                <mc:Fallback>
                  <p:oleObj name="Equation" r:id="rId3" imgW="977476" imgH="25389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" y="3246"/>
                          <a:ext cx="925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8439" name="Group 23"/>
          <p:cNvGrpSpPr>
            <a:grpSpLocks/>
          </p:cNvGrpSpPr>
          <p:nvPr/>
        </p:nvGrpSpPr>
        <p:grpSpPr bwMode="auto">
          <a:xfrm>
            <a:off x="1938338" y="5216525"/>
            <a:ext cx="304800" cy="571500"/>
            <a:chOff x="681" y="3076"/>
            <a:chExt cx="192" cy="360"/>
          </a:xfrm>
        </p:grpSpPr>
        <p:sp>
          <p:nvSpPr>
            <p:cNvPr id="188421" name="Oval 5"/>
            <p:cNvSpPr>
              <a:spLocks noChangeArrowheads="1"/>
            </p:cNvSpPr>
            <p:nvPr/>
          </p:nvSpPr>
          <p:spPr bwMode="auto">
            <a:xfrm>
              <a:off x="724" y="3076"/>
              <a:ext cx="84" cy="8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188423" name="Object 7"/>
            <p:cNvGraphicFramePr>
              <a:graphicFrameLocks noChangeAspect="1"/>
            </p:cNvGraphicFramePr>
            <p:nvPr/>
          </p:nvGraphicFramePr>
          <p:xfrm>
            <a:off x="681" y="3244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55" name="Equation" r:id="rId5" imgW="203024" imgH="203024" progId="Equation.3">
                    <p:embed/>
                  </p:oleObj>
                </mc:Choice>
                <mc:Fallback>
                  <p:oleObj name="Equation" r:id="rId5" imgW="203024" imgH="203024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" y="3244"/>
                          <a:ext cx="192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4783138" y="472916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grpSp>
        <p:nvGrpSpPr>
          <p:cNvPr id="188451" name="Group 35"/>
          <p:cNvGrpSpPr>
            <a:grpSpLocks/>
          </p:cNvGrpSpPr>
          <p:nvPr/>
        </p:nvGrpSpPr>
        <p:grpSpPr bwMode="auto">
          <a:xfrm>
            <a:off x="5981700" y="4664075"/>
            <a:ext cx="1609725" cy="682625"/>
            <a:chOff x="3666" y="3112"/>
            <a:chExt cx="1014" cy="430"/>
          </a:xfrm>
        </p:grpSpPr>
        <p:grpSp>
          <p:nvGrpSpPr>
            <p:cNvPr id="188449" name="Group 33"/>
            <p:cNvGrpSpPr>
              <a:grpSpLocks/>
            </p:cNvGrpSpPr>
            <p:nvPr/>
          </p:nvGrpSpPr>
          <p:grpSpPr bwMode="auto">
            <a:xfrm>
              <a:off x="4252" y="3112"/>
              <a:ext cx="428" cy="430"/>
              <a:chOff x="4084" y="3058"/>
              <a:chExt cx="428" cy="430"/>
            </a:xfrm>
          </p:grpSpPr>
          <p:sp>
            <p:nvSpPr>
              <p:cNvPr id="188448" name="Freeform 32"/>
              <p:cNvSpPr>
                <a:spLocks/>
              </p:cNvSpPr>
              <p:nvPr/>
            </p:nvSpPr>
            <p:spPr bwMode="auto">
              <a:xfrm>
                <a:off x="4146" y="3120"/>
                <a:ext cx="306" cy="318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0" y="0"/>
                  </a:cxn>
                  <a:cxn ang="0">
                    <a:pos x="306" y="0"/>
                  </a:cxn>
                </a:cxnLst>
                <a:rect l="0" t="0" r="r" b="b"/>
                <a:pathLst>
                  <a:path w="306" h="318">
                    <a:moveTo>
                      <a:pt x="0" y="318"/>
                    </a:moveTo>
                    <a:lnTo>
                      <a:pt x="0" y="0"/>
                    </a:lnTo>
                    <a:lnTo>
                      <a:pt x="306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8442" name="Oval 26"/>
              <p:cNvSpPr>
                <a:spLocks noChangeArrowheads="1"/>
              </p:cNvSpPr>
              <p:nvPr/>
            </p:nvSpPr>
            <p:spPr bwMode="auto">
              <a:xfrm>
                <a:off x="4084" y="3058"/>
                <a:ext cx="132" cy="132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8445" name="Oval 29"/>
              <p:cNvSpPr>
                <a:spLocks noChangeArrowheads="1"/>
              </p:cNvSpPr>
              <p:nvPr/>
            </p:nvSpPr>
            <p:spPr bwMode="auto">
              <a:xfrm>
                <a:off x="4106" y="3404"/>
                <a:ext cx="84" cy="8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8447" name="Oval 31"/>
              <p:cNvSpPr>
                <a:spLocks noChangeArrowheads="1"/>
              </p:cNvSpPr>
              <p:nvPr/>
            </p:nvSpPr>
            <p:spPr bwMode="auto">
              <a:xfrm>
                <a:off x="4428" y="3078"/>
                <a:ext cx="84" cy="8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88450" name="AutoShape 34"/>
            <p:cNvSpPr>
              <a:spLocks noChangeArrowheads="1"/>
            </p:cNvSpPr>
            <p:nvPr/>
          </p:nvSpPr>
          <p:spPr bwMode="auto">
            <a:xfrm>
              <a:off x="3666" y="3192"/>
              <a:ext cx="354" cy="198"/>
            </a:xfrm>
            <a:prstGeom prst="rightArrow">
              <a:avLst>
                <a:gd name="adj1" fmla="val 50000"/>
                <a:gd name="adj2" fmla="val 446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8465" name="Group 49"/>
          <p:cNvGrpSpPr>
            <a:grpSpLocks/>
          </p:cNvGrpSpPr>
          <p:nvPr/>
        </p:nvGrpSpPr>
        <p:grpSpPr bwMode="auto">
          <a:xfrm>
            <a:off x="3865563" y="4729163"/>
            <a:ext cx="946150" cy="371475"/>
            <a:chOff x="2212" y="3679"/>
            <a:chExt cx="707" cy="278"/>
          </a:xfrm>
        </p:grpSpPr>
        <p:sp>
          <p:nvSpPr>
            <p:cNvPr id="188426" name="Oval 10"/>
            <p:cNvSpPr>
              <a:spLocks noChangeArrowheads="1"/>
            </p:cNvSpPr>
            <p:nvPr/>
          </p:nvSpPr>
          <p:spPr bwMode="auto">
            <a:xfrm rot="16200000">
              <a:off x="2604" y="3640"/>
              <a:ext cx="276" cy="35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8427" name="Oval 11"/>
            <p:cNvSpPr>
              <a:spLocks noChangeArrowheads="1"/>
            </p:cNvSpPr>
            <p:nvPr/>
          </p:nvSpPr>
          <p:spPr bwMode="auto">
            <a:xfrm rot="16200000">
              <a:off x="2251" y="3642"/>
              <a:ext cx="276" cy="354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8464" name="Oval 48"/>
            <p:cNvSpPr>
              <a:spLocks noChangeArrowheads="1"/>
            </p:cNvSpPr>
            <p:nvPr/>
          </p:nvSpPr>
          <p:spPr bwMode="auto">
            <a:xfrm>
              <a:off x="2552" y="3802"/>
              <a:ext cx="34" cy="34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8466" name="Oval 50"/>
          <p:cNvSpPr>
            <a:spLocks noChangeArrowheads="1"/>
          </p:cNvSpPr>
          <p:nvPr/>
        </p:nvSpPr>
        <p:spPr bwMode="auto">
          <a:xfrm>
            <a:off x="4238625" y="5397500"/>
            <a:ext cx="265113" cy="265113"/>
          </a:xfrm>
          <a:prstGeom prst="ellipse">
            <a:avLst/>
          </a:prstGeom>
          <a:solidFill>
            <a:srgbClr val="A6F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88467" name="Group 51"/>
          <p:cNvGrpSpPr>
            <a:grpSpLocks/>
          </p:cNvGrpSpPr>
          <p:nvPr/>
        </p:nvGrpSpPr>
        <p:grpSpPr bwMode="auto">
          <a:xfrm rot="-5400000">
            <a:off x="4829176" y="4718050"/>
            <a:ext cx="946150" cy="371475"/>
            <a:chOff x="2212" y="3679"/>
            <a:chExt cx="707" cy="278"/>
          </a:xfrm>
        </p:grpSpPr>
        <p:sp>
          <p:nvSpPr>
            <p:cNvPr id="188468" name="Oval 52"/>
            <p:cNvSpPr>
              <a:spLocks noChangeArrowheads="1"/>
            </p:cNvSpPr>
            <p:nvPr/>
          </p:nvSpPr>
          <p:spPr bwMode="auto">
            <a:xfrm rot="16200000">
              <a:off x="2604" y="3640"/>
              <a:ext cx="276" cy="35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8469" name="Oval 53"/>
            <p:cNvSpPr>
              <a:spLocks noChangeArrowheads="1"/>
            </p:cNvSpPr>
            <p:nvPr/>
          </p:nvSpPr>
          <p:spPr bwMode="auto">
            <a:xfrm rot="16200000">
              <a:off x="2251" y="3642"/>
              <a:ext cx="276" cy="354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8470" name="Oval 54"/>
            <p:cNvSpPr>
              <a:spLocks noChangeArrowheads="1"/>
            </p:cNvSpPr>
            <p:nvPr/>
          </p:nvSpPr>
          <p:spPr bwMode="auto">
            <a:xfrm>
              <a:off x="2552" y="3802"/>
              <a:ext cx="34" cy="34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8471" name="Oval 55"/>
          <p:cNvSpPr>
            <a:spLocks noChangeArrowheads="1"/>
          </p:cNvSpPr>
          <p:nvPr/>
        </p:nvSpPr>
        <p:spPr bwMode="auto">
          <a:xfrm>
            <a:off x="5200650" y="5427663"/>
            <a:ext cx="265113" cy="265112"/>
          </a:xfrm>
          <a:prstGeom prst="ellipse">
            <a:avLst/>
          </a:prstGeom>
          <a:solidFill>
            <a:srgbClr val="A6F69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8472" name="Text Box 56"/>
          <p:cNvSpPr txBox="1">
            <a:spLocks noChangeArrowheads="1"/>
          </p:cNvSpPr>
          <p:nvPr/>
        </p:nvSpPr>
        <p:spPr bwMode="auto">
          <a:xfrm>
            <a:off x="1666875" y="507682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0AF1-52D1-40D2-9F3F-8E592B269CC9}" type="slidenum">
              <a:rPr lang="en-US"/>
              <a:pPr/>
              <a:t>11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Promotion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</p:spPr>
        <p:txBody>
          <a:bodyPr/>
          <a:lstStyle/>
          <a:p>
            <a:r>
              <a:rPr lang="en-US"/>
              <a:t>An apparent deficiency of valence-bond theory is its inability to account for carbon’s tetravalence.</a:t>
            </a:r>
          </a:p>
          <a:p>
            <a:endParaRPr lang="en-US"/>
          </a:p>
          <a:p>
            <a:pPr lvl="1"/>
            <a:r>
              <a:rPr lang="en-US" sz="3200"/>
              <a:t>According to VB theory, carbon can form only 2 bonds.</a:t>
            </a:r>
          </a:p>
          <a:p>
            <a:pPr lvl="1"/>
            <a:r>
              <a:rPr lang="en-US" sz="3200"/>
              <a:t>This can be overcome by allowing for promotion, the excitation of an electron to an orbital of higher energy.</a:t>
            </a:r>
          </a:p>
          <a:p>
            <a:pPr lvl="1"/>
            <a:endParaRPr lang="en-US" sz="3200"/>
          </a:p>
          <a:p>
            <a:pPr lvl="2"/>
            <a:r>
              <a:rPr lang="en-US"/>
              <a:t>Now carbon atom is ready to form 4 bonds.</a:t>
            </a:r>
          </a:p>
          <a:p>
            <a:pPr lvl="2"/>
            <a:r>
              <a:rPr lang="en-US"/>
              <a:t>This promotion requires an investment energy which can be recovered from the bond formation.</a:t>
            </a:r>
          </a:p>
          <a:p>
            <a:pPr lvl="2"/>
            <a:r>
              <a:rPr lang="en-US"/>
              <a:t>This is not the “real” process.</a:t>
            </a:r>
          </a:p>
          <a:p>
            <a:pPr lvl="2"/>
            <a:r>
              <a:rPr lang="en-US"/>
              <a:t>The promotion energy for carbon is quite small (different energy between 2s and 2p)</a:t>
            </a:r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3770313" y="3676650"/>
          <a:ext cx="14303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3" name="Equation" r:id="rId3" imgW="952087" imgH="253890" progId="Equation.3">
                  <p:embed/>
                </p:oleObj>
              </mc:Choice>
              <mc:Fallback>
                <p:oleObj name="Equation" r:id="rId3" imgW="952087" imgH="25389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3676650"/>
                        <a:ext cx="14303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9450" name="Group 10"/>
          <p:cNvGrpSpPr>
            <a:grpSpLocks/>
          </p:cNvGrpSpPr>
          <p:nvPr/>
        </p:nvGrpSpPr>
        <p:grpSpPr bwMode="auto">
          <a:xfrm>
            <a:off x="3871913" y="1825625"/>
            <a:ext cx="1106487" cy="676275"/>
            <a:chOff x="1187" y="3060"/>
            <a:chExt cx="697" cy="426"/>
          </a:xfrm>
        </p:grpSpPr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>
              <a:off x="1422" y="3060"/>
              <a:ext cx="132" cy="132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189452" name="Object 12"/>
            <p:cNvGraphicFramePr>
              <a:graphicFrameLocks noChangeAspect="1"/>
            </p:cNvGraphicFramePr>
            <p:nvPr/>
          </p:nvGraphicFramePr>
          <p:xfrm>
            <a:off x="1187" y="3246"/>
            <a:ext cx="69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484" name="Equation" r:id="rId5" imgW="736280" imgH="253890" progId="Equation.3">
                    <p:embed/>
                  </p:oleObj>
                </mc:Choice>
                <mc:Fallback>
                  <p:oleObj name="Equation" r:id="rId5" imgW="736280" imgH="253890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" y="3246"/>
                          <a:ext cx="697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287-B69F-45AD-9A13-A3C2201B7A4D}" type="slidenum">
              <a:rPr lang="en-US"/>
              <a:pPr/>
              <a:t>12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Hybridization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description of the bonding in CH</a:t>
            </a:r>
            <a:r>
              <a:rPr lang="en-US" baseline="-25000"/>
              <a:t>4 </a:t>
            </a:r>
            <a:r>
              <a:rPr lang="en-US"/>
              <a:t>is still not complete.</a:t>
            </a:r>
          </a:p>
          <a:p>
            <a:r>
              <a:rPr lang="en-US"/>
              <a:t>The electron density distribution in the promoted atom is equivalent to the electron density.</a:t>
            </a:r>
          </a:p>
          <a:p>
            <a:r>
              <a:rPr lang="en-US"/>
              <a:t>Each electron occupies a </a:t>
            </a:r>
            <a:r>
              <a:rPr lang="en-US" b="1"/>
              <a:t>hybrid orbital</a:t>
            </a:r>
            <a:r>
              <a:rPr lang="en-US"/>
              <a:t> formed by interference between the 2s and 2p orbitals.</a:t>
            </a:r>
          </a:p>
        </p:txBody>
      </p:sp>
      <p:pic>
        <p:nvPicPr>
          <p:cNvPr id="190541" name="Picture 77" descr="Bonding2-HybridOrbital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4038600"/>
            <a:ext cx="4105275" cy="2600325"/>
          </a:xfrm>
          <a:prstGeom prst="rect">
            <a:avLst/>
          </a:prstGeom>
          <a:noFill/>
        </p:spPr>
      </p:pic>
      <p:pic>
        <p:nvPicPr>
          <p:cNvPr id="190543" name="Picture 79" descr="sp2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3949700"/>
            <a:ext cx="4114800" cy="27051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A0E-E901-46B7-9F3B-CC77C348D54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1147" y="1158533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</a:t>
            </a:r>
          </a:p>
          <a:p>
            <a:pPr algn="ctr"/>
            <a:endParaRPr lang="en-US" smtClean="0"/>
          </a:p>
          <a:p>
            <a:pPr algn="ctr"/>
            <a:r>
              <a:rPr lang="en-US" smtClean="0"/>
              <a:t>¯</a:t>
            </a:r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3998434" y="1239269"/>
            <a:ext cx="239713" cy="249302"/>
          </a:xfrm>
          <a:prstGeom prst="ellipse">
            <a:avLst/>
          </a:prstGeom>
          <a:solidFill>
            <a:srgbClr val="2A94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3998434" y="1658067"/>
            <a:ext cx="239713" cy="249302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Group 26"/>
          <p:cNvGrpSpPr/>
          <p:nvPr/>
        </p:nvGrpSpPr>
        <p:grpSpPr>
          <a:xfrm>
            <a:off x="4626179" y="4451436"/>
            <a:ext cx="2017713" cy="942707"/>
            <a:chOff x="3172354" y="2218267"/>
            <a:chExt cx="2017713" cy="942707"/>
          </a:xfrm>
        </p:grpSpPr>
        <p:grpSp>
          <p:nvGrpSpPr>
            <p:cNvPr id="14" name="Group 13"/>
            <p:cNvGrpSpPr/>
            <p:nvPr/>
          </p:nvGrpSpPr>
          <p:grpSpPr>
            <a:xfrm rot="10800000">
              <a:off x="3172354" y="2415796"/>
              <a:ext cx="2017713" cy="745178"/>
              <a:chOff x="3172354" y="2060307"/>
              <a:chExt cx="2980266" cy="110066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172354" y="2060307"/>
                <a:ext cx="1490133" cy="1100667"/>
              </a:xfrm>
              <a:prstGeom prst="ellipse">
                <a:avLst/>
              </a:prstGeom>
              <a:solidFill>
                <a:srgbClr val="2A94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662487" y="2060307"/>
                <a:ext cx="1490133" cy="1100667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11687" y="2551376"/>
                <a:ext cx="101600" cy="101600"/>
              </a:xfrm>
              <a:prstGeom prst="ellipse">
                <a:avLst/>
              </a:prstGeom>
              <a:solidFill>
                <a:srgbClr val="17F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990974" y="221826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</a:t>
              </a:r>
              <a:r>
                <a:rPr lang="en-US" baseline="-25000" smtClean="0"/>
                <a:t>x</a:t>
              </a:r>
              <a:endParaRPr lang="th-TH" baseline="-250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22324" y="2318937"/>
            <a:ext cx="1076255" cy="2017713"/>
            <a:chOff x="6213156" y="1779528"/>
            <a:chExt cx="1076255" cy="2017713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5576888" y="2415796"/>
              <a:ext cx="2017713" cy="745178"/>
              <a:chOff x="3172354" y="2060307"/>
              <a:chExt cx="2980266" cy="110066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172354" y="2060307"/>
                <a:ext cx="1490133" cy="1100667"/>
              </a:xfrm>
              <a:prstGeom prst="ellipse">
                <a:avLst/>
              </a:prstGeom>
              <a:solidFill>
                <a:srgbClr val="2A94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62487" y="2060307"/>
                <a:ext cx="1490133" cy="1100667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611687" y="2551376"/>
                <a:ext cx="101600" cy="101600"/>
              </a:xfrm>
              <a:prstGeom prst="ellipse">
                <a:avLst/>
              </a:prstGeom>
              <a:solidFill>
                <a:srgbClr val="17F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899561" y="256932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</a:t>
              </a:r>
              <a:r>
                <a:rPr lang="en-US" baseline="-25000" smtClean="0"/>
                <a:t>z</a:t>
              </a:r>
              <a:endParaRPr lang="th-TH" baseline="-250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23683" y="1132407"/>
            <a:ext cx="1022706" cy="974192"/>
            <a:chOff x="3172354" y="3284254"/>
            <a:chExt cx="1186879" cy="1130577"/>
          </a:xfrm>
        </p:grpSpPr>
        <p:sp>
          <p:nvSpPr>
            <p:cNvPr id="10" name="Oval 9"/>
            <p:cNvSpPr/>
            <p:nvPr/>
          </p:nvSpPr>
          <p:spPr>
            <a:xfrm>
              <a:off x="3172354" y="3314164"/>
              <a:ext cx="1058333" cy="1100667"/>
            </a:xfrm>
            <a:prstGeom prst="ellipse">
              <a:avLst/>
            </a:prstGeom>
            <a:solidFill>
              <a:srgbClr val="2A94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71975" y="328425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</a:t>
              </a:r>
              <a:endParaRPr lang="th-TH" baseline="-25000"/>
            </a:p>
          </p:txBody>
        </p:sp>
        <p:sp>
          <p:nvSpPr>
            <p:cNvPr id="23" name="Oval 22"/>
            <p:cNvSpPr/>
            <p:nvPr/>
          </p:nvSpPr>
          <p:spPr>
            <a:xfrm>
              <a:off x="3676782" y="3830629"/>
              <a:ext cx="80970" cy="80970"/>
            </a:xfrm>
            <a:prstGeom prst="ellipse">
              <a:avLst/>
            </a:prstGeom>
            <a:solidFill>
              <a:srgbClr val="17FF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24095" y="1048217"/>
            <a:ext cx="1107482" cy="1046122"/>
            <a:chOff x="4662487" y="3200777"/>
            <a:chExt cx="1285264" cy="1214054"/>
          </a:xfrm>
        </p:grpSpPr>
        <p:sp>
          <p:nvSpPr>
            <p:cNvPr id="11" name="Oval 10"/>
            <p:cNvSpPr/>
            <p:nvPr/>
          </p:nvSpPr>
          <p:spPr>
            <a:xfrm>
              <a:off x="4662487" y="3314164"/>
              <a:ext cx="1058333" cy="1100667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77137" y="3200777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-s</a:t>
              </a:r>
              <a:endParaRPr lang="th-TH" baseline="-25000"/>
            </a:p>
          </p:txBody>
        </p:sp>
        <p:sp>
          <p:nvSpPr>
            <p:cNvPr id="24" name="Oval 23"/>
            <p:cNvSpPr/>
            <p:nvPr/>
          </p:nvSpPr>
          <p:spPr>
            <a:xfrm>
              <a:off x="5166517" y="3847562"/>
              <a:ext cx="80970" cy="80970"/>
            </a:xfrm>
            <a:prstGeom prst="ellipse">
              <a:avLst/>
            </a:prstGeom>
            <a:solidFill>
              <a:srgbClr val="17FF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44864" y="4427987"/>
            <a:ext cx="2017713" cy="942707"/>
            <a:chOff x="3172354" y="2218267"/>
            <a:chExt cx="2017713" cy="942707"/>
          </a:xfrm>
        </p:grpSpPr>
        <p:grpSp>
          <p:nvGrpSpPr>
            <p:cNvPr id="30" name="Group 29"/>
            <p:cNvGrpSpPr/>
            <p:nvPr/>
          </p:nvGrpSpPr>
          <p:grpSpPr>
            <a:xfrm rot="10800000">
              <a:off x="3172354" y="2415796"/>
              <a:ext cx="2017713" cy="745178"/>
              <a:chOff x="3172354" y="2060307"/>
              <a:chExt cx="2980266" cy="110066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172354" y="2060307"/>
                <a:ext cx="1490133" cy="1100667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662487" y="2060307"/>
                <a:ext cx="1490133" cy="1100667"/>
              </a:xfrm>
              <a:prstGeom prst="ellipse">
                <a:avLst/>
              </a:prstGeom>
              <a:solidFill>
                <a:srgbClr val="2A94FF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611687" y="2551376"/>
                <a:ext cx="101600" cy="101600"/>
              </a:xfrm>
              <a:prstGeom prst="ellipse">
                <a:avLst/>
              </a:prstGeom>
              <a:solidFill>
                <a:srgbClr val="17F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990974" y="2218267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-p</a:t>
              </a:r>
              <a:r>
                <a:rPr lang="en-US" baseline="-25000" smtClean="0"/>
                <a:t>x</a:t>
              </a:r>
              <a:endParaRPr lang="th-TH" baseline="-250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41009" y="2295489"/>
            <a:ext cx="1151597" cy="2017713"/>
            <a:chOff x="6213156" y="1779528"/>
            <a:chExt cx="1151597" cy="2017713"/>
          </a:xfrm>
        </p:grpSpPr>
        <p:grpSp>
          <p:nvGrpSpPr>
            <p:cNvPr id="36" name="Group 35"/>
            <p:cNvGrpSpPr/>
            <p:nvPr/>
          </p:nvGrpSpPr>
          <p:grpSpPr>
            <a:xfrm rot="5400000">
              <a:off x="5576888" y="2415796"/>
              <a:ext cx="2017713" cy="745178"/>
              <a:chOff x="3172354" y="2060307"/>
              <a:chExt cx="2980266" cy="1100667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172354" y="2060307"/>
                <a:ext cx="1490133" cy="1100667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662487" y="2060307"/>
                <a:ext cx="1490133" cy="1100667"/>
              </a:xfrm>
              <a:prstGeom prst="ellipse">
                <a:avLst/>
              </a:prstGeom>
              <a:solidFill>
                <a:srgbClr val="2A94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11687" y="2551376"/>
                <a:ext cx="101600" cy="101600"/>
              </a:xfrm>
              <a:prstGeom prst="ellipse">
                <a:avLst/>
              </a:prstGeom>
              <a:solidFill>
                <a:srgbClr val="17F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899561" y="2569326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-p</a:t>
              </a:r>
              <a:r>
                <a:rPr lang="en-US" baseline="-25000" smtClean="0"/>
                <a:t>z</a:t>
              </a:r>
              <a:endParaRPr lang="th-TH" baseline="-250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51929" y="2503875"/>
            <a:ext cx="1022706" cy="974192"/>
            <a:chOff x="3172354" y="3284254"/>
            <a:chExt cx="1186879" cy="1130577"/>
          </a:xfrm>
        </p:grpSpPr>
        <p:sp>
          <p:nvSpPr>
            <p:cNvPr id="42" name="Oval 41"/>
            <p:cNvSpPr/>
            <p:nvPr/>
          </p:nvSpPr>
          <p:spPr>
            <a:xfrm>
              <a:off x="3172354" y="3314164"/>
              <a:ext cx="1058333" cy="1100667"/>
            </a:xfrm>
            <a:prstGeom prst="ellipse">
              <a:avLst/>
            </a:prstGeom>
            <a:solidFill>
              <a:srgbClr val="2A94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71975" y="328425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</a:t>
              </a:r>
              <a:endParaRPr lang="th-TH" baseline="-25000"/>
            </a:p>
          </p:txBody>
        </p:sp>
        <p:sp>
          <p:nvSpPr>
            <p:cNvPr id="44" name="Oval 43"/>
            <p:cNvSpPr/>
            <p:nvPr/>
          </p:nvSpPr>
          <p:spPr>
            <a:xfrm>
              <a:off x="3676782" y="3830629"/>
              <a:ext cx="80970" cy="80970"/>
            </a:xfrm>
            <a:prstGeom prst="ellipse">
              <a:avLst/>
            </a:prstGeom>
            <a:solidFill>
              <a:srgbClr val="17FF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12611" y="2450831"/>
            <a:ext cx="2017713" cy="942707"/>
            <a:chOff x="3172354" y="2218267"/>
            <a:chExt cx="2017713" cy="942707"/>
          </a:xfrm>
        </p:grpSpPr>
        <p:grpSp>
          <p:nvGrpSpPr>
            <p:cNvPr id="46" name="Group 45"/>
            <p:cNvGrpSpPr/>
            <p:nvPr/>
          </p:nvGrpSpPr>
          <p:grpSpPr>
            <a:xfrm rot="10800000">
              <a:off x="3172354" y="2415796"/>
              <a:ext cx="2017713" cy="745178"/>
              <a:chOff x="3172354" y="2060307"/>
              <a:chExt cx="2980266" cy="110066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172354" y="2060307"/>
                <a:ext cx="1490133" cy="1100667"/>
              </a:xfrm>
              <a:prstGeom prst="ellipse">
                <a:avLst/>
              </a:prstGeom>
              <a:solidFill>
                <a:srgbClr val="2A94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662487" y="2060307"/>
                <a:ext cx="1490133" cy="1100667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611687" y="2551376"/>
                <a:ext cx="101600" cy="101600"/>
              </a:xfrm>
              <a:prstGeom prst="ellipse">
                <a:avLst/>
              </a:prstGeom>
              <a:solidFill>
                <a:srgbClr val="17FF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990974" y="221826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</a:t>
              </a:r>
              <a:r>
                <a:rPr lang="en-US" baseline="-25000" smtClean="0"/>
                <a:t>x</a:t>
              </a:r>
              <a:endParaRPr lang="th-TH" baseline="-250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70769" y="3785709"/>
            <a:ext cx="1312683" cy="922332"/>
            <a:chOff x="3027062" y="4454909"/>
            <a:chExt cx="1312683" cy="922332"/>
          </a:xfrm>
        </p:grpSpPr>
        <p:grpSp>
          <p:nvGrpSpPr>
            <p:cNvPr id="54" name="Group 53"/>
            <p:cNvGrpSpPr/>
            <p:nvPr/>
          </p:nvGrpSpPr>
          <p:grpSpPr>
            <a:xfrm>
              <a:off x="3027062" y="4454909"/>
              <a:ext cx="1312683" cy="922332"/>
              <a:chOff x="3302573" y="4434533"/>
              <a:chExt cx="1312683" cy="922332"/>
            </a:xfrm>
          </p:grpSpPr>
          <p:sp>
            <p:nvSpPr>
              <p:cNvPr id="52" name="Oval 51"/>
              <p:cNvSpPr/>
              <p:nvPr/>
            </p:nvSpPr>
            <p:spPr>
              <a:xfrm rot="10800000">
                <a:off x="3606399" y="4434533"/>
                <a:ext cx="1008857" cy="922332"/>
              </a:xfrm>
              <a:prstGeom prst="ellipse">
                <a:avLst/>
              </a:prstGeom>
              <a:solidFill>
                <a:srgbClr val="2A94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Oval 52"/>
              <p:cNvSpPr/>
              <p:nvPr/>
            </p:nvSpPr>
            <p:spPr>
              <a:xfrm rot="10800000">
                <a:off x="3302573" y="4777876"/>
                <a:ext cx="303826" cy="276397"/>
              </a:xfrm>
              <a:prstGeom prst="ellipse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5" name="Oval 54"/>
            <p:cNvSpPr/>
            <p:nvPr/>
          </p:nvSpPr>
          <p:spPr>
            <a:xfrm flipV="1">
              <a:off x="3296494" y="4894116"/>
              <a:ext cx="84667" cy="84667"/>
            </a:xfrm>
            <a:prstGeom prst="ellipse">
              <a:avLst/>
            </a:prstGeom>
            <a:solidFill>
              <a:srgbClr val="17FF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008296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E488-1252-4294-A2A3-EC3D317A7D23}" type="slidenum">
              <a:rPr lang="en-US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Linear Combination for Hybrid Orbitals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 hybridization</a:t>
            </a:r>
          </a:p>
          <a:p>
            <a:endParaRPr lang="en-US" sz="6000"/>
          </a:p>
          <a:p>
            <a:r>
              <a:rPr lang="en-US"/>
              <a:t>sp</a:t>
            </a:r>
            <a:r>
              <a:rPr lang="en-US" baseline="30000"/>
              <a:t>2 </a:t>
            </a:r>
            <a:r>
              <a:rPr lang="en-US"/>
              <a:t>hybridization</a:t>
            </a:r>
          </a:p>
          <a:p>
            <a:pPr>
              <a:buFont typeface="Wingdings" pitchFamily="2" charset="2"/>
              <a:buNone/>
            </a:pPr>
            <a:endParaRPr lang="en-US" sz="4800" baseline="30000"/>
          </a:p>
          <a:p>
            <a:endParaRPr lang="en-US" sz="4800"/>
          </a:p>
          <a:p>
            <a:endParaRPr lang="en-US"/>
          </a:p>
          <a:p>
            <a:r>
              <a:rPr lang="en-US"/>
              <a:t>sp</a:t>
            </a:r>
            <a:r>
              <a:rPr lang="en-US" baseline="30000"/>
              <a:t>3</a:t>
            </a:r>
            <a:r>
              <a:rPr lang="en-US"/>
              <a:t> hybridization</a:t>
            </a:r>
            <a:endParaRPr lang="en-US" baseline="30000"/>
          </a:p>
          <a:p>
            <a:endParaRPr lang="en-US"/>
          </a:p>
        </p:txBody>
      </p:sp>
      <p:pic>
        <p:nvPicPr>
          <p:cNvPr id="191492" name="Picture 4" descr="hybrid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19150"/>
            <a:ext cx="2362200" cy="1333500"/>
          </a:xfrm>
          <a:prstGeom prst="rect">
            <a:avLst/>
          </a:prstGeom>
          <a:noFill/>
        </p:spPr>
      </p:pic>
      <p:pic>
        <p:nvPicPr>
          <p:cNvPr id="191493" name="Picture 5" descr="hybrid_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363" y="2195513"/>
            <a:ext cx="3190875" cy="1971675"/>
          </a:xfrm>
          <a:prstGeom prst="rect">
            <a:avLst/>
          </a:prstGeom>
          <a:noFill/>
        </p:spPr>
      </p:pic>
      <p:pic>
        <p:nvPicPr>
          <p:cNvPr id="191494" name="Picture 6" descr="hybrid_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363" y="4219575"/>
            <a:ext cx="4029075" cy="2609850"/>
          </a:xfrm>
          <a:prstGeom prst="rect">
            <a:avLst/>
          </a:prstGeom>
          <a:noFill/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209550" y="646113"/>
            <a:ext cx="3317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latin typeface="Arial" pitchFamily="34" charset="0"/>
              </a:rPr>
              <a:t>http://csi.chemie.tu-darmstadt.de/ak/immel/</a:t>
            </a:r>
          </a:p>
        </p:txBody>
      </p:sp>
      <p:graphicFrame>
        <p:nvGraphicFramePr>
          <p:cNvPr id="191496" name="Object 8"/>
          <p:cNvGraphicFramePr>
            <a:graphicFrameLocks noChangeAspect="1"/>
          </p:cNvGraphicFramePr>
          <p:nvPr/>
        </p:nvGraphicFramePr>
        <p:xfrm>
          <a:off x="1095375" y="1209675"/>
          <a:ext cx="12207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4" name="Equation" r:id="rId6" imgW="1016000" imgH="838200" progId="Equation.3">
                  <p:embed/>
                </p:oleObj>
              </mc:Choice>
              <mc:Fallback>
                <p:oleObj name="Equation" r:id="rId6" imgW="1016000" imgH="838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209675"/>
                        <a:ext cx="12207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7" name="Object 9"/>
          <p:cNvGraphicFramePr>
            <a:graphicFrameLocks noChangeAspect="1"/>
          </p:cNvGraphicFramePr>
          <p:nvPr/>
        </p:nvGraphicFramePr>
        <p:xfrm>
          <a:off x="1090613" y="2592388"/>
          <a:ext cx="2033587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5" name="Equation" r:id="rId8" imgW="1689100" imgH="1282700" progId="Equation.3">
                  <p:embed/>
                </p:oleObj>
              </mc:Choice>
              <mc:Fallback>
                <p:oleObj name="Equation" r:id="rId8" imgW="1689100" imgH="12827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2592388"/>
                        <a:ext cx="2033587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8" name="Object 10"/>
          <p:cNvGraphicFramePr>
            <a:graphicFrameLocks noChangeAspect="1"/>
          </p:cNvGraphicFramePr>
          <p:nvPr/>
        </p:nvGraphicFramePr>
        <p:xfrm>
          <a:off x="1104900" y="4695825"/>
          <a:ext cx="268128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6" name="Equation" r:id="rId10" imgW="2235200" imgH="1701800" progId="Equation.3">
                  <p:embed/>
                </p:oleObj>
              </mc:Choice>
              <mc:Fallback>
                <p:oleObj name="Equation" r:id="rId10" imgW="2235200" imgH="17018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695825"/>
                        <a:ext cx="2681288" cy="204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1B72-A535-443C-97B3-61F6F25C6082}" type="slidenum">
              <a:rPr lang="en-US"/>
              <a:pPr/>
              <a:t>15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Directions of Hybrid Orbitals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93540" name="Picture 4" descr="2sp1-all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676400"/>
            <a:ext cx="1914525" cy="1914525"/>
          </a:xfrm>
          <a:prstGeom prst="rect">
            <a:avLst/>
          </a:prstGeom>
          <a:noFill/>
        </p:spPr>
      </p:pic>
      <p:pic>
        <p:nvPicPr>
          <p:cNvPr id="193541" name="Picture 5" descr="2sp2-all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825" y="1676400"/>
            <a:ext cx="1903413" cy="1903413"/>
          </a:xfrm>
          <a:prstGeom prst="rect">
            <a:avLst/>
          </a:prstGeom>
          <a:noFill/>
        </p:spPr>
      </p:pic>
      <p:pic>
        <p:nvPicPr>
          <p:cNvPr id="193542" name="Picture 6" descr="2sp3-all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275" y="1676400"/>
            <a:ext cx="1903413" cy="1903413"/>
          </a:xfrm>
          <a:prstGeom prst="rect">
            <a:avLst/>
          </a:prstGeom>
          <a:noFill/>
        </p:spPr>
      </p:pic>
      <p:pic>
        <p:nvPicPr>
          <p:cNvPr id="193543" name="Picture 7" descr="3d1-3sp2-all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7325" y="3781425"/>
            <a:ext cx="1903413" cy="1903413"/>
          </a:xfrm>
          <a:prstGeom prst="rect">
            <a:avLst/>
          </a:prstGeom>
          <a:noFill/>
        </p:spPr>
      </p:pic>
      <p:pic>
        <p:nvPicPr>
          <p:cNvPr id="193546" name="Picture 10" descr="3d1-3sp3-all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2825" y="3781425"/>
            <a:ext cx="1903413" cy="1903413"/>
          </a:xfrm>
          <a:prstGeom prst="rect">
            <a:avLst/>
          </a:prstGeom>
          <a:noFill/>
        </p:spPr>
      </p:pic>
      <p:pic>
        <p:nvPicPr>
          <p:cNvPr id="193547" name="Picture 11" descr="4d2-4sp3-all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0388" y="3790950"/>
            <a:ext cx="1903412" cy="1903413"/>
          </a:xfrm>
          <a:prstGeom prst="rect">
            <a:avLst/>
          </a:prstGeom>
          <a:noFill/>
        </p:spPr>
      </p:pic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2238375" y="1295400"/>
            <a:ext cx="521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 		  sp</a:t>
            </a:r>
            <a:r>
              <a:rPr lang="en-US" baseline="30000"/>
              <a:t>2</a:t>
            </a:r>
            <a:r>
              <a:rPr lang="en-US"/>
              <a:t>		     sp</a:t>
            </a:r>
            <a:r>
              <a:rPr lang="en-US" baseline="30000"/>
              <a:t>3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2178050" y="5759450"/>
            <a:ext cx="521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</a:t>
            </a:r>
            <a:r>
              <a:rPr lang="en-US" baseline="30000"/>
              <a:t>2</a:t>
            </a:r>
            <a:r>
              <a:rPr lang="en-US"/>
              <a:t>d 		  sp</a:t>
            </a:r>
            <a:r>
              <a:rPr lang="en-US" baseline="30000"/>
              <a:t>3</a:t>
            </a:r>
            <a:r>
              <a:rPr lang="en-US"/>
              <a:t>d		     sp</a:t>
            </a:r>
            <a:r>
              <a:rPr lang="en-US" baseline="30000"/>
              <a:t>3</a:t>
            </a:r>
            <a:r>
              <a:rPr lang="en-US"/>
              <a:t>d</a:t>
            </a:r>
            <a:r>
              <a:rPr lang="en-US" baseline="3000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69BA-849D-4BCA-9F62-74F84B8CDBAF}" type="slidenum">
              <a:rPr lang="en-US"/>
              <a:pPr/>
              <a:t>16</a:t>
            </a:fld>
            <a:endParaRPr lang="en-US"/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5859463" y="1435100"/>
            <a:ext cx="2970212" cy="294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Bonding in VBT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</a:t>
            </a:r>
            <a:r>
              <a:rPr lang="en-US" b="1" baseline="-25000"/>
              <a:t>4</a:t>
            </a:r>
          </a:p>
          <a:p>
            <a:endParaRPr lang="en-US" b="1" baseline="-25000"/>
          </a:p>
          <a:p>
            <a:endParaRPr lang="en-US" b="1" baseline="-25000"/>
          </a:p>
          <a:p>
            <a:endParaRPr lang="en-US" b="1" baseline="-25000"/>
          </a:p>
          <a:p>
            <a:endParaRPr lang="en-US" b="1" baseline="-25000"/>
          </a:p>
          <a:p>
            <a:endParaRPr lang="en-US" b="1" baseline="-25000"/>
          </a:p>
          <a:p>
            <a:endParaRPr lang="en-US" b="1" baseline="-25000"/>
          </a:p>
          <a:p>
            <a:endParaRPr lang="en-US" b="1" baseline="-25000"/>
          </a:p>
          <a:p>
            <a:endParaRPr lang="en-US" b="1" baseline="-25000"/>
          </a:p>
          <a:p>
            <a:endParaRPr lang="en-US" b="1" baseline="-25000"/>
          </a:p>
          <a:p>
            <a:r>
              <a:rPr lang="en-US" b="1"/>
              <a:t>C</a:t>
            </a:r>
            <a:r>
              <a:rPr lang="en-US" b="1" baseline="-25000"/>
              <a:t>2</a:t>
            </a:r>
            <a:r>
              <a:rPr lang="en-US" b="1"/>
              <a:t>H</a:t>
            </a:r>
            <a:r>
              <a:rPr lang="en-US" b="1" baseline="-25000"/>
              <a:t>4</a:t>
            </a:r>
          </a:p>
        </p:txBody>
      </p:sp>
      <p:pic>
        <p:nvPicPr>
          <p:cNvPr id="251909" name="Picture 5" descr="FG1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88" y="820738"/>
            <a:ext cx="4116387" cy="3805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51910" name="Picture 6" descr="FG12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313" y="3419475"/>
            <a:ext cx="12271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13" y="4770438"/>
            <a:ext cx="46609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9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4325" y="2862263"/>
            <a:ext cx="13843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9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00" y="1543050"/>
            <a:ext cx="27130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5749925" y="788988"/>
            <a:ext cx="1514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800" b="1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4000" b="1" baseline="-25000"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4E7C-4F1D-4A9E-B205-875C57917B2B}" type="slidenum">
              <a:rPr lang="en-US"/>
              <a:pPr/>
              <a:t>17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Molecular Orbital Theory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Basic Ideas</a:t>
            </a:r>
          </a:p>
          <a:p>
            <a:pPr lvl="1"/>
            <a:r>
              <a:rPr lang="en-US"/>
              <a:t>Electrons can spread throughout the entire molecule.</a:t>
            </a:r>
          </a:p>
          <a:p>
            <a:pPr lvl="1"/>
            <a:r>
              <a:rPr lang="en-US"/>
              <a:t>Electrons should not be regarded as belonging to particular bonds.</a:t>
            </a:r>
          </a:p>
          <a:p>
            <a:r>
              <a:rPr lang="en-US"/>
              <a:t>Electrons in a molecule can be described by their wave function or specified by their orbitals.</a:t>
            </a:r>
          </a:p>
          <a:p>
            <a:r>
              <a:rPr lang="en-US"/>
              <a:t>The Molecular Orbital can be derived from</a:t>
            </a:r>
          </a:p>
          <a:p>
            <a:pPr lvl="1"/>
            <a:r>
              <a:rPr lang="en-US"/>
              <a:t>Atomic orbitals</a:t>
            </a:r>
          </a:p>
          <a:p>
            <a:pPr lvl="1"/>
            <a:r>
              <a:rPr lang="en-US"/>
              <a:t>Schrödinger equation</a:t>
            </a:r>
          </a:p>
          <a:p>
            <a:r>
              <a:rPr lang="en-US"/>
              <a:t>A molecular orbital is like an atomic orbital but it spreads throughout the molecule.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ACD2-4332-4100-A5E9-6B67BC20024F}" type="slidenum">
              <a:rPr lang="en-US"/>
              <a:pPr/>
              <a:t>18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Hydrogen-Molecule 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029200"/>
          </a:xfrm>
        </p:spPr>
        <p:txBody>
          <a:bodyPr/>
          <a:lstStyle/>
          <a:p>
            <a:r>
              <a:rPr lang="en-US"/>
              <a:t>The simplest molecule with one electron is H</a:t>
            </a:r>
            <a:r>
              <a:rPr lang="en-US" baseline="-25000"/>
              <a:t>2</a:t>
            </a:r>
            <a:r>
              <a:rPr lang="en-US" baseline="30000"/>
              <a:t>+</a:t>
            </a:r>
          </a:p>
          <a:p>
            <a:pPr lvl="1"/>
            <a:r>
              <a:rPr lang="en-US"/>
              <a:t>The Hamiltonian for the single electron in H</a:t>
            </a:r>
            <a:r>
              <a:rPr lang="en-US" baseline="-25000"/>
              <a:t>2</a:t>
            </a:r>
            <a:r>
              <a:rPr lang="en-US" baseline="30000"/>
              <a:t>+</a:t>
            </a:r>
            <a:r>
              <a:rPr lang="en-US"/>
              <a:t> is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where r</a:t>
            </a:r>
            <a:r>
              <a:rPr lang="en-US" baseline="-25000"/>
              <a:t>A1</a:t>
            </a:r>
            <a:r>
              <a:rPr lang="en-US"/>
              <a:t> and r</a:t>
            </a:r>
            <a:r>
              <a:rPr lang="en-US" baseline="-25000"/>
              <a:t>B1</a:t>
            </a:r>
            <a:r>
              <a:rPr lang="en-US"/>
              <a:t> are the distances of the electron (1) from the two nuclei (A and B) and R is the distance between the two nuclei.</a:t>
            </a:r>
          </a:p>
          <a:p>
            <a:pPr lvl="1"/>
            <a:r>
              <a:rPr lang="en-US"/>
              <a:t>The one-electron wave functions obtained by solving the Schrödinger equation are called molecular orbitals (MO).</a:t>
            </a:r>
          </a:p>
        </p:txBody>
      </p:sp>
      <p:grpSp>
        <p:nvGrpSpPr>
          <p:cNvPr id="194573" name="Group 13"/>
          <p:cNvGrpSpPr>
            <a:grpSpLocks/>
          </p:cNvGrpSpPr>
          <p:nvPr/>
        </p:nvGrpSpPr>
        <p:grpSpPr bwMode="auto">
          <a:xfrm>
            <a:off x="1978025" y="2019300"/>
            <a:ext cx="1257300" cy="1076325"/>
            <a:chOff x="2050" y="2616"/>
            <a:chExt cx="792" cy="678"/>
          </a:xfrm>
        </p:grpSpPr>
        <p:sp>
          <p:nvSpPr>
            <p:cNvPr id="194567" name="Line 7"/>
            <p:cNvSpPr>
              <a:spLocks noChangeShapeType="1"/>
            </p:cNvSpPr>
            <p:nvPr/>
          </p:nvSpPr>
          <p:spPr bwMode="auto">
            <a:xfrm flipV="1">
              <a:off x="2220" y="3126"/>
              <a:ext cx="54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4568" name="Line 8"/>
            <p:cNvSpPr>
              <a:spLocks noChangeShapeType="1"/>
            </p:cNvSpPr>
            <p:nvPr/>
          </p:nvSpPr>
          <p:spPr bwMode="auto">
            <a:xfrm flipV="1">
              <a:off x="2196" y="2628"/>
              <a:ext cx="12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4569" name="Line 9"/>
            <p:cNvSpPr>
              <a:spLocks noChangeShapeType="1"/>
            </p:cNvSpPr>
            <p:nvPr/>
          </p:nvSpPr>
          <p:spPr bwMode="auto">
            <a:xfrm flipH="1" flipV="1">
              <a:off x="2314" y="2644"/>
              <a:ext cx="444" cy="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4564" name="Oval 4"/>
            <p:cNvSpPr>
              <a:spLocks noChangeArrowheads="1"/>
            </p:cNvSpPr>
            <p:nvPr/>
          </p:nvSpPr>
          <p:spPr bwMode="auto">
            <a:xfrm>
              <a:off x="2118" y="3078"/>
              <a:ext cx="108" cy="108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4565" name="Oval 5"/>
            <p:cNvSpPr>
              <a:spLocks noChangeArrowheads="1"/>
            </p:cNvSpPr>
            <p:nvPr/>
          </p:nvSpPr>
          <p:spPr bwMode="auto">
            <a:xfrm>
              <a:off x="2734" y="3082"/>
              <a:ext cx="108" cy="10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4566" name="Oval 6"/>
            <p:cNvSpPr>
              <a:spLocks noChangeArrowheads="1"/>
            </p:cNvSpPr>
            <p:nvPr/>
          </p:nvSpPr>
          <p:spPr bwMode="auto">
            <a:xfrm>
              <a:off x="2286" y="2616"/>
              <a:ext cx="56" cy="5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4570" name="Text Box 10"/>
            <p:cNvSpPr txBox="1">
              <a:spLocks noChangeArrowheads="1"/>
            </p:cNvSpPr>
            <p:nvPr/>
          </p:nvSpPr>
          <p:spPr bwMode="auto">
            <a:xfrm>
              <a:off x="2334" y="3102"/>
              <a:ext cx="3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</a:t>
              </a:r>
            </a:p>
          </p:txBody>
        </p:sp>
        <p:sp>
          <p:nvSpPr>
            <p:cNvPr id="194571" name="Text Box 11"/>
            <p:cNvSpPr txBox="1">
              <a:spLocks noChangeArrowheads="1"/>
            </p:cNvSpPr>
            <p:nvPr/>
          </p:nvSpPr>
          <p:spPr bwMode="auto">
            <a:xfrm>
              <a:off x="2050" y="2758"/>
              <a:ext cx="3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</a:t>
              </a:r>
              <a:r>
                <a:rPr lang="en-US" sz="1400" baseline="-25000"/>
                <a:t>A1</a:t>
              </a:r>
            </a:p>
          </p:txBody>
        </p:sp>
        <p:sp>
          <p:nvSpPr>
            <p:cNvPr id="194572" name="Text Box 12"/>
            <p:cNvSpPr txBox="1">
              <a:spLocks noChangeArrowheads="1"/>
            </p:cNvSpPr>
            <p:nvPr/>
          </p:nvSpPr>
          <p:spPr bwMode="auto">
            <a:xfrm>
              <a:off x="2528" y="2762"/>
              <a:ext cx="3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</a:t>
              </a:r>
              <a:r>
                <a:rPr lang="en-US" sz="1400" baseline="-25000"/>
                <a:t>B1</a:t>
              </a:r>
            </a:p>
          </p:txBody>
        </p:sp>
      </p:grpSp>
      <p:graphicFrame>
        <p:nvGraphicFramePr>
          <p:cNvPr id="194574" name="Object 14"/>
          <p:cNvGraphicFramePr>
            <a:graphicFrameLocks noChangeAspect="1"/>
          </p:cNvGraphicFramePr>
          <p:nvPr/>
        </p:nvGraphicFramePr>
        <p:xfrm>
          <a:off x="3594100" y="2189163"/>
          <a:ext cx="36195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6" name="Equation" r:id="rId3" imgW="1943100" imgH="482600" progId="Equation.3">
                  <p:embed/>
                </p:oleObj>
              </mc:Choice>
              <mc:Fallback>
                <p:oleObj name="Equation" r:id="rId3" imgW="1943100" imgH="4826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189163"/>
                        <a:ext cx="36195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5" name="Object 15"/>
          <p:cNvGraphicFramePr>
            <a:graphicFrameLocks noChangeAspect="1"/>
          </p:cNvGraphicFramePr>
          <p:nvPr/>
        </p:nvGraphicFramePr>
        <p:xfrm>
          <a:off x="3925888" y="5788025"/>
          <a:ext cx="12541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7" name="Equation" r:id="rId5" imgW="672808" imgH="203112" progId="Equation.3">
                  <p:embed/>
                </p:oleObj>
              </mc:Choice>
              <mc:Fallback>
                <p:oleObj name="Equation" r:id="rId5" imgW="672808" imgH="203112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5788025"/>
                        <a:ext cx="12541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036-09B1-48CF-9B0E-DC332C8CF888}" type="slidenum">
              <a:rPr lang="en-US"/>
              <a:pPr/>
              <a:t>19</a:t>
            </a:fld>
            <a:endParaRPr 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Linear Combinations of Atomic Orbitals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wave function of electrons in a molecule is a superposition of the comprising atomic orbitals.</a:t>
            </a:r>
          </a:p>
          <a:p>
            <a:endParaRPr lang="en-US"/>
          </a:p>
          <a:p>
            <a:pPr lvl="1"/>
            <a:r>
              <a:rPr lang="en-US"/>
              <a:t>The molecular orbitals (MO) can be written as the linear combinations of atomic orbitals (AO).</a:t>
            </a:r>
          </a:p>
          <a:p>
            <a:pPr lvl="1"/>
            <a:r>
              <a:rPr lang="en-US"/>
              <a:t>An approximate molecular orbital formed from a linear combination of atomic orbitals is called an LCAO-MO.</a:t>
            </a:r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2146300" y="1943100"/>
          <a:ext cx="39751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4" name="Equation" r:id="rId3" imgW="2133600" imgH="241300" progId="Equation.3">
                  <p:embed/>
                </p:oleObj>
              </mc:Choice>
              <mc:Fallback>
                <p:oleObj name="Equation" r:id="rId3" imgW="2133600" imgH="2413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1943100"/>
                        <a:ext cx="39751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1D568-F2C0-4D02-8BE6-2DAE5BE86527}" type="slidenum">
              <a:rPr lang="en-US"/>
              <a:pPr/>
              <a:t>2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Molecular Structure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Valence-Bond Theory</a:t>
            </a:r>
          </a:p>
          <a:p>
            <a:pPr lvl="1"/>
            <a:r>
              <a:rPr lang="en-US"/>
              <a:t>Shared electron pair</a:t>
            </a:r>
          </a:p>
          <a:p>
            <a:pPr lvl="1"/>
            <a:r>
              <a:rPr lang="en-US" sz="2800">
                <a:sym typeface="Symbol" pitchFamily="18" charset="2"/>
              </a:rPr>
              <a:t></a:t>
            </a:r>
            <a:r>
              <a:rPr lang="en-US">
                <a:sym typeface="Symbol" pitchFamily="18" charset="2"/>
              </a:rPr>
              <a:t> and </a:t>
            </a:r>
            <a:r>
              <a:rPr lang="en-US" sz="2800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 bonding</a:t>
            </a:r>
          </a:p>
          <a:p>
            <a:pPr lvl="1"/>
            <a:r>
              <a:rPr lang="en-US">
                <a:sym typeface="Symbol" pitchFamily="18" charset="2"/>
              </a:rPr>
              <a:t>Hybridization</a:t>
            </a:r>
          </a:p>
          <a:p>
            <a:r>
              <a:rPr lang="en-US"/>
              <a:t>Molecular Orbital Theory</a:t>
            </a:r>
          </a:p>
          <a:p>
            <a:pPr lvl="1"/>
            <a:r>
              <a:rPr lang="en-US"/>
              <a:t>Linear Combination of Atomic Orbitals (LCAO)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42174-76B0-4F5C-91F4-6DAB72E86C67}" type="slidenum">
              <a:rPr lang="en-US"/>
              <a:pPr/>
              <a:t>20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Bonding Orbitals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00100"/>
            <a:ext cx="8591550" cy="5715000"/>
          </a:xfrm>
        </p:spPr>
        <p:txBody>
          <a:bodyPr/>
          <a:lstStyle/>
          <a:p>
            <a:r>
              <a:rPr lang="en-US" sz="3600"/>
              <a:t>If the molecular orbital is                      the probability density corresponding to the wave function </a:t>
            </a:r>
            <a:r>
              <a:rPr lang="en-US" sz="2400" i="1">
                <a:sym typeface="Symbol" pitchFamily="18" charset="2"/>
              </a:rPr>
              <a:t></a:t>
            </a:r>
            <a:r>
              <a:rPr lang="en-US" sz="2400" baseline="-25000">
                <a:sym typeface="Symbol" pitchFamily="18" charset="2"/>
              </a:rPr>
              <a:t>+</a:t>
            </a:r>
            <a:r>
              <a:rPr lang="en-US" sz="2400">
                <a:sym typeface="Symbol" pitchFamily="18" charset="2"/>
              </a:rPr>
              <a:t> </a:t>
            </a:r>
            <a:endParaRPr lang="en-US" sz="3600"/>
          </a:p>
          <a:p>
            <a:pPr lvl="1"/>
            <a:endParaRPr lang="en-US" sz="6600"/>
          </a:p>
          <a:p>
            <a:pPr lvl="1"/>
            <a:r>
              <a:rPr lang="en-US" sz="3200"/>
              <a:t>A</a:t>
            </a:r>
            <a:r>
              <a:rPr lang="en-US" sz="3200" baseline="30000"/>
              <a:t>2</a:t>
            </a:r>
            <a:r>
              <a:rPr lang="en-US" sz="3200"/>
              <a:t> and B</a:t>
            </a:r>
            <a:r>
              <a:rPr lang="en-US" sz="3200" baseline="30000"/>
              <a:t>2</a:t>
            </a:r>
            <a:r>
              <a:rPr lang="en-US" sz="3200"/>
              <a:t> are the probabilities </a:t>
            </a:r>
            <a:br>
              <a:rPr lang="en-US" sz="3200"/>
            </a:br>
            <a:r>
              <a:rPr lang="en-US" sz="3200"/>
              <a:t>if the electron were confined to </a:t>
            </a:r>
            <a:br>
              <a:rPr lang="en-US" sz="3200"/>
            </a:br>
            <a:r>
              <a:rPr lang="en-US" sz="3200"/>
              <a:t>the atomic orbitals A and B</a:t>
            </a:r>
          </a:p>
          <a:p>
            <a:pPr lvl="1"/>
            <a:r>
              <a:rPr lang="en-US" sz="3200"/>
              <a:t>2AB is the overlap density</a:t>
            </a:r>
          </a:p>
          <a:p>
            <a:r>
              <a:rPr lang="en-US" sz="3600"/>
              <a:t>The overlap density represents an enhancement of the probability of finding the electron in the internucler region.</a:t>
            </a:r>
          </a:p>
          <a:p>
            <a:r>
              <a:rPr lang="en-US" sz="3600"/>
              <a:t>The enhancement is the result of the constructive interference of the two atomic orbitals</a:t>
            </a:r>
          </a:p>
          <a:p>
            <a:pPr lvl="1"/>
            <a:endParaRPr lang="en-US" sz="3200"/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4448711" y="826325"/>
          <a:ext cx="17510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0" name="Equation" r:id="rId3" imgW="939392" imgH="215806" progId="Equation.3">
                  <p:embed/>
                </p:oleObj>
              </mc:Choice>
              <mc:Fallback>
                <p:oleObj name="Equation" r:id="rId3" imgW="939392" imgH="215806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711" y="826325"/>
                        <a:ext cx="175101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1233488" y="1909763"/>
          <a:ext cx="29337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1" name="Equation" r:id="rId5" imgW="1574800" imgH="228600" progId="Equation.3">
                  <p:embed/>
                </p:oleObj>
              </mc:Choice>
              <mc:Fallback>
                <p:oleObj name="Equation" r:id="rId5" imgW="157480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909763"/>
                        <a:ext cx="293370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4906963" y="1739900"/>
          <a:ext cx="4041775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2" name="แผนภูมิ" r:id="rId7" imgW="7067416" imgH="2848051" progId="Excel.Sheet.8">
                  <p:embed/>
                </p:oleObj>
              </mc:Choice>
              <mc:Fallback>
                <p:oleObj name="แผนภูมิ" r:id="rId7" imgW="7067416" imgH="2848051" progId="Excel.Shee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1739900"/>
                        <a:ext cx="4041775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5161031" y="2187830"/>
            <a:ext cx="3640770" cy="1762419"/>
          </a:xfrm>
          <a:custGeom>
            <a:avLst/>
            <a:gdLst>
              <a:gd name="connsiteX0" fmla="*/ 0 w 3640770"/>
              <a:gd name="connsiteY0" fmla="*/ 1783922 h 1783922"/>
              <a:gd name="connsiteX1" fmla="*/ 1082694 w 3640770"/>
              <a:gd name="connsiteY1" fmla="*/ 1441723 h 1783922"/>
              <a:gd name="connsiteX2" fmla="*/ 1458552 w 3640770"/>
              <a:gd name="connsiteY2" fmla="*/ 67318 h 1783922"/>
              <a:gd name="connsiteX3" fmla="*/ 1811970 w 3640770"/>
              <a:gd name="connsiteY3" fmla="*/ 1049036 h 1783922"/>
              <a:gd name="connsiteX4" fmla="*/ 2187828 w 3640770"/>
              <a:gd name="connsiteY4" fmla="*/ 61708 h 1783922"/>
              <a:gd name="connsiteX5" fmla="*/ 2552466 w 3640770"/>
              <a:gd name="connsiteY5" fmla="*/ 1419284 h 1783922"/>
              <a:gd name="connsiteX6" fmla="*/ 3640770 w 3640770"/>
              <a:gd name="connsiteY6" fmla="*/ 1783922 h 1783922"/>
              <a:gd name="connsiteX0" fmla="*/ 0 w 3640770"/>
              <a:gd name="connsiteY0" fmla="*/ 1782987 h 1782987"/>
              <a:gd name="connsiteX1" fmla="*/ 1082694 w 3640770"/>
              <a:gd name="connsiteY1" fmla="*/ 1440788 h 1782987"/>
              <a:gd name="connsiteX2" fmla="*/ 1458552 w 3640770"/>
              <a:gd name="connsiteY2" fmla="*/ 66383 h 1782987"/>
              <a:gd name="connsiteX3" fmla="*/ 1840019 w 3640770"/>
              <a:gd name="connsiteY3" fmla="*/ 1053710 h 1782987"/>
              <a:gd name="connsiteX4" fmla="*/ 2187828 w 3640770"/>
              <a:gd name="connsiteY4" fmla="*/ 60773 h 1782987"/>
              <a:gd name="connsiteX5" fmla="*/ 2552466 w 3640770"/>
              <a:gd name="connsiteY5" fmla="*/ 1418349 h 1782987"/>
              <a:gd name="connsiteX6" fmla="*/ 3640770 w 3640770"/>
              <a:gd name="connsiteY6" fmla="*/ 1782987 h 1782987"/>
              <a:gd name="connsiteX0" fmla="*/ 0 w 3640770"/>
              <a:gd name="connsiteY0" fmla="*/ 1781117 h 1781117"/>
              <a:gd name="connsiteX1" fmla="*/ 1082694 w 3640770"/>
              <a:gd name="connsiteY1" fmla="*/ 1438918 h 1781117"/>
              <a:gd name="connsiteX2" fmla="*/ 1458552 w 3640770"/>
              <a:gd name="connsiteY2" fmla="*/ 64513 h 1781117"/>
              <a:gd name="connsiteX3" fmla="*/ 1840019 w 3640770"/>
              <a:gd name="connsiteY3" fmla="*/ 1051840 h 1781117"/>
              <a:gd name="connsiteX4" fmla="*/ 2187828 w 3640770"/>
              <a:gd name="connsiteY4" fmla="*/ 58903 h 1781117"/>
              <a:gd name="connsiteX5" fmla="*/ 2552466 w 3640770"/>
              <a:gd name="connsiteY5" fmla="*/ 1416479 h 1781117"/>
              <a:gd name="connsiteX6" fmla="*/ 3640770 w 3640770"/>
              <a:gd name="connsiteY6" fmla="*/ 1781117 h 1781117"/>
              <a:gd name="connsiteX0" fmla="*/ 0 w 3640770"/>
              <a:gd name="connsiteY0" fmla="*/ 1781117 h 1781117"/>
              <a:gd name="connsiteX1" fmla="*/ 1082694 w 3640770"/>
              <a:gd name="connsiteY1" fmla="*/ 1438918 h 1781117"/>
              <a:gd name="connsiteX2" fmla="*/ 1458552 w 3640770"/>
              <a:gd name="connsiteY2" fmla="*/ 64513 h 1781117"/>
              <a:gd name="connsiteX3" fmla="*/ 1840019 w 3640770"/>
              <a:gd name="connsiteY3" fmla="*/ 1051840 h 1781117"/>
              <a:gd name="connsiteX4" fmla="*/ 2187828 w 3640770"/>
              <a:gd name="connsiteY4" fmla="*/ 58903 h 1781117"/>
              <a:gd name="connsiteX5" fmla="*/ 2552466 w 3640770"/>
              <a:gd name="connsiteY5" fmla="*/ 1416479 h 1781117"/>
              <a:gd name="connsiteX6" fmla="*/ 3640770 w 3640770"/>
              <a:gd name="connsiteY6" fmla="*/ 1781117 h 1781117"/>
              <a:gd name="connsiteX0" fmla="*/ 0 w 3640770"/>
              <a:gd name="connsiteY0" fmla="*/ 1781117 h 1781117"/>
              <a:gd name="connsiteX1" fmla="*/ 1082694 w 3640770"/>
              <a:gd name="connsiteY1" fmla="*/ 1438918 h 1781117"/>
              <a:gd name="connsiteX2" fmla="*/ 1458552 w 3640770"/>
              <a:gd name="connsiteY2" fmla="*/ 64513 h 1781117"/>
              <a:gd name="connsiteX3" fmla="*/ 1840019 w 3640770"/>
              <a:gd name="connsiteY3" fmla="*/ 1051840 h 1781117"/>
              <a:gd name="connsiteX4" fmla="*/ 2187828 w 3640770"/>
              <a:gd name="connsiteY4" fmla="*/ 58903 h 1781117"/>
              <a:gd name="connsiteX5" fmla="*/ 2552466 w 3640770"/>
              <a:gd name="connsiteY5" fmla="*/ 1416479 h 1781117"/>
              <a:gd name="connsiteX6" fmla="*/ 3640770 w 3640770"/>
              <a:gd name="connsiteY6" fmla="*/ 1781117 h 1781117"/>
              <a:gd name="connsiteX0" fmla="*/ 0 w 3640770"/>
              <a:gd name="connsiteY0" fmla="*/ 1736238 h 1736238"/>
              <a:gd name="connsiteX1" fmla="*/ 1082694 w 3640770"/>
              <a:gd name="connsiteY1" fmla="*/ 1394039 h 1736238"/>
              <a:gd name="connsiteX2" fmla="*/ 1458552 w 3640770"/>
              <a:gd name="connsiteY2" fmla="*/ 19634 h 1736238"/>
              <a:gd name="connsiteX3" fmla="*/ 1840019 w 3640770"/>
              <a:gd name="connsiteY3" fmla="*/ 1006961 h 1736238"/>
              <a:gd name="connsiteX4" fmla="*/ 2187828 w 3640770"/>
              <a:gd name="connsiteY4" fmla="*/ 14024 h 1736238"/>
              <a:gd name="connsiteX5" fmla="*/ 2552466 w 3640770"/>
              <a:gd name="connsiteY5" fmla="*/ 1371600 h 1736238"/>
              <a:gd name="connsiteX6" fmla="*/ 3640770 w 3640770"/>
              <a:gd name="connsiteY6" fmla="*/ 1736238 h 1736238"/>
              <a:gd name="connsiteX0" fmla="*/ 0 w 3640770"/>
              <a:gd name="connsiteY0" fmla="*/ 1722214 h 1722214"/>
              <a:gd name="connsiteX1" fmla="*/ 1082694 w 3640770"/>
              <a:gd name="connsiteY1" fmla="*/ 1380015 h 1722214"/>
              <a:gd name="connsiteX2" fmla="*/ 1447332 w 3640770"/>
              <a:gd name="connsiteY2" fmla="*/ 28049 h 1722214"/>
              <a:gd name="connsiteX3" fmla="*/ 1840019 w 3640770"/>
              <a:gd name="connsiteY3" fmla="*/ 992937 h 1722214"/>
              <a:gd name="connsiteX4" fmla="*/ 2187828 w 3640770"/>
              <a:gd name="connsiteY4" fmla="*/ 0 h 1722214"/>
              <a:gd name="connsiteX5" fmla="*/ 2552466 w 3640770"/>
              <a:gd name="connsiteY5" fmla="*/ 1357576 h 1722214"/>
              <a:gd name="connsiteX6" fmla="*/ 3640770 w 3640770"/>
              <a:gd name="connsiteY6" fmla="*/ 1722214 h 1722214"/>
              <a:gd name="connsiteX0" fmla="*/ 0 w 3640770"/>
              <a:gd name="connsiteY0" fmla="*/ 1730628 h 1730628"/>
              <a:gd name="connsiteX1" fmla="*/ 1082694 w 3640770"/>
              <a:gd name="connsiteY1" fmla="*/ 1388429 h 1730628"/>
              <a:gd name="connsiteX2" fmla="*/ 1452942 w 3640770"/>
              <a:gd name="connsiteY2" fmla="*/ 19634 h 1730628"/>
              <a:gd name="connsiteX3" fmla="*/ 1840019 w 3640770"/>
              <a:gd name="connsiteY3" fmla="*/ 1001351 h 1730628"/>
              <a:gd name="connsiteX4" fmla="*/ 2187828 w 3640770"/>
              <a:gd name="connsiteY4" fmla="*/ 8414 h 1730628"/>
              <a:gd name="connsiteX5" fmla="*/ 2552466 w 3640770"/>
              <a:gd name="connsiteY5" fmla="*/ 1365990 h 1730628"/>
              <a:gd name="connsiteX6" fmla="*/ 3640770 w 3640770"/>
              <a:gd name="connsiteY6" fmla="*/ 1730628 h 1730628"/>
              <a:gd name="connsiteX0" fmla="*/ 0 w 3640770"/>
              <a:gd name="connsiteY0" fmla="*/ 1741848 h 1741848"/>
              <a:gd name="connsiteX1" fmla="*/ 1082694 w 3640770"/>
              <a:gd name="connsiteY1" fmla="*/ 1399649 h 1741848"/>
              <a:gd name="connsiteX2" fmla="*/ 1548309 w 3640770"/>
              <a:gd name="connsiteY2" fmla="*/ 19634 h 1741848"/>
              <a:gd name="connsiteX3" fmla="*/ 1840019 w 3640770"/>
              <a:gd name="connsiteY3" fmla="*/ 1012571 h 1741848"/>
              <a:gd name="connsiteX4" fmla="*/ 2187828 w 3640770"/>
              <a:gd name="connsiteY4" fmla="*/ 19634 h 1741848"/>
              <a:gd name="connsiteX5" fmla="*/ 2552466 w 3640770"/>
              <a:gd name="connsiteY5" fmla="*/ 1377210 h 1741848"/>
              <a:gd name="connsiteX6" fmla="*/ 3640770 w 3640770"/>
              <a:gd name="connsiteY6" fmla="*/ 1741848 h 1741848"/>
              <a:gd name="connsiteX0" fmla="*/ 0 w 3640770"/>
              <a:gd name="connsiteY0" fmla="*/ 1725019 h 1725019"/>
              <a:gd name="connsiteX1" fmla="*/ 1082694 w 3640770"/>
              <a:gd name="connsiteY1" fmla="*/ 1382820 h 1725019"/>
              <a:gd name="connsiteX2" fmla="*/ 1548309 w 3640770"/>
              <a:gd name="connsiteY2" fmla="*/ 2805 h 1725019"/>
              <a:gd name="connsiteX3" fmla="*/ 1840019 w 3640770"/>
              <a:gd name="connsiteY3" fmla="*/ 995742 h 1725019"/>
              <a:gd name="connsiteX4" fmla="*/ 2187828 w 3640770"/>
              <a:gd name="connsiteY4" fmla="*/ 2805 h 1725019"/>
              <a:gd name="connsiteX5" fmla="*/ 2552466 w 3640770"/>
              <a:gd name="connsiteY5" fmla="*/ 1360381 h 1725019"/>
              <a:gd name="connsiteX6" fmla="*/ 3640770 w 3640770"/>
              <a:gd name="connsiteY6" fmla="*/ 1725019 h 1725019"/>
              <a:gd name="connsiteX0" fmla="*/ 0 w 3640770"/>
              <a:gd name="connsiteY0" fmla="*/ 1722214 h 1722214"/>
              <a:gd name="connsiteX1" fmla="*/ 1082694 w 3640770"/>
              <a:gd name="connsiteY1" fmla="*/ 1380015 h 1722214"/>
              <a:gd name="connsiteX2" fmla="*/ 1458552 w 3640770"/>
              <a:gd name="connsiteY2" fmla="*/ 11220 h 1722214"/>
              <a:gd name="connsiteX3" fmla="*/ 1840019 w 3640770"/>
              <a:gd name="connsiteY3" fmla="*/ 992937 h 1722214"/>
              <a:gd name="connsiteX4" fmla="*/ 2187828 w 3640770"/>
              <a:gd name="connsiteY4" fmla="*/ 0 h 1722214"/>
              <a:gd name="connsiteX5" fmla="*/ 2552466 w 3640770"/>
              <a:gd name="connsiteY5" fmla="*/ 1357576 h 1722214"/>
              <a:gd name="connsiteX6" fmla="*/ 3640770 w 3640770"/>
              <a:gd name="connsiteY6" fmla="*/ 1722214 h 1722214"/>
              <a:gd name="connsiteX0" fmla="*/ 0 w 3640770"/>
              <a:gd name="connsiteY0" fmla="*/ 1722214 h 1722214"/>
              <a:gd name="connsiteX1" fmla="*/ 1082694 w 3640770"/>
              <a:gd name="connsiteY1" fmla="*/ 1380015 h 1722214"/>
              <a:gd name="connsiteX2" fmla="*/ 1458552 w 3640770"/>
              <a:gd name="connsiteY2" fmla="*/ 11220 h 1722214"/>
              <a:gd name="connsiteX3" fmla="*/ 1823190 w 3640770"/>
              <a:gd name="connsiteY3" fmla="*/ 998547 h 1722214"/>
              <a:gd name="connsiteX4" fmla="*/ 2187828 w 3640770"/>
              <a:gd name="connsiteY4" fmla="*/ 0 h 1722214"/>
              <a:gd name="connsiteX5" fmla="*/ 2552466 w 3640770"/>
              <a:gd name="connsiteY5" fmla="*/ 1357576 h 1722214"/>
              <a:gd name="connsiteX6" fmla="*/ 3640770 w 3640770"/>
              <a:gd name="connsiteY6" fmla="*/ 1722214 h 1722214"/>
              <a:gd name="connsiteX0" fmla="*/ 0 w 3640770"/>
              <a:gd name="connsiteY0" fmla="*/ 1722214 h 1722214"/>
              <a:gd name="connsiteX1" fmla="*/ 1082694 w 3640770"/>
              <a:gd name="connsiteY1" fmla="*/ 1380015 h 1722214"/>
              <a:gd name="connsiteX2" fmla="*/ 1458552 w 3640770"/>
              <a:gd name="connsiteY2" fmla="*/ 11220 h 1722214"/>
              <a:gd name="connsiteX3" fmla="*/ 1823190 w 3640770"/>
              <a:gd name="connsiteY3" fmla="*/ 998547 h 1722214"/>
              <a:gd name="connsiteX4" fmla="*/ 2187828 w 3640770"/>
              <a:gd name="connsiteY4" fmla="*/ 0 h 1722214"/>
              <a:gd name="connsiteX5" fmla="*/ 2552466 w 3640770"/>
              <a:gd name="connsiteY5" fmla="*/ 1357576 h 1722214"/>
              <a:gd name="connsiteX6" fmla="*/ 3640770 w 3640770"/>
              <a:gd name="connsiteY6" fmla="*/ 1722214 h 1722214"/>
              <a:gd name="connsiteX0" fmla="*/ 0 w 3640770"/>
              <a:gd name="connsiteY0" fmla="*/ 1722214 h 1722214"/>
              <a:gd name="connsiteX1" fmla="*/ 1082694 w 3640770"/>
              <a:gd name="connsiteY1" fmla="*/ 1380015 h 1722214"/>
              <a:gd name="connsiteX2" fmla="*/ 1458552 w 3640770"/>
              <a:gd name="connsiteY2" fmla="*/ 11220 h 1722214"/>
              <a:gd name="connsiteX3" fmla="*/ 1823190 w 3640770"/>
              <a:gd name="connsiteY3" fmla="*/ 998547 h 1722214"/>
              <a:gd name="connsiteX4" fmla="*/ 2187828 w 3640770"/>
              <a:gd name="connsiteY4" fmla="*/ 0 h 1722214"/>
              <a:gd name="connsiteX5" fmla="*/ 2552466 w 3640770"/>
              <a:gd name="connsiteY5" fmla="*/ 1357576 h 1722214"/>
              <a:gd name="connsiteX6" fmla="*/ 3640770 w 3640770"/>
              <a:gd name="connsiteY6" fmla="*/ 1722214 h 1722214"/>
              <a:gd name="connsiteX0" fmla="*/ 0 w 3640770"/>
              <a:gd name="connsiteY0" fmla="*/ 1722214 h 1743719"/>
              <a:gd name="connsiteX1" fmla="*/ 1082694 w 3640770"/>
              <a:gd name="connsiteY1" fmla="*/ 1380015 h 1743719"/>
              <a:gd name="connsiteX2" fmla="*/ 1458552 w 3640770"/>
              <a:gd name="connsiteY2" fmla="*/ 11220 h 1743719"/>
              <a:gd name="connsiteX3" fmla="*/ 1823190 w 3640770"/>
              <a:gd name="connsiteY3" fmla="*/ 998547 h 1743719"/>
              <a:gd name="connsiteX4" fmla="*/ 2187828 w 3640770"/>
              <a:gd name="connsiteY4" fmla="*/ 0 h 1743719"/>
              <a:gd name="connsiteX5" fmla="*/ 2552466 w 3640770"/>
              <a:gd name="connsiteY5" fmla="*/ 1357576 h 1743719"/>
              <a:gd name="connsiteX6" fmla="*/ 3640770 w 3640770"/>
              <a:gd name="connsiteY6" fmla="*/ 1722214 h 1743719"/>
              <a:gd name="connsiteX0" fmla="*/ 0 w 3640770"/>
              <a:gd name="connsiteY0" fmla="*/ 1722214 h 1762419"/>
              <a:gd name="connsiteX1" fmla="*/ 1082694 w 3640770"/>
              <a:gd name="connsiteY1" fmla="*/ 1380015 h 1762419"/>
              <a:gd name="connsiteX2" fmla="*/ 1458552 w 3640770"/>
              <a:gd name="connsiteY2" fmla="*/ 11220 h 1762419"/>
              <a:gd name="connsiteX3" fmla="*/ 1823190 w 3640770"/>
              <a:gd name="connsiteY3" fmla="*/ 998547 h 1762419"/>
              <a:gd name="connsiteX4" fmla="*/ 2187828 w 3640770"/>
              <a:gd name="connsiteY4" fmla="*/ 0 h 1762419"/>
              <a:gd name="connsiteX5" fmla="*/ 2552466 w 3640770"/>
              <a:gd name="connsiteY5" fmla="*/ 1357576 h 1762419"/>
              <a:gd name="connsiteX6" fmla="*/ 3640770 w 3640770"/>
              <a:gd name="connsiteY6" fmla="*/ 1722214 h 176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770" h="1762419">
                <a:moveTo>
                  <a:pt x="0" y="1722214"/>
                </a:moveTo>
                <a:cubicBezTo>
                  <a:pt x="419801" y="1694165"/>
                  <a:pt x="794723" y="1743719"/>
                  <a:pt x="1082694" y="1380015"/>
                </a:cubicBezTo>
                <a:cubicBezTo>
                  <a:pt x="1325786" y="1094849"/>
                  <a:pt x="1438917" y="14025"/>
                  <a:pt x="1458552" y="11220"/>
                </a:cubicBezTo>
                <a:cubicBezTo>
                  <a:pt x="1461357" y="8415"/>
                  <a:pt x="1623106" y="994807"/>
                  <a:pt x="1823190" y="998547"/>
                </a:cubicBezTo>
                <a:cubicBezTo>
                  <a:pt x="2012054" y="991068"/>
                  <a:pt x="2203723" y="6544"/>
                  <a:pt x="2187828" y="0"/>
                </a:cubicBezTo>
                <a:cubicBezTo>
                  <a:pt x="2199983" y="4674"/>
                  <a:pt x="2310309" y="1070540"/>
                  <a:pt x="2552466" y="1357576"/>
                </a:cubicBezTo>
                <a:cubicBezTo>
                  <a:pt x="2912429" y="1762419"/>
                  <a:pt x="3217696" y="1683413"/>
                  <a:pt x="3640770" y="1722214"/>
                </a:cubicBezTo>
              </a:path>
            </a:pathLst>
          </a:cu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5550-C123-40A3-8F51-2EF7EFB34F33}" type="slidenum">
              <a:rPr lang="en-US"/>
              <a:pPr/>
              <a:t>21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Antibonding Orbitals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The linear combination </a:t>
            </a:r>
            <a:r>
              <a:rPr lang="en-US" sz="2400" i="1">
                <a:latin typeface="Arial" pitchFamily="34" charset="0"/>
                <a:cs typeface="Arial" pitchFamily="34" charset="0"/>
                <a:sym typeface="Symbol" pitchFamily="18" charset="2"/>
              </a:rPr>
              <a:t></a:t>
            </a:r>
            <a:r>
              <a:rPr lang="en-US" sz="2400" baseline="-25000"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en-US" sz="3600"/>
              <a:t> corresponds to a higher energy than </a:t>
            </a:r>
            <a:r>
              <a:rPr lang="en-US" sz="2400" i="1">
                <a:latin typeface="Arial" pitchFamily="34" charset="0"/>
                <a:cs typeface="Arial" pitchFamily="34" charset="0"/>
                <a:sym typeface="Symbol" pitchFamily="18" charset="2"/>
              </a:rPr>
              <a:t></a:t>
            </a:r>
            <a:r>
              <a:rPr lang="en-US" sz="2400" baseline="-25000">
                <a:latin typeface="Arial" pitchFamily="34" charset="0"/>
                <a:cs typeface="Arial" pitchFamily="34" charset="0"/>
                <a:sym typeface="Symbol" pitchFamily="18" charset="2"/>
              </a:rPr>
              <a:t>+</a:t>
            </a:r>
            <a:r>
              <a:rPr lang="en-US" sz="3600"/>
              <a:t>.</a:t>
            </a:r>
          </a:p>
          <a:p>
            <a:r>
              <a:rPr lang="en-US" sz="3600"/>
              <a:t>The probability density of </a:t>
            </a:r>
            <a:r>
              <a:rPr lang="en-US" sz="2400" i="1">
                <a:latin typeface="Arial" pitchFamily="34" charset="0"/>
                <a:cs typeface="Arial" pitchFamily="34" charset="0"/>
                <a:sym typeface="Symbol" pitchFamily="18" charset="2"/>
              </a:rPr>
              <a:t></a:t>
            </a:r>
            <a:r>
              <a:rPr lang="en-US" sz="2400" baseline="-25000"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en-US" sz="3600"/>
              <a:t> is</a:t>
            </a:r>
          </a:p>
          <a:p>
            <a:endParaRPr lang="en-US" sz="3600"/>
          </a:p>
          <a:p>
            <a:r>
              <a:rPr lang="en-US" sz="3200"/>
              <a:t>There is a reduction in probability</a:t>
            </a:r>
            <a:br>
              <a:rPr lang="en-US" sz="3200"/>
            </a:br>
            <a:r>
              <a:rPr lang="en-US" sz="3200"/>
              <a:t>density between the nuclei due to</a:t>
            </a:r>
            <a:br>
              <a:rPr lang="en-US" sz="3200"/>
            </a:br>
            <a:r>
              <a:rPr lang="en-US" sz="3200"/>
              <a:t>the -2AB term which is destructive</a:t>
            </a:r>
            <a:br>
              <a:rPr lang="en-US" sz="3200"/>
            </a:br>
            <a:r>
              <a:rPr lang="en-US" sz="3200"/>
              <a:t>interference where the two atomic </a:t>
            </a:r>
            <a:br>
              <a:rPr lang="en-US" sz="3200"/>
            </a:br>
            <a:r>
              <a:rPr lang="en-US" sz="3200"/>
              <a:t>orbitals overlap.</a:t>
            </a:r>
          </a:p>
          <a:p>
            <a:r>
              <a:rPr lang="en-US" sz="3200"/>
              <a:t>The antibonding electron is excluded from the internuclear region and it can pulls the nuclei apart.</a:t>
            </a:r>
          </a:p>
        </p:txBody>
      </p:sp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5145004" y="1762557"/>
          <a:ext cx="3725863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9" name="แผนภูมิ" r:id="rId3" imgW="7067416" imgH="2848051" progId="Excel.Sheet.8">
                  <p:embed/>
                </p:oleObj>
              </mc:Choice>
              <mc:Fallback>
                <p:oleObj name="แผนภูมิ" r:id="rId3" imgW="7067416" imgH="2848051" progId="Excel.Sheet.8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04" y="1762557"/>
                        <a:ext cx="3725863" cy="284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1420813" y="2268538"/>
          <a:ext cx="29098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0" name="Equation" r:id="rId5" imgW="1562100" imgH="228600" progId="Equation.3">
                  <p:embed/>
                </p:oleObj>
              </mc:Choice>
              <mc:Fallback>
                <p:oleObj name="Equation" r:id="rId5" imgW="1562100" imgH="2286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2268538"/>
                        <a:ext cx="2909887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5396643" y="2190633"/>
            <a:ext cx="3337840" cy="1997094"/>
          </a:xfrm>
          <a:custGeom>
            <a:avLst/>
            <a:gdLst>
              <a:gd name="connsiteX0" fmla="*/ 0 w 3337840"/>
              <a:gd name="connsiteY0" fmla="*/ 984523 h 1974655"/>
              <a:gd name="connsiteX1" fmla="*/ 948059 w 3337840"/>
              <a:gd name="connsiteY1" fmla="*/ 838668 h 1974655"/>
              <a:gd name="connsiteX2" fmla="*/ 1340746 w 3337840"/>
              <a:gd name="connsiteY2" fmla="*/ 25244 h 1974655"/>
              <a:gd name="connsiteX3" fmla="*/ 1671725 w 3337840"/>
              <a:gd name="connsiteY3" fmla="*/ 990133 h 1974655"/>
              <a:gd name="connsiteX4" fmla="*/ 2013924 w 3337840"/>
              <a:gd name="connsiteY4" fmla="*/ 1949411 h 1974655"/>
              <a:gd name="connsiteX5" fmla="*/ 2401001 w 3337840"/>
              <a:gd name="connsiteY5" fmla="*/ 1141598 h 1974655"/>
              <a:gd name="connsiteX6" fmla="*/ 3337840 w 3337840"/>
              <a:gd name="connsiteY6" fmla="*/ 990133 h 1974655"/>
              <a:gd name="connsiteX0" fmla="*/ 0 w 3337840"/>
              <a:gd name="connsiteY0" fmla="*/ 984523 h 1974655"/>
              <a:gd name="connsiteX1" fmla="*/ 948059 w 3337840"/>
              <a:gd name="connsiteY1" fmla="*/ 838668 h 1974655"/>
              <a:gd name="connsiteX2" fmla="*/ 1340746 w 3337840"/>
              <a:gd name="connsiteY2" fmla="*/ 25244 h 1974655"/>
              <a:gd name="connsiteX3" fmla="*/ 1671725 w 3337840"/>
              <a:gd name="connsiteY3" fmla="*/ 990133 h 1974655"/>
              <a:gd name="connsiteX4" fmla="*/ 2013924 w 3337840"/>
              <a:gd name="connsiteY4" fmla="*/ 1949411 h 1974655"/>
              <a:gd name="connsiteX5" fmla="*/ 2401001 w 3337840"/>
              <a:gd name="connsiteY5" fmla="*/ 1141598 h 1974655"/>
              <a:gd name="connsiteX6" fmla="*/ 3337840 w 3337840"/>
              <a:gd name="connsiteY6" fmla="*/ 990133 h 1974655"/>
              <a:gd name="connsiteX0" fmla="*/ 0 w 3337840"/>
              <a:gd name="connsiteY0" fmla="*/ 984523 h 1974655"/>
              <a:gd name="connsiteX1" fmla="*/ 948059 w 3337840"/>
              <a:gd name="connsiteY1" fmla="*/ 838668 h 1974655"/>
              <a:gd name="connsiteX2" fmla="*/ 1340746 w 3337840"/>
              <a:gd name="connsiteY2" fmla="*/ 25244 h 1974655"/>
              <a:gd name="connsiteX3" fmla="*/ 1671725 w 3337840"/>
              <a:gd name="connsiteY3" fmla="*/ 990133 h 1974655"/>
              <a:gd name="connsiteX4" fmla="*/ 2013924 w 3337840"/>
              <a:gd name="connsiteY4" fmla="*/ 1949411 h 1974655"/>
              <a:gd name="connsiteX5" fmla="*/ 2401001 w 3337840"/>
              <a:gd name="connsiteY5" fmla="*/ 1141598 h 1974655"/>
              <a:gd name="connsiteX6" fmla="*/ 3337840 w 3337840"/>
              <a:gd name="connsiteY6" fmla="*/ 990133 h 1974655"/>
              <a:gd name="connsiteX0" fmla="*/ 0 w 3337840"/>
              <a:gd name="connsiteY0" fmla="*/ 984523 h 2008313"/>
              <a:gd name="connsiteX1" fmla="*/ 948059 w 3337840"/>
              <a:gd name="connsiteY1" fmla="*/ 838668 h 2008313"/>
              <a:gd name="connsiteX2" fmla="*/ 1340746 w 3337840"/>
              <a:gd name="connsiteY2" fmla="*/ 25244 h 2008313"/>
              <a:gd name="connsiteX3" fmla="*/ 1671725 w 3337840"/>
              <a:gd name="connsiteY3" fmla="*/ 990133 h 2008313"/>
              <a:gd name="connsiteX4" fmla="*/ 2002704 w 3337840"/>
              <a:gd name="connsiteY4" fmla="*/ 1983069 h 2008313"/>
              <a:gd name="connsiteX5" fmla="*/ 2401001 w 3337840"/>
              <a:gd name="connsiteY5" fmla="*/ 1141598 h 2008313"/>
              <a:gd name="connsiteX6" fmla="*/ 3337840 w 3337840"/>
              <a:gd name="connsiteY6" fmla="*/ 990133 h 2008313"/>
              <a:gd name="connsiteX0" fmla="*/ 0 w 3337840"/>
              <a:gd name="connsiteY0" fmla="*/ 984523 h 2008313"/>
              <a:gd name="connsiteX1" fmla="*/ 948059 w 3337840"/>
              <a:gd name="connsiteY1" fmla="*/ 838668 h 2008313"/>
              <a:gd name="connsiteX2" fmla="*/ 1340746 w 3337840"/>
              <a:gd name="connsiteY2" fmla="*/ 25244 h 2008313"/>
              <a:gd name="connsiteX3" fmla="*/ 1671725 w 3337840"/>
              <a:gd name="connsiteY3" fmla="*/ 990133 h 2008313"/>
              <a:gd name="connsiteX4" fmla="*/ 2002704 w 3337840"/>
              <a:gd name="connsiteY4" fmla="*/ 1983069 h 2008313"/>
              <a:gd name="connsiteX5" fmla="*/ 2401001 w 3337840"/>
              <a:gd name="connsiteY5" fmla="*/ 1141598 h 2008313"/>
              <a:gd name="connsiteX6" fmla="*/ 3337840 w 3337840"/>
              <a:gd name="connsiteY6" fmla="*/ 990133 h 2008313"/>
              <a:gd name="connsiteX0" fmla="*/ 0 w 3337840"/>
              <a:gd name="connsiteY0" fmla="*/ 984523 h 1997094"/>
              <a:gd name="connsiteX1" fmla="*/ 948059 w 3337840"/>
              <a:gd name="connsiteY1" fmla="*/ 838668 h 1997094"/>
              <a:gd name="connsiteX2" fmla="*/ 1340746 w 3337840"/>
              <a:gd name="connsiteY2" fmla="*/ 25244 h 1997094"/>
              <a:gd name="connsiteX3" fmla="*/ 1671725 w 3337840"/>
              <a:gd name="connsiteY3" fmla="*/ 990133 h 1997094"/>
              <a:gd name="connsiteX4" fmla="*/ 2002704 w 3337840"/>
              <a:gd name="connsiteY4" fmla="*/ 1983069 h 1997094"/>
              <a:gd name="connsiteX5" fmla="*/ 2401001 w 3337840"/>
              <a:gd name="connsiteY5" fmla="*/ 1141598 h 1997094"/>
              <a:gd name="connsiteX6" fmla="*/ 3337840 w 3337840"/>
              <a:gd name="connsiteY6" fmla="*/ 990133 h 1997094"/>
              <a:gd name="connsiteX0" fmla="*/ 0 w 3337840"/>
              <a:gd name="connsiteY0" fmla="*/ 984523 h 1997094"/>
              <a:gd name="connsiteX1" fmla="*/ 948059 w 3337840"/>
              <a:gd name="connsiteY1" fmla="*/ 838668 h 1997094"/>
              <a:gd name="connsiteX2" fmla="*/ 1340746 w 3337840"/>
              <a:gd name="connsiteY2" fmla="*/ 25244 h 1997094"/>
              <a:gd name="connsiteX3" fmla="*/ 1671725 w 3337840"/>
              <a:gd name="connsiteY3" fmla="*/ 990133 h 1997094"/>
              <a:gd name="connsiteX4" fmla="*/ 2002704 w 3337840"/>
              <a:gd name="connsiteY4" fmla="*/ 1983069 h 1997094"/>
              <a:gd name="connsiteX5" fmla="*/ 2401001 w 3337840"/>
              <a:gd name="connsiteY5" fmla="*/ 1141598 h 1997094"/>
              <a:gd name="connsiteX6" fmla="*/ 3337840 w 3337840"/>
              <a:gd name="connsiteY6" fmla="*/ 990133 h 1997094"/>
              <a:gd name="connsiteX0" fmla="*/ 0 w 3337840"/>
              <a:gd name="connsiteY0" fmla="*/ 984523 h 1997094"/>
              <a:gd name="connsiteX1" fmla="*/ 948059 w 3337840"/>
              <a:gd name="connsiteY1" fmla="*/ 838668 h 1997094"/>
              <a:gd name="connsiteX2" fmla="*/ 1340746 w 3337840"/>
              <a:gd name="connsiteY2" fmla="*/ 25244 h 1997094"/>
              <a:gd name="connsiteX3" fmla="*/ 1671725 w 3337840"/>
              <a:gd name="connsiteY3" fmla="*/ 990133 h 1997094"/>
              <a:gd name="connsiteX4" fmla="*/ 2002704 w 3337840"/>
              <a:gd name="connsiteY4" fmla="*/ 1983069 h 1997094"/>
              <a:gd name="connsiteX5" fmla="*/ 2401001 w 3337840"/>
              <a:gd name="connsiteY5" fmla="*/ 1141598 h 1997094"/>
              <a:gd name="connsiteX6" fmla="*/ 3337840 w 3337840"/>
              <a:gd name="connsiteY6" fmla="*/ 990133 h 199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7840" h="1997094">
                <a:moveTo>
                  <a:pt x="0" y="984523"/>
                </a:moveTo>
                <a:cubicBezTo>
                  <a:pt x="362300" y="991535"/>
                  <a:pt x="724601" y="998548"/>
                  <a:pt x="948059" y="838668"/>
                </a:cubicBezTo>
                <a:cubicBezTo>
                  <a:pt x="1171517" y="678788"/>
                  <a:pt x="1343551" y="0"/>
                  <a:pt x="1340746" y="25244"/>
                </a:cubicBezTo>
                <a:cubicBezTo>
                  <a:pt x="1332331" y="5609"/>
                  <a:pt x="1488471" y="686268"/>
                  <a:pt x="1671725" y="990133"/>
                </a:cubicBezTo>
                <a:cubicBezTo>
                  <a:pt x="1871808" y="1299608"/>
                  <a:pt x="1993354" y="1997094"/>
                  <a:pt x="2002704" y="1983069"/>
                </a:cubicBezTo>
                <a:cubicBezTo>
                  <a:pt x="2012054" y="1980264"/>
                  <a:pt x="2178478" y="1307087"/>
                  <a:pt x="2401001" y="1141598"/>
                </a:cubicBezTo>
                <a:cubicBezTo>
                  <a:pt x="2623524" y="976109"/>
                  <a:pt x="2979747" y="985925"/>
                  <a:pt x="3337840" y="99013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5A9F-F8FD-4D9B-A022-B089A4278176}" type="slidenum">
              <a:rPr lang="en-US"/>
              <a:pPr/>
              <a:t>22</a:t>
            </a:fld>
            <a:endParaRPr lang="en-US"/>
          </a:p>
        </p:txBody>
      </p:sp>
      <p:sp>
        <p:nvSpPr>
          <p:cNvPr id="198806" name="Freeform 150"/>
          <p:cNvSpPr>
            <a:spLocks/>
          </p:cNvSpPr>
          <p:nvPr/>
        </p:nvSpPr>
        <p:spPr bwMode="auto">
          <a:xfrm rot="-978409">
            <a:off x="8331200" y="3503613"/>
            <a:ext cx="557213" cy="461962"/>
          </a:xfrm>
          <a:custGeom>
            <a:avLst/>
            <a:gdLst/>
            <a:ahLst/>
            <a:cxnLst>
              <a:cxn ang="0">
                <a:pos x="329" y="64"/>
              </a:cxn>
              <a:cxn ang="0">
                <a:pos x="317" y="256"/>
              </a:cxn>
              <a:cxn ang="0">
                <a:pos x="125" y="274"/>
              </a:cxn>
              <a:cxn ang="0">
                <a:pos x="8" y="202"/>
              </a:cxn>
              <a:cxn ang="0">
                <a:pos x="74" y="73"/>
              </a:cxn>
              <a:cxn ang="0">
                <a:pos x="200" y="1"/>
              </a:cxn>
              <a:cxn ang="0">
                <a:pos x="329" y="64"/>
              </a:cxn>
            </a:cxnLst>
            <a:rect l="0" t="0" r="r" b="b"/>
            <a:pathLst>
              <a:path w="351" h="291">
                <a:moveTo>
                  <a:pt x="329" y="64"/>
                </a:moveTo>
                <a:cubicBezTo>
                  <a:pt x="348" y="106"/>
                  <a:pt x="351" y="221"/>
                  <a:pt x="317" y="256"/>
                </a:cubicBezTo>
                <a:cubicBezTo>
                  <a:pt x="283" y="291"/>
                  <a:pt x="176" y="283"/>
                  <a:pt x="125" y="274"/>
                </a:cubicBezTo>
                <a:cubicBezTo>
                  <a:pt x="74" y="265"/>
                  <a:pt x="16" y="235"/>
                  <a:pt x="8" y="202"/>
                </a:cubicBezTo>
                <a:cubicBezTo>
                  <a:pt x="0" y="169"/>
                  <a:pt x="42" y="106"/>
                  <a:pt x="74" y="73"/>
                </a:cubicBezTo>
                <a:cubicBezTo>
                  <a:pt x="106" y="40"/>
                  <a:pt x="158" y="2"/>
                  <a:pt x="200" y="1"/>
                </a:cubicBezTo>
                <a:cubicBezTo>
                  <a:pt x="242" y="0"/>
                  <a:pt x="310" y="22"/>
                  <a:pt x="329" y="64"/>
                </a:cubicBezTo>
                <a:close/>
              </a:path>
            </a:pathLst>
          </a:cu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8807" name="Freeform 151"/>
          <p:cNvSpPr>
            <a:spLocks/>
          </p:cNvSpPr>
          <p:nvPr/>
        </p:nvSpPr>
        <p:spPr bwMode="auto">
          <a:xfrm rot="1014695" flipV="1">
            <a:off x="8337550" y="3962400"/>
            <a:ext cx="557213" cy="461963"/>
          </a:xfrm>
          <a:custGeom>
            <a:avLst/>
            <a:gdLst/>
            <a:ahLst/>
            <a:cxnLst>
              <a:cxn ang="0">
                <a:pos x="329" y="64"/>
              </a:cxn>
              <a:cxn ang="0">
                <a:pos x="317" y="256"/>
              </a:cxn>
              <a:cxn ang="0">
                <a:pos x="125" y="274"/>
              </a:cxn>
              <a:cxn ang="0">
                <a:pos x="8" y="202"/>
              </a:cxn>
              <a:cxn ang="0">
                <a:pos x="74" y="73"/>
              </a:cxn>
              <a:cxn ang="0">
                <a:pos x="200" y="1"/>
              </a:cxn>
              <a:cxn ang="0">
                <a:pos x="329" y="64"/>
              </a:cxn>
            </a:cxnLst>
            <a:rect l="0" t="0" r="r" b="b"/>
            <a:pathLst>
              <a:path w="351" h="291">
                <a:moveTo>
                  <a:pt x="329" y="64"/>
                </a:moveTo>
                <a:cubicBezTo>
                  <a:pt x="348" y="106"/>
                  <a:pt x="351" y="221"/>
                  <a:pt x="317" y="256"/>
                </a:cubicBezTo>
                <a:cubicBezTo>
                  <a:pt x="283" y="291"/>
                  <a:pt x="176" y="283"/>
                  <a:pt x="125" y="274"/>
                </a:cubicBezTo>
                <a:cubicBezTo>
                  <a:pt x="74" y="265"/>
                  <a:pt x="16" y="235"/>
                  <a:pt x="8" y="202"/>
                </a:cubicBezTo>
                <a:cubicBezTo>
                  <a:pt x="0" y="169"/>
                  <a:pt x="42" y="106"/>
                  <a:pt x="74" y="73"/>
                </a:cubicBezTo>
                <a:cubicBezTo>
                  <a:pt x="106" y="40"/>
                  <a:pt x="158" y="2"/>
                  <a:pt x="200" y="1"/>
                </a:cubicBezTo>
                <a:cubicBezTo>
                  <a:pt x="242" y="0"/>
                  <a:pt x="310" y="22"/>
                  <a:pt x="329" y="64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8808" name="Freeform 152"/>
          <p:cNvSpPr>
            <a:spLocks/>
          </p:cNvSpPr>
          <p:nvPr/>
        </p:nvSpPr>
        <p:spPr bwMode="auto">
          <a:xfrm rot="978409" flipH="1">
            <a:off x="7666038" y="3505200"/>
            <a:ext cx="557212" cy="461963"/>
          </a:xfrm>
          <a:custGeom>
            <a:avLst/>
            <a:gdLst/>
            <a:ahLst/>
            <a:cxnLst>
              <a:cxn ang="0">
                <a:pos x="329" y="64"/>
              </a:cxn>
              <a:cxn ang="0">
                <a:pos x="317" y="256"/>
              </a:cxn>
              <a:cxn ang="0">
                <a:pos x="125" y="274"/>
              </a:cxn>
              <a:cxn ang="0">
                <a:pos x="8" y="202"/>
              </a:cxn>
              <a:cxn ang="0">
                <a:pos x="74" y="73"/>
              </a:cxn>
              <a:cxn ang="0">
                <a:pos x="200" y="1"/>
              </a:cxn>
              <a:cxn ang="0">
                <a:pos x="329" y="64"/>
              </a:cxn>
            </a:cxnLst>
            <a:rect l="0" t="0" r="r" b="b"/>
            <a:pathLst>
              <a:path w="351" h="291">
                <a:moveTo>
                  <a:pt x="329" y="64"/>
                </a:moveTo>
                <a:cubicBezTo>
                  <a:pt x="348" y="106"/>
                  <a:pt x="351" y="221"/>
                  <a:pt x="317" y="256"/>
                </a:cubicBezTo>
                <a:cubicBezTo>
                  <a:pt x="283" y="291"/>
                  <a:pt x="176" y="283"/>
                  <a:pt x="125" y="274"/>
                </a:cubicBezTo>
                <a:cubicBezTo>
                  <a:pt x="74" y="265"/>
                  <a:pt x="16" y="235"/>
                  <a:pt x="8" y="202"/>
                </a:cubicBezTo>
                <a:cubicBezTo>
                  <a:pt x="0" y="169"/>
                  <a:pt x="42" y="106"/>
                  <a:pt x="74" y="73"/>
                </a:cubicBezTo>
                <a:cubicBezTo>
                  <a:pt x="106" y="40"/>
                  <a:pt x="158" y="2"/>
                  <a:pt x="200" y="1"/>
                </a:cubicBezTo>
                <a:cubicBezTo>
                  <a:pt x="242" y="0"/>
                  <a:pt x="310" y="22"/>
                  <a:pt x="329" y="64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8809" name="Freeform 153"/>
          <p:cNvSpPr>
            <a:spLocks/>
          </p:cNvSpPr>
          <p:nvPr/>
        </p:nvSpPr>
        <p:spPr bwMode="auto">
          <a:xfrm rot="-1014695" flipH="1" flipV="1">
            <a:off x="7672388" y="3968750"/>
            <a:ext cx="557212" cy="461963"/>
          </a:xfrm>
          <a:custGeom>
            <a:avLst/>
            <a:gdLst/>
            <a:ahLst/>
            <a:cxnLst>
              <a:cxn ang="0">
                <a:pos x="329" y="64"/>
              </a:cxn>
              <a:cxn ang="0">
                <a:pos x="317" y="256"/>
              </a:cxn>
              <a:cxn ang="0">
                <a:pos x="125" y="274"/>
              </a:cxn>
              <a:cxn ang="0">
                <a:pos x="8" y="202"/>
              </a:cxn>
              <a:cxn ang="0">
                <a:pos x="74" y="73"/>
              </a:cxn>
              <a:cxn ang="0">
                <a:pos x="200" y="1"/>
              </a:cxn>
              <a:cxn ang="0">
                <a:pos x="329" y="64"/>
              </a:cxn>
            </a:cxnLst>
            <a:rect l="0" t="0" r="r" b="b"/>
            <a:pathLst>
              <a:path w="351" h="291">
                <a:moveTo>
                  <a:pt x="329" y="64"/>
                </a:moveTo>
                <a:cubicBezTo>
                  <a:pt x="348" y="106"/>
                  <a:pt x="351" y="221"/>
                  <a:pt x="317" y="256"/>
                </a:cubicBezTo>
                <a:cubicBezTo>
                  <a:pt x="283" y="291"/>
                  <a:pt x="176" y="283"/>
                  <a:pt x="125" y="274"/>
                </a:cubicBezTo>
                <a:cubicBezTo>
                  <a:pt x="74" y="265"/>
                  <a:pt x="16" y="235"/>
                  <a:pt x="8" y="202"/>
                </a:cubicBezTo>
                <a:cubicBezTo>
                  <a:pt x="0" y="169"/>
                  <a:pt x="42" y="106"/>
                  <a:pt x="74" y="73"/>
                </a:cubicBezTo>
                <a:cubicBezTo>
                  <a:pt x="106" y="40"/>
                  <a:pt x="158" y="2"/>
                  <a:pt x="200" y="1"/>
                </a:cubicBezTo>
                <a:cubicBezTo>
                  <a:pt x="242" y="0"/>
                  <a:pt x="310" y="22"/>
                  <a:pt x="329" y="64"/>
                </a:cubicBezTo>
                <a:close/>
              </a:path>
            </a:pathLst>
          </a:cu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8803" name="Freeform 147"/>
          <p:cNvSpPr>
            <a:spLocks/>
          </p:cNvSpPr>
          <p:nvPr/>
        </p:nvSpPr>
        <p:spPr bwMode="auto">
          <a:xfrm flipH="1">
            <a:off x="3751263" y="3597275"/>
            <a:ext cx="547687" cy="711200"/>
          </a:xfrm>
          <a:custGeom>
            <a:avLst/>
            <a:gdLst/>
            <a:ahLst/>
            <a:cxnLst>
              <a:cxn ang="0">
                <a:pos x="2" y="269"/>
              </a:cxn>
              <a:cxn ang="0">
                <a:pos x="62" y="83"/>
              </a:cxn>
              <a:cxn ang="0">
                <a:pos x="237" y="6"/>
              </a:cxn>
              <a:cxn ang="0">
                <a:pos x="354" y="117"/>
              </a:cxn>
              <a:cxn ang="0">
                <a:pos x="359" y="383"/>
              </a:cxn>
              <a:cxn ang="0">
                <a:pos x="233" y="491"/>
              </a:cxn>
              <a:cxn ang="0">
                <a:pos x="76" y="427"/>
              </a:cxn>
              <a:cxn ang="0">
                <a:pos x="2" y="269"/>
              </a:cxn>
            </a:cxnLst>
            <a:rect l="0" t="0" r="r" b="b"/>
            <a:pathLst>
              <a:path w="379" h="498">
                <a:moveTo>
                  <a:pt x="2" y="269"/>
                </a:moveTo>
                <a:cubicBezTo>
                  <a:pt x="0" y="212"/>
                  <a:pt x="23" y="127"/>
                  <a:pt x="62" y="83"/>
                </a:cubicBezTo>
                <a:cubicBezTo>
                  <a:pt x="101" y="39"/>
                  <a:pt x="188" y="0"/>
                  <a:pt x="237" y="6"/>
                </a:cubicBezTo>
                <a:cubicBezTo>
                  <a:pt x="286" y="12"/>
                  <a:pt x="334" y="54"/>
                  <a:pt x="354" y="117"/>
                </a:cubicBezTo>
                <a:cubicBezTo>
                  <a:pt x="374" y="180"/>
                  <a:pt x="379" y="321"/>
                  <a:pt x="359" y="383"/>
                </a:cubicBezTo>
                <a:cubicBezTo>
                  <a:pt x="339" y="445"/>
                  <a:pt x="280" y="484"/>
                  <a:pt x="233" y="491"/>
                </a:cubicBezTo>
                <a:cubicBezTo>
                  <a:pt x="186" y="498"/>
                  <a:pt x="114" y="464"/>
                  <a:pt x="76" y="427"/>
                </a:cubicBezTo>
                <a:cubicBezTo>
                  <a:pt x="38" y="390"/>
                  <a:pt x="4" y="326"/>
                  <a:pt x="2" y="269"/>
                </a:cubicBezTo>
                <a:close/>
              </a:path>
            </a:pathLst>
          </a:cu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8975"/>
            <a:ext cx="8839200" cy="4016375"/>
          </a:xfrm>
        </p:spPr>
        <p:txBody>
          <a:bodyPr/>
          <a:lstStyle/>
          <a:p>
            <a:r>
              <a:rPr lang="en-US" sz="3600"/>
              <a:t>Sigma bonding (</a:t>
            </a:r>
            <a:r>
              <a:rPr lang="en-US" sz="2400">
                <a:sym typeface="Symbol" pitchFamily="18" charset="2"/>
              </a:rPr>
              <a:t></a:t>
            </a:r>
            <a:r>
              <a:rPr lang="en-US" sz="3600"/>
              <a:t>)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3600"/>
              <a:t>Sigma antibonding (</a:t>
            </a:r>
            <a:r>
              <a:rPr lang="en-US" sz="2400">
                <a:sym typeface="Symbol" pitchFamily="18" charset="2"/>
              </a:rPr>
              <a:t></a:t>
            </a:r>
            <a:r>
              <a:rPr lang="en-US" sz="3600">
                <a:sym typeface="Symbol" pitchFamily="18" charset="2"/>
              </a:rPr>
              <a:t>*</a:t>
            </a:r>
            <a:r>
              <a:rPr lang="en-US" sz="3600"/>
              <a:t>)</a:t>
            </a:r>
          </a:p>
          <a:p>
            <a:endParaRPr lang="en-US" sz="3600"/>
          </a:p>
          <a:p>
            <a:endParaRPr lang="en-US" sz="3600"/>
          </a:p>
          <a:p>
            <a:endParaRPr lang="en-US" sz="1400"/>
          </a:p>
        </p:txBody>
      </p:sp>
      <p:sp>
        <p:nvSpPr>
          <p:cNvPr id="198785" name="Oval 129"/>
          <p:cNvSpPr>
            <a:spLocks noChangeArrowheads="1"/>
          </p:cNvSpPr>
          <p:nvPr/>
        </p:nvSpPr>
        <p:spPr bwMode="auto">
          <a:xfrm>
            <a:off x="3127375" y="1317625"/>
            <a:ext cx="1173163" cy="687388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98784" name="Oval 128"/>
          <p:cNvSpPr>
            <a:spLocks noChangeArrowheads="1"/>
          </p:cNvSpPr>
          <p:nvPr/>
        </p:nvSpPr>
        <p:spPr bwMode="auto">
          <a:xfrm>
            <a:off x="1530350" y="1339850"/>
            <a:ext cx="687388" cy="687388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98780" name="Oval 124"/>
          <p:cNvSpPr>
            <a:spLocks noChangeArrowheads="1"/>
          </p:cNvSpPr>
          <p:nvPr/>
        </p:nvSpPr>
        <p:spPr bwMode="auto">
          <a:xfrm>
            <a:off x="5121275" y="3549650"/>
            <a:ext cx="628650" cy="4095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81" name="Oval 125"/>
          <p:cNvSpPr>
            <a:spLocks noChangeArrowheads="1"/>
          </p:cNvSpPr>
          <p:nvPr/>
        </p:nvSpPr>
        <p:spPr bwMode="auto">
          <a:xfrm>
            <a:off x="6165850" y="3565525"/>
            <a:ext cx="628650" cy="409575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82" name="Oval 126"/>
          <p:cNvSpPr>
            <a:spLocks noChangeArrowheads="1"/>
          </p:cNvSpPr>
          <p:nvPr/>
        </p:nvSpPr>
        <p:spPr bwMode="auto">
          <a:xfrm>
            <a:off x="5124450" y="4000500"/>
            <a:ext cx="628650" cy="409575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83" name="Oval 127"/>
          <p:cNvSpPr>
            <a:spLocks noChangeArrowheads="1"/>
          </p:cNvSpPr>
          <p:nvPr/>
        </p:nvSpPr>
        <p:spPr bwMode="auto">
          <a:xfrm>
            <a:off x="6178550" y="4016375"/>
            <a:ext cx="628650" cy="4095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76" name="Oval 120"/>
          <p:cNvSpPr>
            <a:spLocks noChangeArrowheads="1"/>
          </p:cNvSpPr>
          <p:nvPr/>
        </p:nvSpPr>
        <p:spPr bwMode="auto">
          <a:xfrm>
            <a:off x="5067300" y="1257300"/>
            <a:ext cx="628650" cy="4095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77" name="Oval 121"/>
          <p:cNvSpPr>
            <a:spLocks noChangeArrowheads="1"/>
          </p:cNvSpPr>
          <p:nvPr/>
        </p:nvSpPr>
        <p:spPr bwMode="auto">
          <a:xfrm>
            <a:off x="6111875" y="1273175"/>
            <a:ext cx="628650" cy="4095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78" name="Oval 122"/>
          <p:cNvSpPr>
            <a:spLocks noChangeArrowheads="1"/>
          </p:cNvSpPr>
          <p:nvPr/>
        </p:nvSpPr>
        <p:spPr bwMode="auto">
          <a:xfrm>
            <a:off x="5070475" y="1708150"/>
            <a:ext cx="628650" cy="409575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79" name="Oval 123"/>
          <p:cNvSpPr>
            <a:spLocks noChangeArrowheads="1"/>
          </p:cNvSpPr>
          <p:nvPr/>
        </p:nvSpPr>
        <p:spPr bwMode="auto">
          <a:xfrm>
            <a:off x="6124575" y="1724025"/>
            <a:ext cx="628650" cy="409575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40" name="Freeform 84"/>
          <p:cNvSpPr>
            <a:spLocks/>
          </p:cNvSpPr>
          <p:nvPr/>
        </p:nvSpPr>
        <p:spPr bwMode="auto">
          <a:xfrm>
            <a:off x="3154363" y="3590925"/>
            <a:ext cx="547687" cy="711200"/>
          </a:xfrm>
          <a:custGeom>
            <a:avLst/>
            <a:gdLst/>
            <a:ahLst/>
            <a:cxnLst>
              <a:cxn ang="0">
                <a:pos x="2" y="269"/>
              </a:cxn>
              <a:cxn ang="0">
                <a:pos x="62" y="83"/>
              </a:cxn>
              <a:cxn ang="0">
                <a:pos x="237" y="6"/>
              </a:cxn>
              <a:cxn ang="0">
                <a:pos x="354" y="117"/>
              </a:cxn>
              <a:cxn ang="0">
                <a:pos x="359" y="383"/>
              </a:cxn>
              <a:cxn ang="0">
                <a:pos x="233" y="491"/>
              </a:cxn>
              <a:cxn ang="0">
                <a:pos x="76" y="427"/>
              </a:cxn>
              <a:cxn ang="0">
                <a:pos x="2" y="269"/>
              </a:cxn>
            </a:cxnLst>
            <a:rect l="0" t="0" r="r" b="b"/>
            <a:pathLst>
              <a:path w="379" h="498">
                <a:moveTo>
                  <a:pt x="2" y="269"/>
                </a:moveTo>
                <a:cubicBezTo>
                  <a:pt x="0" y="212"/>
                  <a:pt x="23" y="127"/>
                  <a:pt x="62" y="83"/>
                </a:cubicBezTo>
                <a:cubicBezTo>
                  <a:pt x="101" y="39"/>
                  <a:pt x="188" y="0"/>
                  <a:pt x="237" y="6"/>
                </a:cubicBezTo>
                <a:cubicBezTo>
                  <a:pt x="286" y="12"/>
                  <a:pt x="334" y="54"/>
                  <a:pt x="354" y="117"/>
                </a:cubicBezTo>
                <a:cubicBezTo>
                  <a:pt x="374" y="180"/>
                  <a:pt x="379" y="321"/>
                  <a:pt x="359" y="383"/>
                </a:cubicBezTo>
                <a:cubicBezTo>
                  <a:pt x="339" y="445"/>
                  <a:pt x="280" y="484"/>
                  <a:pt x="233" y="491"/>
                </a:cubicBezTo>
                <a:cubicBezTo>
                  <a:pt x="186" y="498"/>
                  <a:pt x="114" y="464"/>
                  <a:pt x="76" y="427"/>
                </a:cubicBezTo>
                <a:cubicBezTo>
                  <a:pt x="38" y="390"/>
                  <a:pt x="4" y="326"/>
                  <a:pt x="2" y="269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Types of Bonding</a:t>
            </a:r>
          </a:p>
        </p:txBody>
      </p:sp>
      <p:sp>
        <p:nvSpPr>
          <p:cNvPr id="198719" name="Oval 63"/>
          <p:cNvSpPr>
            <a:spLocks noChangeArrowheads="1"/>
          </p:cNvSpPr>
          <p:nvPr/>
        </p:nvSpPr>
        <p:spPr bwMode="auto">
          <a:xfrm>
            <a:off x="495300" y="1343025"/>
            <a:ext cx="687388" cy="687388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674688" y="1519238"/>
            <a:ext cx="34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</a:t>
            </a:r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1150938" y="1495425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</a:t>
            </a:r>
          </a:p>
        </p:txBody>
      </p:sp>
      <p:sp>
        <p:nvSpPr>
          <p:cNvPr id="198676" name="Text Box 20"/>
          <p:cNvSpPr txBox="1">
            <a:spLocks noChangeArrowheads="1"/>
          </p:cNvSpPr>
          <p:nvPr/>
        </p:nvSpPr>
        <p:spPr bwMode="auto">
          <a:xfrm>
            <a:off x="3240088" y="1487488"/>
            <a:ext cx="1182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        B</a:t>
            </a:r>
          </a:p>
        </p:txBody>
      </p:sp>
      <p:sp>
        <p:nvSpPr>
          <p:cNvPr id="198721" name="Text Box 65"/>
          <p:cNvSpPr txBox="1">
            <a:spLocks noChangeArrowheads="1"/>
          </p:cNvSpPr>
          <p:nvPr/>
        </p:nvSpPr>
        <p:spPr bwMode="auto">
          <a:xfrm>
            <a:off x="1728788" y="1519238"/>
            <a:ext cx="34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</a:t>
            </a:r>
          </a:p>
        </p:txBody>
      </p:sp>
      <p:grpSp>
        <p:nvGrpSpPr>
          <p:cNvPr id="198786" name="Group 130"/>
          <p:cNvGrpSpPr>
            <a:grpSpLocks/>
          </p:cNvGrpSpPr>
          <p:nvPr/>
        </p:nvGrpSpPr>
        <p:grpSpPr bwMode="auto">
          <a:xfrm>
            <a:off x="3475038" y="1665288"/>
            <a:ext cx="450850" cy="42862"/>
            <a:chOff x="2129" y="1049"/>
            <a:chExt cx="326" cy="0"/>
          </a:xfrm>
        </p:grpSpPr>
        <p:sp>
          <p:nvSpPr>
            <p:cNvPr id="198724" name="Line 68"/>
            <p:cNvSpPr>
              <a:spLocks noChangeShapeType="1"/>
            </p:cNvSpPr>
            <p:nvPr/>
          </p:nvSpPr>
          <p:spPr bwMode="auto">
            <a:xfrm>
              <a:off x="2129" y="1049"/>
              <a:ext cx="157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8725" name="Line 69"/>
            <p:cNvSpPr>
              <a:spLocks noChangeShapeType="1"/>
            </p:cNvSpPr>
            <p:nvPr/>
          </p:nvSpPr>
          <p:spPr bwMode="auto">
            <a:xfrm flipH="1">
              <a:off x="2298" y="1049"/>
              <a:ext cx="157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8727" name="AutoShape 71"/>
          <p:cNvSpPr>
            <a:spLocks noChangeArrowheads="1"/>
          </p:cNvSpPr>
          <p:nvPr/>
        </p:nvSpPr>
        <p:spPr bwMode="auto">
          <a:xfrm>
            <a:off x="2414588" y="1506538"/>
            <a:ext cx="496887" cy="317500"/>
          </a:xfrm>
          <a:prstGeom prst="rightArrow">
            <a:avLst>
              <a:gd name="adj1" fmla="val 50000"/>
              <a:gd name="adj2" fmla="val 39125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33" name="Text Box 77"/>
          <p:cNvSpPr txBox="1">
            <a:spLocks noChangeArrowheads="1"/>
          </p:cNvSpPr>
          <p:nvPr/>
        </p:nvSpPr>
        <p:spPr bwMode="auto">
          <a:xfrm>
            <a:off x="3259138" y="3789363"/>
            <a:ext cx="1362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        B</a:t>
            </a:r>
          </a:p>
        </p:txBody>
      </p:sp>
      <p:grpSp>
        <p:nvGrpSpPr>
          <p:cNvPr id="198744" name="Group 88"/>
          <p:cNvGrpSpPr>
            <a:grpSpLocks/>
          </p:cNvGrpSpPr>
          <p:nvPr/>
        </p:nvGrpSpPr>
        <p:grpSpPr bwMode="auto">
          <a:xfrm>
            <a:off x="3059113" y="3954463"/>
            <a:ext cx="1349375" cy="42862"/>
            <a:chOff x="2755" y="2143"/>
            <a:chExt cx="946" cy="0"/>
          </a:xfrm>
        </p:grpSpPr>
        <p:sp>
          <p:nvSpPr>
            <p:cNvPr id="198737" name="Line 81"/>
            <p:cNvSpPr>
              <a:spLocks noChangeShapeType="1"/>
            </p:cNvSpPr>
            <p:nvPr/>
          </p:nvSpPr>
          <p:spPr bwMode="auto">
            <a:xfrm>
              <a:off x="3515" y="2143"/>
              <a:ext cx="18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8738" name="Line 82"/>
            <p:cNvSpPr>
              <a:spLocks noChangeShapeType="1"/>
            </p:cNvSpPr>
            <p:nvPr/>
          </p:nvSpPr>
          <p:spPr bwMode="auto">
            <a:xfrm flipH="1">
              <a:off x="2755" y="2143"/>
              <a:ext cx="18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8745" name="Rectangle 89"/>
          <p:cNvSpPr>
            <a:spLocks noChangeArrowheads="1"/>
          </p:cNvSpPr>
          <p:nvPr/>
        </p:nvSpPr>
        <p:spPr bwMode="auto">
          <a:xfrm>
            <a:off x="4902200" y="714375"/>
            <a:ext cx="36480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Char char="§"/>
            </a:pPr>
            <a:r>
              <a:rPr lang="en-US" sz="3600">
                <a:latin typeface="Cordia New" pitchFamily="34" charset="-34"/>
                <a:cs typeface="Cordia New" pitchFamily="34" charset="-34"/>
              </a:rPr>
              <a:t>Pi bonding (</a:t>
            </a:r>
            <a:r>
              <a:rPr lang="en-US" sz="2400">
                <a:latin typeface="Cordia New" pitchFamily="34" charset="-34"/>
                <a:cs typeface="Cordia New" pitchFamily="34" charset="-34"/>
                <a:sym typeface="Symbol" pitchFamily="18" charset="2"/>
              </a:rPr>
              <a:t></a:t>
            </a:r>
            <a:r>
              <a:rPr lang="en-US" sz="360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Char char="§"/>
            </a:pPr>
            <a:endParaRPr lang="en-US" sz="280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Char char="§"/>
            </a:pPr>
            <a:endParaRPr lang="en-US" sz="280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Char char="§"/>
            </a:pPr>
            <a:endParaRPr lang="en-US" sz="280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Char char="§"/>
            </a:pPr>
            <a:endParaRPr lang="en-US" sz="280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Char char="§"/>
            </a:pPr>
            <a:endParaRPr lang="en-US" sz="280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Char char="§"/>
            </a:pPr>
            <a:r>
              <a:rPr lang="en-US" sz="3600">
                <a:latin typeface="Cordia New" pitchFamily="34" charset="-34"/>
                <a:cs typeface="Cordia New" pitchFamily="34" charset="-34"/>
              </a:rPr>
              <a:t>Pi antibonding (</a:t>
            </a:r>
            <a:r>
              <a:rPr lang="en-US" sz="2400">
                <a:latin typeface="Cordia New" pitchFamily="34" charset="-34"/>
                <a:cs typeface="Cordia New" pitchFamily="34" charset="-34"/>
                <a:sym typeface="Symbol" pitchFamily="18" charset="2"/>
              </a:rPr>
              <a:t></a:t>
            </a:r>
            <a:r>
              <a:rPr lang="en-US" sz="3600">
                <a:latin typeface="Cordia New" pitchFamily="34" charset="-34"/>
                <a:cs typeface="Cordia New" pitchFamily="34" charset="-34"/>
                <a:sym typeface="Symbol" pitchFamily="18" charset="2"/>
              </a:rPr>
              <a:t>*</a:t>
            </a:r>
            <a:r>
              <a:rPr lang="en-US" sz="360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Char char="§"/>
            </a:pPr>
            <a:endParaRPr lang="en-US" sz="3600"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85000"/>
              </a:lnSpc>
              <a:buClr>
                <a:srgbClr val="00CC99"/>
              </a:buClr>
              <a:buSzPct val="75000"/>
              <a:buFont typeface="Wingdings" pitchFamily="2" charset="2"/>
              <a:buNone/>
            </a:pPr>
            <a:endParaRPr lang="en-US" sz="14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8753" name="Text Box 97"/>
          <p:cNvSpPr txBox="1">
            <a:spLocks noChangeArrowheads="1"/>
          </p:cNvSpPr>
          <p:nvPr/>
        </p:nvSpPr>
        <p:spPr bwMode="auto">
          <a:xfrm>
            <a:off x="5224463" y="1535113"/>
            <a:ext cx="34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</a:t>
            </a:r>
          </a:p>
        </p:txBody>
      </p:sp>
      <p:sp>
        <p:nvSpPr>
          <p:cNvPr id="198754" name="Text Box 98"/>
          <p:cNvSpPr txBox="1">
            <a:spLocks noChangeArrowheads="1"/>
          </p:cNvSpPr>
          <p:nvPr/>
        </p:nvSpPr>
        <p:spPr bwMode="auto">
          <a:xfrm>
            <a:off x="5700713" y="151130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</a:t>
            </a:r>
          </a:p>
        </p:txBody>
      </p:sp>
      <p:sp>
        <p:nvSpPr>
          <p:cNvPr id="198758" name="Text Box 102"/>
          <p:cNvSpPr txBox="1">
            <a:spLocks noChangeArrowheads="1"/>
          </p:cNvSpPr>
          <p:nvPr/>
        </p:nvSpPr>
        <p:spPr bwMode="auto">
          <a:xfrm>
            <a:off x="6278563" y="1535113"/>
            <a:ext cx="34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</a:t>
            </a:r>
          </a:p>
        </p:txBody>
      </p:sp>
      <p:sp>
        <p:nvSpPr>
          <p:cNvPr id="198799" name="Freeform 143"/>
          <p:cNvSpPr>
            <a:spLocks/>
          </p:cNvSpPr>
          <p:nvPr/>
        </p:nvSpPr>
        <p:spPr bwMode="auto">
          <a:xfrm rot="16200000">
            <a:off x="8027988" y="1368426"/>
            <a:ext cx="363538" cy="1082675"/>
          </a:xfrm>
          <a:custGeom>
            <a:avLst/>
            <a:gdLst/>
            <a:ahLst/>
            <a:cxnLst>
              <a:cxn ang="0">
                <a:pos x="2" y="269"/>
              </a:cxn>
              <a:cxn ang="0">
                <a:pos x="62" y="83"/>
              </a:cxn>
              <a:cxn ang="0">
                <a:pos x="237" y="6"/>
              </a:cxn>
              <a:cxn ang="0">
                <a:pos x="354" y="117"/>
              </a:cxn>
              <a:cxn ang="0">
                <a:pos x="359" y="383"/>
              </a:cxn>
              <a:cxn ang="0">
                <a:pos x="233" y="491"/>
              </a:cxn>
              <a:cxn ang="0">
                <a:pos x="76" y="427"/>
              </a:cxn>
              <a:cxn ang="0">
                <a:pos x="2" y="269"/>
              </a:cxn>
            </a:cxnLst>
            <a:rect l="0" t="0" r="r" b="b"/>
            <a:pathLst>
              <a:path w="379" h="498">
                <a:moveTo>
                  <a:pt x="2" y="269"/>
                </a:moveTo>
                <a:cubicBezTo>
                  <a:pt x="0" y="212"/>
                  <a:pt x="23" y="127"/>
                  <a:pt x="62" y="83"/>
                </a:cubicBezTo>
                <a:cubicBezTo>
                  <a:pt x="101" y="39"/>
                  <a:pt x="188" y="0"/>
                  <a:pt x="237" y="6"/>
                </a:cubicBezTo>
                <a:cubicBezTo>
                  <a:pt x="286" y="12"/>
                  <a:pt x="334" y="54"/>
                  <a:pt x="354" y="117"/>
                </a:cubicBezTo>
                <a:cubicBezTo>
                  <a:pt x="374" y="180"/>
                  <a:pt x="379" y="321"/>
                  <a:pt x="359" y="383"/>
                </a:cubicBezTo>
                <a:cubicBezTo>
                  <a:pt x="339" y="445"/>
                  <a:pt x="280" y="484"/>
                  <a:pt x="233" y="491"/>
                </a:cubicBezTo>
                <a:cubicBezTo>
                  <a:pt x="186" y="498"/>
                  <a:pt x="114" y="464"/>
                  <a:pt x="76" y="427"/>
                </a:cubicBezTo>
                <a:cubicBezTo>
                  <a:pt x="38" y="390"/>
                  <a:pt x="4" y="326"/>
                  <a:pt x="2" y="269"/>
                </a:cubicBezTo>
                <a:close/>
              </a:path>
            </a:pathLst>
          </a:cu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8800" name="Freeform 144"/>
          <p:cNvSpPr>
            <a:spLocks/>
          </p:cNvSpPr>
          <p:nvPr/>
        </p:nvSpPr>
        <p:spPr bwMode="auto">
          <a:xfrm rot="5400000" flipV="1">
            <a:off x="8010525" y="931863"/>
            <a:ext cx="354013" cy="1082675"/>
          </a:xfrm>
          <a:custGeom>
            <a:avLst/>
            <a:gdLst/>
            <a:ahLst/>
            <a:cxnLst>
              <a:cxn ang="0">
                <a:pos x="2" y="269"/>
              </a:cxn>
              <a:cxn ang="0">
                <a:pos x="62" y="83"/>
              </a:cxn>
              <a:cxn ang="0">
                <a:pos x="237" y="6"/>
              </a:cxn>
              <a:cxn ang="0">
                <a:pos x="354" y="117"/>
              </a:cxn>
              <a:cxn ang="0">
                <a:pos x="359" y="383"/>
              </a:cxn>
              <a:cxn ang="0">
                <a:pos x="233" y="491"/>
              </a:cxn>
              <a:cxn ang="0">
                <a:pos x="76" y="427"/>
              </a:cxn>
              <a:cxn ang="0">
                <a:pos x="2" y="269"/>
              </a:cxn>
            </a:cxnLst>
            <a:rect l="0" t="0" r="r" b="b"/>
            <a:pathLst>
              <a:path w="379" h="498">
                <a:moveTo>
                  <a:pt x="2" y="269"/>
                </a:moveTo>
                <a:cubicBezTo>
                  <a:pt x="0" y="212"/>
                  <a:pt x="23" y="127"/>
                  <a:pt x="62" y="83"/>
                </a:cubicBezTo>
                <a:cubicBezTo>
                  <a:pt x="101" y="39"/>
                  <a:pt x="188" y="0"/>
                  <a:pt x="237" y="6"/>
                </a:cubicBezTo>
                <a:cubicBezTo>
                  <a:pt x="286" y="12"/>
                  <a:pt x="334" y="54"/>
                  <a:pt x="354" y="117"/>
                </a:cubicBezTo>
                <a:cubicBezTo>
                  <a:pt x="374" y="180"/>
                  <a:pt x="379" y="321"/>
                  <a:pt x="359" y="383"/>
                </a:cubicBezTo>
                <a:cubicBezTo>
                  <a:pt x="339" y="445"/>
                  <a:pt x="280" y="484"/>
                  <a:pt x="233" y="491"/>
                </a:cubicBezTo>
                <a:cubicBezTo>
                  <a:pt x="186" y="498"/>
                  <a:pt x="114" y="464"/>
                  <a:pt x="76" y="427"/>
                </a:cubicBezTo>
                <a:cubicBezTo>
                  <a:pt x="38" y="390"/>
                  <a:pt x="4" y="326"/>
                  <a:pt x="2" y="269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8755" name="Text Box 99"/>
          <p:cNvSpPr txBox="1">
            <a:spLocks noChangeArrowheads="1"/>
          </p:cNvSpPr>
          <p:nvPr/>
        </p:nvSpPr>
        <p:spPr bwMode="auto">
          <a:xfrm>
            <a:off x="7656513" y="1503363"/>
            <a:ext cx="1182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          B</a:t>
            </a:r>
          </a:p>
        </p:txBody>
      </p:sp>
      <p:grpSp>
        <p:nvGrpSpPr>
          <p:cNvPr id="198801" name="Group 145"/>
          <p:cNvGrpSpPr>
            <a:grpSpLocks/>
          </p:cNvGrpSpPr>
          <p:nvPr/>
        </p:nvGrpSpPr>
        <p:grpSpPr bwMode="auto">
          <a:xfrm>
            <a:off x="7929563" y="1681163"/>
            <a:ext cx="517525" cy="0"/>
            <a:chOff x="4995" y="1059"/>
            <a:chExt cx="326" cy="0"/>
          </a:xfrm>
        </p:grpSpPr>
        <p:sp>
          <p:nvSpPr>
            <p:cNvPr id="198760" name="Line 104"/>
            <p:cNvSpPr>
              <a:spLocks noChangeShapeType="1"/>
            </p:cNvSpPr>
            <p:nvPr/>
          </p:nvSpPr>
          <p:spPr bwMode="auto">
            <a:xfrm>
              <a:off x="4995" y="1059"/>
              <a:ext cx="157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8761" name="Line 105"/>
            <p:cNvSpPr>
              <a:spLocks noChangeShapeType="1"/>
            </p:cNvSpPr>
            <p:nvPr/>
          </p:nvSpPr>
          <p:spPr bwMode="auto">
            <a:xfrm flipH="1">
              <a:off x="5164" y="1059"/>
              <a:ext cx="157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8765" name="Text Box 109"/>
          <p:cNvSpPr txBox="1">
            <a:spLocks noChangeArrowheads="1"/>
          </p:cNvSpPr>
          <p:nvPr/>
        </p:nvSpPr>
        <p:spPr bwMode="auto">
          <a:xfrm>
            <a:off x="5268913" y="3811588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</a:t>
            </a:r>
          </a:p>
        </p:txBody>
      </p:sp>
      <p:sp>
        <p:nvSpPr>
          <p:cNvPr id="198766" name="Text Box 110"/>
          <p:cNvSpPr txBox="1">
            <a:spLocks noChangeArrowheads="1"/>
          </p:cNvSpPr>
          <p:nvPr/>
        </p:nvSpPr>
        <p:spPr bwMode="auto">
          <a:xfrm>
            <a:off x="5748338" y="3783013"/>
            <a:ext cx="33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</a:t>
            </a:r>
          </a:p>
        </p:txBody>
      </p:sp>
      <p:sp>
        <p:nvSpPr>
          <p:cNvPr id="198767" name="Text Box 111"/>
          <p:cNvSpPr txBox="1">
            <a:spLocks noChangeArrowheads="1"/>
          </p:cNvSpPr>
          <p:nvPr/>
        </p:nvSpPr>
        <p:spPr bwMode="auto">
          <a:xfrm>
            <a:off x="7827963" y="3805238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       B</a:t>
            </a:r>
          </a:p>
        </p:txBody>
      </p:sp>
      <p:sp>
        <p:nvSpPr>
          <p:cNvPr id="198770" name="Text Box 114"/>
          <p:cNvSpPr txBox="1">
            <a:spLocks noChangeArrowheads="1"/>
          </p:cNvSpPr>
          <p:nvPr/>
        </p:nvSpPr>
        <p:spPr bwMode="auto">
          <a:xfrm>
            <a:off x="6323013" y="3830638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608888" y="3970338"/>
            <a:ext cx="1301750" cy="0"/>
            <a:chOff x="7608888" y="3970338"/>
            <a:chExt cx="1301750" cy="0"/>
          </a:xfrm>
        </p:grpSpPr>
        <p:sp>
          <p:nvSpPr>
            <p:cNvPr id="198772" name="Line 116"/>
            <p:cNvSpPr>
              <a:spLocks noChangeShapeType="1"/>
            </p:cNvSpPr>
            <p:nvPr/>
          </p:nvSpPr>
          <p:spPr bwMode="auto">
            <a:xfrm>
              <a:off x="8645525" y="3970338"/>
              <a:ext cx="26511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98773" name="Line 117"/>
            <p:cNvSpPr>
              <a:spLocks noChangeShapeType="1"/>
            </p:cNvSpPr>
            <p:nvPr/>
          </p:nvSpPr>
          <p:spPr bwMode="auto">
            <a:xfrm flipH="1">
              <a:off x="7608888" y="3970338"/>
              <a:ext cx="265112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8790" name="Oval 134"/>
          <p:cNvSpPr>
            <a:spLocks noChangeArrowheads="1"/>
          </p:cNvSpPr>
          <p:nvPr/>
        </p:nvSpPr>
        <p:spPr bwMode="auto">
          <a:xfrm>
            <a:off x="1546225" y="3622675"/>
            <a:ext cx="687388" cy="687388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98791" name="Oval 135"/>
          <p:cNvSpPr>
            <a:spLocks noChangeArrowheads="1"/>
          </p:cNvSpPr>
          <p:nvPr/>
        </p:nvSpPr>
        <p:spPr bwMode="auto">
          <a:xfrm>
            <a:off x="511175" y="3625850"/>
            <a:ext cx="687388" cy="687388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/>
          </a:p>
        </p:txBody>
      </p:sp>
      <p:sp>
        <p:nvSpPr>
          <p:cNvPr id="198792" name="Text Box 136"/>
          <p:cNvSpPr txBox="1">
            <a:spLocks noChangeArrowheads="1"/>
          </p:cNvSpPr>
          <p:nvPr/>
        </p:nvSpPr>
        <p:spPr bwMode="auto">
          <a:xfrm>
            <a:off x="690563" y="3802063"/>
            <a:ext cx="34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</a:t>
            </a:r>
          </a:p>
        </p:txBody>
      </p:sp>
      <p:sp>
        <p:nvSpPr>
          <p:cNvPr id="198793" name="Text Box 137"/>
          <p:cNvSpPr txBox="1">
            <a:spLocks noChangeArrowheads="1"/>
          </p:cNvSpPr>
          <p:nvPr/>
        </p:nvSpPr>
        <p:spPr bwMode="auto">
          <a:xfrm>
            <a:off x="1166813" y="377825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+</a:t>
            </a:r>
          </a:p>
        </p:txBody>
      </p:sp>
      <p:sp>
        <p:nvSpPr>
          <p:cNvPr id="198794" name="Text Box 138"/>
          <p:cNvSpPr txBox="1">
            <a:spLocks noChangeArrowheads="1"/>
          </p:cNvSpPr>
          <p:nvPr/>
        </p:nvSpPr>
        <p:spPr bwMode="auto">
          <a:xfrm>
            <a:off x="1744663" y="3802063"/>
            <a:ext cx="34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</a:t>
            </a:r>
          </a:p>
        </p:txBody>
      </p:sp>
      <p:sp>
        <p:nvSpPr>
          <p:cNvPr id="198796" name="AutoShape 140"/>
          <p:cNvSpPr>
            <a:spLocks noChangeArrowheads="1"/>
          </p:cNvSpPr>
          <p:nvPr/>
        </p:nvSpPr>
        <p:spPr bwMode="auto">
          <a:xfrm>
            <a:off x="2392363" y="3789363"/>
            <a:ext cx="496887" cy="317500"/>
          </a:xfrm>
          <a:prstGeom prst="rightArrow">
            <a:avLst>
              <a:gd name="adj1" fmla="val 50000"/>
              <a:gd name="adj2" fmla="val 39125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97" name="AutoShape 141"/>
          <p:cNvSpPr>
            <a:spLocks noChangeArrowheads="1"/>
          </p:cNvSpPr>
          <p:nvPr/>
        </p:nvSpPr>
        <p:spPr bwMode="auto">
          <a:xfrm>
            <a:off x="6907213" y="3827463"/>
            <a:ext cx="496887" cy="317500"/>
          </a:xfrm>
          <a:prstGeom prst="rightArrow">
            <a:avLst>
              <a:gd name="adj1" fmla="val 50000"/>
              <a:gd name="adj2" fmla="val 39125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8798" name="AutoShape 142"/>
          <p:cNvSpPr>
            <a:spLocks noChangeArrowheads="1"/>
          </p:cNvSpPr>
          <p:nvPr/>
        </p:nvSpPr>
        <p:spPr bwMode="auto">
          <a:xfrm>
            <a:off x="6916738" y="1541463"/>
            <a:ext cx="496887" cy="317500"/>
          </a:xfrm>
          <a:prstGeom prst="rightArrow">
            <a:avLst>
              <a:gd name="adj1" fmla="val 50000"/>
              <a:gd name="adj2" fmla="val 39125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8CF4-8920-4FB0-959C-94E3C30B52D0}" type="slidenum">
              <a:rPr lang="en-US"/>
              <a:pPr/>
              <a:t>23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Electronic Structure of Diatomic Molecules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the building-up principle to deduce the ground electronic configurations </a:t>
            </a:r>
          </a:p>
          <a:p>
            <a:pPr lvl="1"/>
            <a:r>
              <a:rPr lang="en-US"/>
              <a:t>Construct molecular orbitals by combining the available atomic orbitals.</a:t>
            </a:r>
          </a:p>
          <a:p>
            <a:pPr lvl="1"/>
            <a:r>
              <a:rPr lang="en-US"/>
              <a:t>Accommodate the electrons supplied by the atoms in the molecular orbitals to achieve the lowest energy.</a:t>
            </a:r>
          </a:p>
          <a:p>
            <a:pPr lvl="2"/>
            <a:r>
              <a:rPr lang="en-US"/>
              <a:t>Pauli exclusion principle</a:t>
            </a:r>
          </a:p>
          <a:p>
            <a:pPr lvl="2"/>
            <a:r>
              <a:rPr lang="en-US"/>
              <a:t>Hund’s maximum multiplicity rule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C849-B42D-4328-8ABB-2DAEFD2D01EC}" type="slidenum">
              <a:rPr lang="en-US"/>
              <a:pPr/>
              <a:t>24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Hydrogen and Helium Molecules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H</a:t>
            </a:r>
            <a:r>
              <a:rPr lang="en-US" baseline="-25000"/>
              <a:t>2</a:t>
            </a:r>
          </a:p>
          <a:p>
            <a:pPr>
              <a:lnSpc>
                <a:spcPct val="75000"/>
              </a:lnSpc>
            </a:pPr>
            <a:endParaRPr lang="en-US"/>
          </a:p>
          <a:p>
            <a:pPr>
              <a:lnSpc>
                <a:spcPct val="75000"/>
              </a:lnSpc>
            </a:pPr>
            <a:endParaRPr lang="en-US"/>
          </a:p>
          <a:p>
            <a:pPr>
              <a:lnSpc>
                <a:spcPct val="75000"/>
              </a:lnSpc>
            </a:pPr>
            <a:endParaRPr lang="en-US"/>
          </a:p>
          <a:p>
            <a:pPr>
              <a:lnSpc>
                <a:spcPct val="75000"/>
              </a:lnSpc>
            </a:pPr>
            <a:r>
              <a:rPr lang="en-US"/>
              <a:t>He</a:t>
            </a:r>
            <a:r>
              <a:rPr lang="en-US" baseline="-25000"/>
              <a:t>2</a:t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baseline="-25000"/>
              <a:t/>
            </a:r>
            <a:br>
              <a:rPr lang="en-US" baseline="-25000"/>
            </a:br>
            <a:r>
              <a:rPr lang="en-US" sz="3200"/>
              <a:t>He</a:t>
            </a:r>
            <a:r>
              <a:rPr lang="en-US" sz="3200" baseline="-25000"/>
              <a:t>2</a:t>
            </a:r>
            <a:r>
              <a:rPr lang="en-US" sz="3200"/>
              <a:t> has one bond and one antibond. An antibond is slightly more antibonding than a bond is bonding. The He</a:t>
            </a:r>
            <a:r>
              <a:rPr lang="en-US" sz="3200" baseline="-25000"/>
              <a:t>2</a:t>
            </a:r>
            <a:r>
              <a:rPr lang="en-US" sz="3200"/>
              <a:t> molecule has a higher energy than the separated atoms so it is unstable relatively to the individual atoms</a:t>
            </a:r>
            <a:endParaRPr lang="en-US" sz="3200" baseline="-25000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2092325" y="1992313"/>
            <a:ext cx="325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2006600" y="2066925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 </a:t>
            </a:r>
            <a:r>
              <a:rPr lang="en-US" sz="1400" i="1"/>
              <a:t>1s</a:t>
            </a:r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 flipV="1">
            <a:off x="2260600" y="1843088"/>
            <a:ext cx="0" cy="252412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>
            <a:off x="3581400" y="1989138"/>
            <a:ext cx="325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3495675" y="2063750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 </a:t>
            </a:r>
            <a:r>
              <a:rPr lang="en-US" sz="1400" i="1"/>
              <a:t>1s</a:t>
            </a:r>
          </a:p>
        </p:txBody>
      </p:sp>
      <p:sp>
        <p:nvSpPr>
          <p:cNvPr id="200713" name="Line 9"/>
          <p:cNvSpPr>
            <a:spLocks noChangeShapeType="1"/>
          </p:cNvSpPr>
          <p:nvPr/>
        </p:nvSpPr>
        <p:spPr bwMode="auto">
          <a:xfrm flipV="1">
            <a:off x="3749675" y="1839913"/>
            <a:ext cx="0" cy="252412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200719" name="Group 15"/>
          <p:cNvGrpSpPr>
            <a:grpSpLocks/>
          </p:cNvGrpSpPr>
          <p:nvPr/>
        </p:nvGrpSpPr>
        <p:grpSpPr bwMode="auto">
          <a:xfrm>
            <a:off x="2930525" y="2339975"/>
            <a:ext cx="117475" cy="244475"/>
            <a:chOff x="4686" y="1954"/>
            <a:chExt cx="74" cy="154"/>
          </a:xfrm>
        </p:grpSpPr>
        <p:sp>
          <p:nvSpPr>
            <p:cNvPr id="200720" name="Line 16"/>
            <p:cNvSpPr>
              <a:spLocks noChangeShapeType="1"/>
            </p:cNvSpPr>
            <p:nvPr/>
          </p:nvSpPr>
          <p:spPr bwMode="auto">
            <a:xfrm flipV="1">
              <a:off x="4686" y="1954"/>
              <a:ext cx="0" cy="14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0721" name="Line 17"/>
            <p:cNvSpPr>
              <a:spLocks noChangeShapeType="1"/>
            </p:cNvSpPr>
            <p:nvPr/>
          </p:nvSpPr>
          <p:spPr bwMode="auto">
            <a:xfrm>
              <a:off x="4760" y="1962"/>
              <a:ext cx="0" cy="14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00747" name="Group 43"/>
          <p:cNvGrpSpPr>
            <a:grpSpLocks/>
          </p:cNvGrpSpPr>
          <p:nvPr/>
        </p:nvGrpSpPr>
        <p:grpSpPr bwMode="auto">
          <a:xfrm>
            <a:off x="2406650" y="966788"/>
            <a:ext cx="1182688" cy="1892300"/>
            <a:chOff x="1516" y="609"/>
            <a:chExt cx="745" cy="1192"/>
          </a:xfrm>
        </p:grpSpPr>
        <p:grpSp>
          <p:nvGrpSpPr>
            <p:cNvPr id="200714" name="Group 10"/>
            <p:cNvGrpSpPr>
              <a:grpSpLocks/>
            </p:cNvGrpSpPr>
            <p:nvPr/>
          </p:nvGrpSpPr>
          <p:grpSpPr bwMode="auto">
            <a:xfrm>
              <a:off x="1516" y="818"/>
              <a:ext cx="745" cy="751"/>
              <a:chOff x="4356" y="1298"/>
              <a:chExt cx="745" cy="751"/>
            </a:xfrm>
          </p:grpSpPr>
          <p:sp>
            <p:nvSpPr>
              <p:cNvPr id="200715" name="Freeform 11"/>
              <p:cNvSpPr>
                <a:spLocks/>
              </p:cNvSpPr>
              <p:nvPr/>
            </p:nvSpPr>
            <p:spPr bwMode="auto">
              <a:xfrm>
                <a:off x="4356" y="1304"/>
                <a:ext cx="232" cy="741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424"/>
                  </a:cxn>
                  <a:cxn ang="0">
                    <a:pos x="232" y="741"/>
                  </a:cxn>
                </a:cxnLst>
                <a:rect l="0" t="0" r="r" b="b"/>
                <a:pathLst>
                  <a:path w="232" h="741">
                    <a:moveTo>
                      <a:pt x="232" y="0"/>
                    </a:moveTo>
                    <a:lnTo>
                      <a:pt x="0" y="424"/>
                    </a:lnTo>
                    <a:lnTo>
                      <a:pt x="232" y="741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0716" name="Freeform 12"/>
              <p:cNvSpPr>
                <a:spLocks/>
              </p:cNvSpPr>
              <p:nvPr/>
            </p:nvSpPr>
            <p:spPr bwMode="auto">
              <a:xfrm flipH="1">
                <a:off x="4869" y="1308"/>
                <a:ext cx="232" cy="741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424"/>
                  </a:cxn>
                  <a:cxn ang="0">
                    <a:pos x="232" y="741"/>
                  </a:cxn>
                </a:cxnLst>
                <a:rect l="0" t="0" r="r" b="b"/>
                <a:pathLst>
                  <a:path w="232" h="741">
                    <a:moveTo>
                      <a:pt x="232" y="0"/>
                    </a:moveTo>
                    <a:lnTo>
                      <a:pt x="0" y="424"/>
                    </a:lnTo>
                    <a:lnTo>
                      <a:pt x="232" y="741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0717" name="Line 13"/>
              <p:cNvSpPr>
                <a:spLocks noChangeShapeType="1"/>
              </p:cNvSpPr>
              <p:nvPr/>
            </p:nvSpPr>
            <p:spPr bwMode="auto">
              <a:xfrm>
                <a:off x="4600" y="1298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0718" name="Line 14"/>
              <p:cNvSpPr>
                <a:spLocks noChangeShapeType="1"/>
              </p:cNvSpPr>
              <p:nvPr/>
            </p:nvSpPr>
            <p:spPr bwMode="auto">
              <a:xfrm>
                <a:off x="4598" y="2037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00723" name="Text Box 19"/>
            <p:cNvSpPr txBox="1">
              <a:spLocks noChangeArrowheads="1"/>
            </p:cNvSpPr>
            <p:nvPr/>
          </p:nvSpPr>
          <p:spPr bwMode="auto">
            <a:xfrm>
              <a:off x="1697" y="1609"/>
              <a:ext cx="4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</a:t>
              </a:r>
              <a:r>
                <a:rPr lang="en-US" sz="1400" baseline="-25000"/>
                <a:t>2</a:t>
              </a:r>
              <a:r>
                <a:rPr lang="en-US" sz="1400"/>
                <a:t> </a:t>
              </a:r>
              <a:r>
                <a:rPr lang="en-US" sz="1400" i="1"/>
                <a:t>1</a:t>
              </a:r>
              <a:r>
                <a:rPr lang="en-US" sz="1400" i="1">
                  <a:sym typeface="Symbol" pitchFamily="18" charset="2"/>
                </a:rPr>
                <a:t></a:t>
              </a:r>
            </a:p>
          </p:txBody>
        </p:sp>
        <p:sp>
          <p:nvSpPr>
            <p:cNvPr id="200724" name="Text Box 20"/>
            <p:cNvSpPr txBox="1">
              <a:spLocks noChangeArrowheads="1"/>
            </p:cNvSpPr>
            <p:nvPr/>
          </p:nvSpPr>
          <p:spPr bwMode="auto">
            <a:xfrm>
              <a:off x="1675" y="609"/>
              <a:ext cx="4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</a:t>
              </a:r>
              <a:r>
                <a:rPr lang="en-US" sz="1400" baseline="-25000"/>
                <a:t>2</a:t>
              </a:r>
              <a:r>
                <a:rPr lang="en-US" sz="1400"/>
                <a:t> </a:t>
              </a:r>
              <a:r>
                <a:rPr lang="en-US" sz="1400" i="1"/>
                <a:t>2</a:t>
              </a:r>
              <a:r>
                <a:rPr lang="en-US" sz="1400" i="1">
                  <a:sym typeface="Symbol" pitchFamily="18" charset="2"/>
                </a:rPr>
                <a:t>*</a:t>
              </a:r>
            </a:p>
          </p:txBody>
        </p:sp>
      </p:grp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2071688" y="4095750"/>
            <a:ext cx="325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1892300" y="4170363"/>
            <a:ext cx="63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He </a:t>
            </a:r>
            <a:r>
              <a:rPr lang="en-US" sz="1400" i="1"/>
              <a:t>1s</a:t>
            </a:r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 flipV="1">
            <a:off x="2184400" y="3946525"/>
            <a:ext cx="0" cy="252413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3560763" y="4092575"/>
            <a:ext cx="325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3475038" y="4167188"/>
            <a:ext cx="661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He </a:t>
            </a:r>
            <a:r>
              <a:rPr lang="en-US" sz="1400" i="1"/>
              <a:t>1s</a:t>
            </a:r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 flipV="1">
            <a:off x="3662363" y="3943350"/>
            <a:ext cx="0" cy="252413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200736" name="Group 32"/>
          <p:cNvGrpSpPr>
            <a:grpSpLocks/>
          </p:cNvGrpSpPr>
          <p:nvPr/>
        </p:nvGrpSpPr>
        <p:grpSpPr bwMode="auto">
          <a:xfrm>
            <a:off x="2909888" y="4443413"/>
            <a:ext cx="117475" cy="244475"/>
            <a:chOff x="4686" y="1954"/>
            <a:chExt cx="74" cy="154"/>
          </a:xfrm>
        </p:grpSpPr>
        <p:sp>
          <p:nvSpPr>
            <p:cNvPr id="200737" name="Line 33"/>
            <p:cNvSpPr>
              <a:spLocks noChangeShapeType="1"/>
            </p:cNvSpPr>
            <p:nvPr/>
          </p:nvSpPr>
          <p:spPr bwMode="auto">
            <a:xfrm flipV="1">
              <a:off x="4686" y="1954"/>
              <a:ext cx="0" cy="14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0738" name="Line 34"/>
            <p:cNvSpPr>
              <a:spLocks noChangeShapeType="1"/>
            </p:cNvSpPr>
            <p:nvPr/>
          </p:nvSpPr>
          <p:spPr bwMode="auto">
            <a:xfrm>
              <a:off x="4760" y="1962"/>
              <a:ext cx="0" cy="14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00748" name="Group 44"/>
          <p:cNvGrpSpPr>
            <a:grpSpLocks/>
          </p:cNvGrpSpPr>
          <p:nvPr/>
        </p:nvGrpSpPr>
        <p:grpSpPr bwMode="auto">
          <a:xfrm>
            <a:off x="2386013" y="2984500"/>
            <a:ext cx="1201737" cy="1978025"/>
            <a:chOff x="1503" y="1880"/>
            <a:chExt cx="757" cy="1246"/>
          </a:xfrm>
        </p:grpSpPr>
        <p:grpSp>
          <p:nvGrpSpPr>
            <p:cNvPr id="200731" name="Group 27"/>
            <p:cNvGrpSpPr>
              <a:grpSpLocks/>
            </p:cNvGrpSpPr>
            <p:nvPr/>
          </p:nvGrpSpPr>
          <p:grpSpPr bwMode="auto">
            <a:xfrm>
              <a:off x="1503" y="2143"/>
              <a:ext cx="745" cy="751"/>
              <a:chOff x="4356" y="1298"/>
              <a:chExt cx="745" cy="751"/>
            </a:xfrm>
          </p:grpSpPr>
          <p:sp>
            <p:nvSpPr>
              <p:cNvPr id="200732" name="Freeform 28"/>
              <p:cNvSpPr>
                <a:spLocks/>
              </p:cNvSpPr>
              <p:nvPr/>
            </p:nvSpPr>
            <p:spPr bwMode="auto">
              <a:xfrm>
                <a:off x="4356" y="1304"/>
                <a:ext cx="232" cy="741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424"/>
                  </a:cxn>
                  <a:cxn ang="0">
                    <a:pos x="232" y="741"/>
                  </a:cxn>
                </a:cxnLst>
                <a:rect l="0" t="0" r="r" b="b"/>
                <a:pathLst>
                  <a:path w="232" h="741">
                    <a:moveTo>
                      <a:pt x="232" y="0"/>
                    </a:moveTo>
                    <a:lnTo>
                      <a:pt x="0" y="424"/>
                    </a:lnTo>
                    <a:lnTo>
                      <a:pt x="232" y="741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0733" name="Freeform 29"/>
              <p:cNvSpPr>
                <a:spLocks/>
              </p:cNvSpPr>
              <p:nvPr/>
            </p:nvSpPr>
            <p:spPr bwMode="auto">
              <a:xfrm flipH="1">
                <a:off x="4869" y="1308"/>
                <a:ext cx="232" cy="741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0" y="424"/>
                  </a:cxn>
                  <a:cxn ang="0">
                    <a:pos x="232" y="741"/>
                  </a:cxn>
                </a:cxnLst>
                <a:rect l="0" t="0" r="r" b="b"/>
                <a:pathLst>
                  <a:path w="232" h="741">
                    <a:moveTo>
                      <a:pt x="232" y="0"/>
                    </a:moveTo>
                    <a:lnTo>
                      <a:pt x="0" y="424"/>
                    </a:lnTo>
                    <a:lnTo>
                      <a:pt x="232" y="741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0734" name="Line 30"/>
              <p:cNvSpPr>
                <a:spLocks noChangeShapeType="1"/>
              </p:cNvSpPr>
              <p:nvPr/>
            </p:nvSpPr>
            <p:spPr bwMode="auto">
              <a:xfrm>
                <a:off x="4600" y="1298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0735" name="Line 31"/>
              <p:cNvSpPr>
                <a:spLocks noChangeShapeType="1"/>
              </p:cNvSpPr>
              <p:nvPr/>
            </p:nvSpPr>
            <p:spPr bwMode="auto">
              <a:xfrm>
                <a:off x="4598" y="2037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00740" name="Text Box 36"/>
            <p:cNvSpPr txBox="1">
              <a:spLocks noChangeArrowheads="1"/>
            </p:cNvSpPr>
            <p:nvPr/>
          </p:nvSpPr>
          <p:spPr bwMode="auto">
            <a:xfrm>
              <a:off x="1684" y="2934"/>
              <a:ext cx="5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He</a:t>
              </a:r>
              <a:r>
                <a:rPr lang="en-US" sz="1400" baseline="-25000"/>
                <a:t>2</a:t>
              </a:r>
              <a:r>
                <a:rPr lang="en-US" sz="1400"/>
                <a:t> </a:t>
              </a:r>
              <a:r>
                <a:rPr lang="en-US" sz="1400" i="1"/>
                <a:t>1</a:t>
              </a:r>
              <a:r>
                <a:rPr lang="en-US" sz="1400" i="1">
                  <a:sym typeface="Symbol" pitchFamily="18" charset="2"/>
                </a:rPr>
                <a:t></a:t>
              </a:r>
            </a:p>
          </p:txBody>
        </p:sp>
        <p:sp>
          <p:nvSpPr>
            <p:cNvPr id="200741" name="Text Box 37"/>
            <p:cNvSpPr txBox="1">
              <a:spLocks noChangeArrowheads="1"/>
            </p:cNvSpPr>
            <p:nvPr/>
          </p:nvSpPr>
          <p:spPr bwMode="auto">
            <a:xfrm>
              <a:off x="1662" y="1880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He</a:t>
              </a:r>
              <a:r>
                <a:rPr lang="en-US" sz="1400" baseline="-25000"/>
                <a:t>2</a:t>
              </a:r>
              <a:r>
                <a:rPr lang="en-US" sz="1400"/>
                <a:t> </a:t>
              </a:r>
              <a:r>
                <a:rPr lang="en-US" sz="1400" i="1"/>
                <a:t>2</a:t>
              </a:r>
              <a:r>
                <a:rPr lang="en-US" sz="1400" i="1">
                  <a:sym typeface="Symbol" pitchFamily="18" charset="2"/>
                </a:rPr>
                <a:t>*</a:t>
              </a:r>
            </a:p>
          </p:txBody>
        </p:sp>
      </p:grpSp>
      <p:sp>
        <p:nvSpPr>
          <p:cNvPr id="200742" name="Line 38"/>
          <p:cNvSpPr>
            <a:spLocks noChangeShapeType="1"/>
          </p:cNvSpPr>
          <p:nvPr/>
        </p:nvSpPr>
        <p:spPr bwMode="auto">
          <a:xfrm>
            <a:off x="2284413" y="3973513"/>
            <a:ext cx="0" cy="252412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0743" name="Line 39"/>
          <p:cNvSpPr>
            <a:spLocks noChangeShapeType="1"/>
          </p:cNvSpPr>
          <p:nvPr/>
        </p:nvSpPr>
        <p:spPr bwMode="auto">
          <a:xfrm>
            <a:off x="3759200" y="3957638"/>
            <a:ext cx="0" cy="252412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200744" name="Group 40"/>
          <p:cNvGrpSpPr>
            <a:grpSpLocks/>
          </p:cNvGrpSpPr>
          <p:nvPr/>
        </p:nvGrpSpPr>
        <p:grpSpPr bwMode="auto">
          <a:xfrm>
            <a:off x="2925763" y="3271838"/>
            <a:ext cx="117475" cy="244475"/>
            <a:chOff x="4686" y="1954"/>
            <a:chExt cx="74" cy="154"/>
          </a:xfrm>
        </p:grpSpPr>
        <p:sp>
          <p:nvSpPr>
            <p:cNvPr id="200745" name="Line 41"/>
            <p:cNvSpPr>
              <a:spLocks noChangeShapeType="1"/>
            </p:cNvSpPr>
            <p:nvPr/>
          </p:nvSpPr>
          <p:spPr bwMode="auto">
            <a:xfrm flipV="1">
              <a:off x="4686" y="1954"/>
              <a:ext cx="0" cy="14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0746" name="Line 42"/>
            <p:cNvSpPr>
              <a:spLocks noChangeShapeType="1"/>
            </p:cNvSpPr>
            <p:nvPr/>
          </p:nvSpPr>
          <p:spPr bwMode="auto">
            <a:xfrm>
              <a:off x="4760" y="1962"/>
              <a:ext cx="0" cy="14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1ADD-C6BE-499F-B3FC-16BCFAFBCB90}" type="slidenum">
              <a:rPr lang="en-US"/>
              <a:pPr/>
              <a:t>25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Bond Order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measure of the net bonding in a diatomic molecule is its bond order, b;</a:t>
            </a:r>
          </a:p>
          <a:p>
            <a:endParaRPr lang="en-US"/>
          </a:p>
          <a:p>
            <a:endParaRPr lang="en-US"/>
          </a:p>
          <a:p>
            <a:pPr lvl="4"/>
            <a:r>
              <a:rPr lang="en-US"/>
              <a:t>n= number of electrons in bonding orbitals</a:t>
            </a:r>
          </a:p>
          <a:p>
            <a:pPr lvl="4"/>
            <a:r>
              <a:rPr lang="en-US"/>
              <a:t>n= number of electrons in antibonding orbitals</a:t>
            </a:r>
          </a:p>
          <a:p>
            <a:pPr lvl="4"/>
            <a:endParaRPr lang="en-US"/>
          </a:p>
          <a:p>
            <a:pPr lvl="1"/>
            <a:r>
              <a:rPr lang="en-US"/>
              <a:t>The greater the bond order, the shorter the bond</a:t>
            </a:r>
          </a:p>
          <a:p>
            <a:pPr lvl="1"/>
            <a:r>
              <a:rPr lang="en-US"/>
              <a:t>The greater the bond order, the greater the bond strength</a:t>
            </a: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3346450" y="1989138"/>
          <a:ext cx="18129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8" name="Equation" r:id="rId3" imgW="850531" imgH="393529" progId="Equation.3">
                  <p:embed/>
                </p:oleObj>
              </mc:Choice>
              <mc:Fallback>
                <p:oleObj name="Equation" r:id="rId3" imgW="850531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1989138"/>
                        <a:ext cx="18129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232C-7FA2-46A4-A792-2EE629A5455C}" type="slidenum">
              <a:rPr lang="en-US"/>
              <a:pPr/>
              <a:t>26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Period 2 Diatomic Molecules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form of the sigma orbitals</a:t>
            </a:r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From the four atomic orbitals we can form four molecular orbitals of sigma symmetry by an appropriate choice of the coefficients c.</a:t>
            </a:r>
          </a:p>
          <a:p>
            <a:pPr lvl="1"/>
            <a:r>
              <a:rPr lang="en-US"/>
              <a:t>Four orbitals can be separated into two sets according to their energy levels</a:t>
            </a:r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1300163" y="1606550"/>
          <a:ext cx="66643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8" name="Equation" r:id="rId3" imgW="2959100" imgH="241300" progId="Equation.3">
                  <p:embed/>
                </p:oleObj>
              </mc:Choice>
              <mc:Fallback>
                <p:oleObj name="Equation" r:id="rId3" imgW="2959100" imgH="2413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1606550"/>
                        <a:ext cx="66643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2543175" y="4903788"/>
          <a:ext cx="40608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9" name="Equation" r:id="rId5" imgW="1803400" imgH="482600" progId="Equation.3">
                  <p:embed/>
                </p:oleObj>
              </mc:Choice>
              <mc:Fallback>
                <p:oleObj name="Equation" r:id="rId5" imgW="1803400" imgH="4826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4903788"/>
                        <a:ext cx="4060825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1D12-0725-4B5C-A4A9-68C21CA3EE93}" type="slidenum">
              <a:rPr lang="en-US"/>
              <a:pPr/>
              <a:t>27</a:t>
            </a:fld>
            <a:endParaRPr lang="en-US"/>
          </a:p>
        </p:txBody>
      </p:sp>
      <p:sp>
        <p:nvSpPr>
          <p:cNvPr id="203814" name="Rectangle 38"/>
          <p:cNvSpPr>
            <a:spLocks noChangeArrowheads="1"/>
          </p:cNvSpPr>
          <p:nvPr/>
        </p:nvSpPr>
        <p:spPr bwMode="auto">
          <a:xfrm>
            <a:off x="457200" y="2454275"/>
            <a:ext cx="8239125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LCAO-MO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forming of the LCAO-MO depends on</a:t>
            </a:r>
          </a:p>
          <a:p>
            <a:pPr lvl="1"/>
            <a:r>
              <a:rPr lang="en-US"/>
              <a:t>Energy level of the atomic orbitals</a:t>
            </a:r>
          </a:p>
          <a:p>
            <a:pPr lvl="1"/>
            <a:r>
              <a:rPr lang="en-US"/>
              <a:t>Symmetry of the atomic orbitals</a:t>
            </a:r>
          </a:p>
          <a:p>
            <a:pPr lvl="1"/>
            <a:endParaRPr lang="en-US"/>
          </a:p>
        </p:txBody>
      </p:sp>
      <p:pic>
        <p:nvPicPr>
          <p:cNvPr id="203793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2088" y="2589213"/>
            <a:ext cx="1778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3" y="2568575"/>
            <a:ext cx="17208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9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2560638"/>
            <a:ext cx="17145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3796" name="Group 20"/>
          <p:cNvGrpSpPr>
            <a:grpSpLocks/>
          </p:cNvGrpSpPr>
          <p:nvPr/>
        </p:nvGrpSpPr>
        <p:grpSpPr bwMode="auto">
          <a:xfrm>
            <a:off x="755650" y="2495550"/>
            <a:ext cx="1728788" cy="1931988"/>
            <a:chOff x="798" y="1173"/>
            <a:chExt cx="1089" cy="1217"/>
          </a:xfrm>
        </p:grpSpPr>
        <p:sp>
          <p:nvSpPr>
            <p:cNvPr id="203797" name="Text Box 21"/>
            <p:cNvSpPr txBox="1">
              <a:spLocks noChangeArrowheads="1"/>
            </p:cNvSpPr>
            <p:nvPr/>
          </p:nvSpPr>
          <p:spPr bwMode="auto">
            <a:xfrm>
              <a:off x="1082" y="2217"/>
              <a:ext cx="5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chemeClr val="tx2"/>
                  </a:solidFill>
                  <a:latin typeface="Arial" pitchFamily="34" charset="0"/>
                </a:rPr>
                <a:t>2s</a:t>
              </a:r>
              <a:r>
                <a:rPr lang="en-US" sz="1200" b="1">
                  <a:solidFill>
                    <a:schemeClr val="tx2"/>
                  </a:solidFill>
                  <a:latin typeface="Arial" pitchFamily="34" charset="0"/>
                </a:rPr>
                <a:t> orbital</a:t>
              </a:r>
            </a:p>
          </p:txBody>
        </p:sp>
        <p:pic>
          <p:nvPicPr>
            <p:cNvPr id="203798" name="Picture 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1567"/>
              <a:ext cx="544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3799" name="Line 23"/>
            <p:cNvSpPr>
              <a:spLocks noChangeShapeType="1"/>
            </p:cNvSpPr>
            <p:nvPr/>
          </p:nvSpPr>
          <p:spPr bwMode="auto">
            <a:xfrm flipV="1">
              <a:off x="984" y="1946"/>
              <a:ext cx="184" cy="17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3800" name="Line 24"/>
            <p:cNvSpPr>
              <a:spLocks noChangeShapeType="1"/>
            </p:cNvSpPr>
            <p:nvPr/>
          </p:nvSpPr>
          <p:spPr bwMode="auto">
            <a:xfrm>
              <a:off x="798" y="1830"/>
              <a:ext cx="27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3801" name="Line 25"/>
            <p:cNvSpPr>
              <a:spLocks noChangeShapeType="1"/>
            </p:cNvSpPr>
            <p:nvPr/>
          </p:nvSpPr>
          <p:spPr bwMode="auto">
            <a:xfrm>
              <a:off x="1500" y="1824"/>
              <a:ext cx="27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3802" name="Line 26"/>
            <p:cNvSpPr>
              <a:spLocks noChangeShapeType="1"/>
            </p:cNvSpPr>
            <p:nvPr/>
          </p:nvSpPr>
          <p:spPr bwMode="auto">
            <a:xfrm>
              <a:off x="1296" y="2046"/>
              <a:ext cx="0" cy="19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3803" name="Line 27"/>
            <p:cNvSpPr>
              <a:spLocks noChangeShapeType="1"/>
            </p:cNvSpPr>
            <p:nvPr/>
          </p:nvSpPr>
          <p:spPr bwMode="auto">
            <a:xfrm>
              <a:off x="1296" y="1326"/>
              <a:ext cx="0" cy="27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3804" name="Line 28"/>
            <p:cNvSpPr>
              <a:spLocks noChangeShapeType="1"/>
            </p:cNvSpPr>
            <p:nvPr/>
          </p:nvSpPr>
          <p:spPr bwMode="auto">
            <a:xfrm flipV="1">
              <a:off x="1464" y="1555"/>
              <a:ext cx="136" cy="13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3805" name="Text Box 29"/>
            <p:cNvSpPr txBox="1">
              <a:spLocks noChangeArrowheads="1"/>
            </p:cNvSpPr>
            <p:nvPr/>
          </p:nvSpPr>
          <p:spPr bwMode="auto">
            <a:xfrm>
              <a:off x="1718" y="174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00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203806" name="Text Box 30"/>
            <p:cNvSpPr txBox="1">
              <a:spLocks noChangeArrowheads="1"/>
            </p:cNvSpPr>
            <p:nvPr/>
          </p:nvSpPr>
          <p:spPr bwMode="auto">
            <a:xfrm>
              <a:off x="1202" y="117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i="1">
                  <a:solidFill>
                    <a:srgbClr val="990000"/>
                  </a:solidFill>
                  <a:latin typeface="Arial" pitchFamily="34" charset="0"/>
                </a:rPr>
                <a:t>y</a:t>
              </a:r>
            </a:p>
          </p:txBody>
        </p:sp>
        <p:sp>
          <p:nvSpPr>
            <p:cNvPr id="203807" name="Text Box 31"/>
            <p:cNvSpPr txBox="1">
              <a:spLocks noChangeArrowheads="1"/>
            </p:cNvSpPr>
            <p:nvPr/>
          </p:nvSpPr>
          <p:spPr bwMode="auto">
            <a:xfrm>
              <a:off x="1550" y="144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i="1">
                  <a:solidFill>
                    <a:srgbClr val="990000"/>
                  </a:solidFill>
                  <a:latin typeface="Arial" pitchFamily="34" charset="0"/>
                </a:rPr>
                <a:t>z</a:t>
              </a:r>
            </a:p>
          </p:txBody>
        </p:sp>
      </p:grpSp>
      <p:grpSp>
        <p:nvGrpSpPr>
          <p:cNvPr id="203813" name="Group 37"/>
          <p:cNvGrpSpPr>
            <a:grpSpLocks/>
          </p:cNvGrpSpPr>
          <p:nvPr/>
        </p:nvGrpSpPr>
        <p:grpSpPr bwMode="auto">
          <a:xfrm>
            <a:off x="0" y="4613275"/>
            <a:ext cx="9248775" cy="1571625"/>
            <a:chOff x="0" y="3177"/>
            <a:chExt cx="5826" cy="990"/>
          </a:xfrm>
        </p:grpSpPr>
        <p:pic>
          <p:nvPicPr>
            <p:cNvPr id="203808" name="Picture 32" descr="s-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187"/>
              <a:ext cx="1293" cy="980"/>
            </a:xfrm>
            <a:prstGeom prst="rect">
              <a:avLst/>
            </a:prstGeom>
            <a:noFill/>
          </p:spPr>
        </p:pic>
        <p:pic>
          <p:nvPicPr>
            <p:cNvPr id="203809" name="Picture 33" descr="px-px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52" y="3177"/>
              <a:ext cx="1296" cy="982"/>
            </a:xfrm>
            <a:prstGeom prst="rect">
              <a:avLst/>
            </a:prstGeom>
            <a:noFill/>
          </p:spPr>
        </p:pic>
        <p:pic>
          <p:nvPicPr>
            <p:cNvPr id="203810" name="Picture 34" descr="py-py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91" y="3178"/>
              <a:ext cx="1288" cy="976"/>
            </a:xfrm>
            <a:prstGeom prst="rect">
              <a:avLst/>
            </a:prstGeom>
            <a:noFill/>
          </p:spPr>
        </p:pic>
        <p:pic>
          <p:nvPicPr>
            <p:cNvPr id="203811" name="Picture 35" descr="s-p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05" y="3196"/>
              <a:ext cx="1281" cy="971"/>
            </a:xfrm>
            <a:prstGeom prst="rect">
              <a:avLst/>
            </a:prstGeom>
            <a:noFill/>
          </p:spPr>
        </p:pic>
        <p:pic>
          <p:nvPicPr>
            <p:cNvPr id="203812" name="Picture 36" descr="s-py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40" y="3182"/>
              <a:ext cx="1286" cy="9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11CD-12D6-4995-A3E5-66D0BA2F8090}" type="slidenum">
              <a:rPr lang="en-US"/>
              <a:pPr/>
              <a:t>28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Orbital Diagram</a:t>
            </a:r>
          </a:p>
        </p:txBody>
      </p:sp>
      <p:pic>
        <p:nvPicPr>
          <p:cNvPr id="253955" name="Picture 3" descr="mo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88" y="1919288"/>
            <a:ext cx="5748337" cy="4402137"/>
          </a:xfrm>
          <a:prstGeom prst="rect">
            <a:avLst/>
          </a:prstGeom>
          <a:noFill/>
        </p:spPr>
      </p:pic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1039813"/>
            <a:ext cx="8521700" cy="5006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18" charset="2"/>
              </a:rPr>
              <a:t>E-configuration</a:t>
            </a:r>
            <a:r>
              <a:rPr lang="en-US" sz="2800" b="1">
                <a:solidFill>
                  <a:srgbClr val="FF33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:</a:t>
            </a:r>
            <a:r>
              <a:rPr lang="en-US" sz="3600" b="1">
                <a:solidFill>
                  <a:srgbClr val="009999"/>
                </a:solidFill>
                <a:sym typeface="Symbol" pitchFamily="18" charset="2"/>
              </a:rPr>
              <a:t> 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(</a:t>
            </a:r>
            <a:r>
              <a:rPr lang="th-TH" sz="3200" b="1">
                <a:solidFill>
                  <a:srgbClr val="009999"/>
                </a:solidFill>
                <a:sym typeface="Symbol" pitchFamily="18" charset="2"/>
              </a:rPr>
              <a:t></a:t>
            </a:r>
            <a:r>
              <a:rPr lang="th-TH" sz="3200" b="1" baseline="-25000">
                <a:solidFill>
                  <a:srgbClr val="009999"/>
                </a:solidFill>
                <a:sym typeface="Symbol" pitchFamily="18" charset="2"/>
              </a:rPr>
              <a:t>2</a:t>
            </a:r>
            <a:r>
              <a:rPr lang="en-US" sz="3200" b="1" baseline="-25000">
                <a:solidFill>
                  <a:srgbClr val="009999"/>
                </a:solidFill>
                <a:sym typeface="Symbol" pitchFamily="18" charset="2"/>
              </a:rPr>
              <a:t>s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)</a:t>
            </a:r>
            <a:r>
              <a:rPr lang="en-US" sz="3200" b="1" baseline="30000">
                <a:solidFill>
                  <a:srgbClr val="FF33CC"/>
                </a:solidFill>
                <a:sym typeface="Symbol" pitchFamily="18" charset="2"/>
              </a:rPr>
              <a:t>2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(</a:t>
            </a:r>
            <a:r>
              <a:rPr lang="th-TH" sz="3200" b="1">
                <a:solidFill>
                  <a:srgbClr val="009999"/>
                </a:solidFill>
                <a:sym typeface="Symbol" pitchFamily="18" charset="2"/>
              </a:rPr>
              <a:t></a:t>
            </a:r>
            <a:r>
              <a:rPr lang="en-US" sz="3200" b="1" baseline="-25000">
                <a:solidFill>
                  <a:srgbClr val="009999"/>
                </a:solidFill>
                <a:sym typeface="Symbol" pitchFamily="18" charset="2"/>
              </a:rPr>
              <a:t>2s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*)</a:t>
            </a:r>
            <a:r>
              <a:rPr lang="en-US" sz="3200" b="1" baseline="30000">
                <a:solidFill>
                  <a:srgbClr val="FF33CC"/>
                </a:solidFill>
                <a:sym typeface="Symbol" pitchFamily="18" charset="2"/>
              </a:rPr>
              <a:t>2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 (</a:t>
            </a:r>
            <a:r>
              <a:rPr lang="th-TH" sz="3200" b="1">
                <a:solidFill>
                  <a:srgbClr val="009999"/>
                </a:solidFill>
                <a:sym typeface="Symbol" pitchFamily="18" charset="2"/>
              </a:rPr>
              <a:t></a:t>
            </a:r>
            <a:r>
              <a:rPr lang="th-TH" sz="3200" b="1" baseline="-25000">
                <a:solidFill>
                  <a:srgbClr val="009999"/>
                </a:solidFill>
                <a:sym typeface="Symbol" pitchFamily="18" charset="2"/>
              </a:rPr>
              <a:t>2</a:t>
            </a:r>
            <a:r>
              <a:rPr lang="en-US" sz="3200" b="1" baseline="-25000">
                <a:solidFill>
                  <a:srgbClr val="009999"/>
                </a:solidFill>
                <a:sym typeface="Symbol" pitchFamily="18" charset="2"/>
              </a:rPr>
              <a:t>px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)</a:t>
            </a:r>
            <a:r>
              <a:rPr lang="en-US" sz="3200" b="1" baseline="30000">
                <a:solidFill>
                  <a:srgbClr val="FF33CC"/>
                </a:solidFill>
                <a:sym typeface="Symbol" pitchFamily="18" charset="2"/>
              </a:rPr>
              <a:t>2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 (</a:t>
            </a:r>
            <a:r>
              <a:rPr lang="th-TH" sz="3200" b="1">
                <a:solidFill>
                  <a:srgbClr val="009999"/>
                </a:solidFill>
                <a:sym typeface="Symbol" pitchFamily="18" charset="2"/>
              </a:rPr>
              <a:t></a:t>
            </a:r>
            <a:r>
              <a:rPr lang="th-TH" sz="3200" b="1" baseline="-25000">
                <a:solidFill>
                  <a:srgbClr val="009999"/>
                </a:solidFill>
                <a:sym typeface="Symbol" pitchFamily="18" charset="2"/>
              </a:rPr>
              <a:t>2</a:t>
            </a:r>
            <a:r>
              <a:rPr lang="en-US" sz="3200" b="1" baseline="-25000">
                <a:solidFill>
                  <a:srgbClr val="009999"/>
                </a:solidFill>
                <a:sym typeface="Symbol" pitchFamily="18" charset="2"/>
              </a:rPr>
              <a:t>p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)</a:t>
            </a:r>
            <a:r>
              <a:rPr lang="en-US" sz="3200" b="1" baseline="30000">
                <a:solidFill>
                  <a:srgbClr val="FF33CC"/>
                </a:solidFill>
                <a:sym typeface="Symbol" pitchFamily="18" charset="2"/>
              </a:rPr>
              <a:t>4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(</a:t>
            </a:r>
            <a:r>
              <a:rPr lang="th-TH" sz="3200" b="1">
                <a:solidFill>
                  <a:srgbClr val="009999"/>
                </a:solidFill>
                <a:sym typeface="Symbol" pitchFamily="18" charset="2"/>
              </a:rPr>
              <a:t></a:t>
            </a:r>
            <a:r>
              <a:rPr lang="th-TH" sz="3200">
                <a:solidFill>
                  <a:srgbClr val="009999"/>
                </a:solidFill>
                <a:sym typeface="Symbol" pitchFamily="18" charset="2"/>
              </a:rPr>
              <a:t> </a:t>
            </a:r>
            <a:r>
              <a:rPr lang="en-US" sz="3200" b="1" baseline="-25000">
                <a:solidFill>
                  <a:srgbClr val="009999"/>
                </a:solidFill>
                <a:sym typeface="Symbol" pitchFamily="18" charset="2"/>
              </a:rPr>
              <a:t>2p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*)</a:t>
            </a:r>
            <a:r>
              <a:rPr lang="en-US" sz="3200" b="1" baseline="30000">
                <a:solidFill>
                  <a:srgbClr val="FF33CC"/>
                </a:solidFill>
                <a:sym typeface="Symbol" pitchFamily="18" charset="2"/>
              </a:rPr>
              <a:t>4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(</a:t>
            </a:r>
            <a:r>
              <a:rPr lang="th-TH" sz="3200" b="1">
                <a:solidFill>
                  <a:srgbClr val="009999"/>
                </a:solidFill>
                <a:sym typeface="Symbol" pitchFamily="18" charset="2"/>
              </a:rPr>
              <a:t></a:t>
            </a:r>
            <a:r>
              <a:rPr lang="en-US" sz="3200" b="1" baseline="-25000">
                <a:solidFill>
                  <a:srgbClr val="009999"/>
                </a:solidFill>
                <a:sym typeface="Symbol" pitchFamily="18" charset="2"/>
              </a:rPr>
              <a:t>2px</a:t>
            </a:r>
            <a:r>
              <a:rPr lang="en-US" sz="3200" b="1">
                <a:solidFill>
                  <a:srgbClr val="009999"/>
                </a:solidFill>
                <a:sym typeface="Symbol" pitchFamily="18" charset="2"/>
              </a:rPr>
              <a:t>*)</a:t>
            </a:r>
            <a:r>
              <a:rPr lang="en-US" sz="3200" b="1" baseline="30000">
                <a:solidFill>
                  <a:srgbClr val="FF33CC"/>
                </a:solidFill>
                <a:sym typeface="Symbol" pitchFamily="18" charset="2"/>
              </a:rPr>
              <a:t>2</a:t>
            </a:r>
            <a:endParaRPr lang="en-US" sz="3600" b="1" baseline="30000">
              <a:solidFill>
                <a:srgbClr val="FF33CC"/>
              </a:solidFill>
              <a:sym typeface="Symbol" pitchFamily="18" charset="2"/>
            </a:endParaRPr>
          </a:p>
        </p:txBody>
      </p:sp>
      <p:pic>
        <p:nvPicPr>
          <p:cNvPr id="253957" name="Picture 5" descr="mo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13" y="1987550"/>
            <a:ext cx="1531937" cy="4275138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253959" name="AutoShape 7"/>
          <p:cNvSpPr>
            <a:spLocks noChangeArrowheads="1"/>
          </p:cNvSpPr>
          <p:nvPr/>
        </p:nvSpPr>
        <p:spPr bwMode="auto">
          <a:xfrm>
            <a:off x="515938" y="1893888"/>
            <a:ext cx="484187" cy="4068762"/>
          </a:xfrm>
          <a:prstGeom prst="upArrow">
            <a:avLst>
              <a:gd name="adj1" fmla="val 49593"/>
              <a:gd name="adj2" fmla="val 54660"/>
            </a:avLst>
          </a:prstGeom>
          <a:gradFill rotWithShape="1">
            <a:gsLst>
              <a:gs pos="0">
                <a:srgbClr val="FF3300"/>
              </a:gs>
              <a:gs pos="100000">
                <a:srgbClr val="FDFF9D">
                  <a:alpha val="46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 rot="-5400000">
            <a:off x="192087" y="29606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Arial Black" pitchFamily="34" charset="0"/>
                <a:cs typeface="Cordia New" pitchFamily="34" charset="-34"/>
              </a:rPr>
              <a:t>E n e r g 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ECF3-EC45-4B67-9284-B64E63C15FA7}" type="slidenum">
              <a:rPr lang="en-US"/>
              <a:pPr/>
              <a:t>29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MO Diagram of Diatomic Molecules</a:t>
            </a:r>
            <a:endParaRPr lang="en-US" sz="5400" baseline="-2500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838200"/>
            <a:ext cx="4337050" cy="5715000"/>
          </a:xfrm>
        </p:spPr>
        <p:txBody>
          <a:bodyPr/>
          <a:lstStyle/>
          <a:p>
            <a:r>
              <a:rPr lang="en-US" sz="3200" b="1"/>
              <a:t>O</a:t>
            </a:r>
            <a:r>
              <a:rPr lang="en-US" sz="3200" b="1" baseline="-25000"/>
              <a:t>2</a:t>
            </a:r>
            <a:r>
              <a:rPr lang="en-US" sz="3200"/>
              <a:t> (2 x 6 </a:t>
            </a:r>
            <a:r>
              <a:rPr lang="en-US" b="1" i="1"/>
              <a:t>valence electrons</a:t>
            </a:r>
            <a:r>
              <a:rPr lang="en-US" sz="3200"/>
              <a:t>)</a:t>
            </a:r>
            <a:endParaRPr lang="th-TH" sz="3200"/>
          </a:p>
          <a:p>
            <a:pPr lvl="1"/>
            <a:r>
              <a:rPr lang="en-US" b="1"/>
              <a:t>O</a:t>
            </a:r>
            <a:r>
              <a:rPr lang="en-US"/>
              <a:t> = </a:t>
            </a:r>
            <a:r>
              <a:rPr lang="en-US" b="1" i="1"/>
              <a:t>1s</a:t>
            </a:r>
            <a:r>
              <a:rPr lang="en-US" b="1" i="1" baseline="30000"/>
              <a:t>2</a:t>
            </a:r>
            <a:r>
              <a:rPr lang="en-US" b="1"/>
              <a:t> </a:t>
            </a:r>
            <a:r>
              <a:rPr lang="en-US" b="1">
                <a:solidFill>
                  <a:srgbClr val="FF3300"/>
                </a:solidFill>
              </a:rPr>
              <a:t>2s</a:t>
            </a:r>
            <a:r>
              <a:rPr lang="en-US" b="1" baseline="30000">
                <a:solidFill>
                  <a:srgbClr val="FF3300"/>
                </a:solidFill>
              </a:rPr>
              <a:t>2</a:t>
            </a:r>
            <a:r>
              <a:rPr lang="en-US" b="1">
                <a:solidFill>
                  <a:srgbClr val="FF3300"/>
                </a:solidFill>
              </a:rPr>
              <a:t> 2p</a:t>
            </a:r>
            <a:r>
              <a:rPr lang="en-US" b="1" baseline="30000">
                <a:solidFill>
                  <a:srgbClr val="FF3300"/>
                </a:solidFill>
              </a:rPr>
              <a:t>4</a:t>
            </a:r>
          </a:p>
          <a:p>
            <a:pPr lvl="1"/>
            <a:r>
              <a:rPr lang="en-US" b="1"/>
              <a:t>Bond order</a:t>
            </a:r>
            <a:r>
              <a:rPr lang="th-TH"/>
              <a:t> </a:t>
            </a:r>
            <a:r>
              <a:rPr lang="en-US"/>
              <a:t>=</a:t>
            </a:r>
            <a:r>
              <a:rPr lang="th-TH"/>
              <a:t> </a:t>
            </a:r>
            <a:r>
              <a:rPr lang="en-US" b="1"/>
              <a:t>2</a:t>
            </a:r>
          </a:p>
          <a:p>
            <a:pPr lvl="1"/>
            <a:endParaRPr lang="en-US"/>
          </a:p>
        </p:txBody>
      </p:sp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2695575"/>
            <a:ext cx="411956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2724150"/>
            <a:ext cx="3963988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4982" name="Group 6"/>
          <p:cNvGrpSpPr>
            <a:grpSpLocks/>
          </p:cNvGrpSpPr>
          <p:nvPr/>
        </p:nvGrpSpPr>
        <p:grpSpPr bwMode="auto">
          <a:xfrm>
            <a:off x="5072063" y="3455988"/>
            <a:ext cx="3390900" cy="1855787"/>
            <a:chOff x="3195" y="2717"/>
            <a:chExt cx="2135" cy="1169"/>
          </a:xfrm>
        </p:grpSpPr>
        <p:grpSp>
          <p:nvGrpSpPr>
            <p:cNvPr id="254983" name="Group 7"/>
            <p:cNvGrpSpPr>
              <a:grpSpLocks/>
            </p:cNvGrpSpPr>
            <p:nvPr/>
          </p:nvGrpSpPr>
          <p:grpSpPr bwMode="auto">
            <a:xfrm>
              <a:off x="4620" y="3714"/>
              <a:ext cx="97" cy="166"/>
              <a:chOff x="1068" y="3556"/>
              <a:chExt cx="105" cy="180"/>
            </a:xfrm>
          </p:grpSpPr>
          <p:sp>
            <p:nvSpPr>
              <p:cNvPr id="254984" name="Freeform 8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4985" name="Freeform 9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4986" name="Group 10"/>
            <p:cNvGrpSpPr>
              <a:grpSpLocks/>
            </p:cNvGrpSpPr>
            <p:nvPr/>
          </p:nvGrpSpPr>
          <p:grpSpPr bwMode="auto">
            <a:xfrm>
              <a:off x="3863" y="3720"/>
              <a:ext cx="97" cy="166"/>
              <a:chOff x="1068" y="3556"/>
              <a:chExt cx="105" cy="180"/>
            </a:xfrm>
          </p:grpSpPr>
          <p:sp>
            <p:nvSpPr>
              <p:cNvPr id="254987" name="Freeform 11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4988" name="Freeform 12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4989" name="Group 13"/>
            <p:cNvGrpSpPr>
              <a:grpSpLocks/>
            </p:cNvGrpSpPr>
            <p:nvPr/>
          </p:nvGrpSpPr>
          <p:grpSpPr bwMode="auto">
            <a:xfrm>
              <a:off x="3195" y="2717"/>
              <a:ext cx="96" cy="166"/>
              <a:chOff x="1068" y="3556"/>
              <a:chExt cx="105" cy="180"/>
            </a:xfrm>
          </p:grpSpPr>
          <p:sp>
            <p:nvSpPr>
              <p:cNvPr id="254990" name="Freeform 14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4991" name="Freeform 15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4992" name="Group 16"/>
            <p:cNvGrpSpPr>
              <a:grpSpLocks/>
            </p:cNvGrpSpPr>
            <p:nvPr/>
          </p:nvGrpSpPr>
          <p:grpSpPr bwMode="auto">
            <a:xfrm>
              <a:off x="4838" y="2728"/>
              <a:ext cx="96" cy="166"/>
              <a:chOff x="1068" y="3556"/>
              <a:chExt cx="105" cy="180"/>
            </a:xfrm>
          </p:grpSpPr>
          <p:sp>
            <p:nvSpPr>
              <p:cNvPr id="254993" name="Freeform 17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4994" name="Freeform 18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54995" name="Freeform 19"/>
            <p:cNvSpPr>
              <a:spLocks/>
            </p:cNvSpPr>
            <p:nvPr/>
          </p:nvSpPr>
          <p:spPr bwMode="auto">
            <a:xfrm>
              <a:off x="3457" y="2719"/>
              <a:ext cx="25" cy="160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0"/>
                </a:cxn>
                <a:cxn ang="0">
                  <a:pos x="54" y="168"/>
                </a:cxn>
                <a:cxn ang="0">
                  <a:pos x="0" y="168"/>
                </a:cxn>
              </a:cxnLst>
              <a:rect l="0" t="0" r="r" b="b"/>
              <a:pathLst>
                <a:path w="54" h="522">
                  <a:moveTo>
                    <a:pt x="0" y="522"/>
                  </a:moveTo>
                  <a:lnTo>
                    <a:pt x="0" y="0"/>
                  </a:lnTo>
                  <a:lnTo>
                    <a:pt x="54" y="168"/>
                  </a:lnTo>
                  <a:lnTo>
                    <a:pt x="0" y="168"/>
                  </a:lnTo>
                </a:path>
              </a:pathLst>
            </a:custGeom>
            <a:solidFill>
              <a:srgbClr val="FF9900"/>
            </a:solidFill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54996" name="Freeform 20"/>
            <p:cNvSpPr>
              <a:spLocks/>
            </p:cNvSpPr>
            <p:nvPr/>
          </p:nvSpPr>
          <p:spPr bwMode="auto">
            <a:xfrm>
              <a:off x="3656" y="2718"/>
              <a:ext cx="25" cy="160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0"/>
                </a:cxn>
                <a:cxn ang="0">
                  <a:pos x="54" y="168"/>
                </a:cxn>
                <a:cxn ang="0">
                  <a:pos x="0" y="168"/>
                </a:cxn>
              </a:cxnLst>
              <a:rect l="0" t="0" r="r" b="b"/>
              <a:pathLst>
                <a:path w="54" h="522">
                  <a:moveTo>
                    <a:pt x="0" y="522"/>
                  </a:moveTo>
                  <a:lnTo>
                    <a:pt x="0" y="0"/>
                  </a:lnTo>
                  <a:lnTo>
                    <a:pt x="54" y="168"/>
                  </a:lnTo>
                  <a:lnTo>
                    <a:pt x="0" y="168"/>
                  </a:lnTo>
                </a:path>
              </a:pathLst>
            </a:custGeom>
            <a:solidFill>
              <a:srgbClr val="FF9900"/>
            </a:solidFill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54997" name="Freeform 21"/>
            <p:cNvSpPr>
              <a:spLocks/>
            </p:cNvSpPr>
            <p:nvPr/>
          </p:nvSpPr>
          <p:spPr bwMode="auto">
            <a:xfrm>
              <a:off x="5106" y="2718"/>
              <a:ext cx="25" cy="160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0"/>
                </a:cxn>
                <a:cxn ang="0">
                  <a:pos x="54" y="168"/>
                </a:cxn>
                <a:cxn ang="0">
                  <a:pos x="0" y="168"/>
                </a:cxn>
              </a:cxnLst>
              <a:rect l="0" t="0" r="r" b="b"/>
              <a:pathLst>
                <a:path w="54" h="522">
                  <a:moveTo>
                    <a:pt x="0" y="522"/>
                  </a:moveTo>
                  <a:lnTo>
                    <a:pt x="0" y="0"/>
                  </a:lnTo>
                  <a:lnTo>
                    <a:pt x="54" y="168"/>
                  </a:lnTo>
                  <a:lnTo>
                    <a:pt x="0" y="168"/>
                  </a:lnTo>
                </a:path>
              </a:pathLst>
            </a:custGeom>
            <a:solidFill>
              <a:srgbClr val="FF9900"/>
            </a:solidFill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54998" name="Freeform 22"/>
            <p:cNvSpPr>
              <a:spLocks/>
            </p:cNvSpPr>
            <p:nvPr/>
          </p:nvSpPr>
          <p:spPr bwMode="auto">
            <a:xfrm>
              <a:off x="5305" y="2717"/>
              <a:ext cx="25" cy="160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0"/>
                </a:cxn>
                <a:cxn ang="0">
                  <a:pos x="54" y="168"/>
                </a:cxn>
                <a:cxn ang="0">
                  <a:pos x="0" y="168"/>
                </a:cxn>
              </a:cxnLst>
              <a:rect l="0" t="0" r="r" b="b"/>
              <a:pathLst>
                <a:path w="54" h="522">
                  <a:moveTo>
                    <a:pt x="0" y="522"/>
                  </a:moveTo>
                  <a:lnTo>
                    <a:pt x="0" y="0"/>
                  </a:lnTo>
                  <a:lnTo>
                    <a:pt x="54" y="168"/>
                  </a:lnTo>
                  <a:lnTo>
                    <a:pt x="0" y="168"/>
                  </a:lnTo>
                </a:path>
              </a:pathLst>
            </a:custGeom>
            <a:solidFill>
              <a:srgbClr val="FF9900"/>
            </a:solidFill>
            <a:ln w="1905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54999" name="Group 23"/>
          <p:cNvGrpSpPr>
            <a:grpSpLocks/>
          </p:cNvGrpSpPr>
          <p:nvPr/>
        </p:nvGrpSpPr>
        <p:grpSpPr bwMode="auto">
          <a:xfrm>
            <a:off x="6475413" y="3138488"/>
            <a:ext cx="649287" cy="2562225"/>
            <a:chOff x="4079" y="2517"/>
            <a:chExt cx="409" cy="1614"/>
          </a:xfrm>
        </p:grpSpPr>
        <p:grpSp>
          <p:nvGrpSpPr>
            <p:cNvPr id="255000" name="Group 24"/>
            <p:cNvGrpSpPr>
              <a:grpSpLocks/>
            </p:cNvGrpSpPr>
            <p:nvPr/>
          </p:nvGrpSpPr>
          <p:grpSpPr bwMode="auto">
            <a:xfrm>
              <a:off x="4234" y="3180"/>
              <a:ext cx="97" cy="166"/>
              <a:chOff x="1068" y="3556"/>
              <a:chExt cx="105" cy="180"/>
            </a:xfrm>
          </p:grpSpPr>
          <p:sp>
            <p:nvSpPr>
              <p:cNvPr id="255001" name="Freeform 25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02" name="Freeform 26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03" name="Group 27"/>
            <p:cNvGrpSpPr>
              <a:grpSpLocks/>
            </p:cNvGrpSpPr>
            <p:nvPr/>
          </p:nvGrpSpPr>
          <p:grpSpPr bwMode="auto">
            <a:xfrm>
              <a:off x="4239" y="3435"/>
              <a:ext cx="97" cy="166"/>
              <a:chOff x="1068" y="3556"/>
              <a:chExt cx="105" cy="180"/>
            </a:xfrm>
          </p:grpSpPr>
          <p:sp>
            <p:nvSpPr>
              <p:cNvPr id="255004" name="Freeform 28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05" name="Freeform 29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06" name="Group 30"/>
            <p:cNvGrpSpPr>
              <a:grpSpLocks/>
            </p:cNvGrpSpPr>
            <p:nvPr/>
          </p:nvGrpSpPr>
          <p:grpSpPr bwMode="auto">
            <a:xfrm>
              <a:off x="4257" y="3965"/>
              <a:ext cx="96" cy="166"/>
              <a:chOff x="1068" y="3556"/>
              <a:chExt cx="105" cy="180"/>
            </a:xfrm>
          </p:grpSpPr>
          <p:sp>
            <p:nvSpPr>
              <p:cNvPr id="255007" name="Freeform 31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08" name="Freeform 32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55009" name="Freeform 33"/>
            <p:cNvSpPr>
              <a:spLocks/>
            </p:cNvSpPr>
            <p:nvPr/>
          </p:nvSpPr>
          <p:spPr bwMode="auto">
            <a:xfrm>
              <a:off x="4119" y="2517"/>
              <a:ext cx="25" cy="160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0"/>
                </a:cxn>
                <a:cxn ang="0">
                  <a:pos x="54" y="168"/>
                </a:cxn>
                <a:cxn ang="0">
                  <a:pos x="0" y="168"/>
                </a:cxn>
              </a:cxnLst>
              <a:rect l="0" t="0" r="r" b="b"/>
              <a:pathLst>
                <a:path w="54" h="522">
                  <a:moveTo>
                    <a:pt x="0" y="522"/>
                  </a:moveTo>
                  <a:lnTo>
                    <a:pt x="0" y="0"/>
                  </a:lnTo>
                  <a:lnTo>
                    <a:pt x="54" y="168"/>
                  </a:lnTo>
                  <a:lnTo>
                    <a:pt x="0" y="168"/>
                  </a:lnTo>
                </a:path>
              </a:pathLst>
            </a:custGeom>
            <a:solidFill>
              <a:srgbClr val="FF0000"/>
            </a:solidFill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grpSp>
          <p:nvGrpSpPr>
            <p:cNvPr id="255010" name="Group 34"/>
            <p:cNvGrpSpPr>
              <a:grpSpLocks/>
            </p:cNvGrpSpPr>
            <p:nvPr/>
          </p:nvGrpSpPr>
          <p:grpSpPr bwMode="auto">
            <a:xfrm>
              <a:off x="4392" y="2922"/>
              <a:ext cx="96" cy="166"/>
              <a:chOff x="1068" y="3556"/>
              <a:chExt cx="105" cy="180"/>
            </a:xfrm>
          </p:grpSpPr>
          <p:sp>
            <p:nvSpPr>
              <p:cNvPr id="255011" name="Freeform 35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12" name="Freeform 36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13" name="Group 37"/>
            <p:cNvGrpSpPr>
              <a:grpSpLocks/>
            </p:cNvGrpSpPr>
            <p:nvPr/>
          </p:nvGrpSpPr>
          <p:grpSpPr bwMode="auto">
            <a:xfrm>
              <a:off x="4079" y="2909"/>
              <a:ext cx="96" cy="166"/>
              <a:chOff x="1068" y="3556"/>
              <a:chExt cx="105" cy="180"/>
            </a:xfrm>
          </p:grpSpPr>
          <p:sp>
            <p:nvSpPr>
              <p:cNvPr id="255014" name="Freeform 38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15" name="Freeform 39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55016" name="Freeform 40"/>
            <p:cNvSpPr>
              <a:spLocks/>
            </p:cNvSpPr>
            <p:nvPr/>
          </p:nvSpPr>
          <p:spPr bwMode="auto">
            <a:xfrm>
              <a:off x="4435" y="2517"/>
              <a:ext cx="25" cy="160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0" y="0"/>
                </a:cxn>
                <a:cxn ang="0">
                  <a:pos x="54" y="168"/>
                </a:cxn>
                <a:cxn ang="0">
                  <a:pos x="0" y="168"/>
                </a:cxn>
              </a:cxnLst>
              <a:rect l="0" t="0" r="r" b="b"/>
              <a:pathLst>
                <a:path w="54" h="522">
                  <a:moveTo>
                    <a:pt x="0" y="522"/>
                  </a:moveTo>
                  <a:lnTo>
                    <a:pt x="0" y="0"/>
                  </a:lnTo>
                  <a:lnTo>
                    <a:pt x="54" y="168"/>
                  </a:lnTo>
                  <a:lnTo>
                    <a:pt x="0" y="168"/>
                  </a:lnTo>
                </a:path>
              </a:pathLst>
            </a:custGeom>
            <a:solidFill>
              <a:srgbClr val="FF0000"/>
            </a:solidFill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55017" name="Group 41"/>
          <p:cNvGrpSpPr>
            <a:grpSpLocks/>
          </p:cNvGrpSpPr>
          <p:nvPr/>
        </p:nvGrpSpPr>
        <p:grpSpPr bwMode="auto">
          <a:xfrm>
            <a:off x="4379913" y="2757488"/>
            <a:ext cx="419100" cy="3441700"/>
            <a:chOff x="2758" y="1515"/>
            <a:chExt cx="265" cy="2168"/>
          </a:xfrm>
        </p:grpSpPr>
        <p:sp>
          <p:nvSpPr>
            <p:cNvPr id="255018" name="AutoShape 42"/>
            <p:cNvSpPr>
              <a:spLocks noChangeArrowheads="1"/>
            </p:cNvSpPr>
            <p:nvPr/>
          </p:nvSpPr>
          <p:spPr bwMode="auto">
            <a:xfrm>
              <a:off x="2758" y="1515"/>
              <a:ext cx="265" cy="2168"/>
            </a:xfrm>
            <a:prstGeom prst="upArrow">
              <a:avLst>
                <a:gd name="adj1" fmla="val 49593"/>
                <a:gd name="adj2" fmla="val 53215"/>
              </a:avLst>
            </a:prstGeom>
            <a:gradFill rotWithShape="1">
              <a:gsLst>
                <a:gs pos="0">
                  <a:srgbClr val="FF8517"/>
                </a:gs>
                <a:gs pos="100000">
                  <a:srgbClr val="FDFF9D">
                    <a:alpha val="46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255019" name="Text Box 43"/>
            <p:cNvSpPr txBox="1">
              <a:spLocks noChangeArrowheads="1"/>
            </p:cNvSpPr>
            <p:nvPr/>
          </p:nvSpPr>
          <p:spPr bwMode="auto">
            <a:xfrm rot="-5400000">
              <a:off x="2530" y="2014"/>
              <a:ext cx="7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 Black" pitchFamily="34" charset="0"/>
                  <a:cs typeface="Cordia New" pitchFamily="34" charset="-34"/>
                </a:rPr>
                <a:t>E n e r g y</a:t>
              </a:r>
            </a:p>
          </p:txBody>
        </p:sp>
      </p:grpSp>
      <p:sp>
        <p:nvSpPr>
          <p:cNvPr id="255020" name="Text Box 44"/>
          <p:cNvSpPr txBox="1">
            <a:spLocks noChangeArrowheads="1"/>
          </p:cNvSpPr>
          <p:nvPr/>
        </p:nvSpPr>
        <p:spPr bwMode="auto">
          <a:xfrm>
            <a:off x="334963" y="5811838"/>
            <a:ext cx="1222375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Arial" pitchFamily="34" charset="0"/>
              </a:rPr>
              <a:t>MO of N</a:t>
            </a:r>
            <a:r>
              <a:rPr lang="en-US" b="1" i="1" baseline="-25000">
                <a:latin typeface="Arial" pitchFamily="34" charset="0"/>
              </a:rPr>
              <a:t>2</a:t>
            </a:r>
          </a:p>
        </p:txBody>
      </p:sp>
      <p:sp>
        <p:nvSpPr>
          <p:cNvPr id="255021" name="Text Box 45"/>
          <p:cNvSpPr txBox="1">
            <a:spLocks noChangeArrowheads="1"/>
          </p:cNvSpPr>
          <p:nvPr/>
        </p:nvSpPr>
        <p:spPr bwMode="auto">
          <a:xfrm>
            <a:off x="4919663" y="5830888"/>
            <a:ext cx="1292225" cy="36671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Arial" pitchFamily="34" charset="0"/>
              </a:rPr>
              <a:t>MO of O</a:t>
            </a:r>
            <a:r>
              <a:rPr lang="en-US" b="1" i="1" baseline="-25000">
                <a:latin typeface="Arial" pitchFamily="34" charset="0"/>
              </a:rPr>
              <a:t>2</a:t>
            </a:r>
          </a:p>
        </p:txBody>
      </p:sp>
      <p:sp>
        <p:nvSpPr>
          <p:cNvPr id="255022" name="Rectangle 46"/>
          <p:cNvSpPr>
            <a:spLocks noChangeArrowheads="1"/>
          </p:cNvSpPr>
          <p:nvPr/>
        </p:nvSpPr>
        <p:spPr bwMode="auto">
          <a:xfrm>
            <a:off x="6176963" y="5821363"/>
            <a:ext cx="291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Clr>
                <a:srgbClr val="FF66CC"/>
              </a:buClr>
              <a:buSzPct val="80000"/>
              <a:buFont typeface="Wingdings" pitchFamily="2" charset="2"/>
              <a:buNone/>
            </a:pP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</a:t>
            </a:r>
            <a:r>
              <a:rPr lang="th-TH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s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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2s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*)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</a:t>
            </a:r>
            <a:r>
              <a:rPr lang="th-TH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px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</a:t>
            </a:r>
            <a:r>
              <a:rPr lang="th-TH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p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4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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2p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*)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</a:p>
        </p:txBody>
      </p:sp>
      <p:sp>
        <p:nvSpPr>
          <p:cNvPr id="255023" name="Rectangle 4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419600" cy="5715000"/>
          </a:xfrm>
        </p:spPr>
        <p:txBody>
          <a:bodyPr/>
          <a:lstStyle/>
          <a:p>
            <a:r>
              <a:rPr lang="en-US" sz="3600" b="1"/>
              <a:t>N</a:t>
            </a:r>
            <a:r>
              <a:rPr lang="en-US" sz="3600" b="1" baseline="-25000"/>
              <a:t>2</a:t>
            </a:r>
            <a:r>
              <a:rPr lang="en-US" sz="4000"/>
              <a:t> (</a:t>
            </a:r>
            <a:r>
              <a:rPr lang="en-US" sz="3200"/>
              <a:t>2 x 5</a:t>
            </a:r>
            <a:r>
              <a:rPr lang="en-US" sz="4000"/>
              <a:t> </a:t>
            </a:r>
            <a:r>
              <a:rPr lang="en-US" sz="3200" b="1" i="1"/>
              <a:t>valence electrons</a:t>
            </a:r>
            <a:r>
              <a:rPr lang="en-US" sz="4000"/>
              <a:t>)</a:t>
            </a:r>
            <a:endParaRPr lang="th-TH" sz="4000"/>
          </a:p>
          <a:p>
            <a:pPr marL="692150" lvl="1" indent="-234950"/>
            <a:r>
              <a:rPr lang="en-US" b="1"/>
              <a:t>N</a:t>
            </a:r>
            <a:r>
              <a:rPr lang="en-US"/>
              <a:t> = </a:t>
            </a:r>
            <a:r>
              <a:rPr lang="en-US" b="1" i="1"/>
              <a:t>1s</a:t>
            </a:r>
            <a:r>
              <a:rPr lang="en-US" b="1" i="1" baseline="30000"/>
              <a:t>2</a:t>
            </a:r>
            <a:r>
              <a:rPr lang="en-US" b="1"/>
              <a:t> </a:t>
            </a:r>
            <a:r>
              <a:rPr lang="en-US" b="1">
                <a:solidFill>
                  <a:srgbClr val="FF3300"/>
                </a:solidFill>
              </a:rPr>
              <a:t>2s</a:t>
            </a:r>
            <a:r>
              <a:rPr lang="en-US" b="1" baseline="30000">
                <a:solidFill>
                  <a:srgbClr val="FF3300"/>
                </a:solidFill>
              </a:rPr>
              <a:t>2</a:t>
            </a:r>
            <a:r>
              <a:rPr lang="en-US" b="1">
                <a:solidFill>
                  <a:srgbClr val="FF3300"/>
                </a:solidFill>
              </a:rPr>
              <a:t> 2p</a:t>
            </a:r>
            <a:r>
              <a:rPr lang="en-US" b="1" baseline="30000">
                <a:solidFill>
                  <a:srgbClr val="FF3300"/>
                </a:solidFill>
              </a:rPr>
              <a:t>3</a:t>
            </a:r>
            <a:endParaRPr lang="th-TH" b="1" baseline="30000">
              <a:solidFill>
                <a:srgbClr val="FF3300"/>
              </a:solidFill>
            </a:endParaRPr>
          </a:p>
          <a:p>
            <a:pPr marL="692150" lvl="1" indent="-234950"/>
            <a:r>
              <a:rPr lang="en-US" b="1"/>
              <a:t>Bond order</a:t>
            </a:r>
            <a:r>
              <a:rPr lang="th-TH"/>
              <a:t> </a:t>
            </a:r>
            <a:r>
              <a:rPr lang="en-US"/>
              <a:t>= </a:t>
            </a:r>
            <a:r>
              <a:rPr lang="en-US" b="1"/>
              <a:t>3</a:t>
            </a:r>
            <a:r>
              <a:rPr lang="en-US"/>
              <a:t> </a:t>
            </a:r>
          </a:p>
          <a:p>
            <a:pPr marL="692150" lvl="1" indent="-234950"/>
            <a:r>
              <a:rPr lang="en-US" b="1" i="1" smtClean="0">
                <a:solidFill>
                  <a:srgbClr val="CC0099"/>
                </a:solidFill>
              </a:rPr>
              <a:t>Similar </a:t>
            </a:r>
            <a:r>
              <a:rPr lang="en-US" b="1" i="1">
                <a:solidFill>
                  <a:srgbClr val="CC0099"/>
                </a:solidFill>
              </a:rPr>
              <a:t>to C</a:t>
            </a:r>
            <a:r>
              <a:rPr lang="en-US" b="1" i="1" baseline="-25000">
                <a:solidFill>
                  <a:srgbClr val="CC0099"/>
                </a:solidFill>
              </a:rPr>
              <a:t>2</a:t>
            </a:r>
            <a:r>
              <a:rPr lang="en-US" b="1" i="1">
                <a:solidFill>
                  <a:srgbClr val="CC0099"/>
                </a:solidFill>
              </a:rPr>
              <a:t> and B</a:t>
            </a:r>
            <a:r>
              <a:rPr lang="en-US" b="1" i="1" baseline="-25000">
                <a:solidFill>
                  <a:srgbClr val="CC0099"/>
                </a:solidFill>
              </a:rPr>
              <a:t>2</a:t>
            </a:r>
            <a:r>
              <a:rPr lang="en-US" b="1" i="1">
                <a:solidFill>
                  <a:srgbClr val="CC0099"/>
                </a:solidFill>
              </a:rPr>
              <a:t>’s diagrams</a:t>
            </a:r>
            <a:endParaRPr lang="en-US" b="1" i="1" baseline="-25000">
              <a:solidFill>
                <a:srgbClr val="CC0099"/>
              </a:solidFill>
            </a:endParaRPr>
          </a:p>
          <a:p>
            <a:pPr marL="692150" lvl="1" indent="-234950"/>
            <a:endParaRPr lang="en-US">
              <a:sym typeface="Symbol" pitchFamily="18" charset="2"/>
            </a:endParaRPr>
          </a:p>
        </p:txBody>
      </p:sp>
      <p:grpSp>
        <p:nvGrpSpPr>
          <p:cNvPr id="255024" name="Group 48"/>
          <p:cNvGrpSpPr>
            <a:grpSpLocks/>
          </p:cNvGrpSpPr>
          <p:nvPr/>
        </p:nvGrpSpPr>
        <p:grpSpPr bwMode="auto">
          <a:xfrm>
            <a:off x="773113" y="3411538"/>
            <a:ext cx="3275012" cy="1617662"/>
            <a:chOff x="487" y="2461"/>
            <a:chExt cx="2063" cy="1019"/>
          </a:xfrm>
        </p:grpSpPr>
        <p:grpSp>
          <p:nvGrpSpPr>
            <p:cNvPr id="255025" name="Group 49"/>
            <p:cNvGrpSpPr>
              <a:grpSpLocks/>
            </p:cNvGrpSpPr>
            <p:nvPr/>
          </p:nvGrpSpPr>
          <p:grpSpPr bwMode="auto">
            <a:xfrm>
              <a:off x="1847" y="2461"/>
              <a:ext cx="703" cy="1015"/>
              <a:chOff x="1847" y="2461"/>
              <a:chExt cx="703" cy="1015"/>
            </a:xfrm>
          </p:grpSpPr>
          <p:grpSp>
            <p:nvGrpSpPr>
              <p:cNvPr id="255026" name="Group 50"/>
              <p:cNvGrpSpPr>
                <a:grpSpLocks/>
              </p:cNvGrpSpPr>
              <p:nvPr/>
            </p:nvGrpSpPr>
            <p:grpSpPr bwMode="auto">
              <a:xfrm>
                <a:off x="1847" y="3310"/>
                <a:ext cx="96" cy="166"/>
                <a:chOff x="1068" y="3556"/>
                <a:chExt cx="105" cy="180"/>
              </a:xfrm>
            </p:grpSpPr>
            <p:sp>
              <p:nvSpPr>
                <p:cNvPr id="255027" name="Freeform 51"/>
                <p:cNvSpPr>
                  <a:spLocks/>
                </p:cNvSpPr>
                <p:nvPr/>
              </p:nvSpPr>
              <p:spPr bwMode="auto">
                <a:xfrm>
                  <a:off x="1146" y="3562"/>
                  <a:ext cx="27" cy="174"/>
                </a:xfrm>
                <a:custGeom>
                  <a:avLst/>
                  <a:gdLst/>
                  <a:ahLst/>
                  <a:cxnLst>
                    <a:cxn ang="0">
                      <a:pos x="0" y="522"/>
                    </a:cxn>
                    <a:cxn ang="0">
                      <a:pos x="0" y="0"/>
                    </a:cxn>
                    <a:cxn ang="0">
                      <a:pos x="54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54" h="522">
                      <a:moveTo>
                        <a:pt x="0" y="522"/>
                      </a:moveTo>
                      <a:lnTo>
                        <a:pt x="0" y="0"/>
                      </a:lnTo>
                      <a:lnTo>
                        <a:pt x="54" y="168"/>
                      </a:lnTo>
                      <a:lnTo>
                        <a:pt x="0" y="168"/>
                      </a:lnTo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55028" name="Freeform 52"/>
                <p:cNvSpPr>
                  <a:spLocks/>
                </p:cNvSpPr>
                <p:nvPr/>
              </p:nvSpPr>
              <p:spPr bwMode="auto">
                <a:xfrm rot="-10800000">
                  <a:off x="1068" y="3556"/>
                  <a:ext cx="27" cy="174"/>
                </a:xfrm>
                <a:custGeom>
                  <a:avLst/>
                  <a:gdLst/>
                  <a:ahLst/>
                  <a:cxnLst>
                    <a:cxn ang="0">
                      <a:pos x="0" y="522"/>
                    </a:cxn>
                    <a:cxn ang="0">
                      <a:pos x="0" y="0"/>
                    </a:cxn>
                    <a:cxn ang="0">
                      <a:pos x="54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54" h="522">
                      <a:moveTo>
                        <a:pt x="0" y="522"/>
                      </a:moveTo>
                      <a:lnTo>
                        <a:pt x="0" y="0"/>
                      </a:lnTo>
                      <a:lnTo>
                        <a:pt x="54" y="168"/>
                      </a:lnTo>
                      <a:lnTo>
                        <a:pt x="0" y="168"/>
                      </a:lnTo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55029" name="Freeform 53"/>
              <p:cNvSpPr>
                <a:spLocks/>
              </p:cNvSpPr>
              <p:nvPr/>
            </p:nvSpPr>
            <p:spPr bwMode="auto">
              <a:xfrm>
                <a:off x="2096" y="2468"/>
                <a:ext cx="25" cy="160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30" name="Freeform 54"/>
              <p:cNvSpPr>
                <a:spLocks/>
              </p:cNvSpPr>
              <p:nvPr/>
            </p:nvSpPr>
            <p:spPr bwMode="auto">
              <a:xfrm>
                <a:off x="2307" y="2464"/>
                <a:ext cx="25" cy="160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31" name="Freeform 55"/>
              <p:cNvSpPr>
                <a:spLocks/>
              </p:cNvSpPr>
              <p:nvPr/>
            </p:nvSpPr>
            <p:spPr bwMode="auto">
              <a:xfrm>
                <a:off x="2525" y="2461"/>
                <a:ext cx="25" cy="160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32" name="Group 56"/>
            <p:cNvGrpSpPr>
              <a:grpSpLocks/>
            </p:cNvGrpSpPr>
            <p:nvPr/>
          </p:nvGrpSpPr>
          <p:grpSpPr bwMode="auto">
            <a:xfrm>
              <a:off x="487" y="2466"/>
              <a:ext cx="713" cy="1014"/>
              <a:chOff x="487" y="2466"/>
              <a:chExt cx="713" cy="1014"/>
            </a:xfrm>
          </p:grpSpPr>
          <p:grpSp>
            <p:nvGrpSpPr>
              <p:cNvPr id="255033" name="Group 57"/>
              <p:cNvGrpSpPr>
                <a:grpSpLocks/>
              </p:cNvGrpSpPr>
              <p:nvPr/>
            </p:nvGrpSpPr>
            <p:grpSpPr bwMode="auto">
              <a:xfrm>
                <a:off x="1104" y="3314"/>
                <a:ext cx="96" cy="166"/>
                <a:chOff x="1068" y="3556"/>
                <a:chExt cx="105" cy="180"/>
              </a:xfrm>
            </p:grpSpPr>
            <p:sp>
              <p:nvSpPr>
                <p:cNvPr id="255034" name="Freeform 58"/>
                <p:cNvSpPr>
                  <a:spLocks/>
                </p:cNvSpPr>
                <p:nvPr/>
              </p:nvSpPr>
              <p:spPr bwMode="auto">
                <a:xfrm>
                  <a:off x="1146" y="3562"/>
                  <a:ext cx="27" cy="174"/>
                </a:xfrm>
                <a:custGeom>
                  <a:avLst/>
                  <a:gdLst/>
                  <a:ahLst/>
                  <a:cxnLst>
                    <a:cxn ang="0">
                      <a:pos x="0" y="522"/>
                    </a:cxn>
                    <a:cxn ang="0">
                      <a:pos x="0" y="0"/>
                    </a:cxn>
                    <a:cxn ang="0">
                      <a:pos x="54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54" h="522">
                      <a:moveTo>
                        <a:pt x="0" y="522"/>
                      </a:moveTo>
                      <a:lnTo>
                        <a:pt x="0" y="0"/>
                      </a:lnTo>
                      <a:lnTo>
                        <a:pt x="54" y="168"/>
                      </a:lnTo>
                      <a:lnTo>
                        <a:pt x="0" y="168"/>
                      </a:lnTo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55035" name="Freeform 59"/>
                <p:cNvSpPr>
                  <a:spLocks/>
                </p:cNvSpPr>
                <p:nvPr/>
              </p:nvSpPr>
              <p:spPr bwMode="auto">
                <a:xfrm rot="-10800000">
                  <a:off x="1068" y="3556"/>
                  <a:ext cx="27" cy="174"/>
                </a:xfrm>
                <a:custGeom>
                  <a:avLst/>
                  <a:gdLst/>
                  <a:ahLst/>
                  <a:cxnLst>
                    <a:cxn ang="0">
                      <a:pos x="0" y="522"/>
                    </a:cxn>
                    <a:cxn ang="0">
                      <a:pos x="0" y="0"/>
                    </a:cxn>
                    <a:cxn ang="0">
                      <a:pos x="54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54" h="522">
                      <a:moveTo>
                        <a:pt x="0" y="522"/>
                      </a:moveTo>
                      <a:lnTo>
                        <a:pt x="0" y="0"/>
                      </a:lnTo>
                      <a:lnTo>
                        <a:pt x="54" y="168"/>
                      </a:lnTo>
                      <a:lnTo>
                        <a:pt x="0" y="168"/>
                      </a:lnTo>
                    </a:path>
                  </a:pathLst>
                </a:custGeom>
                <a:solidFill>
                  <a:srgbClr val="FF9900"/>
                </a:solidFill>
                <a:ln w="1905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55036" name="Freeform 60"/>
              <p:cNvSpPr>
                <a:spLocks/>
              </p:cNvSpPr>
              <p:nvPr/>
            </p:nvSpPr>
            <p:spPr bwMode="auto">
              <a:xfrm>
                <a:off x="487" y="2469"/>
                <a:ext cx="25" cy="160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37" name="Freeform 61"/>
              <p:cNvSpPr>
                <a:spLocks/>
              </p:cNvSpPr>
              <p:nvPr/>
            </p:nvSpPr>
            <p:spPr bwMode="auto">
              <a:xfrm>
                <a:off x="697" y="2470"/>
                <a:ext cx="25" cy="160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38" name="Freeform 62"/>
              <p:cNvSpPr>
                <a:spLocks/>
              </p:cNvSpPr>
              <p:nvPr/>
            </p:nvSpPr>
            <p:spPr bwMode="auto">
              <a:xfrm>
                <a:off x="908" y="2466"/>
                <a:ext cx="25" cy="160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9900"/>
              </a:solidFill>
              <a:ln w="1905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  <p:grpSp>
        <p:nvGrpSpPr>
          <p:cNvPr id="255039" name="Group 63"/>
          <p:cNvGrpSpPr>
            <a:grpSpLocks/>
          </p:cNvGrpSpPr>
          <p:nvPr/>
        </p:nvGrpSpPr>
        <p:grpSpPr bwMode="auto">
          <a:xfrm>
            <a:off x="1941513" y="3776663"/>
            <a:ext cx="903287" cy="1630362"/>
            <a:chOff x="1223" y="2691"/>
            <a:chExt cx="569" cy="1027"/>
          </a:xfrm>
        </p:grpSpPr>
        <p:grpSp>
          <p:nvGrpSpPr>
            <p:cNvPr id="255040" name="Group 64"/>
            <p:cNvGrpSpPr>
              <a:grpSpLocks/>
            </p:cNvGrpSpPr>
            <p:nvPr/>
          </p:nvGrpSpPr>
          <p:grpSpPr bwMode="auto">
            <a:xfrm>
              <a:off x="1634" y="2829"/>
              <a:ext cx="97" cy="166"/>
              <a:chOff x="1068" y="3556"/>
              <a:chExt cx="105" cy="180"/>
            </a:xfrm>
          </p:grpSpPr>
          <p:sp>
            <p:nvSpPr>
              <p:cNvPr id="255041" name="Freeform 65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42" name="Freeform 66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43" name="Group 67"/>
            <p:cNvGrpSpPr>
              <a:grpSpLocks/>
            </p:cNvGrpSpPr>
            <p:nvPr/>
          </p:nvGrpSpPr>
          <p:grpSpPr bwMode="auto">
            <a:xfrm>
              <a:off x="1481" y="3552"/>
              <a:ext cx="97" cy="166"/>
              <a:chOff x="1068" y="3556"/>
              <a:chExt cx="105" cy="180"/>
            </a:xfrm>
          </p:grpSpPr>
          <p:sp>
            <p:nvSpPr>
              <p:cNvPr id="255044" name="Freeform 68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45" name="Freeform 69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46" name="Group 70"/>
            <p:cNvGrpSpPr>
              <a:grpSpLocks/>
            </p:cNvGrpSpPr>
            <p:nvPr/>
          </p:nvGrpSpPr>
          <p:grpSpPr bwMode="auto">
            <a:xfrm>
              <a:off x="1223" y="2761"/>
              <a:ext cx="569" cy="628"/>
              <a:chOff x="1223" y="2899"/>
              <a:chExt cx="569" cy="628"/>
            </a:xfrm>
          </p:grpSpPr>
          <p:sp>
            <p:nvSpPr>
              <p:cNvPr id="255047" name="Line 71"/>
              <p:cNvSpPr>
                <a:spLocks noChangeShapeType="1"/>
              </p:cNvSpPr>
              <p:nvPr/>
            </p:nvSpPr>
            <p:spPr bwMode="auto">
              <a:xfrm flipH="1">
                <a:off x="1223" y="2899"/>
                <a:ext cx="181" cy="628"/>
              </a:xfrm>
              <a:prstGeom prst="line">
                <a:avLst/>
              </a:prstGeom>
              <a:noFill/>
              <a:ln w="19050">
                <a:solidFill>
                  <a:srgbClr val="DA801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48" name="Line 72"/>
              <p:cNvSpPr>
                <a:spLocks noChangeShapeType="1"/>
              </p:cNvSpPr>
              <p:nvPr/>
            </p:nvSpPr>
            <p:spPr bwMode="auto">
              <a:xfrm>
                <a:off x="1624" y="2918"/>
                <a:ext cx="168" cy="589"/>
              </a:xfrm>
              <a:prstGeom prst="line">
                <a:avLst/>
              </a:prstGeom>
              <a:noFill/>
              <a:ln w="19050">
                <a:solidFill>
                  <a:srgbClr val="DA801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49" name="Group 73"/>
            <p:cNvGrpSpPr>
              <a:grpSpLocks/>
            </p:cNvGrpSpPr>
            <p:nvPr/>
          </p:nvGrpSpPr>
          <p:grpSpPr bwMode="auto">
            <a:xfrm>
              <a:off x="1296" y="2824"/>
              <a:ext cx="96" cy="166"/>
              <a:chOff x="1068" y="3556"/>
              <a:chExt cx="105" cy="180"/>
            </a:xfrm>
          </p:grpSpPr>
          <p:sp>
            <p:nvSpPr>
              <p:cNvPr id="255050" name="Freeform 74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51" name="Freeform 75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52" name="Group 76"/>
            <p:cNvGrpSpPr>
              <a:grpSpLocks/>
            </p:cNvGrpSpPr>
            <p:nvPr/>
          </p:nvGrpSpPr>
          <p:grpSpPr bwMode="auto">
            <a:xfrm>
              <a:off x="1481" y="3102"/>
              <a:ext cx="96" cy="166"/>
              <a:chOff x="1068" y="3556"/>
              <a:chExt cx="105" cy="180"/>
            </a:xfrm>
          </p:grpSpPr>
          <p:sp>
            <p:nvSpPr>
              <p:cNvPr id="255053" name="Freeform 77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54" name="Freeform 78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55055" name="Group 79"/>
            <p:cNvGrpSpPr>
              <a:grpSpLocks/>
            </p:cNvGrpSpPr>
            <p:nvPr/>
          </p:nvGrpSpPr>
          <p:grpSpPr bwMode="auto">
            <a:xfrm>
              <a:off x="1468" y="2691"/>
              <a:ext cx="96" cy="166"/>
              <a:chOff x="1068" y="3556"/>
              <a:chExt cx="105" cy="180"/>
            </a:xfrm>
          </p:grpSpPr>
          <p:sp>
            <p:nvSpPr>
              <p:cNvPr id="255056" name="Freeform 80"/>
              <p:cNvSpPr>
                <a:spLocks/>
              </p:cNvSpPr>
              <p:nvPr/>
            </p:nvSpPr>
            <p:spPr bwMode="auto">
              <a:xfrm>
                <a:off x="1146" y="3562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5057" name="Freeform 81"/>
              <p:cNvSpPr>
                <a:spLocks/>
              </p:cNvSpPr>
              <p:nvPr/>
            </p:nvSpPr>
            <p:spPr bwMode="auto">
              <a:xfrm rot="-10800000">
                <a:off x="1068" y="3556"/>
                <a:ext cx="27" cy="174"/>
              </a:xfrm>
              <a:custGeom>
                <a:avLst/>
                <a:gdLst/>
                <a:ahLst/>
                <a:cxnLst>
                  <a:cxn ang="0">
                    <a:pos x="0" y="522"/>
                  </a:cxn>
                  <a:cxn ang="0">
                    <a:pos x="0" y="0"/>
                  </a:cxn>
                  <a:cxn ang="0">
                    <a:pos x="54" y="168"/>
                  </a:cxn>
                  <a:cxn ang="0">
                    <a:pos x="0" y="168"/>
                  </a:cxn>
                </a:cxnLst>
                <a:rect l="0" t="0" r="r" b="b"/>
                <a:pathLst>
                  <a:path w="54" h="522">
                    <a:moveTo>
                      <a:pt x="0" y="522"/>
                    </a:moveTo>
                    <a:lnTo>
                      <a:pt x="0" y="0"/>
                    </a:lnTo>
                    <a:lnTo>
                      <a:pt x="54" y="168"/>
                    </a:lnTo>
                    <a:lnTo>
                      <a:pt x="0" y="168"/>
                    </a:lnTo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255058" name="Rectangle 82"/>
          <p:cNvSpPr>
            <a:spLocks noChangeArrowheads="1"/>
          </p:cNvSpPr>
          <p:nvPr/>
        </p:nvSpPr>
        <p:spPr bwMode="auto">
          <a:xfrm>
            <a:off x="1603375" y="5797550"/>
            <a:ext cx="238283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buClr>
                <a:srgbClr val="FF66CC"/>
              </a:buClr>
              <a:buSzPct val="80000"/>
              <a:buFont typeface="Wingdings" pitchFamily="2" charset="2"/>
              <a:buNone/>
            </a:pP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</a:t>
            </a:r>
            <a:r>
              <a:rPr lang="th-TH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s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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2s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*)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 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</a:t>
            </a:r>
            <a:r>
              <a:rPr lang="th-TH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p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4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(</a:t>
            </a:r>
            <a:r>
              <a:rPr lang="th-TH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</a:t>
            </a:r>
            <a:r>
              <a:rPr lang="th-TH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  <a:r>
              <a:rPr lang="en-US" sz="2300" b="1" baseline="-25000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px</a:t>
            </a:r>
            <a:r>
              <a:rPr lang="en-US" sz="2300" b="1">
                <a:solidFill>
                  <a:srgbClr val="009999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)</a:t>
            </a:r>
            <a:r>
              <a:rPr lang="en-US" sz="2300" b="1" baseline="3000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7998-F551-44C3-981E-93A7EA547081}" type="slidenum">
              <a:rPr lang="en-US"/>
              <a:pPr/>
              <a:t>3</a:t>
            </a:fld>
            <a:endParaRPr lang="en-US"/>
          </a:p>
        </p:txBody>
      </p:sp>
      <p:pic>
        <p:nvPicPr>
          <p:cNvPr id="179270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3852863"/>
            <a:ext cx="3009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Born-Oppenheimer Approximation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Nuclei are much heavier than electrons so they move relatively slowly and </a:t>
            </a:r>
            <a:r>
              <a:rPr lang="en-US" b="1"/>
              <a:t>may be treated as stationary</a:t>
            </a:r>
            <a:r>
              <a:rPr lang="en-US"/>
              <a:t> while the electrons move in the nuclei-field.</a:t>
            </a:r>
          </a:p>
          <a:p>
            <a:pPr lvl="1"/>
            <a:r>
              <a:rPr lang="en-US"/>
              <a:t>Nuclei is fixed at arbitrary locations.</a:t>
            </a:r>
          </a:p>
          <a:p>
            <a:pPr lvl="1"/>
            <a:r>
              <a:rPr lang="en-US"/>
              <a:t>The Schrödinger equation for the wave function of electron alone is being solved.</a:t>
            </a:r>
          </a:p>
        </p:txBody>
      </p:sp>
      <p:sp>
        <p:nvSpPr>
          <p:cNvPr id="179250" name="Text Box 50"/>
          <p:cNvSpPr txBox="1">
            <a:spLocks noChangeArrowheads="1"/>
          </p:cNvSpPr>
          <p:nvPr/>
        </p:nvSpPr>
        <p:spPr bwMode="auto">
          <a:xfrm>
            <a:off x="4287838" y="3770313"/>
            <a:ext cx="43005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>
              <a:spcBef>
                <a:spcPct val="50000"/>
              </a:spcBef>
              <a:buClr>
                <a:srgbClr val="9966FF"/>
              </a:buClr>
              <a:buFont typeface="Webdings" pitchFamily="18" charset="2"/>
              <a:buChar char="4"/>
              <a:tabLst>
                <a:tab pos="357188" algn="l"/>
              </a:tabLst>
            </a:pPr>
            <a:r>
              <a:rPr lang="en-US"/>
              <a:t>Electrons adjust themselves to the optimum position around the nuclei.</a:t>
            </a:r>
          </a:p>
          <a:p>
            <a:pPr marL="357188" indent="-357188">
              <a:spcBef>
                <a:spcPct val="50000"/>
              </a:spcBef>
              <a:buClr>
                <a:srgbClr val="9966FF"/>
              </a:buClr>
              <a:buFont typeface="Webdings" pitchFamily="18" charset="2"/>
              <a:buChar char="4"/>
              <a:tabLst>
                <a:tab pos="357188" algn="l"/>
              </a:tabLst>
            </a:pPr>
            <a:r>
              <a:rPr lang="en-US"/>
              <a:t>Once the nuclei move, Electron readjust themselves instantaneously. </a:t>
            </a:r>
          </a:p>
        </p:txBody>
      </p:sp>
      <p:pic>
        <p:nvPicPr>
          <p:cNvPr id="179271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3843338"/>
            <a:ext cx="3200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9272" name="Group 72"/>
          <p:cNvGrpSpPr>
            <a:grpSpLocks/>
          </p:cNvGrpSpPr>
          <p:nvPr/>
        </p:nvGrpSpPr>
        <p:grpSpPr bwMode="auto">
          <a:xfrm>
            <a:off x="1495425" y="4314825"/>
            <a:ext cx="1839913" cy="1481138"/>
            <a:chOff x="942" y="2718"/>
            <a:chExt cx="1159" cy="933"/>
          </a:xfrm>
        </p:grpSpPr>
        <p:sp>
          <p:nvSpPr>
            <p:cNvPr id="179204" name="Oval 4"/>
            <p:cNvSpPr>
              <a:spLocks noChangeArrowheads="1"/>
            </p:cNvSpPr>
            <p:nvPr/>
          </p:nvSpPr>
          <p:spPr bwMode="auto">
            <a:xfrm>
              <a:off x="942" y="3152"/>
              <a:ext cx="231" cy="231"/>
            </a:xfrm>
            <a:prstGeom prst="ellipse">
              <a:avLst/>
            </a:prstGeom>
            <a:gradFill rotWithShape="1">
              <a:gsLst>
                <a:gs pos="0">
                  <a:srgbClr val="07A184"/>
                </a:gs>
                <a:gs pos="100000">
                  <a:srgbClr val="07A184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79251" name="Oval 51"/>
            <p:cNvSpPr>
              <a:spLocks noChangeArrowheads="1"/>
            </p:cNvSpPr>
            <p:nvPr/>
          </p:nvSpPr>
          <p:spPr bwMode="auto">
            <a:xfrm>
              <a:off x="1546" y="2718"/>
              <a:ext cx="231" cy="231"/>
            </a:xfrm>
            <a:prstGeom prst="ellipse">
              <a:avLst/>
            </a:prstGeom>
            <a:gradFill rotWithShape="1">
              <a:gsLst>
                <a:gs pos="0">
                  <a:srgbClr val="6600CC"/>
                </a:gs>
                <a:gs pos="100000">
                  <a:srgbClr val="6600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179252" name="Oval 52"/>
            <p:cNvSpPr>
              <a:spLocks noChangeArrowheads="1"/>
            </p:cNvSpPr>
            <p:nvPr/>
          </p:nvSpPr>
          <p:spPr bwMode="auto">
            <a:xfrm>
              <a:off x="1870" y="3420"/>
              <a:ext cx="231" cy="231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C</a:t>
              </a:r>
            </a:p>
          </p:txBody>
        </p:sp>
      </p:grpSp>
      <p:grpSp>
        <p:nvGrpSpPr>
          <p:cNvPr id="179265" name="Group 65"/>
          <p:cNvGrpSpPr>
            <a:grpSpLocks/>
          </p:cNvGrpSpPr>
          <p:nvPr/>
        </p:nvGrpSpPr>
        <p:grpSpPr bwMode="auto">
          <a:xfrm>
            <a:off x="1401763" y="4329113"/>
            <a:ext cx="2643187" cy="1782762"/>
            <a:chOff x="895" y="2637"/>
            <a:chExt cx="1665" cy="1123"/>
          </a:xfrm>
        </p:grpSpPr>
        <p:sp>
          <p:nvSpPr>
            <p:cNvPr id="179207" name="Oval 7"/>
            <p:cNvSpPr>
              <a:spLocks noChangeArrowheads="1"/>
            </p:cNvSpPr>
            <p:nvPr/>
          </p:nvSpPr>
          <p:spPr bwMode="auto">
            <a:xfrm>
              <a:off x="2085" y="2713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9253" name="Oval 53"/>
            <p:cNvSpPr>
              <a:spLocks noChangeArrowheads="1"/>
            </p:cNvSpPr>
            <p:nvPr/>
          </p:nvSpPr>
          <p:spPr bwMode="auto">
            <a:xfrm>
              <a:off x="1141" y="2933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17FF17"/>
                </a:gs>
                <a:gs pos="100000">
                  <a:srgbClr val="17FF1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9254" name="Oval 54"/>
            <p:cNvSpPr>
              <a:spLocks noChangeArrowheads="1"/>
            </p:cNvSpPr>
            <p:nvPr/>
          </p:nvSpPr>
          <p:spPr bwMode="auto">
            <a:xfrm>
              <a:off x="895" y="3527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17FF17"/>
                </a:gs>
                <a:gs pos="100000">
                  <a:srgbClr val="17FF1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9255" name="Oval 55"/>
            <p:cNvSpPr>
              <a:spLocks noChangeArrowheads="1"/>
            </p:cNvSpPr>
            <p:nvPr/>
          </p:nvSpPr>
          <p:spPr bwMode="auto">
            <a:xfrm>
              <a:off x="1561" y="3095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17FF17"/>
                </a:gs>
                <a:gs pos="100000">
                  <a:srgbClr val="17FF17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9256" name="Oval 56"/>
            <p:cNvSpPr>
              <a:spLocks noChangeArrowheads="1"/>
            </p:cNvSpPr>
            <p:nvPr/>
          </p:nvSpPr>
          <p:spPr bwMode="auto">
            <a:xfrm>
              <a:off x="1957" y="3677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9257" name="Oval 57"/>
            <p:cNvSpPr>
              <a:spLocks noChangeArrowheads="1"/>
            </p:cNvSpPr>
            <p:nvPr/>
          </p:nvSpPr>
          <p:spPr bwMode="auto">
            <a:xfrm>
              <a:off x="2477" y="3387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9258" name="Oval 58"/>
            <p:cNvSpPr>
              <a:spLocks noChangeArrowheads="1"/>
            </p:cNvSpPr>
            <p:nvPr/>
          </p:nvSpPr>
          <p:spPr bwMode="auto">
            <a:xfrm>
              <a:off x="2241" y="3133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9259" name="Oval 59"/>
            <p:cNvSpPr>
              <a:spLocks noChangeArrowheads="1"/>
            </p:cNvSpPr>
            <p:nvPr/>
          </p:nvSpPr>
          <p:spPr bwMode="auto">
            <a:xfrm>
              <a:off x="1867" y="3167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9260" name="Oval 60"/>
            <p:cNvSpPr>
              <a:spLocks noChangeArrowheads="1"/>
            </p:cNvSpPr>
            <p:nvPr/>
          </p:nvSpPr>
          <p:spPr bwMode="auto">
            <a:xfrm>
              <a:off x="1373" y="2637"/>
              <a:ext cx="83" cy="83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57E76-9E82-494C-BB39-0531860DFF41}" type="slidenum">
              <a:rPr lang="en-US"/>
              <a:pPr/>
              <a:t>30</a:t>
            </a:fld>
            <a:endParaRPr lang="en-US"/>
          </a:p>
        </p:txBody>
      </p:sp>
      <p:sp>
        <p:nvSpPr>
          <p:cNvPr id="205862" name="Oval 38"/>
          <p:cNvSpPr>
            <a:spLocks noChangeArrowheads="1"/>
          </p:cNvSpPr>
          <p:nvPr/>
        </p:nvSpPr>
        <p:spPr bwMode="auto">
          <a:xfrm>
            <a:off x="3444875" y="3349625"/>
            <a:ext cx="723900" cy="723900"/>
          </a:xfrm>
          <a:prstGeom prst="ellipse">
            <a:avLst/>
          </a:prstGeom>
          <a:solidFill>
            <a:srgbClr val="FFCCFF">
              <a:alpha val="56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94325"/>
          </a:xfrm>
        </p:spPr>
        <p:txBody>
          <a:bodyPr/>
          <a:lstStyle/>
          <a:p>
            <a:pPr>
              <a:lnSpc>
                <a:spcPct val="75000"/>
              </a:lnSpc>
            </a:pPr>
            <a:endParaRPr lang="en-US" sz="5400"/>
          </a:p>
          <a:p>
            <a:pPr>
              <a:lnSpc>
                <a:spcPct val="75000"/>
              </a:lnSpc>
            </a:pPr>
            <a:endParaRPr lang="en-US" sz="2000"/>
          </a:p>
          <a:p>
            <a:pPr>
              <a:lnSpc>
                <a:spcPct val="75000"/>
              </a:lnSpc>
            </a:pPr>
            <a:r>
              <a:rPr lang="en-US" sz="3200"/>
              <a:t>Overlap integral, S, is the extent to which two atomic orbitals on different atoms overlap.</a:t>
            </a:r>
          </a:p>
          <a:p>
            <a:pPr>
              <a:lnSpc>
                <a:spcPct val="75000"/>
              </a:lnSpc>
            </a:pPr>
            <a:endParaRPr lang="en-US" sz="3200"/>
          </a:p>
          <a:p>
            <a:pPr>
              <a:lnSpc>
                <a:spcPct val="75000"/>
              </a:lnSpc>
            </a:pPr>
            <a:endParaRPr lang="en-US" sz="3600"/>
          </a:p>
          <a:p>
            <a:pPr>
              <a:lnSpc>
                <a:spcPct val="75000"/>
              </a:lnSpc>
            </a:pPr>
            <a:endParaRPr lang="en-US" sz="4400"/>
          </a:p>
          <a:p>
            <a:pPr>
              <a:lnSpc>
                <a:spcPct val="75000"/>
              </a:lnSpc>
            </a:pPr>
            <a:endParaRPr lang="en-US" sz="4400"/>
          </a:p>
          <a:p>
            <a:pPr lvl="1">
              <a:lnSpc>
                <a:spcPct val="75000"/>
              </a:lnSpc>
            </a:pPr>
            <a:r>
              <a:rPr lang="en-US" sz="2800"/>
              <a:t>S is small if two orbitals are on atoms that </a:t>
            </a:r>
            <a:br>
              <a:rPr lang="en-US" sz="2800"/>
            </a:br>
            <a:r>
              <a:rPr lang="en-US" sz="2800"/>
              <a:t>are far apart.</a:t>
            </a:r>
          </a:p>
          <a:p>
            <a:pPr lvl="1">
              <a:lnSpc>
                <a:spcPct val="75000"/>
              </a:lnSpc>
            </a:pPr>
            <a:r>
              <a:rPr lang="en-US" sz="2800"/>
              <a:t>If </a:t>
            </a:r>
            <a:r>
              <a:rPr lang="en-US" sz="1800" i="1">
                <a:sym typeface="Symbol" pitchFamily="18" charset="2"/>
              </a:rPr>
              <a:t></a:t>
            </a:r>
            <a:r>
              <a:rPr lang="en-US" sz="2800" baseline="-25000">
                <a:sym typeface="Symbol" pitchFamily="18" charset="2"/>
              </a:rPr>
              <a:t>A</a:t>
            </a:r>
            <a:r>
              <a:rPr lang="en-US" sz="2800">
                <a:sym typeface="Symbol" pitchFamily="18" charset="2"/>
              </a:rPr>
              <a:t> and </a:t>
            </a:r>
            <a:r>
              <a:rPr lang="en-US" sz="1800" i="1" smtClean="0">
                <a:sym typeface="Symbol" pitchFamily="18" charset="2"/>
              </a:rPr>
              <a:t></a:t>
            </a:r>
            <a:r>
              <a:rPr lang="en-US" sz="2800" baseline="-25000" smtClean="0">
                <a:sym typeface="Symbol" pitchFamily="18" charset="2"/>
              </a:rPr>
              <a:t>B</a:t>
            </a:r>
            <a:r>
              <a:rPr lang="en-US" sz="2800" smtClean="0">
                <a:sym typeface="Symbol" pitchFamily="18" charset="2"/>
              </a:rPr>
              <a:t> are </a:t>
            </a:r>
            <a:r>
              <a:rPr lang="en-US" sz="2800">
                <a:sym typeface="Symbol" pitchFamily="18" charset="2"/>
              </a:rPr>
              <a:t>simultaneously </a:t>
            </a:r>
            <a:r>
              <a:rPr lang="en-US" sz="2800" smtClean="0">
                <a:sym typeface="Symbol" pitchFamily="18" charset="2"/>
              </a:rPr>
              <a:t>large </a:t>
            </a:r>
            <a:r>
              <a:rPr lang="en-US" sz="2800">
                <a:sym typeface="Symbol" pitchFamily="18" charset="2"/>
              </a:rPr>
              <a:t>in the</a:t>
            </a:r>
            <a:br>
              <a:rPr lang="en-US" sz="2800">
                <a:sym typeface="Symbol" pitchFamily="18" charset="2"/>
              </a:rPr>
            </a:br>
            <a:r>
              <a:rPr lang="en-US" sz="2800">
                <a:sym typeface="Symbol" pitchFamily="18" charset="2"/>
              </a:rPr>
              <a:t>same region, then S may be large.</a:t>
            </a:r>
          </a:p>
          <a:p>
            <a:pPr lvl="1">
              <a:lnSpc>
                <a:spcPct val="75000"/>
              </a:lnSpc>
            </a:pPr>
            <a:r>
              <a:rPr lang="en-US" sz="2800"/>
              <a:t>If the two normalized atomic orbitals are </a:t>
            </a:r>
            <a:br>
              <a:rPr lang="en-US" sz="2800"/>
            </a:br>
            <a:r>
              <a:rPr lang="en-US" sz="2800"/>
              <a:t>identical then S = 1.</a:t>
            </a:r>
          </a:p>
        </p:txBody>
      </p:sp>
      <p:sp>
        <p:nvSpPr>
          <p:cNvPr id="205859" name="Oval 35"/>
          <p:cNvSpPr>
            <a:spLocks noChangeArrowheads="1"/>
          </p:cNvSpPr>
          <p:nvPr/>
        </p:nvSpPr>
        <p:spPr bwMode="auto">
          <a:xfrm>
            <a:off x="1076325" y="3362325"/>
            <a:ext cx="723900" cy="723900"/>
          </a:xfrm>
          <a:prstGeom prst="ellipse">
            <a:avLst/>
          </a:prstGeom>
          <a:solidFill>
            <a:srgbClr val="FFCCFF">
              <a:alpha val="56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860" name="Oval 36"/>
          <p:cNvSpPr>
            <a:spLocks noChangeArrowheads="1"/>
          </p:cNvSpPr>
          <p:nvPr/>
        </p:nvSpPr>
        <p:spPr bwMode="auto">
          <a:xfrm>
            <a:off x="1663700" y="3502025"/>
            <a:ext cx="685800" cy="447675"/>
          </a:xfrm>
          <a:prstGeom prst="ellipse">
            <a:avLst/>
          </a:prstGeom>
          <a:solidFill>
            <a:srgbClr val="FFCCFF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861" name="Oval 37"/>
          <p:cNvSpPr>
            <a:spLocks noChangeArrowheads="1"/>
          </p:cNvSpPr>
          <p:nvPr/>
        </p:nvSpPr>
        <p:spPr bwMode="auto">
          <a:xfrm>
            <a:off x="2336800" y="3508375"/>
            <a:ext cx="685800" cy="447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Overlap Integral</a:t>
            </a: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3625850" y="2636838"/>
          <a:ext cx="18954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6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2636838"/>
                        <a:ext cx="18954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45" name="Object 21"/>
          <p:cNvGraphicFramePr>
            <a:graphicFrameLocks noChangeAspect="1"/>
          </p:cNvGraphicFramePr>
          <p:nvPr/>
        </p:nvGraphicFramePr>
        <p:xfrm>
          <a:off x="1855788" y="836613"/>
          <a:ext cx="52276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7" name="Equation" r:id="rId5" imgW="2578100" imgH="584200" progId="Equation.3">
                  <p:embed/>
                </p:oleObj>
              </mc:Choice>
              <mc:Fallback>
                <p:oleObj name="Equation" r:id="rId5" imgW="2578100" imgH="5842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836613"/>
                        <a:ext cx="5227637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856" name="Group 32"/>
          <p:cNvGrpSpPr>
            <a:grpSpLocks/>
          </p:cNvGrpSpPr>
          <p:nvPr/>
        </p:nvGrpSpPr>
        <p:grpSpPr bwMode="auto">
          <a:xfrm>
            <a:off x="5514975" y="2867025"/>
            <a:ext cx="3597275" cy="3652838"/>
            <a:chOff x="3474" y="1806"/>
            <a:chExt cx="2266" cy="2301"/>
          </a:xfrm>
        </p:grpSpPr>
        <p:grpSp>
          <p:nvGrpSpPr>
            <p:cNvPr id="205854" name="Group 30"/>
            <p:cNvGrpSpPr>
              <a:grpSpLocks/>
            </p:cNvGrpSpPr>
            <p:nvPr/>
          </p:nvGrpSpPr>
          <p:grpSpPr bwMode="auto">
            <a:xfrm>
              <a:off x="3474" y="1806"/>
              <a:ext cx="2242" cy="1992"/>
              <a:chOff x="3474" y="2171"/>
              <a:chExt cx="2242" cy="1992"/>
            </a:xfrm>
          </p:grpSpPr>
          <p:sp>
            <p:nvSpPr>
              <p:cNvPr id="205853" name="Freeform 29"/>
              <p:cNvSpPr>
                <a:spLocks/>
              </p:cNvSpPr>
              <p:nvPr/>
            </p:nvSpPr>
            <p:spPr bwMode="auto">
              <a:xfrm>
                <a:off x="3840" y="2370"/>
                <a:ext cx="1741" cy="14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8" y="219"/>
                  </a:cxn>
                  <a:cxn ang="0">
                    <a:pos x="1006" y="1232"/>
                  </a:cxn>
                  <a:cxn ang="0">
                    <a:pos x="1741" y="1424"/>
                  </a:cxn>
                </a:cxnLst>
                <a:rect l="0" t="0" r="r" b="b"/>
                <a:pathLst>
                  <a:path w="1741" h="1433">
                    <a:moveTo>
                      <a:pt x="0" y="0"/>
                    </a:moveTo>
                    <a:cubicBezTo>
                      <a:pt x="56" y="36"/>
                      <a:pt x="170" y="14"/>
                      <a:pt x="338" y="219"/>
                    </a:cubicBezTo>
                    <a:cubicBezTo>
                      <a:pt x="506" y="424"/>
                      <a:pt x="772" y="1031"/>
                      <a:pt x="1006" y="1232"/>
                    </a:cubicBezTo>
                    <a:cubicBezTo>
                      <a:pt x="1240" y="1433"/>
                      <a:pt x="1588" y="1384"/>
                      <a:pt x="1741" y="1424"/>
                    </a:cubicBezTo>
                  </a:path>
                </a:pathLst>
              </a:custGeom>
              <a:noFill/>
              <a:ln w="28575" cmpd="sng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5847" name="Freeform 23"/>
              <p:cNvSpPr>
                <a:spLocks/>
              </p:cNvSpPr>
              <p:nvPr/>
            </p:nvSpPr>
            <p:spPr bwMode="auto">
              <a:xfrm>
                <a:off x="3841" y="2171"/>
                <a:ext cx="1782" cy="16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71"/>
                  </a:cxn>
                  <a:cxn ang="0">
                    <a:pos x="1702" y="1271"/>
                  </a:cxn>
                </a:cxnLst>
                <a:rect l="0" t="0" r="r" b="b"/>
                <a:pathLst>
                  <a:path w="1702" h="1271">
                    <a:moveTo>
                      <a:pt x="0" y="0"/>
                    </a:moveTo>
                    <a:lnTo>
                      <a:pt x="0" y="1271"/>
                    </a:lnTo>
                    <a:lnTo>
                      <a:pt x="1702" y="127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5848" name="Text Box 24"/>
              <p:cNvSpPr txBox="1">
                <a:spLocks noChangeArrowheads="1"/>
              </p:cNvSpPr>
              <p:nvPr/>
            </p:nvSpPr>
            <p:spPr bwMode="auto">
              <a:xfrm>
                <a:off x="3474" y="2958"/>
                <a:ext cx="18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hlink"/>
                    </a:solidFill>
                  </a:rPr>
                  <a:t>S</a:t>
                </a:r>
              </a:p>
            </p:txBody>
          </p:sp>
          <p:sp>
            <p:nvSpPr>
              <p:cNvPr id="205849" name="Text Box 25"/>
              <p:cNvSpPr txBox="1">
                <a:spLocks noChangeArrowheads="1"/>
              </p:cNvSpPr>
              <p:nvPr/>
            </p:nvSpPr>
            <p:spPr bwMode="auto">
              <a:xfrm>
                <a:off x="3743" y="3856"/>
                <a:ext cx="1973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hlink"/>
                    </a:solidFill>
                  </a:rPr>
                  <a:t>0	2	4	6</a:t>
                </a:r>
              </a:p>
              <a:p>
                <a:pPr algn="ctr"/>
                <a:r>
                  <a:rPr lang="en-US" sz="1400">
                    <a:solidFill>
                      <a:schemeClr val="hlink"/>
                    </a:solidFill>
                  </a:rPr>
                  <a:t>R/a</a:t>
                </a:r>
                <a:r>
                  <a:rPr lang="en-US" sz="1400" baseline="-25000">
                    <a:solidFill>
                      <a:schemeClr val="hlink"/>
                    </a:solidFill>
                  </a:rPr>
                  <a:t>0</a:t>
                </a:r>
              </a:p>
            </p:txBody>
          </p:sp>
          <p:sp>
            <p:nvSpPr>
              <p:cNvPr id="205852" name="Text Box 28"/>
              <p:cNvSpPr txBox="1">
                <a:spLocks noChangeArrowheads="1"/>
              </p:cNvSpPr>
              <p:nvPr/>
            </p:nvSpPr>
            <p:spPr bwMode="auto">
              <a:xfrm>
                <a:off x="3581" y="2293"/>
                <a:ext cx="285" cy="1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155000"/>
                  </a:spcBef>
                </a:pPr>
                <a:r>
                  <a:rPr lang="en-US" sz="1200">
                    <a:solidFill>
                      <a:schemeClr val="hlink"/>
                    </a:solidFill>
                  </a:rPr>
                  <a:t>1</a:t>
                </a:r>
              </a:p>
              <a:p>
                <a:pPr algn="r">
                  <a:spcBef>
                    <a:spcPct val="155000"/>
                  </a:spcBef>
                </a:pPr>
                <a:r>
                  <a:rPr lang="en-US" sz="1200">
                    <a:solidFill>
                      <a:schemeClr val="hlink"/>
                    </a:solidFill>
                  </a:rPr>
                  <a:t>0.8</a:t>
                </a:r>
              </a:p>
              <a:p>
                <a:pPr algn="r">
                  <a:spcBef>
                    <a:spcPct val="155000"/>
                  </a:spcBef>
                </a:pPr>
                <a:r>
                  <a:rPr lang="en-US" sz="1200">
                    <a:solidFill>
                      <a:schemeClr val="hlink"/>
                    </a:solidFill>
                  </a:rPr>
                  <a:t>0.6</a:t>
                </a:r>
              </a:p>
              <a:p>
                <a:pPr algn="r">
                  <a:spcBef>
                    <a:spcPct val="155000"/>
                  </a:spcBef>
                </a:pPr>
                <a:r>
                  <a:rPr lang="en-US" sz="1200">
                    <a:solidFill>
                      <a:schemeClr val="hlink"/>
                    </a:solidFill>
                  </a:rPr>
                  <a:t>0.4</a:t>
                </a:r>
              </a:p>
              <a:p>
                <a:pPr algn="r">
                  <a:spcBef>
                    <a:spcPct val="155000"/>
                  </a:spcBef>
                </a:pPr>
                <a:r>
                  <a:rPr lang="en-US" sz="1200">
                    <a:solidFill>
                      <a:schemeClr val="hlink"/>
                    </a:solidFill>
                  </a:rPr>
                  <a:t>0.2</a:t>
                </a:r>
              </a:p>
              <a:p>
                <a:pPr algn="r">
                  <a:spcBef>
                    <a:spcPct val="155000"/>
                  </a:spcBef>
                </a:pPr>
                <a:r>
                  <a:rPr lang="en-US" sz="1200">
                    <a:solidFill>
                      <a:schemeClr val="hlink"/>
                    </a:solidFill>
                  </a:rPr>
                  <a:t>0</a:t>
                </a:r>
              </a:p>
            </p:txBody>
          </p:sp>
        </p:grpSp>
        <p:sp>
          <p:nvSpPr>
            <p:cNvPr id="205855" name="Text Box 31"/>
            <p:cNvSpPr txBox="1">
              <a:spLocks noChangeArrowheads="1"/>
            </p:cNvSpPr>
            <p:nvPr/>
          </p:nvSpPr>
          <p:spPr bwMode="auto">
            <a:xfrm>
              <a:off x="3549" y="3799"/>
              <a:ext cx="219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 i="1">
                  <a:solidFill>
                    <a:schemeClr val="hlink"/>
                  </a:solidFill>
                  <a:latin typeface="Arial" pitchFamily="34" charset="0"/>
                </a:rPr>
                <a:t>The overlap integral between two H1s orbitals as a function of their separation.</a:t>
              </a:r>
            </a:p>
          </p:txBody>
        </p:sp>
      </p:grpSp>
      <p:sp>
        <p:nvSpPr>
          <p:cNvPr id="205858" name="Text Box 34"/>
          <p:cNvSpPr txBox="1">
            <a:spLocks noChangeArrowheads="1"/>
          </p:cNvSpPr>
          <p:nvPr/>
        </p:nvSpPr>
        <p:spPr bwMode="auto">
          <a:xfrm>
            <a:off x="1276350" y="35433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	B</a:t>
            </a:r>
          </a:p>
        </p:txBody>
      </p:sp>
      <p:sp>
        <p:nvSpPr>
          <p:cNvPr id="205863" name="Oval 39"/>
          <p:cNvSpPr>
            <a:spLocks noChangeArrowheads="1"/>
          </p:cNvSpPr>
          <p:nvPr/>
        </p:nvSpPr>
        <p:spPr bwMode="auto">
          <a:xfrm>
            <a:off x="3927475" y="3460750"/>
            <a:ext cx="571500" cy="504825"/>
          </a:xfrm>
          <a:prstGeom prst="ellipse">
            <a:avLst/>
          </a:prstGeom>
          <a:solidFill>
            <a:srgbClr val="FFCCFF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864" name="Oval 40"/>
          <p:cNvSpPr>
            <a:spLocks noChangeArrowheads="1"/>
          </p:cNvSpPr>
          <p:nvPr/>
        </p:nvSpPr>
        <p:spPr bwMode="auto">
          <a:xfrm>
            <a:off x="4486275" y="3495675"/>
            <a:ext cx="685800" cy="447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865" name="Text Box 41"/>
          <p:cNvSpPr txBox="1">
            <a:spLocks noChangeArrowheads="1"/>
          </p:cNvSpPr>
          <p:nvPr/>
        </p:nvSpPr>
        <p:spPr bwMode="auto">
          <a:xfrm>
            <a:off x="3644900" y="3530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        B</a:t>
            </a:r>
          </a:p>
        </p:txBody>
      </p:sp>
      <p:sp>
        <p:nvSpPr>
          <p:cNvPr id="205866" name="Line 42"/>
          <p:cNvSpPr>
            <a:spLocks noChangeShapeType="1"/>
          </p:cNvSpPr>
          <p:nvPr/>
        </p:nvSpPr>
        <p:spPr bwMode="auto">
          <a:xfrm>
            <a:off x="1504950" y="3724275"/>
            <a:ext cx="781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5867" name="Line 43"/>
          <p:cNvSpPr>
            <a:spLocks noChangeShapeType="1"/>
          </p:cNvSpPr>
          <p:nvPr/>
        </p:nvSpPr>
        <p:spPr bwMode="auto">
          <a:xfrm>
            <a:off x="3892550" y="3711575"/>
            <a:ext cx="4953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5868" name="Text Box 44"/>
          <p:cNvSpPr txBox="1">
            <a:spLocks noChangeArrowheads="1"/>
          </p:cNvSpPr>
          <p:nvPr/>
        </p:nvSpPr>
        <p:spPr bwMode="auto">
          <a:xfrm>
            <a:off x="1250950" y="4084638"/>
            <a:ext cx="182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chemeClr val="hlink"/>
                </a:solidFill>
              </a:rPr>
              <a:t>small overlapping </a:t>
            </a:r>
          </a:p>
        </p:txBody>
      </p:sp>
      <p:sp>
        <p:nvSpPr>
          <p:cNvPr id="205869" name="Text Box 45"/>
          <p:cNvSpPr txBox="1">
            <a:spLocks noChangeArrowheads="1"/>
          </p:cNvSpPr>
          <p:nvPr/>
        </p:nvSpPr>
        <p:spPr bwMode="auto">
          <a:xfrm>
            <a:off x="3495675" y="4090988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chemeClr val="hlink"/>
                </a:solidFill>
              </a:rPr>
              <a:t>large overlapping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7522-19E4-4204-A274-8FC9CE9FCB0A}" type="slidenum">
              <a:rPr lang="en-US"/>
              <a:pPr/>
              <a:t>31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Heteronuclear Diatomic Molecules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Heteronuclear diatomic molecule is a diatomic molecule formed from atoms of two different elements</a:t>
            </a:r>
          </a:p>
          <a:p>
            <a:pPr lvl="1"/>
            <a:r>
              <a:rPr lang="en-US"/>
              <a:t>The electron distribution in the covalent bond between the atoms is not evenly shared.</a:t>
            </a:r>
          </a:p>
          <a:p>
            <a:pPr lvl="1"/>
            <a:r>
              <a:rPr lang="en-US"/>
              <a:t>Polar bond: a covalent bond in which the electron pair is shared unequally by the two atoms.</a:t>
            </a:r>
          </a:p>
        </p:txBody>
      </p:sp>
      <p:sp>
        <p:nvSpPr>
          <p:cNvPr id="206895" name="Rectangle 47"/>
          <p:cNvSpPr>
            <a:spLocks noChangeArrowheads="1"/>
          </p:cNvSpPr>
          <p:nvPr/>
        </p:nvSpPr>
        <p:spPr bwMode="auto">
          <a:xfrm>
            <a:off x="523875" y="3854450"/>
            <a:ext cx="3943350" cy="2806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873" name="Text Box 25"/>
          <p:cNvSpPr txBox="1">
            <a:spLocks noChangeArrowheads="1"/>
          </p:cNvSpPr>
          <p:nvPr/>
        </p:nvSpPr>
        <p:spPr bwMode="auto">
          <a:xfrm>
            <a:off x="1543050" y="6292850"/>
            <a:ext cx="215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Homonuclear Diatom</a:t>
            </a:r>
          </a:p>
        </p:txBody>
      </p:sp>
      <p:grpSp>
        <p:nvGrpSpPr>
          <p:cNvPr id="206908" name="Group 60"/>
          <p:cNvGrpSpPr>
            <a:grpSpLocks/>
          </p:cNvGrpSpPr>
          <p:nvPr/>
        </p:nvGrpSpPr>
        <p:grpSpPr bwMode="auto">
          <a:xfrm>
            <a:off x="2819400" y="4403725"/>
            <a:ext cx="1677988" cy="1487488"/>
            <a:chOff x="1776" y="2774"/>
            <a:chExt cx="1057" cy="937"/>
          </a:xfrm>
        </p:grpSpPr>
        <p:sp>
          <p:nvSpPr>
            <p:cNvPr id="206877" name="Line 29"/>
            <p:cNvSpPr>
              <a:spLocks noChangeShapeType="1"/>
            </p:cNvSpPr>
            <p:nvPr/>
          </p:nvSpPr>
          <p:spPr bwMode="auto">
            <a:xfrm>
              <a:off x="1799" y="3268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6878" name="Line 30"/>
            <p:cNvSpPr>
              <a:spLocks noChangeShapeType="1"/>
            </p:cNvSpPr>
            <p:nvPr/>
          </p:nvSpPr>
          <p:spPr bwMode="auto">
            <a:xfrm>
              <a:off x="2505" y="3272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6879" name="Line 31"/>
            <p:cNvSpPr>
              <a:spLocks noChangeShapeType="1"/>
            </p:cNvSpPr>
            <p:nvPr/>
          </p:nvSpPr>
          <p:spPr bwMode="auto">
            <a:xfrm>
              <a:off x="2153" y="2956"/>
              <a:ext cx="245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6880" name="Line 32"/>
            <p:cNvSpPr>
              <a:spLocks noChangeShapeType="1"/>
            </p:cNvSpPr>
            <p:nvPr/>
          </p:nvSpPr>
          <p:spPr bwMode="auto">
            <a:xfrm>
              <a:off x="2160" y="3518"/>
              <a:ext cx="245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cxnSp>
          <p:nvCxnSpPr>
            <p:cNvPr id="206881" name="AutoShape 33"/>
            <p:cNvCxnSpPr>
              <a:cxnSpLocks noChangeShapeType="1"/>
              <a:stCxn id="206879" idx="0"/>
              <a:endCxn id="206877" idx="1"/>
            </p:cNvCxnSpPr>
            <p:nvPr/>
          </p:nvCxnSpPr>
          <p:spPr bwMode="auto">
            <a:xfrm flipH="1">
              <a:off x="2044" y="2947"/>
              <a:ext cx="109" cy="3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6882" name="AutoShape 34"/>
            <p:cNvCxnSpPr>
              <a:cxnSpLocks noChangeShapeType="1"/>
              <a:stCxn id="206877" idx="1"/>
              <a:endCxn id="206880" idx="0"/>
            </p:cNvCxnSpPr>
            <p:nvPr/>
          </p:nvCxnSpPr>
          <p:spPr bwMode="auto">
            <a:xfrm>
              <a:off x="2044" y="3277"/>
              <a:ext cx="116" cy="2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6884" name="AutoShape 36"/>
            <p:cNvCxnSpPr>
              <a:cxnSpLocks noChangeShapeType="1"/>
              <a:stCxn id="206879" idx="1"/>
              <a:endCxn id="206878" idx="0"/>
            </p:cNvCxnSpPr>
            <p:nvPr/>
          </p:nvCxnSpPr>
          <p:spPr bwMode="auto">
            <a:xfrm>
              <a:off x="2398" y="2965"/>
              <a:ext cx="107" cy="2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6886" name="AutoShape 38"/>
            <p:cNvCxnSpPr>
              <a:cxnSpLocks noChangeShapeType="1"/>
              <a:stCxn id="206880" idx="1"/>
              <a:endCxn id="206878" idx="0"/>
            </p:cNvCxnSpPr>
            <p:nvPr/>
          </p:nvCxnSpPr>
          <p:spPr bwMode="auto">
            <a:xfrm flipV="1">
              <a:off x="2405" y="3263"/>
              <a:ext cx="100" cy="2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206898" name="Text Box 50"/>
            <p:cNvSpPr txBox="1">
              <a:spLocks noChangeArrowheads="1"/>
            </p:cNvSpPr>
            <p:nvPr/>
          </p:nvSpPr>
          <p:spPr bwMode="auto">
            <a:xfrm>
              <a:off x="1776" y="3277"/>
              <a:ext cx="3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H1s</a:t>
              </a:r>
              <a:r>
                <a:rPr lang="en-US" sz="1200" b="1" baseline="-25000"/>
                <a:t>A</a:t>
              </a:r>
            </a:p>
          </p:txBody>
        </p:sp>
        <p:sp>
          <p:nvSpPr>
            <p:cNvPr id="206899" name="Text Box 51"/>
            <p:cNvSpPr txBox="1">
              <a:spLocks noChangeArrowheads="1"/>
            </p:cNvSpPr>
            <p:nvPr/>
          </p:nvSpPr>
          <p:spPr bwMode="auto">
            <a:xfrm>
              <a:off x="2488" y="3280"/>
              <a:ext cx="3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H1s</a:t>
              </a:r>
              <a:r>
                <a:rPr lang="en-US" sz="1200" b="1" baseline="-25000"/>
                <a:t>B</a:t>
              </a:r>
            </a:p>
          </p:txBody>
        </p:sp>
        <p:sp>
          <p:nvSpPr>
            <p:cNvPr id="206902" name="Text Box 54"/>
            <p:cNvSpPr txBox="1">
              <a:spLocks noChangeArrowheads="1"/>
            </p:cNvSpPr>
            <p:nvPr/>
          </p:nvSpPr>
          <p:spPr bwMode="auto">
            <a:xfrm>
              <a:off x="2171" y="3499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ym typeface="Symbol" pitchFamily="18" charset="2"/>
                </a:rPr>
                <a:t></a:t>
              </a:r>
              <a:endParaRPr lang="en-US" sz="1600" b="1" baseline="-25000">
                <a:sym typeface="Symbol" pitchFamily="18" charset="2"/>
              </a:endParaRPr>
            </a:p>
          </p:txBody>
        </p:sp>
        <p:sp>
          <p:nvSpPr>
            <p:cNvPr id="206903" name="Text Box 55"/>
            <p:cNvSpPr txBox="1">
              <a:spLocks noChangeArrowheads="1"/>
            </p:cNvSpPr>
            <p:nvPr/>
          </p:nvSpPr>
          <p:spPr bwMode="auto">
            <a:xfrm>
              <a:off x="2148" y="2774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ym typeface="Symbol" pitchFamily="18" charset="2"/>
                </a:rPr>
                <a:t>*</a:t>
              </a:r>
              <a:endParaRPr lang="en-US" sz="1600" b="1" baseline="-25000">
                <a:sym typeface="Symbol" pitchFamily="18" charset="2"/>
              </a:endParaRPr>
            </a:p>
          </p:txBody>
        </p:sp>
      </p:grpSp>
      <p:sp>
        <p:nvSpPr>
          <p:cNvPr id="206897" name="Rectangle 49"/>
          <p:cNvSpPr>
            <a:spLocks noChangeArrowheads="1"/>
          </p:cNvSpPr>
          <p:nvPr/>
        </p:nvSpPr>
        <p:spPr bwMode="auto">
          <a:xfrm>
            <a:off x="4586288" y="3848100"/>
            <a:ext cx="3943350" cy="28067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872" name="AutoShape 24"/>
          <p:cNvSpPr>
            <a:spLocks noChangeArrowheads="1"/>
          </p:cNvSpPr>
          <p:nvPr/>
        </p:nvSpPr>
        <p:spPr bwMode="auto">
          <a:xfrm>
            <a:off x="5410200" y="4727575"/>
            <a:ext cx="463550" cy="3683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874" name="Text Box 26"/>
          <p:cNvSpPr txBox="1">
            <a:spLocks noChangeArrowheads="1"/>
          </p:cNvSpPr>
          <p:nvPr/>
        </p:nvSpPr>
        <p:spPr bwMode="auto">
          <a:xfrm>
            <a:off x="5267325" y="6300788"/>
            <a:ext cx="215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Heteronuclear Diatom</a:t>
            </a:r>
          </a:p>
        </p:txBody>
      </p:sp>
      <p:grpSp>
        <p:nvGrpSpPr>
          <p:cNvPr id="206909" name="Group 61"/>
          <p:cNvGrpSpPr>
            <a:grpSpLocks/>
          </p:cNvGrpSpPr>
          <p:nvPr/>
        </p:nvGrpSpPr>
        <p:grpSpPr bwMode="auto">
          <a:xfrm>
            <a:off x="6794500" y="4432300"/>
            <a:ext cx="1736725" cy="1454150"/>
            <a:chOff x="4280" y="2792"/>
            <a:chExt cx="1094" cy="916"/>
          </a:xfrm>
        </p:grpSpPr>
        <p:sp>
          <p:nvSpPr>
            <p:cNvPr id="206887" name="Line 39"/>
            <p:cNvSpPr>
              <a:spLocks noChangeShapeType="1"/>
            </p:cNvSpPr>
            <p:nvPr/>
          </p:nvSpPr>
          <p:spPr bwMode="auto">
            <a:xfrm>
              <a:off x="4296" y="3093"/>
              <a:ext cx="24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6888" name="Line 40"/>
            <p:cNvSpPr>
              <a:spLocks noChangeShapeType="1"/>
            </p:cNvSpPr>
            <p:nvPr/>
          </p:nvSpPr>
          <p:spPr bwMode="auto">
            <a:xfrm>
              <a:off x="5044" y="3426"/>
              <a:ext cx="245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6889" name="Line 41"/>
            <p:cNvSpPr>
              <a:spLocks noChangeShapeType="1"/>
            </p:cNvSpPr>
            <p:nvPr/>
          </p:nvSpPr>
          <p:spPr bwMode="auto">
            <a:xfrm>
              <a:off x="4678" y="2977"/>
              <a:ext cx="245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6890" name="Line 42"/>
            <p:cNvSpPr>
              <a:spLocks noChangeShapeType="1"/>
            </p:cNvSpPr>
            <p:nvPr/>
          </p:nvSpPr>
          <p:spPr bwMode="auto">
            <a:xfrm>
              <a:off x="4685" y="3539"/>
              <a:ext cx="245" cy="0"/>
            </a:xfrm>
            <a:prstGeom prst="line">
              <a:avLst/>
            </a:prstGeom>
            <a:noFill/>
            <a:ln w="2857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cxnSp>
          <p:nvCxnSpPr>
            <p:cNvPr id="206891" name="AutoShape 43"/>
            <p:cNvCxnSpPr>
              <a:cxnSpLocks noChangeShapeType="1"/>
              <a:stCxn id="206889" idx="0"/>
              <a:endCxn id="206887" idx="1"/>
            </p:cNvCxnSpPr>
            <p:nvPr/>
          </p:nvCxnSpPr>
          <p:spPr bwMode="auto">
            <a:xfrm flipH="1">
              <a:off x="4541" y="2968"/>
              <a:ext cx="137" cy="1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6892" name="AutoShape 44"/>
            <p:cNvCxnSpPr>
              <a:cxnSpLocks noChangeShapeType="1"/>
              <a:stCxn id="206887" idx="1"/>
              <a:endCxn id="206890" idx="0"/>
            </p:cNvCxnSpPr>
            <p:nvPr/>
          </p:nvCxnSpPr>
          <p:spPr bwMode="auto">
            <a:xfrm>
              <a:off x="4541" y="3102"/>
              <a:ext cx="144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6893" name="AutoShape 45"/>
            <p:cNvCxnSpPr>
              <a:cxnSpLocks noChangeShapeType="1"/>
              <a:stCxn id="206889" idx="1"/>
              <a:endCxn id="206888" idx="0"/>
            </p:cNvCxnSpPr>
            <p:nvPr/>
          </p:nvCxnSpPr>
          <p:spPr bwMode="auto">
            <a:xfrm>
              <a:off x="4923" y="2986"/>
              <a:ext cx="121" cy="4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6894" name="AutoShape 46"/>
            <p:cNvCxnSpPr>
              <a:cxnSpLocks noChangeShapeType="1"/>
              <a:stCxn id="206890" idx="1"/>
              <a:endCxn id="206888" idx="0"/>
            </p:cNvCxnSpPr>
            <p:nvPr/>
          </p:nvCxnSpPr>
          <p:spPr bwMode="auto">
            <a:xfrm flipV="1">
              <a:off x="4930" y="3417"/>
              <a:ext cx="114" cy="1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206900" name="Text Box 52"/>
            <p:cNvSpPr txBox="1">
              <a:spLocks noChangeArrowheads="1"/>
            </p:cNvSpPr>
            <p:nvPr/>
          </p:nvSpPr>
          <p:spPr bwMode="auto">
            <a:xfrm>
              <a:off x="4280" y="3095"/>
              <a:ext cx="3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H-1s</a:t>
              </a:r>
              <a:endParaRPr lang="en-US" sz="1200" b="1" baseline="-25000"/>
            </a:p>
          </p:txBody>
        </p:sp>
        <p:sp>
          <p:nvSpPr>
            <p:cNvPr id="206901" name="Text Box 53"/>
            <p:cNvSpPr txBox="1">
              <a:spLocks noChangeArrowheads="1"/>
            </p:cNvSpPr>
            <p:nvPr/>
          </p:nvSpPr>
          <p:spPr bwMode="auto">
            <a:xfrm>
              <a:off x="5029" y="3433"/>
              <a:ext cx="3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F-2p</a:t>
              </a:r>
              <a:endParaRPr lang="en-US" sz="1200" b="1" baseline="-25000"/>
            </a:p>
          </p:txBody>
        </p:sp>
        <p:sp>
          <p:nvSpPr>
            <p:cNvPr id="206904" name="Text Box 56"/>
            <p:cNvSpPr txBox="1">
              <a:spLocks noChangeArrowheads="1"/>
            </p:cNvSpPr>
            <p:nvPr/>
          </p:nvSpPr>
          <p:spPr bwMode="auto">
            <a:xfrm>
              <a:off x="4682" y="3496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ym typeface="Symbol" pitchFamily="18" charset="2"/>
                </a:rPr>
                <a:t></a:t>
              </a:r>
              <a:endParaRPr lang="en-US" sz="1600" b="1" baseline="-25000">
                <a:sym typeface="Symbol" pitchFamily="18" charset="2"/>
              </a:endParaRPr>
            </a:p>
          </p:txBody>
        </p:sp>
        <p:sp>
          <p:nvSpPr>
            <p:cNvPr id="206905" name="Text Box 57"/>
            <p:cNvSpPr txBox="1">
              <a:spLocks noChangeArrowheads="1"/>
            </p:cNvSpPr>
            <p:nvPr/>
          </p:nvSpPr>
          <p:spPr bwMode="auto">
            <a:xfrm>
              <a:off x="4659" y="2792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ym typeface="Symbol" pitchFamily="18" charset="2"/>
                </a:rPr>
                <a:t>*</a:t>
              </a:r>
              <a:endParaRPr lang="en-US" sz="1600" b="1" baseline="-25000">
                <a:sym typeface="Symbol" pitchFamily="18" charset="2"/>
              </a:endParaRPr>
            </a:p>
          </p:txBody>
        </p:sp>
      </p:grpSp>
      <p:sp>
        <p:nvSpPr>
          <p:cNvPr id="206911" name="Oval 63"/>
          <p:cNvSpPr>
            <a:spLocks noChangeArrowheads="1"/>
          </p:cNvSpPr>
          <p:nvPr/>
        </p:nvSpPr>
        <p:spPr bwMode="auto">
          <a:xfrm>
            <a:off x="647700" y="4133850"/>
            <a:ext cx="752475" cy="7524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912" name="Oval 64"/>
          <p:cNvSpPr>
            <a:spLocks noChangeArrowheads="1"/>
          </p:cNvSpPr>
          <p:nvPr/>
        </p:nvSpPr>
        <p:spPr bwMode="auto">
          <a:xfrm>
            <a:off x="1901825" y="4130675"/>
            <a:ext cx="752475" cy="7524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910" name="Text Box 62"/>
          <p:cNvSpPr txBox="1">
            <a:spLocks noChangeArrowheads="1"/>
          </p:cNvSpPr>
          <p:nvPr/>
        </p:nvSpPr>
        <p:spPr bwMode="auto">
          <a:xfrm>
            <a:off x="838200" y="43338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       +	     H</a:t>
            </a:r>
          </a:p>
        </p:txBody>
      </p:sp>
      <p:sp>
        <p:nvSpPr>
          <p:cNvPr id="206913" name="Oval 65"/>
          <p:cNvSpPr>
            <a:spLocks noChangeArrowheads="1"/>
          </p:cNvSpPr>
          <p:nvPr/>
        </p:nvSpPr>
        <p:spPr bwMode="auto">
          <a:xfrm>
            <a:off x="4664075" y="4111625"/>
            <a:ext cx="752475" cy="7524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914" name="Oval 66"/>
          <p:cNvSpPr>
            <a:spLocks noChangeArrowheads="1"/>
          </p:cNvSpPr>
          <p:nvPr/>
        </p:nvSpPr>
        <p:spPr bwMode="auto">
          <a:xfrm>
            <a:off x="5813425" y="4013200"/>
            <a:ext cx="914400" cy="9144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915" name="Text Box 67"/>
          <p:cNvSpPr txBox="1">
            <a:spLocks noChangeArrowheads="1"/>
          </p:cNvSpPr>
          <p:nvPr/>
        </p:nvSpPr>
        <p:spPr bwMode="auto">
          <a:xfrm>
            <a:off x="4864100" y="430212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      +	     F</a:t>
            </a:r>
          </a:p>
        </p:txBody>
      </p:sp>
      <p:sp>
        <p:nvSpPr>
          <p:cNvPr id="206916" name="Oval 68"/>
          <p:cNvSpPr>
            <a:spLocks noChangeArrowheads="1"/>
          </p:cNvSpPr>
          <p:nvPr/>
        </p:nvSpPr>
        <p:spPr bwMode="auto">
          <a:xfrm>
            <a:off x="882650" y="5235575"/>
            <a:ext cx="1485900" cy="81915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918" name="Text Box 70"/>
          <p:cNvSpPr txBox="1">
            <a:spLocks noChangeArrowheads="1"/>
          </p:cNvSpPr>
          <p:nvPr/>
        </p:nvSpPr>
        <p:spPr bwMode="auto">
          <a:xfrm>
            <a:off x="1111250" y="5464175"/>
            <a:ext cx="118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       H</a:t>
            </a:r>
          </a:p>
        </p:txBody>
      </p:sp>
      <p:sp>
        <p:nvSpPr>
          <p:cNvPr id="206919" name="AutoShape 71"/>
          <p:cNvSpPr>
            <a:spLocks noChangeArrowheads="1"/>
          </p:cNvSpPr>
          <p:nvPr/>
        </p:nvSpPr>
        <p:spPr bwMode="auto">
          <a:xfrm>
            <a:off x="1435100" y="4895850"/>
            <a:ext cx="463550" cy="2825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6920" name="Line 72"/>
          <p:cNvSpPr>
            <a:spLocks noChangeShapeType="1"/>
          </p:cNvSpPr>
          <p:nvPr/>
        </p:nvSpPr>
        <p:spPr bwMode="auto">
          <a:xfrm>
            <a:off x="1381125" y="564832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206929" name="Group 81"/>
          <p:cNvGrpSpPr>
            <a:grpSpLocks/>
          </p:cNvGrpSpPr>
          <p:nvPr/>
        </p:nvGrpSpPr>
        <p:grpSpPr bwMode="auto">
          <a:xfrm>
            <a:off x="4964113" y="5191125"/>
            <a:ext cx="1735137" cy="1000125"/>
            <a:chOff x="3127" y="3270"/>
            <a:chExt cx="1093" cy="630"/>
          </a:xfrm>
        </p:grpSpPr>
        <p:sp>
          <p:nvSpPr>
            <p:cNvPr id="206875" name="Text Box 27"/>
            <p:cNvSpPr txBox="1">
              <a:spLocks noChangeArrowheads="1"/>
            </p:cNvSpPr>
            <p:nvPr/>
          </p:nvSpPr>
          <p:spPr bwMode="auto">
            <a:xfrm>
              <a:off x="3127" y="3294"/>
              <a:ext cx="4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hlink"/>
                  </a:solidFill>
                  <a:latin typeface="Symbol" pitchFamily="18" charset="2"/>
                </a:rPr>
                <a:t>d</a:t>
              </a:r>
              <a:r>
                <a:rPr lang="en-US" b="1" baseline="30000">
                  <a:solidFill>
                    <a:schemeClr val="hlink"/>
                  </a:solidFill>
                  <a:latin typeface="Symbol" pitchFamily="18" charset="2"/>
                </a:rPr>
                <a:t>+</a:t>
              </a:r>
            </a:p>
          </p:txBody>
        </p:sp>
        <p:grpSp>
          <p:nvGrpSpPr>
            <p:cNvPr id="206928" name="Group 80"/>
            <p:cNvGrpSpPr>
              <a:grpSpLocks/>
            </p:cNvGrpSpPr>
            <p:nvPr/>
          </p:nvGrpSpPr>
          <p:grpSpPr bwMode="auto">
            <a:xfrm>
              <a:off x="3223" y="3270"/>
              <a:ext cx="827" cy="630"/>
              <a:chOff x="3307" y="3246"/>
              <a:chExt cx="827" cy="630"/>
            </a:xfrm>
          </p:grpSpPr>
          <p:sp>
            <p:nvSpPr>
              <p:cNvPr id="206924" name="Oval 76"/>
              <p:cNvSpPr>
                <a:spLocks noChangeArrowheads="1"/>
              </p:cNvSpPr>
              <p:nvPr/>
            </p:nvSpPr>
            <p:spPr bwMode="auto">
              <a:xfrm>
                <a:off x="3516" y="3246"/>
                <a:ext cx="618" cy="618"/>
              </a:xfrm>
              <a:prstGeom prst="ellipse">
                <a:avLst/>
              </a:pr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06926" name="Freeform 78"/>
              <p:cNvSpPr>
                <a:spLocks/>
              </p:cNvSpPr>
              <p:nvPr/>
            </p:nvSpPr>
            <p:spPr bwMode="auto">
              <a:xfrm>
                <a:off x="3307" y="3260"/>
                <a:ext cx="623" cy="616"/>
              </a:xfrm>
              <a:custGeom>
                <a:avLst/>
                <a:gdLst/>
                <a:ahLst/>
                <a:cxnLst>
                  <a:cxn ang="0">
                    <a:pos x="425" y="4"/>
                  </a:cxn>
                  <a:cxn ang="0">
                    <a:pos x="11" y="286"/>
                  </a:cxn>
                  <a:cxn ang="0">
                    <a:pos x="359" y="574"/>
                  </a:cxn>
                  <a:cxn ang="0">
                    <a:pos x="587" y="538"/>
                  </a:cxn>
                  <a:cxn ang="0">
                    <a:pos x="575" y="310"/>
                  </a:cxn>
                  <a:cxn ang="0">
                    <a:pos x="425" y="4"/>
                  </a:cxn>
                </a:cxnLst>
                <a:rect l="0" t="0" r="r" b="b"/>
                <a:pathLst>
                  <a:path w="623" h="616">
                    <a:moveTo>
                      <a:pt x="425" y="4"/>
                    </a:moveTo>
                    <a:cubicBezTo>
                      <a:pt x="331" y="0"/>
                      <a:pt x="22" y="191"/>
                      <a:pt x="11" y="286"/>
                    </a:cubicBezTo>
                    <a:cubicBezTo>
                      <a:pt x="0" y="381"/>
                      <a:pt x="263" y="532"/>
                      <a:pt x="359" y="574"/>
                    </a:cubicBezTo>
                    <a:cubicBezTo>
                      <a:pt x="455" y="616"/>
                      <a:pt x="551" y="582"/>
                      <a:pt x="587" y="538"/>
                    </a:cubicBezTo>
                    <a:cubicBezTo>
                      <a:pt x="623" y="494"/>
                      <a:pt x="602" y="399"/>
                      <a:pt x="575" y="310"/>
                    </a:cubicBezTo>
                    <a:cubicBezTo>
                      <a:pt x="548" y="221"/>
                      <a:pt x="519" y="8"/>
                      <a:pt x="425" y="4"/>
                    </a:cubicBezTo>
                    <a:close/>
                  </a:path>
                </a:pathLst>
              </a:custGeom>
              <a:solidFill>
                <a:srgbClr val="FFCC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06922" name="Line 74"/>
            <p:cNvSpPr>
              <a:spLocks noChangeShapeType="1"/>
            </p:cNvSpPr>
            <p:nvPr/>
          </p:nvSpPr>
          <p:spPr bwMode="auto">
            <a:xfrm>
              <a:off x="3406" y="3574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6923" name="Text Box 75"/>
            <p:cNvSpPr txBox="1">
              <a:spLocks noChangeArrowheads="1"/>
            </p:cNvSpPr>
            <p:nvPr/>
          </p:nvSpPr>
          <p:spPr bwMode="auto">
            <a:xfrm>
              <a:off x="3236" y="3458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H       F</a:t>
              </a:r>
            </a:p>
          </p:txBody>
        </p:sp>
        <p:sp>
          <p:nvSpPr>
            <p:cNvPr id="206876" name="Text Box 28"/>
            <p:cNvSpPr txBox="1">
              <a:spLocks noChangeArrowheads="1"/>
            </p:cNvSpPr>
            <p:nvPr/>
          </p:nvSpPr>
          <p:spPr bwMode="auto">
            <a:xfrm>
              <a:off x="3757" y="3333"/>
              <a:ext cx="4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hlink"/>
                  </a:solidFill>
                  <a:latin typeface="Symbol" pitchFamily="18" charset="2"/>
                </a:rPr>
                <a:t>d</a:t>
              </a:r>
              <a:r>
                <a:rPr lang="en-US" b="1" baseline="30000">
                  <a:solidFill>
                    <a:schemeClr val="hlink"/>
                  </a:solidFill>
                  <a:latin typeface="Courier New" pitchFamily="49" charset="0"/>
                  <a:cs typeface="Courier New" pitchFamily="49" charset="0"/>
                </a:rPr>
                <a:t>-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A478-E5D1-41A5-AB3D-E69C5405A28E}" type="slidenum">
              <a:rPr lang="en-US"/>
              <a:pPr/>
              <a:t>32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Bondings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814388"/>
            <a:ext cx="8688388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bond consists of two electrons in an orbital of the form </a:t>
            </a:r>
            <a:br>
              <a:rPr lang="en-US"/>
            </a:br>
            <a:endParaRPr lang="en-US" sz="2800"/>
          </a:p>
          <a:p>
            <a:pPr lvl="1">
              <a:lnSpc>
                <a:spcPct val="90000"/>
              </a:lnSpc>
            </a:pPr>
            <a:r>
              <a:rPr lang="en-US"/>
              <a:t>c</a:t>
            </a:r>
            <a:r>
              <a:rPr lang="en-US" baseline="-25000"/>
              <a:t>i</a:t>
            </a:r>
            <a:r>
              <a:rPr lang="en-US"/>
              <a:t> is the coefficent of the wave function </a:t>
            </a:r>
            <a:r>
              <a:rPr lang="en-US" sz="2800" i="1">
                <a:sym typeface="Symbol" pitchFamily="18" charset="2"/>
              </a:rPr>
              <a:t>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.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The proportions of the atomic orbitals A and B in the bond are |c</a:t>
            </a:r>
            <a:r>
              <a:rPr lang="en-US" baseline="-25000"/>
              <a:t>A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and |c</a:t>
            </a:r>
            <a:r>
              <a:rPr lang="en-US" baseline="-25000"/>
              <a:t>B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, respectively</a:t>
            </a:r>
            <a:r>
              <a:rPr lang="en-US" baseline="-25000"/>
              <a:t>.</a:t>
            </a:r>
            <a:endParaRPr lang="en-US" baseline="30000"/>
          </a:p>
          <a:p>
            <a:pPr lvl="1">
              <a:lnSpc>
                <a:spcPct val="90000"/>
              </a:lnSpc>
            </a:pPr>
            <a:r>
              <a:rPr lang="en-US"/>
              <a:t>Non polar bond: |c</a:t>
            </a:r>
            <a:r>
              <a:rPr lang="en-US" baseline="-25000"/>
              <a:t>A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= |c</a:t>
            </a:r>
            <a:r>
              <a:rPr lang="en-US" baseline="-25000"/>
              <a:t>B</a:t>
            </a:r>
            <a:r>
              <a:rPr lang="en-US"/>
              <a:t>|</a:t>
            </a:r>
            <a:r>
              <a:rPr lang="en-US" baseline="30000"/>
              <a:t>2</a:t>
            </a:r>
          </a:p>
          <a:p>
            <a:pPr lvl="1">
              <a:lnSpc>
                <a:spcPct val="90000"/>
              </a:lnSpc>
            </a:pPr>
            <a:r>
              <a:rPr lang="en-US"/>
              <a:t>Polar bond: |c</a:t>
            </a:r>
            <a:r>
              <a:rPr lang="en-US" baseline="-25000"/>
              <a:t>A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</a:t>
            </a:r>
            <a:r>
              <a:rPr lang="en-US"/>
              <a:t> |c</a:t>
            </a:r>
            <a:r>
              <a:rPr lang="en-US" baseline="-25000"/>
              <a:t>B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Ionic bond: |c</a:t>
            </a:r>
            <a:r>
              <a:rPr lang="en-US" baseline="-25000"/>
              <a:t>i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= 0 (i = A or B)</a:t>
            </a:r>
          </a:p>
        </p:txBody>
      </p:sp>
      <p:graphicFrame>
        <p:nvGraphicFramePr>
          <p:cNvPr id="207917" name="Object 45"/>
          <p:cNvGraphicFramePr>
            <a:graphicFrameLocks noChangeAspect="1"/>
          </p:cNvGraphicFramePr>
          <p:nvPr/>
        </p:nvGraphicFramePr>
        <p:xfrm>
          <a:off x="3035300" y="1679575"/>
          <a:ext cx="27479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33" name="Equation" r:id="rId3" imgW="1104421" imgH="215806" progId="Equation.3">
                  <p:embed/>
                </p:oleObj>
              </mc:Choice>
              <mc:Fallback>
                <p:oleObj name="Equation" r:id="rId3" imgW="1104421" imgH="215806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1679575"/>
                        <a:ext cx="2747963" cy="536575"/>
                      </a:xfrm>
                      <a:prstGeom prst="rect">
                        <a:avLst/>
                      </a:prstGeom>
                      <a:solidFill>
                        <a:srgbClr val="A6F69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EFBA-21FA-485D-A6FB-3C3E956F44F8}" type="slidenum">
              <a:rPr lang="en-US"/>
              <a:pPr/>
              <a:t>33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Polar Bonding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4691063" cy="57150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sz="3600"/>
              <a:t>A bond with |c</a:t>
            </a:r>
            <a:r>
              <a:rPr lang="en-US" sz="3600" baseline="-25000"/>
              <a:t>A</a:t>
            </a:r>
            <a:r>
              <a:rPr lang="en-US" sz="3600"/>
              <a:t>|</a:t>
            </a:r>
            <a:r>
              <a:rPr lang="en-US" sz="3600" baseline="30000"/>
              <a:t>2</a:t>
            </a:r>
            <a:r>
              <a:rPr lang="en-US" sz="3600"/>
              <a:t> </a:t>
            </a:r>
            <a:r>
              <a:rPr lang="en-US" sz="3600">
                <a:sym typeface="Symbol" pitchFamily="18" charset="2"/>
              </a:rPr>
              <a:t></a:t>
            </a:r>
            <a:r>
              <a:rPr lang="en-US" sz="3600"/>
              <a:t> |c</a:t>
            </a:r>
            <a:r>
              <a:rPr lang="en-US" sz="3600" baseline="-25000"/>
              <a:t>B</a:t>
            </a:r>
            <a:r>
              <a:rPr lang="en-US" sz="3600"/>
              <a:t>|</a:t>
            </a:r>
            <a:r>
              <a:rPr lang="en-US" sz="3600" baseline="30000"/>
              <a:t>2</a:t>
            </a:r>
            <a:r>
              <a:rPr lang="en-US" sz="3600"/>
              <a:t>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sz="3300"/>
              <a:t>The atomic orbital with the lower energy makes the large contribution to the bonding molecular orbital.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sz="3300"/>
              <a:t>One with the higher energy makes the large contribution to the antibonding molecular orbital.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sz="3300"/>
              <a:t>Electrons prefer residing on the lower-energy orbitals and this controls the electron distribution of the molecule</a:t>
            </a:r>
            <a:r>
              <a:rPr lang="en-US" sz="2800"/>
              <a:t>.</a:t>
            </a:r>
          </a:p>
        </p:txBody>
      </p:sp>
      <p:grpSp>
        <p:nvGrpSpPr>
          <p:cNvPr id="209946" name="Group 26"/>
          <p:cNvGrpSpPr>
            <a:grpSpLocks/>
          </p:cNvGrpSpPr>
          <p:nvPr/>
        </p:nvGrpSpPr>
        <p:grpSpPr bwMode="auto">
          <a:xfrm>
            <a:off x="4410075" y="2320925"/>
            <a:ext cx="4624388" cy="2447925"/>
            <a:chOff x="2778" y="1462"/>
            <a:chExt cx="2913" cy="1542"/>
          </a:xfrm>
        </p:grpSpPr>
        <p:sp>
          <p:nvSpPr>
            <p:cNvPr id="209926" name="Text Box 6"/>
            <p:cNvSpPr txBox="1">
              <a:spLocks noChangeArrowheads="1"/>
            </p:cNvSpPr>
            <p:nvPr/>
          </p:nvSpPr>
          <p:spPr bwMode="auto">
            <a:xfrm>
              <a:off x="3337" y="1911"/>
              <a:ext cx="3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33CC"/>
                  </a:solidFill>
                </a:rPr>
                <a:t>H1s</a:t>
              </a:r>
              <a:endParaRPr lang="en-US" sz="1400" baseline="-25000">
                <a:solidFill>
                  <a:srgbClr val="FF33CC"/>
                </a:solidFill>
              </a:endParaRPr>
            </a:p>
          </p:txBody>
        </p:sp>
        <p:sp>
          <p:nvSpPr>
            <p:cNvPr id="209927" name="Text Box 7"/>
            <p:cNvSpPr txBox="1">
              <a:spLocks noChangeArrowheads="1"/>
            </p:cNvSpPr>
            <p:nvPr/>
          </p:nvSpPr>
          <p:spPr bwMode="auto">
            <a:xfrm>
              <a:off x="4843" y="2676"/>
              <a:ext cx="3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FF33CC"/>
                  </a:solidFill>
                </a:rPr>
                <a:t>F2p</a:t>
              </a:r>
              <a:endParaRPr lang="en-US" sz="1400" baseline="-25000">
                <a:solidFill>
                  <a:srgbClr val="FF33CC"/>
                </a:solidFill>
              </a:endParaRPr>
            </a:p>
          </p:txBody>
        </p:sp>
        <p:sp>
          <p:nvSpPr>
            <p:cNvPr id="209928" name="Text Box 8"/>
            <p:cNvSpPr txBox="1">
              <a:spLocks noChangeArrowheads="1"/>
            </p:cNvSpPr>
            <p:nvPr/>
          </p:nvSpPr>
          <p:spPr bwMode="auto">
            <a:xfrm>
              <a:off x="4134" y="271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folHlink"/>
                  </a:solidFill>
                  <a:sym typeface="Symbol" pitchFamily="18" charset="2"/>
                </a:rPr>
                <a:t></a:t>
              </a:r>
              <a:endParaRPr lang="en-US" sz="2400" baseline="-25000">
                <a:solidFill>
                  <a:schemeClr val="folHlink"/>
                </a:solidFill>
                <a:sym typeface="Symbol" pitchFamily="18" charset="2"/>
              </a:endParaRPr>
            </a:p>
          </p:txBody>
        </p:sp>
        <p:sp>
          <p:nvSpPr>
            <p:cNvPr id="209929" name="Text Box 9"/>
            <p:cNvSpPr txBox="1">
              <a:spLocks noChangeArrowheads="1"/>
            </p:cNvSpPr>
            <p:nvPr/>
          </p:nvSpPr>
          <p:spPr bwMode="auto">
            <a:xfrm>
              <a:off x="4115" y="1462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folHlink"/>
                  </a:solidFill>
                  <a:sym typeface="Symbol" pitchFamily="18" charset="2"/>
                </a:rPr>
                <a:t>*</a:t>
              </a:r>
              <a:endParaRPr lang="en-US" sz="2400" baseline="-25000">
                <a:solidFill>
                  <a:schemeClr val="folHlink"/>
                </a:solidFill>
                <a:sym typeface="Symbol" pitchFamily="18" charset="2"/>
              </a:endParaRPr>
            </a:p>
          </p:txBody>
        </p:sp>
        <p:sp>
          <p:nvSpPr>
            <p:cNvPr id="209930" name="Line 10"/>
            <p:cNvSpPr>
              <a:spLocks noChangeShapeType="1"/>
            </p:cNvSpPr>
            <p:nvPr/>
          </p:nvSpPr>
          <p:spPr bwMode="auto">
            <a:xfrm>
              <a:off x="3247" y="1871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9931" name="Line 11"/>
            <p:cNvSpPr>
              <a:spLocks noChangeShapeType="1"/>
            </p:cNvSpPr>
            <p:nvPr/>
          </p:nvSpPr>
          <p:spPr bwMode="auto">
            <a:xfrm>
              <a:off x="4007" y="1756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9932" name="Line 12"/>
            <p:cNvSpPr>
              <a:spLocks noChangeShapeType="1"/>
            </p:cNvSpPr>
            <p:nvPr/>
          </p:nvSpPr>
          <p:spPr bwMode="auto">
            <a:xfrm>
              <a:off x="4010" y="2765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09933" name="Line 13"/>
            <p:cNvSpPr>
              <a:spLocks noChangeShapeType="1"/>
            </p:cNvSpPr>
            <p:nvPr/>
          </p:nvSpPr>
          <p:spPr bwMode="auto">
            <a:xfrm>
              <a:off x="4755" y="2656"/>
              <a:ext cx="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cxnSp>
          <p:nvCxnSpPr>
            <p:cNvPr id="209934" name="AutoShape 14"/>
            <p:cNvCxnSpPr>
              <a:cxnSpLocks noChangeShapeType="1"/>
              <a:stCxn id="209930" idx="1"/>
              <a:endCxn id="209931" idx="0"/>
            </p:cNvCxnSpPr>
            <p:nvPr/>
          </p:nvCxnSpPr>
          <p:spPr bwMode="auto">
            <a:xfrm flipV="1">
              <a:off x="3736" y="1744"/>
              <a:ext cx="271" cy="1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9935" name="AutoShape 15"/>
            <p:cNvCxnSpPr>
              <a:cxnSpLocks noChangeShapeType="1"/>
              <a:stCxn id="209931" idx="1"/>
              <a:endCxn id="209933" idx="0"/>
            </p:cNvCxnSpPr>
            <p:nvPr/>
          </p:nvCxnSpPr>
          <p:spPr bwMode="auto">
            <a:xfrm>
              <a:off x="4496" y="1768"/>
              <a:ext cx="259" cy="8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9936" name="AutoShape 16"/>
            <p:cNvCxnSpPr>
              <a:cxnSpLocks noChangeShapeType="1"/>
              <a:stCxn id="209930" idx="1"/>
              <a:endCxn id="209932" idx="0"/>
            </p:cNvCxnSpPr>
            <p:nvPr/>
          </p:nvCxnSpPr>
          <p:spPr bwMode="auto">
            <a:xfrm>
              <a:off x="3736" y="1883"/>
              <a:ext cx="274" cy="8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09937" name="AutoShape 17"/>
            <p:cNvCxnSpPr>
              <a:cxnSpLocks noChangeShapeType="1"/>
              <a:stCxn id="209932" idx="1"/>
              <a:endCxn id="209933" idx="0"/>
            </p:cNvCxnSpPr>
            <p:nvPr/>
          </p:nvCxnSpPr>
          <p:spPr bwMode="auto">
            <a:xfrm flipV="1">
              <a:off x="4499" y="2644"/>
              <a:ext cx="256" cy="1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209938" name="Text Box 18"/>
            <p:cNvSpPr txBox="1">
              <a:spLocks noChangeArrowheads="1"/>
            </p:cNvSpPr>
            <p:nvPr/>
          </p:nvSpPr>
          <p:spPr bwMode="auto">
            <a:xfrm>
              <a:off x="5188" y="2541"/>
              <a:ext cx="5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chemeClr val="hlink"/>
                  </a:solidFill>
                </a:rPr>
                <a:t>18.6 eV</a:t>
              </a:r>
            </a:p>
          </p:txBody>
        </p:sp>
        <p:sp>
          <p:nvSpPr>
            <p:cNvPr id="209939" name="Text Box 19"/>
            <p:cNvSpPr txBox="1">
              <a:spLocks noChangeArrowheads="1"/>
            </p:cNvSpPr>
            <p:nvPr/>
          </p:nvSpPr>
          <p:spPr bwMode="auto">
            <a:xfrm>
              <a:off x="2778" y="1740"/>
              <a:ext cx="6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chemeClr val="hlink"/>
                  </a:solidFill>
                </a:rPr>
                <a:t>13.6 eV</a:t>
              </a:r>
            </a:p>
          </p:txBody>
        </p:sp>
        <p:sp>
          <p:nvSpPr>
            <p:cNvPr id="209940" name="Text Box 20"/>
            <p:cNvSpPr txBox="1">
              <a:spLocks noChangeArrowheads="1"/>
            </p:cNvSpPr>
            <p:nvPr/>
          </p:nvSpPr>
          <p:spPr bwMode="auto">
            <a:xfrm>
              <a:off x="4470" y="1638"/>
              <a:ext cx="6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chemeClr val="hlink"/>
                  </a:solidFill>
                </a:rPr>
                <a:t>13.4 eV</a:t>
              </a:r>
            </a:p>
          </p:txBody>
        </p:sp>
        <p:sp>
          <p:nvSpPr>
            <p:cNvPr id="209941" name="Text Box 21"/>
            <p:cNvSpPr txBox="1">
              <a:spLocks noChangeArrowheads="1"/>
            </p:cNvSpPr>
            <p:nvPr/>
          </p:nvSpPr>
          <p:spPr bwMode="auto">
            <a:xfrm>
              <a:off x="3443" y="2631"/>
              <a:ext cx="6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chemeClr val="hlink"/>
                  </a:solidFill>
                </a:rPr>
                <a:t>18.8 eV</a:t>
              </a:r>
            </a:p>
          </p:txBody>
        </p:sp>
      </p:grpSp>
      <p:graphicFrame>
        <p:nvGraphicFramePr>
          <p:cNvPr id="209942" name="Object 22"/>
          <p:cNvGraphicFramePr>
            <a:graphicFrameLocks noChangeAspect="1"/>
          </p:cNvGraphicFramePr>
          <p:nvPr/>
        </p:nvGraphicFramePr>
        <p:xfrm>
          <a:off x="5473700" y="5013325"/>
          <a:ext cx="30670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8" name="Equation" r:id="rId3" imgW="1701800" imgH="482600" progId="Equation.3">
                  <p:embed/>
                </p:oleObj>
              </mc:Choice>
              <mc:Fallback>
                <p:oleObj name="Equation" r:id="rId3" imgW="1701800" imgH="4826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5013325"/>
                        <a:ext cx="30670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4892675" y="1362075"/>
            <a:ext cx="4037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3300"/>
                </a:solidFill>
              </a:rPr>
              <a:t>The atomic orbital energy levels of H and F atoms and the molecular orbitals of HF molecule.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69A1-966D-4F1D-B44E-1FD21A8BEC39}" type="slidenum">
              <a:rPr lang="en-US"/>
              <a:pPr/>
              <a:t>34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</a:t>
            </a:r>
            <a:r>
              <a:rPr lang="en-US" sz="5400" smtClean="0"/>
              <a:t>Variational </a:t>
            </a:r>
            <a:r>
              <a:rPr lang="en-US" sz="5400"/>
              <a:t>Principle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/>
              <a:t>The coefficients in the linear combinations used to build molecular orbitals can be provided by the variation principle.</a:t>
            </a:r>
          </a:p>
          <a:p>
            <a:r>
              <a:rPr lang="en-US" sz="3800" b="1"/>
              <a:t>The Variational Priniciple</a:t>
            </a:r>
            <a:r>
              <a:rPr lang="en-US" sz="3800"/>
              <a:t>:</a:t>
            </a:r>
            <a:br>
              <a:rPr lang="en-US" sz="3800"/>
            </a:br>
            <a:r>
              <a:rPr lang="en-US" sz="3800"/>
              <a:t>If an arbitrary wave function (trial wave function) is used to calculate the energy, the value calculated is never less than the true energy.</a:t>
            </a:r>
          </a:p>
          <a:p>
            <a:pPr lvl="1"/>
            <a:r>
              <a:rPr lang="en-US" sz="3400"/>
              <a:t>The best coefficients in the trial wave function will provide the lowest energy but the lower energy can be achieved by using a more complicated trail wave function.</a:t>
            </a:r>
          </a:p>
        </p:txBody>
      </p:sp>
      <p:graphicFrame>
        <p:nvGraphicFramePr>
          <p:cNvPr id="208920" name="Object 24"/>
          <p:cNvGraphicFramePr>
            <a:graphicFrameLocks noChangeAspect="1"/>
          </p:cNvGraphicFramePr>
          <p:nvPr/>
        </p:nvGraphicFramePr>
        <p:xfrm>
          <a:off x="2774950" y="5386388"/>
          <a:ext cx="401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6" name="Equation" r:id="rId3" imgW="1612900" imgH="215900" progId="Equation.3">
                  <p:embed/>
                </p:oleObj>
              </mc:Choice>
              <mc:Fallback>
                <p:oleObj name="Equation" r:id="rId3" imgW="1612900" imgH="2159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5386388"/>
                        <a:ext cx="4013200" cy="536575"/>
                      </a:xfrm>
                      <a:prstGeom prst="rect">
                        <a:avLst/>
                      </a:prstGeom>
                      <a:solidFill>
                        <a:srgbClr val="A6F69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21" name="Text Box 25"/>
          <p:cNvSpPr txBox="1">
            <a:spLocks noChangeArrowheads="1"/>
          </p:cNvSpPr>
          <p:nvPr/>
        </p:nvSpPr>
        <p:spPr bwMode="auto">
          <a:xfrm>
            <a:off x="3289300" y="6205538"/>
            <a:ext cx="1954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chemeClr val="hlink"/>
                </a:solidFill>
              </a:rPr>
              <a:t>coefficients</a:t>
            </a:r>
          </a:p>
        </p:txBody>
      </p:sp>
      <p:sp>
        <p:nvSpPr>
          <p:cNvPr id="208922" name="Text Box 26"/>
          <p:cNvSpPr txBox="1">
            <a:spLocks noChangeArrowheads="1"/>
          </p:cNvSpPr>
          <p:nvPr/>
        </p:nvSpPr>
        <p:spPr bwMode="auto">
          <a:xfrm>
            <a:off x="0" y="5510254"/>
            <a:ext cx="2603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C0066"/>
                </a:solidFill>
              </a:rPr>
              <a:t>trial wave functions</a:t>
            </a:r>
          </a:p>
        </p:txBody>
      </p:sp>
      <p:sp>
        <p:nvSpPr>
          <p:cNvPr id="208923" name="Freeform 27"/>
          <p:cNvSpPr>
            <a:spLocks/>
          </p:cNvSpPr>
          <p:nvPr/>
        </p:nvSpPr>
        <p:spPr bwMode="auto">
          <a:xfrm>
            <a:off x="4151313" y="5243513"/>
            <a:ext cx="779462" cy="309562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273" y="0"/>
              </a:cxn>
              <a:cxn ang="0">
                <a:pos x="491" y="187"/>
              </a:cxn>
            </a:cxnLst>
            <a:rect l="0" t="0" r="r" b="b"/>
            <a:pathLst>
              <a:path w="491" h="195">
                <a:moveTo>
                  <a:pt x="0" y="195"/>
                </a:moveTo>
                <a:lnTo>
                  <a:pt x="273" y="0"/>
                </a:lnTo>
                <a:lnTo>
                  <a:pt x="491" y="187"/>
                </a:lnTo>
              </a:path>
            </a:pathLst>
          </a:custGeom>
          <a:noFill/>
          <a:ln w="9525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8924" name="Freeform 28"/>
          <p:cNvSpPr>
            <a:spLocks/>
          </p:cNvSpPr>
          <p:nvPr/>
        </p:nvSpPr>
        <p:spPr bwMode="auto">
          <a:xfrm>
            <a:off x="3657600" y="5799138"/>
            <a:ext cx="1050925" cy="469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" y="296"/>
              </a:cxn>
              <a:cxn ang="0">
                <a:pos x="662" y="16"/>
              </a:cxn>
            </a:cxnLst>
            <a:rect l="0" t="0" r="r" b="b"/>
            <a:pathLst>
              <a:path w="662" h="296">
                <a:moveTo>
                  <a:pt x="0" y="0"/>
                </a:moveTo>
                <a:lnTo>
                  <a:pt x="86" y="296"/>
                </a:lnTo>
                <a:lnTo>
                  <a:pt x="662" y="16"/>
                </a:ln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619830" y="4968525"/>
            <a:ext cx="2579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smtClean="0">
                <a:solidFill>
                  <a:schemeClr val="hlink"/>
                </a:solidFill>
              </a:rPr>
              <a:t>Trial/Basis functions</a:t>
            </a:r>
            <a:endParaRPr lang="en-US" b="1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2A-2A05-4321-906A-2F82906E1F4F}" type="slidenum">
              <a:rPr lang="en-US"/>
              <a:pPr/>
              <a:t>35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3600"/>
              <a:t>The energy of an molecule can be determined from its wave function:</a:t>
            </a:r>
          </a:p>
          <a:p>
            <a:pPr>
              <a:spcBef>
                <a:spcPct val="10000"/>
              </a:spcBef>
            </a:pPr>
            <a:endParaRPr lang="en-US" sz="3600"/>
          </a:p>
          <a:p>
            <a:pPr>
              <a:spcBef>
                <a:spcPct val="10000"/>
              </a:spcBef>
            </a:pPr>
            <a:r>
              <a:rPr lang="en-US" sz="3600"/>
              <a:t>The trial wave function </a:t>
            </a:r>
            <a:r>
              <a:rPr lang="en-US" sz="2800">
                <a:sym typeface="Symbol" pitchFamily="18" charset="2"/>
              </a:rPr>
              <a:t></a:t>
            </a:r>
            <a:r>
              <a:rPr lang="en-US" sz="3600">
                <a:sym typeface="Symbol" pitchFamily="18" charset="2"/>
              </a:rPr>
              <a:t> is not normalized because its coefficients (ci) are arbitrary at this stage thus the energy is in the form of</a:t>
            </a:r>
          </a:p>
          <a:p>
            <a:pPr>
              <a:spcBef>
                <a:spcPct val="10000"/>
              </a:spcBef>
            </a:pPr>
            <a:endParaRPr lang="en-US">
              <a:sym typeface="Symbol" pitchFamily="18" charset="2"/>
            </a:endParaRPr>
          </a:p>
          <a:p>
            <a:pPr lvl="1">
              <a:spcBef>
                <a:spcPct val="10000"/>
              </a:spcBef>
            </a:pPr>
            <a:r>
              <a:rPr lang="en-US">
                <a:sym typeface="Symbol" pitchFamily="18" charset="2"/>
              </a:rPr>
              <a:t>Using the variation principle, we search for the coefficients that minimize the value of the energy</a:t>
            </a:r>
          </a:p>
          <a:p>
            <a:pPr>
              <a:spcBef>
                <a:spcPct val="10000"/>
              </a:spcBef>
            </a:pPr>
            <a:endParaRPr lang="en-US"/>
          </a:p>
        </p:txBody>
      </p:sp>
      <p:graphicFrame>
        <p:nvGraphicFramePr>
          <p:cNvPr id="210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633411"/>
              </p:ext>
            </p:extLst>
          </p:nvPr>
        </p:nvGraphicFramePr>
        <p:xfrm>
          <a:off x="3130550" y="1749425"/>
          <a:ext cx="20859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7" name="Equation" r:id="rId3" imgW="977900" imgH="279400" progId="Equation.3">
                  <p:embed/>
                </p:oleObj>
              </mc:Choice>
              <mc:Fallback>
                <p:oleObj name="Equation" r:id="rId3" imgW="977900" imgH="2794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1749425"/>
                        <a:ext cx="20859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35859"/>
              </p:ext>
            </p:extLst>
          </p:nvPr>
        </p:nvGraphicFramePr>
        <p:xfrm>
          <a:off x="3103563" y="3454700"/>
          <a:ext cx="1829944" cy="102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8" name="Equation" r:id="rId5" imgW="990600" imgH="558800" progId="Equation.3">
                  <p:embed/>
                </p:oleObj>
              </mc:Choice>
              <mc:Fallback>
                <p:oleObj name="Equation" r:id="rId5" imgW="990600" imgH="5588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3454700"/>
                        <a:ext cx="1829944" cy="1028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/>
          <p:cNvGraphicFramePr>
            <a:graphicFrameLocks noChangeAspect="1"/>
          </p:cNvGraphicFramePr>
          <p:nvPr/>
        </p:nvGraphicFramePr>
        <p:xfrm>
          <a:off x="2935288" y="5435600"/>
          <a:ext cx="273526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99" name="Equation" r:id="rId7" imgW="1129810" imgH="431613" progId="Equation.3">
                  <p:embed/>
                </p:oleObj>
              </mc:Choice>
              <mc:Fallback>
                <p:oleObj name="Equation" r:id="rId7" imgW="1129810" imgH="431613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435600"/>
                        <a:ext cx="2735262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22B8-9B6F-46D7-A16A-24CADDEC085C}" type="slidenum">
              <a:rPr lang="en-US"/>
              <a:pPr/>
              <a:t>36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211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37723"/>
              </p:ext>
            </p:extLst>
          </p:nvPr>
        </p:nvGraphicFramePr>
        <p:xfrm>
          <a:off x="344488" y="1976317"/>
          <a:ext cx="5099701" cy="195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4" name="Equation" r:id="rId3" imgW="2971800" imgH="1143000" progId="Equation.3">
                  <p:embed/>
                </p:oleObj>
              </mc:Choice>
              <mc:Fallback>
                <p:oleObj name="Equation" r:id="rId3" imgW="2971800" imgH="11430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976317"/>
                        <a:ext cx="5099701" cy="19543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3501"/>
              </p:ext>
            </p:extLst>
          </p:nvPr>
        </p:nvGraphicFramePr>
        <p:xfrm>
          <a:off x="344488" y="4093312"/>
          <a:ext cx="7749645" cy="250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5" name="Equation" r:id="rId5" imgW="4305300" imgH="1397000" progId="Equation.3">
                  <p:embed/>
                </p:oleObj>
              </mc:Choice>
              <mc:Fallback>
                <p:oleObj name="Equation" r:id="rId5" imgW="4305300" imgH="13970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093312"/>
                        <a:ext cx="7749645" cy="250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88726"/>
              </p:ext>
            </p:extLst>
          </p:nvPr>
        </p:nvGraphicFramePr>
        <p:xfrm>
          <a:off x="3538273" y="969111"/>
          <a:ext cx="211296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6" name="Equation" r:id="rId7" imgW="990600" imgH="558800" progId="Equation.3">
                  <p:embed/>
                </p:oleObj>
              </mc:Choice>
              <mc:Fallback>
                <p:oleObj name="Equation" r:id="rId7" imgW="990600" imgH="5588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73" y="969111"/>
                        <a:ext cx="2112962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9E8E5-A795-43E2-9FB3-5BFB6DEB816D}" type="slidenum">
              <a:rPr lang="en-US"/>
              <a:pPr/>
              <a:t>37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800" smtClean="0"/>
          </a:p>
          <a:p>
            <a:r>
              <a:rPr lang="en-US" smtClean="0"/>
              <a:t>The </a:t>
            </a:r>
            <a:r>
              <a:rPr lang="en-US" dirty="0"/>
              <a:t>energy can be determined from</a:t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want to solve for the coefficients that minimize the energy E.</a:t>
            </a:r>
          </a:p>
          <a:p>
            <a:endParaRPr lang="en-US" dirty="0"/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856643"/>
              </p:ext>
            </p:extLst>
          </p:nvPr>
        </p:nvGraphicFramePr>
        <p:xfrm>
          <a:off x="2413000" y="2507834"/>
          <a:ext cx="3809471" cy="97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7" name="Equation" r:id="rId3" imgW="1778000" imgH="457200" progId="Equation.3">
                  <p:embed/>
                </p:oleObj>
              </mc:Choice>
              <mc:Fallback>
                <p:oleObj name="Equation" r:id="rId3" imgW="1778000" imgH="4572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507834"/>
                        <a:ext cx="3809471" cy="975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071002"/>
              </p:ext>
            </p:extLst>
          </p:nvPr>
        </p:nvGraphicFramePr>
        <p:xfrm>
          <a:off x="2811463" y="3529539"/>
          <a:ext cx="31623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8" name="สมการ" r:id="rId5" imgW="1892300" imgH="1193800" progId="Equation.3">
                  <p:embed/>
                </p:oleObj>
              </mc:Choice>
              <mc:Fallback>
                <p:oleObj name="สมการ" r:id="rId5" imgW="1892300" imgH="1193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3529539"/>
                        <a:ext cx="3162300" cy="198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6157913" y="5086877"/>
            <a:ext cx="2312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</a:rPr>
              <a:t>overlap integral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6148388" y="4566177"/>
            <a:ext cx="238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</a:rPr>
              <a:t>resonance integral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806950" y="3769252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</a:rPr>
              <a:t>coulomb integral</a:t>
            </a:r>
          </a:p>
        </p:txBody>
      </p:sp>
      <p:sp>
        <p:nvSpPr>
          <p:cNvPr id="213002" name="Freeform 10"/>
          <p:cNvSpPr>
            <a:spLocks/>
          </p:cNvSpPr>
          <p:nvPr/>
        </p:nvSpPr>
        <p:spPr bwMode="auto">
          <a:xfrm>
            <a:off x="4543425" y="3767664"/>
            <a:ext cx="314325" cy="514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8" y="138"/>
              </a:cxn>
              <a:cxn ang="0">
                <a:pos x="12" y="324"/>
              </a:cxn>
            </a:cxnLst>
            <a:rect l="0" t="0" r="r" b="b"/>
            <a:pathLst>
              <a:path w="198" h="324">
                <a:moveTo>
                  <a:pt x="0" y="0"/>
                </a:moveTo>
                <a:lnTo>
                  <a:pt x="198" y="138"/>
                </a:lnTo>
                <a:lnTo>
                  <a:pt x="12" y="324"/>
                </a:lnTo>
              </a:path>
            </a:pathLst>
          </a:custGeom>
          <a:noFill/>
          <a:ln w="952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34527"/>
              </p:ext>
            </p:extLst>
          </p:nvPr>
        </p:nvGraphicFramePr>
        <p:xfrm>
          <a:off x="3258873" y="775756"/>
          <a:ext cx="211296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9" name="Equation" r:id="rId7" imgW="990600" imgH="558800" progId="Equation.3">
                  <p:embed/>
                </p:oleObj>
              </mc:Choice>
              <mc:Fallback>
                <p:oleObj name="Equation" r:id="rId7" imgW="990600" imgH="5588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873" y="775756"/>
                        <a:ext cx="2112962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2A88-0A1F-48B9-97F3-C6D99C1F3652}" type="slidenum">
              <a:rPr lang="en-US"/>
              <a:pPr/>
              <a:t>38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Molecular Orbitals for Polyatomic Systems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The molecular orbtials of polyatomic molecules are built in the same way:</a:t>
            </a:r>
            <a:br>
              <a:rPr lang="en-US"/>
            </a:br>
            <a:r>
              <a:rPr lang="en-US" sz="6600"/>
              <a:t/>
            </a:r>
            <a:br>
              <a:rPr lang="en-US" sz="6600"/>
            </a:br>
            <a:r>
              <a:rPr lang="en-US"/>
              <a:t>when        is an atomic orbital and the sum extends overall orbitals of all the atoms in the molecule.</a:t>
            </a:r>
          </a:p>
          <a:p>
            <a:pPr>
              <a:lnSpc>
                <a:spcPct val="75000"/>
              </a:lnSpc>
            </a:pPr>
            <a:r>
              <a:rPr lang="en-US"/>
              <a:t>Using the variation principle with trial wave functions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lvl="1">
              <a:lnSpc>
                <a:spcPct val="75000"/>
              </a:lnSpc>
            </a:pPr>
            <a:r>
              <a:rPr lang="en-US"/>
              <a:t>A complete set of </a:t>
            </a:r>
            <a:r>
              <a:rPr lang="en-US" sz="2800" i="1">
                <a:sym typeface="Symbol" pitchFamily="18" charset="2"/>
              </a:rPr>
              <a:t>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is call </a:t>
            </a:r>
            <a:r>
              <a:rPr lang="en-US" b="1">
                <a:sym typeface="Symbol" pitchFamily="18" charset="2"/>
              </a:rPr>
              <a:t>the basis set</a:t>
            </a:r>
            <a:r>
              <a:rPr lang="en-US">
                <a:sym typeface="Symbol" pitchFamily="18" charset="2"/>
              </a:rPr>
              <a:t> (a set of </a:t>
            </a:r>
            <a:r>
              <a:rPr lang="en-US" smtClean="0">
                <a:sym typeface="Symbol" pitchFamily="18" charset="2"/>
              </a:rPr>
              <a:t>AO’s</a:t>
            </a:r>
            <a:r>
              <a:rPr lang="en-US">
                <a:sym typeface="Symbol" pitchFamily="18" charset="2"/>
              </a:rPr>
              <a:t>)</a:t>
            </a:r>
          </a:p>
          <a:p>
            <a:pPr lvl="1">
              <a:lnSpc>
                <a:spcPct val="75000"/>
              </a:lnSpc>
            </a:pPr>
            <a:r>
              <a:rPr lang="en-US">
                <a:sym typeface="Symbol" pitchFamily="18" charset="2"/>
              </a:rPr>
              <a:t>The coefficients can be solved in the same way but is more complicate.</a:t>
            </a:r>
          </a:p>
        </p:txBody>
      </p:sp>
      <p:graphicFrame>
        <p:nvGraphicFramePr>
          <p:cNvPr id="217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06582"/>
              </p:ext>
            </p:extLst>
          </p:nvPr>
        </p:nvGraphicFramePr>
        <p:xfrm>
          <a:off x="3577697" y="1859756"/>
          <a:ext cx="15636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0" name="Equation" r:id="rId3" imgW="787058" imgH="342751" progId="Equation.3">
                  <p:embed/>
                </p:oleObj>
              </mc:Choice>
              <mc:Fallback>
                <p:oleObj name="Equation" r:id="rId3" imgW="787058" imgH="342751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697" y="1859756"/>
                        <a:ext cx="1563688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04277"/>
              </p:ext>
            </p:extLst>
          </p:nvPr>
        </p:nvGraphicFramePr>
        <p:xfrm>
          <a:off x="1643592" y="2455457"/>
          <a:ext cx="4429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1" name="Equation" r:id="rId5" imgW="177646" imgH="228402" progId="Equation.3">
                  <p:embed/>
                </p:oleObj>
              </mc:Choice>
              <mc:Fallback>
                <p:oleObj name="Equation" r:id="rId5" imgW="177646" imgH="228402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592" y="2455457"/>
                        <a:ext cx="4429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94669"/>
              </p:ext>
            </p:extLst>
          </p:nvPr>
        </p:nvGraphicFramePr>
        <p:xfrm>
          <a:off x="3475304" y="4068233"/>
          <a:ext cx="15922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2" name="Equation" r:id="rId7" imgW="748975" imgH="342751" progId="Equation.3">
                  <p:embed/>
                </p:oleObj>
              </mc:Choice>
              <mc:Fallback>
                <p:oleObj name="Equation" r:id="rId7" imgW="748975" imgH="342751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304" y="4068233"/>
                        <a:ext cx="159226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LCAO-MO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lvl="1"/>
            <a:r>
              <a:rPr lang="en-US" smtClean="0"/>
              <a:t>H 1s (x2)</a:t>
            </a:r>
          </a:p>
          <a:p>
            <a:pPr lvl="1"/>
            <a:r>
              <a:rPr lang="en-US" smtClean="0"/>
              <a:t>O 1s 2s 2p</a:t>
            </a:r>
            <a:r>
              <a:rPr lang="en-US" baseline="-25000" smtClean="0"/>
              <a:t>x</a:t>
            </a:r>
            <a:r>
              <a:rPr lang="en-US" smtClean="0"/>
              <a:t> 2p</a:t>
            </a:r>
            <a:r>
              <a:rPr lang="en-US" baseline="-25000" smtClean="0"/>
              <a:t>y</a:t>
            </a:r>
            <a:r>
              <a:rPr lang="en-US" smtClean="0"/>
              <a:t> 2p</a:t>
            </a:r>
            <a:r>
              <a:rPr lang="en-US" baseline="-25000" smtClean="0"/>
              <a:t>z</a:t>
            </a:r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r>
              <a:rPr lang="en-US" smtClean="0"/>
              <a:t>Number of MO’s equals to number of AO’s </a:t>
            </a:r>
          </a:p>
          <a:p>
            <a:pPr marL="457200" lvl="1" indent="0"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A0E-E901-46B7-9F3B-CC77C348D549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35256"/>
              </p:ext>
            </p:extLst>
          </p:nvPr>
        </p:nvGraphicFramePr>
        <p:xfrm>
          <a:off x="4404389" y="1302829"/>
          <a:ext cx="1815658" cy="99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7" name="Equation" r:id="rId3" imgW="812520" imgH="444240" progId="Equation.3">
                  <p:embed/>
                </p:oleObj>
              </mc:Choice>
              <mc:Fallback>
                <p:oleObj name="Equation" r:id="rId3" imgW="812520" imgH="4442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389" y="1302829"/>
                        <a:ext cx="1815658" cy="993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75192"/>
              </p:ext>
            </p:extLst>
          </p:nvPr>
        </p:nvGraphicFramePr>
        <p:xfrm>
          <a:off x="651207" y="2732210"/>
          <a:ext cx="8046225" cy="43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8" name="Equation" r:id="rId5" imgW="5613120" imgH="304560" progId="Equation.3">
                  <p:embed/>
                </p:oleObj>
              </mc:Choice>
              <mc:Fallback>
                <p:oleObj name="Equation" r:id="rId5" imgW="5613120" imgH="30456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207" y="2732210"/>
                        <a:ext cx="8046225" cy="4375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15971"/>
              </p:ext>
            </p:extLst>
          </p:nvPr>
        </p:nvGraphicFramePr>
        <p:xfrm>
          <a:off x="1187450" y="4270375"/>
          <a:ext cx="69738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9" name="Equation" r:id="rId7" imgW="3784320" imgH="241200" progId="Equation.3">
                  <p:embed/>
                </p:oleObj>
              </mc:Choice>
              <mc:Fallback>
                <p:oleObj name="Equation" r:id="rId7" imgW="378432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270375"/>
                        <a:ext cx="69738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92482"/>
              </p:ext>
            </p:extLst>
          </p:nvPr>
        </p:nvGraphicFramePr>
        <p:xfrm>
          <a:off x="1187450" y="4719638"/>
          <a:ext cx="71596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20" name="Equation" r:id="rId9" imgW="3886200" imgH="457200" progId="Equation.3">
                  <p:embed/>
                </p:oleObj>
              </mc:Choice>
              <mc:Fallback>
                <p:oleObj name="Equation" r:id="rId9" imgW="388620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19638"/>
                        <a:ext cx="71596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0242"/>
              </p:ext>
            </p:extLst>
          </p:nvPr>
        </p:nvGraphicFramePr>
        <p:xfrm>
          <a:off x="1198563" y="5561013"/>
          <a:ext cx="7464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21" name="Equation" r:id="rId11" imgW="4051080" imgH="241200" progId="Equation.3">
                  <p:embed/>
                </p:oleObj>
              </mc:Choice>
              <mc:Fallback>
                <p:oleObj name="Equation" r:id="rId11" imgW="4051080" imgH="241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561013"/>
                        <a:ext cx="74644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78194" y="4193804"/>
            <a:ext cx="7783033" cy="467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978193" y="4746625"/>
            <a:ext cx="7783033" cy="467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978193" y="5500275"/>
            <a:ext cx="7783033" cy="467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1254640" y="2711303"/>
            <a:ext cx="1095154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44723" y="2714848"/>
            <a:ext cx="1095154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66705" y="2707759"/>
            <a:ext cx="4905155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23971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3D12-917E-48A5-A227-B38BF13E9FC9}" type="slidenum">
              <a:rPr lang="en-US"/>
              <a:pPr/>
              <a:t>4</a:t>
            </a:fld>
            <a:endParaRPr lang="en-US"/>
          </a:p>
        </p:txBody>
      </p:sp>
      <p:sp>
        <p:nvSpPr>
          <p:cNvPr id="181306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651500" cy="5715000"/>
          </a:xfrm>
        </p:spPr>
        <p:txBody>
          <a:bodyPr/>
          <a:lstStyle/>
          <a:p>
            <a:r>
              <a:rPr lang="en-US" sz="3600" b="1"/>
              <a:t>Born-Oppenheimer Approximation</a:t>
            </a:r>
          </a:p>
          <a:p>
            <a:pPr lvl="1"/>
            <a:r>
              <a:rPr lang="en-US" sz="3200"/>
              <a:t>The Schrödinger equations for electrons at different nuclear separations can be solved.</a:t>
            </a:r>
          </a:p>
          <a:p>
            <a:r>
              <a:rPr lang="en-US" sz="3600" b="1"/>
              <a:t>Molecular Potential Curve</a:t>
            </a:r>
            <a:r>
              <a:rPr lang="en-US" sz="3600"/>
              <a:t>: </a:t>
            </a:r>
            <a:br>
              <a:rPr lang="en-US" sz="3600"/>
            </a:br>
            <a:r>
              <a:rPr lang="en-US" sz="3600"/>
              <a:t>How the energy of the system varies with bond length (geometry)</a:t>
            </a:r>
          </a:p>
          <a:p>
            <a:pPr lvl="1"/>
            <a:r>
              <a:rPr lang="en-US" sz="3200"/>
              <a:t>No kinetic energy of the nuclei is accounted.</a:t>
            </a:r>
          </a:p>
          <a:p>
            <a:pPr lvl="1"/>
            <a:r>
              <a:rPr lang="en-US" sz="3200"/>
              <a:t>Electrons adjust themselves to the new configuration of the nuclei immediately.</a:t>
            </a:r>
          </a:p>
        </p:txBody>
      </p:sp>
      <p:sp>
        <p:nvSpPr>
          <p:cNvPr id="181296" name="Freeform 48"/>
          <p:cNvSpPr>
            <a:spLocks/>
          </p:cNvSpPr>
          <p:nvPr/>
        </p:nvSpPr>
        <p:spPr bwMode="auto">
          <a:xfrm>
            <a:off x="5989638" y="2763838"/>
            <a:ext cx="466725" cy="1019175"/>
          </a:xfrm>
          <a:custGeom>
            <a:avLst/>
            <a:gdLst/>
            <a:ahLst/>
            <a:cxnLst>
              <a:cxn ang="0">
                <a:pos x="0" y="636"/>
              </a:cxn>
              <a:cxn ang="0">
                <a:pos x="294" y="636"/>
              </a:cxn>
              <a:cxn ang="0">
                <a:pos x="294" y="0"/>
              </a:cxn>
            </a:cxnLst>
            <a:rect l="0" t="0" r="r" b="b"/>
            <a:pathLst>
              <a:path w="294" h="636">
                <a:moveTo>
                  <a:pt x="0" y="636"/>
                </a:moveTo>
                <a:lnTo>
                  <a:pt x="294" y="636"/>
                </a:lnTo>
                <a:lnTo>
                  <a:pt x="294" y="0"/>
                </a:lnTo>
              </a:path>
            </a:pathLst>
          </a:custGeom>
          <a:noFill/>
          <a:ln w="19050" cap="flat" cmpd="sng">
            <a:solidFill>
              <a:srgbClr val="FF33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Molecular Potential Curve</a:t>
            </a:r>
          </a:p>
        </p:txBody>
      </p: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5994400" y="1130300"/>
            <a:ext cx="2533650" cy="3022600"/>
            <a:chOff x="2352" y="768"/>
            <a:chExt cx="1596" cy="1904"/>
          </a:xfrm>
        </p:grpSpPr>
        <p:sp>
          <p:nvSpPr>
            <p:cNvPr id="181290" name="Line 42"/>
            <p:cNvSpPr>
              <a:spLocks noChangeShapeType="1"/>
            </p:cNvSpPr>
            <p:nvPr/>
          </p:nvSpPr>
          <p:spPr bwMode="auto">
            <a:xfrm>
              <a:off x="2352" y="768"/>
              <a:ext cx="0" cy="19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1291" name="Line 43"/>
            <p:cNvSpPr>
              <a:spLocks noChangeShapeType="1"/>
            </p:cNvSpPr>
            <p:nvPr/>
          </p:nvSpPr>
          <p:spPr bwMode="auto">
            <a:xfrm>
              <a:off x="2352" y="1794"/>
              <a:ext cx="15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81295" name="Freeform 47"/>
          <p:cNvSpPr>
            <a:spLocks/>
          </p:cNvSpPr>
          <p:nvPr/>
        </p:nvSpPr>
        <p:spPr bwMode="auto">
          <a:xfrm>
            <a:off x="6080125" y="1263650"/>
            <a:ext cx="2257425" cy="254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6" y="1206"/>
              </a:cxn>
              <a:cxn ang="0">
                <a:pos x="255" y="1578"/>
              </a:cxn>
              <a:cxn ang="0">
                <a:pos x="696" y="1062"/>
              </a:cxn>
              <a:cxn ang="0">
                <a:pos x="1422" y="975"/>
              </a:cxn>
            </a:cxnLst>
            <a:rect l="0" t="0" r="r" b="b"/>
            <a:pathLst>
              <a:path w="1422" h="1602">
                <a:moveTo>
                  <a:pt x="0" y="0"/>
                </a:moveTo>
                <a:cubicBezTo>
                  <a:pt x="11" y="201"/>
                  <a:pt x="24" y="943"/>
                  <a:pt x="66" y="1206"/>
                </a:cubicBezTo>
                <a:cubicBezTo>
                  <a:pt x="108" y="1469"/>
                  <a:pt x="150" y="1602"/>
                  <a:pt x="255" y="1578"/>
                </a:cubicBezTo>
                <a:cubicBezTo>
                  <a:pt x="360" y="1554"/>
                  <a:pt x="502" y="1162"/>
                  <a:pt x="696" y="1062"/>
                </a:cubicBezTo>
                <a:cubicBezTo>
                  <a:pt x="890" y="962"/>
                  <a:pt x="1271" y="993"/>
                  <a:pt x="1422" y="975"/>
                </a:cubicBezTo>
              </a:path>
            </a:pathLst>
          </a:custGeom>
          <a:noFill/>
          <a:ln w="19050" cmpd="sng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1299" name="Oval 51"/>
          <p:cNvSpPr>
            <a:spLocks noChangeArrowheads="1"/>
          </p:cNvSpPr>
          <p:nvPr/>
        </p:nvSpPr>
        <p:spPr bwMode="auto">
          <a:xfrm>
            <a:off x="8077200" y="2781300"/>
            <a:ext cx="88900" cy="889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300" name="Oval 52"/>
          <p:cNvSpPr>
            <a:spLocks noChangeArrowheads="1"/>
          </p:cNvSpPr>
          <p:nvPr/>
        </p:nvSpPr>
        <p:spPr bwMode="auto">
          <a:xfrm>
            <a:off x="7315200" y="2832100"/>
            <a:ext cx="88900" cy="889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301" name="Oval 53"/>
          <p:cNvSpPr>
            <a:spLocks noChangeArrowheads="1"/>
          </p:cNvSpPr>
          <p:nvPr/>
        </p:nvSpPr>
        <p:spPr bwMode="auto">
          <a:xfrm>
            <a:off x="6794500" y="3276600"/>
            <a:ext cx="88900" cy="889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302" name="Oval 54"/>
          <p:cNvSpPr>
            <a:spLocks noChangeArrowheads="1"/>
          </p:cNvSpPr>
          <p:nvPr/>
        </p:nvSpPr>
        <p:spPr bwMode="auto">
          <a:xfrm>
            <a:off x="6413500" y="3733800"/>
            <a:ext cx="88900" cy="88900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303" name="Oval 55"/>
          <p:cNvSpPr>
            <a:spLocks noChangeArrowheads="1"/>
          </p:cNvSpPr>
          <p:nvPr/>
        </p:nvSpPr>
        <p:spPr bwMode="auto">
          <a:xfrm>
            <a:off x="6057900" y="1841500"/>
            <a:ext cx="88900" cy="889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304" name="Text Box 56"/>
          <p:cNvSpPr txBox="1">
            <a:spLocks noChangeArrowheads="1"/>
          </p:cNvSpPr>
          <p:nvPr/>
        </p:nvSpPr>
        <p:spPr bwMode="auto">
          <a:xfrm>
            <a:off x="8521700" y="257810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181305" name="Text Box 57"/>
          <p:cNvSpPr txBox="1">
            <a:spLocks noChangeArrowheads="1"/>
          </p:cNvSpPr>
          <p:nvPr/>
        </p:nvSpPr>
        <p:spPr bwMode="auto">
          <a:xfrm rot="16200000">
            <a:off x="4812507" y="1702593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0         Energy</a:t>
            </a:r>
          </a:p>
        </p:txBody>
      </p:sp>
      <p:grpSp>
        <p:nvGrpSpPr>
          <p:cNvPr id="181309" name="Group 61"/>
          <p:cNvGrpSpPr>
            <a:grpSpLocks/>
          </p:cNvGrpSpPr>
          <p:nvPr/>
        </p:nvGrpSpPr>
        <p:grpSpPr bwMode="auto">
          <a:xfrm>
            <a:off x="5613400" y="2400300"/>
            <a:ext cx="1333500" cy="1547813"/>
            <a:chOff x="3336" y="1512"/>
            <a:chExt cx="840" cy="975"/>
          </a:xfrm>
        </p:grpSpPr>
        <p:sp>
          <p:nvSpPr>
            <p:cNvPr id="181307" name="Text Box 59"/>
            <p:cNvSpPr txBox="1">
              <a:spLocks noChangeArrowheads="1"/>
            </p:cNvSpPr>
            <p:nvPr/>
          </p:nvSpPr>
          <p:spPr bwMode="auto">
            <a:xfrm>
              <a:off x="3336" y="2256"/>
              <a:ext cx="4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99"/>
                  </a:solidFill>
                </a:rPr>
                <a:t>D</a:t>
              </a:r>
              <a:r>
                <a:rPr lang="en-US" baseline="-25000">
                  <a:solidFill>
                    <a:srgbClr val="FF3399"/>
                  </a:solidFill>
                </a:rPr>
                <a:t>E</a:t>
              </a:r>
            </a:p>
          </p:txBody>
        </p:sp>
        <p:sp>
          <p:nvSpPr>
            <p:cNvPr id="181308" name="Text Box 60"/>
            <p:cNvSpPr txBox="1">
              <a:spLocks noChangeArrowheads="1"/>
            </p:cNvSpPr>
            <p:nvPr/>
          </p:nvSpPr>
          <p:spPr bwMode="auto">
            <a:xfrm>
              <a:off x="3752" y="1512"/>
              <a:ext cx="4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99"/>
                  </a:solidFill>
                </a:rPr>
                <a:t>R</a:t>
              </a:r>
              <a:r>
                <a:rPr lang="en-US" b="1" baseline="-25000">
                  <a:solidFill>
                    <a:srgbClr val="FF3399"/>
                  </a:solidFill>
                </a:rPr>
                <a:t>E</a:t>
              </a:r>
            </a:p>
          </p:txBody>
        </p:sp>
      </p:grpSp>
      <p:sp>
        <p:nvSpPr>
          <p:cNvPr id="181323" name="Oval 75"/>
          <p:cNvSpPr>
            <a:spLocks noChangeArrowheads="1"/>
          </p:cNvSpPr>
          <p:nvPr/>
        </p:nvSpPr>
        <p:spPr bwMode="auto">
          <a:xfrm>
            <a:off x="6108700" y="4619625"/>
            <a:ext cx="1028700" cy="10287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181325" name="Oval 77"/>
          <p:cNvSpPr>
            <a:spLocks noChangeArrowheads="1"/>
          </p:cNvSpPr>
          <p:nvPr/>
        </p:nvSpPr>
        <p:spPr bwMode="auto">
          <a:xfrm>
            <a:off x="7496175" y="4692650"/>
            <a:ext cx="876300" cy="876300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81326" name="Line 78"/>
          <p:cNvSpPr>
            <a:spLocks noChangeShapeType="1"/>
          </p:cNvSpPr>
          <p:nvPr/>
        </p:nvSpPr>
        <p:spPr bwMode="auto">
          <a:xfrm>
            <a:off x="6699250" y="51339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96" grpId="0" animBg="1"/>
      <p:bldP spid="181295" grpId="0" animBg="1"/>
      <p:bldP spid="181299" grpId="0" animBg="1"/>
      <p:bldP spid="181300" grpId="0" animBg="1"/>
      <p:bldP spid="181301" grpId="0" animBg="1"/>
      <p:bldP spid="181302" grpId="0" animBg="1"/>
      <p:bldP spid="18130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ECD2-900E-4BE7-9624-0D9E2F4FBC9B}" type="slidenum">
              <a:rPr lang="en-US"/>
              <a:pPr/>
              <a:t>40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Schrödinger equation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multiply by </a:t>
            </a:r>
            <a:r>
              <a:rPr lang="en-US" sz="3200" i="1">
                <a:sym typeface="Symbol" pitchFamily="18" charset="2"/>
              </a:rPr>
              <a:t>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 and integrate over all space,</a:t>
            </a: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There are </a:t>
            </a:r>
            <a:r>
              <a:rPr lang="en-US" b="1" i="1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equations </a:t>
            </a:r>
            <a:r>
              <a:rPr lang="en-US" smtClean="0">
                <a:sym typeface="Symbol" pitchFamily="18" charset="2"/>
              </a:rPr>
              <a:t>(for i = 1 to n with </a:t>
            </a:r>
            <a:r>
              <a:rPr lang="en-US">
                <a:sym typeface="Symbol" pitchFamily="18" charset="2"/>
              </a:rPr>
              <a:t>different </a:t>
            </a:r>
            <a:r>
              <a:rPr lang="en-US" sz="3200" i="1">
                <a:sym typeface="Symbol" pitchFamily="18" charset="2"/>
              </a:rPr>
              <a:t></a:t>
            </a:r>
            <a:r>
              <a:rPr lang="en-US" i="1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).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83466"/>
              </p:ext>
            </p:extLst>
          </p:nvPr>
        </p:nvGraphicFramePr>
        <p:xfrm>
          <a:off x="2425700" y="1511300"/>
          <a:ext cx="24892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2" name="Equation" r:id="rId3" imgW="1320480" imgH="952200" progId="Equation.3">
                  <p:embed/>
                </p:oleObj>
              </mc:Choice>
              <mc:Fallback>
                <p:oleObj name="Equation" r:id="rId3" imgW="1320480" imgH="9522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1511300"/>
                        <a:ext cx="2489200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16809"/>
              </p:ext>
            </p:extLst>
          </p:nvPr>
        </p:nvGraphicFramePr>
        <p:xfrm>
          <a:off x="2136744" y="4030823"/>
          <a:ext cx="3876612" cy="14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3" name="Equation" r:id="rId5" imgW="2590560" imgH="965160" progId="Equation.3">
                  <p:embed/>
                </p:oleObj>
              </mc:Choice>
              <mc:Fallback>
                <p:oleObj name="Equation" r:id="rId5" imgW="2590560" imgH="96516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44" y="4030823"/>
                        <a:ext cx="3876612" cy="144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5053013" y="1878013"/>
            <a:ext cx="3373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hlink"/>
                </a:solidFill>
              </a:rPr>
              <a:t>A MO is represented by LCAO of n basis function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4040188" y="2187575"/>
            <a:ext cx="952500" cy="0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" name="Rounded Rectangle 1"/>
          <p:cNvSpPr/>
          <p:nvPr/>
        </p:nvSpPr>
        <p:spPr>
          <a:xfrm>
            <a:off x="2683657" y="4721705"/>
            <a:ext cx="2479146" cy="71755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system with 2 basis functions (A,B)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4800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3200" dirty="0" smtClean="0"/>
              <a:t>For i=A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For i=B</a:t>
            </a:r>
            <a:br>
              <a:rPr lang="en-US" sz="32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200" dirty="0" smtClean="0"/>
              <a:t>There are 2 variables to be solved (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A</a:t>
            </a:r>
            <a:r>
              <a:rPr lang="en-US" sz="3200" dirty="0" smtClean="0"/>
              <a:t>,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B</a:t>
            </a:r>
            <a:r>
              <a:rPr lang="en-US" sz="3200" dirty="0" smtClean="0"/>
              <a:t>) therefore we need two equations.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A0E-E901-46B7-9F3B-CC77C348D549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671644"/>
              </p:ext>
            </p:extLst>
          </p:nvPr>
        </p:nvGraphicFramePr>
        <p:xfrm>
          <a:off x="2387748" y="1267362"/>
          <a:ext cx="4300131" cy="174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0" name="Equation" r:id="rId3" imgW="3111480" imgH="1269720" progId="Equation.3">
                  <p:embed/>
                </p:oleObj>
              </mc:Choice>
              <mc:Fallback>
                <p:oleObj name="Equation" r:id="rId3" imgW="3111480" imgH="12697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748" y="1267362"/>
                        <a:ext cx="4300131" cy="17451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66479"/>
              </p:ext>
            </p:extLst>
          </p:nvPr>
        </p:nvGraphicFramePr>
        <p:xfrm>
          <a:off x="2456121" y="4104170"/>
          <a:ext cx="4477190" cy="119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1" name="Equation" r:id="rId5" imgW="3111480" imgH="901440" progId="Equation.3">
                  <p:embed/>
                </p:oleObj>
              </mc:Choice>
              <mc:Fallback>
                <p:oleObj name="Equation" r:id="rId5" imgW="3111480" imgH="9014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121" y="4104170"/>
                        <a:ext cx="4477190" cy="1190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16023"/>
              </p:ext>
            </p:extLst>
          </p:nvPr>
        </p:nvGraphicFramePr>
        <p:xfrm>
          <a:off x="2644775" y="3259138"/>
          <a:ext cx="36830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2" name="สมการ" r:id="rId7" imgW="1993680" imgH="228600" progId="Equation.3">
                  <p:embed/>
                </p:oleObj>
              </mc:Choice>
              <mc:Fallback>
                <p:oleObj name="สมการ" r:id="rId7" imgW="199368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259138"/>
                        <a:ext cx="36830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711842" y="3071813"/>
            <a:ext cx="5603358" cy="7878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2349795" y="3965944"/>
            <a:ext cx="4774019" cy="1467293"/>
          </a:xfrm>
          <a:prstGeom prst="roundRect">
            <a:avLst/>
          </a:prstGeom>
          <a:noFill/>
          <a:ln>
            <a:solidFill>
              <a:srgbClr val="2A94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015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E8F-7DBE-45F4-B3C8-CB09C91C835D}" type="slidenum">
              <a:rPr lang="en-US"/>
              <a:pPr/>
              <a:t>42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The Matrix Formulation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 two-atom </a:t>
            </a:r>
            <a:r>
              <a:rPr lang="en-US" smtClean="0"/>
              <a:t>system (with 2 basis functions, A and B), </a:t>
            </a:r>
            <a:r>
              <a:rPr lang="en-US"/>
              <a:t>the secular equations have the form </a:t>
            </a:r>
          </a:p>
          <a:p>
            <a:endParaRPr lang="en-US"/>
          </a:p>
          <a:p>
            <a:endParaRPr lang="en-US"/>
          </a:p>
          <a:p>
            <a:endParaRPr lang="en-US" sz="2400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Using the Matrix notation  </a:t>
            </a: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599844"/>
              </p:ext>
            </p:extLst>
          </p:nvPr>
        </p:nvGraphicFramePr>
        <p:xfrm>
          <a:off x="1827213" y="1958975"/>
          <a:ext cx="50530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11" name="Equation" r:id="rId3" imgW="2298700" imgH="457200" progId="Equation.3">
                  <p:embed/>
                </p:oleObj>
              </mc:Choice>
              <mc:Fallback>
                <p:oleObj name="Equation" r:id="rId3" imgW="2298700" imgH="4572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1958975"/>
                        <a:ext cx="5053012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23101"/>
              </p:ext>
            </p:extLst>
          </p:nvPr>
        </p:nvGraphicFramePr>
        <p:xfrm>
          <a:off x="1739900" y="4699000"/>
          <a:ext cx="54737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12" name="Equation" r:id="rId5" imgW="2921000" imgH="711200" progId="Equation.3">
                  <p:embed/>
                </p:oleObj>
              </mc:Choice>
              <mc:Fallback>
                <p:oleObj name="Equation" r:id="rId5" imgW="2921000" imgH="711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4699000"/>
                        <a:ext cx="547370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66593"/>
              </p:ext>
            </p:extLst>
          </p:nvPr>
        </p:nvGraphicFramePr>
        <p:xfrm>
          <a:off x="2214563" y="3078163"/>
          <a:ext cx="45434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13" name="Equation" r:id="rId7" imgW="2476500" imgH="584200" progId="Equation.3">
                  <p:embed/>
                </p:oleObj>
              </mc:Choice>
              <mc:Fallback>
                <p:oleObj name="Equation" r:id="rId7" imgW="2476500" imgH="5842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078163"/>
                        <a:ext cx="4543425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612900" y="1947133"/>
            <a:ext cx="5397500" cy="102998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3648680" y="5606351"/>
            <a:ext cx="1773922" cy="3904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A0E-E901-46B7-9F3B-CC77C348D549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271362" name="Object 2"/>
          <p:cNvGraphicFramePr>
            <a:graphicFrameLocks noChangeAspect="1"/>
          </p:cNvGraphicFramePr>
          <p:nvPr/>
        </p:nvGraphicFramePr>
        <p:xfrm>
          <a:off x="2140785" y="2041451"/>
          <a:ext cx="4371272" cy="107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1" name="Equation" r:id="rId3" imgW="3632040" imgH="888840" progId="Equation.3">
                  <p:embed/>
                </p:oleObj>
              </mc:Choice>
              <mc:Fallback>
                <p:oleObj name="Equation" r:id="rId3" imgW="363204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785" y="2041451"/>
                        <a:ext cx="4371272" cy="1070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1649518" y="1037194"/>
          <a:ext cx="2131247" cy="79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2" name="Equation" r:id="rId5" imgW="1714320" imgH="609480" progId="Equation.3">
                  <p:embed/>
                </p:oleObj>
              </mc:Choice>
              <mc:Fallback>
                <p:oleObj name="Equation" r:id="rId5" imgW="171432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518" y="1037194"/>
                        <a:ext cx="2131247" cy="7995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6228585" y="998376"/>
          <a:ext cx="911795" cy="80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3" name="Equation" r:id="rId7" imgW="736560" imgH="609480" progId="Equation.3">
                  <p:embed/>
                </p:oleObj>
              </mc:Choice>
              <mc:Fallback>
                <p:oleObj name="Equation" r:id="rId7" imgW="73656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585" y="998376"/>
                        <a:ext cx="911795" cy="805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3955894" y="998375"/>
          <a:ext cx="1997649" cy="82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4" name="Equation" r:id="rId9" imgW="1549080" imgH="609480" progId="Equation.3">
                  <p:embed/>
                </p:oleObj>
              </mc:Choice>
              <mc:Fallback>
                <p:oleObj name="Equation" r:id="rId9" imgW="1549080" imgH="609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894" y="998375"/>
                        <a:ext cx="1997649" cy="829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6" name="Object 6"/>
          <p:cNvGraphicFramePr>
            <a:graphicFrameLocks noChangeAspect="1"/>
          </p:cNvGraphicFramePr>
          <p:nvPr/>
        </p:nvGraphicFramePr>
        <p:xfrm>
          <a:off x="1913861" y="3335411"/>
          <a:ext cx="44783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5" name="Equation" r:id="rId11" imgW="3390840" imgH="609480" progId="Equation.3">
                  <p:embed/>
                </p:oleObj>
              </mc:Choice>
              <mc:Fallback>
                <p:oleObj name="Equation" r:id="rId11" imgW="3390840" imgH="609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861" y="3335411"/>
                        <a:ext cx="4478338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7" name="Object 7"/>
          <p:cNvGraphicFramePr>
            <a:graphicFrameLocks noChangeAspect="1"/>
          </p:cNvGraphicFramePr>
          <p:nvPr/>
        </p:nvGraphicFramePr>
        <p:xfrm>
          <a:off x="2136370" y="4430787"/>
          <a:ext cx="41259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6" name="Equation" r:id="rId13" imgW="3124080" imgH="583920" progId="Equation.3">
                  <p:embed/>
                </p:oleObj>
              </mc:Choice>
              <mc:Fallback>
                <p:oleObj name="Equation" r:id="rId13" imgW="3124080" imgH="5839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370" y="4430787"/>
                        <a:ext cx="4125912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9" name="Object 9"/>
          <p:cNvGraphicFramePr>
            <a:graphicFrameLocks noChangeAspect="1"/>
          </p:cNvGraphicFramePr>
          <p:nvPr/>
        </p:nvGraphicFramePr>
        <p:xfrm>
          <a:off x="1720407" y="5581502"/>
          <a:ext cx="5041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7" name="Equation" r:id="rId15" imgW="2298700" imgH="457200" progId="Equation.3">
                  <p:embed/>
                </p:oleObj>
              </mc:Choice>
              <mc:Fallback>
                <p:oleObj name="Equation" r:id="rId15" imgW="22987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407" y="5581502"/>
                        <a:ext cx="50419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a 3-basis function system (A,B,C)</a:t>
            </a:r>
          </a:p>
          <a:p>
            <a:pPr lvl="1"/>
            <a:r>
              <a:rPr lang="en-US" smtClean="0"/>
              <a:t>We needs three equations to solve for c</a:t>
            </a:r>
            <a:r>
              <a:rPr lang="en-US" baseline="-25000" smtClean="0"/>
              <a:t>A</a:t>
            </a:r>
            <a:r>
              <a:rPr lang="en-US" smtClean="0"/>
              <a:t>, c</a:t>
            </a:r>
            <a:r>
              <a:rPr lang="en-US" baseline="-25000" smtClean="0"/>
              <a:t>B</a:t>
            </a:r>
            <a:r>
              <a:rPr lang="en-US" smtClean="0"/>
              <a:t>, and c</a:t>
            </a:r>
            <a:r>
              <a:rPr lang="en-US" baseline="-25000" smtClean="0"/>
              <a:t>C</a:t>
            </a:r>
            <a:endParaRPr lang="th-TH" baseline="-25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A0E-E901-46B7-9F3B-CC77C348D549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905870"/>
              </p:ext>
            </p:extLst>
          </p:nvPr>
        </p:nvGraphicFramePr>
        <p:xfrm>
          <a:off x="1552354" y="5009407"/>
          <a:ext cx="6911163" cy="128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3" name="Equation" r:id="rId3" imgW="4876560" imgH="914400" progId="Equation.3">
                  <p:embed/>
                </p:oleObj>
              </mc:Choice>
              <mc:Fallback>
                <p:oleObj name="Equation" r:id="rId3" imgW="487656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354" y="5009407"/>
                        <a:ext cx="6911163" cy="1288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24762" y="2339154"/>
            <a:ext cx="3016101" cy="1261731"/>
            <a:chOff x="1456660" y="2275367"/>
            <a:chExt cx="3016101" cy="1261731"/>
          </a:xfrm>
        </p:grpSpPr>
        <p:sp>
          <p:nvSpPr>
            <p:cNvPr id="9" name="Right Arrow 8"/>
            <p:cNvSpPr/>
            <p:nvPr/>
          </p:nvSpPr>
          <p:spPr>
            <a:xfrm rot="5400000">
              <a:off x="3698357" y="2762693"/>
              <a:ext cx="1197934" cy="350875"/>
            </a:xfrm>
            <a:prstGeom prst="rightArrow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456660" y="2275367"/>
              <a:ext cx="1881963" cy="350875"/>
            </a:xfrm>
            <a:prstGeom prst="rightArrow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49701" y="2342698"/>
            <a:ext cx="2931042" cy="1251102"/>
            <a:chOff x="5277293" y="2236381"/>
            <a:chExt cx="2931042" cy="1251102"/>
          </a:xfrm>
        </p:grpSpPr>
        <p:sp>
          <p:nvSpPr>
            <p:cNvPr id="8" name="Right Arrow 7"/>
            <p:cNvSpPr/>
            <p:nvPr/>
          </p:nvSpPr>
          <p:spPr>
            <a:xfrm>
              <a:off x="5277293" y="2236381"/>
              <a:ext cx="1881963" cy="350875"/>
            </a:xfrm>
            <a:prstGeom prst="rightArrow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7433931" y="2713078"/>
              <a:ext cx="1197934" cy="350875"/>
            </a:xfrm>
            <a:prstGeom prst="rightArrow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969445" y="1872281"/>
          <a:ext cx="7506666" cy="180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4" name="Equation" r:id="rId5" imgW="5016240" imgH="1206360" progId="Equation.3">
                  <p:embed/>
                </p:oleObj>
              </mc:Choice>
              <mc:Fallback>
                <p:oleObj name="Equation" r:id="rId5" imgW="5016240" imgH="1206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445" y="1872281"/>
                        <a:ext cx="7506666" cy="1806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3" name="Object 5"/>
          <p:cNvGraphicFramePr>
            <a:graphicFrameLocks noChangeAspect="1"/>
          </p:cNvGraphicFramePr>
          <p:nvPr/>
        </p:nvGraphicFramePr>
        <p:xfrm>
          <a:off x="749634" y="3809363"/>
          <a:ext cx="7843837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5" name="Equation" r:id="rId7" imgW="4635360" imgH="583920" progId="Equation.3">
                  <p:embed/>
                </p:oleObj>
              </mc:Choice>
              <mc:Fallback>
                <p:oleObj name="Equation" r:id="rId7" imgW="4635360" imgH="583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34" y="3809363"/>
                        <a:ext cx="7843837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37953" y="3689489"/>
            <a:ext cx="8102010" cy="11908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2360427" y="6350437"/>
            <a:ext cx="510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We need to solve these equations simultaneous!</a:t>
            </a:r>
            <a:endParaRPr lang="th-TH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5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862FB-9C05-4C98-A6F0-C402385301ED}" type="slidenum">
              <a:rPr lang="en-US"/>
              <a:pPr/>
              <a:t>45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there are N orbitals in the basis set, then there are N eigenvalues (E) and N corresponding column vectors. </a:t>
            </a:r>
          </a:p>
          <a:p>
            <a:r>
              <a:rPr lang="en-US"/>
              <a:t>There would be N secular equations to be solved.</a:t>
            </a:r>
          </a:p>
          <a:p>
            <a:endParaRPr lang="en-US"/>
          </a:p>
          <a:p>
            <a:r>
              <a:rPr lang="en-US"/>
              <a:t>N equations can be written in the matrix form by introducing the matrices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and the entire set of equation can be expressed as</a:t>
            </a:r>
          </a:p>
          <a:p>
            <a:endParaRPr lang="en-US"/>
          </a:p>
        </p:txBody>
      </p:sp>
      <p:graphicFrame>
        <p:nvGraphicFramePr>
          <p:cNvPr id="225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888564"/>
              </p:ext>
            </p:extLst>
          </p:nvPr>
        </p:nvGraphicFramePr>
        <p:xfrm>
          <a:off x="3326293" y="2897981"/>
          <a:ext cx="18240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5" name="Equation" r:id="rId3" imgW="774364" imgH="228501" progId="Equation.3">
                  <p:embed/>
                </p:oleObj>
              </mc:Choice>
              <mc:Fallback>
                <p:oleObj name="Equation" r:id="rId3" imgW="774364" imgH="228501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293" y="2897981"/>
                        <a:ext cx="182403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5" name="Object 5"/>
          <p:cNvGraphicFramePr>
            <a:graphicFrameLocks noChangeAspect="1"/>
          </p:cNvGraphicFramePr>
          <p:nvPr/>
        </p:nvGraphicFramePr>
        <p:xfrm>
          <a:off x="2657475" y="4491038"/>
          <a:ext cx="3727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6" name="Equation" r:id="rId5" imgW="2019300" imgH="482600" progId="Equation.3">
                  <p:embed/>
                </p:oleObj>
              </mc:Choice>
              <mc:Fallback>
                <p:oleObj name="Equation" r:id="rId5" imgW="2019300" imgH="4826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4491038"/>
                        <a:ext cx="372745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3554413" y="6148388"/>
          <a:ext cx="1784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7" name="Equation" r:id="rId7" imgW="748975" imgH="177723" progId="Equation.3">
                  <p:embed/>
                </p:oleObj>
              </mc:Choice>
              <mc:Fallback>
                <p:oleObj name="Equation" r:id="rId7" imgW="748975" imgH="177723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6148388"/>
                        <a:ext cx="17843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368AE-EE09-4D36-8078-3B6C5CEECB5A}" type="slidenum">
              <a:rPr lang="en-US"/>
              <a:pPr/>
              <a:t>46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use an orthogonal basis set;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we can neglect the matrix S (it can be either 1 or 0), then</a:t>
            </a:r>
          </a:p>
          <a:p>
            <a:endParaRPr lang="en-US"/>
          </a:p>
          <a:p>
            <a:pPr lvl="1"/>
            <a:r>
              <a:rPr lang="en-US"/>
              <a:t>The eigenvalue E can be solved by </a:t>
            </a:r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/>
        </p:nvGraphicFramePr>
        <p:xfrm>
          <a:off x="2908300" y="1381125"/>
          <a:ext cx="287337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4" name="Equation" r:id="rId3" imgW="1346200" imgH="508000" progId="Equation.3">
                  <p:embed/>
                </p:oleObj>
              </mc:Choice>
              <mc:Fallback>
                <p:oleObj name="Equation" r:id="rId3" imgW="1346200" imgH="5080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1381125"/>
                        <a:ext cx="2873375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7" name="Object 5"/>
          <p:cNvGraphicFramePr>
            <a:graphicFrameLocks noChangeAspect="1"/>
          </p:cNvGraphicFramePr>
          <p:nvPr/>
        </p:nvGraphicFramePr>
        <p:xfrm>
          <a:off x="3675063" y="3382963"/>
          <a:ext cx="1549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5" name="Equation" r:id="rId5" imgW="660113" imgH="177723" progId="Equation.3">
                  <p:embed/>
                </p:oleObj>
              </mc:Choice>
              <mc:Fallback>
                <p:oleObj name="Equation" r:id="rId5" imgW="660113" imgH="177723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3382963"/>
                        <a:ext cx="1549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8" name="Object 6"/>
          <p:cNvGraphicFramePr>
            <a:graphicFrameLocks noChangeAspect="1"/>
          </p:cNvGraphicFramePr>
          <p:nvPr/>
        </p:nvGraphicFramePr>
        <p:xfrm>
          <a:off x="3589338" y="4481513"/>
          <a:ext cx="18621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6" name="Equation" r:id="rId7" imgW="774364" imgH="203112" progId="Equation.3">
                  <p:embed/>
                </p:oleObj>
              </mc:Choice>
              <mc:Fallback>
                <p:oleObj name="Equation" r:id="rId7" imgW="774364" imgH="203112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4481513"/>
                        <a:ext cx="18621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35730" y="3734501"/>
            <a:ext cx="5047013" cy="2155659"/>
            <a:chOff x="3835730" y="3734501"/>
            <a:chExt cx="5047013" cy="2155659"/>
          </a:xfrm>
        </p:grpSpPr>
        <p:sp>
          <p:nvSpPr>
            <p:cNvPr id="11" name="Rounded Rectangle 10"/>
            <p:cNvSpPr/>
            <p:nvPr/>
          </p:nvSpPr>
          <p:spPr>
            <a:xfrm>
              <a:off x="7612082" y="4797630"/>
              <a:ext cx="318655" cy="354279"/>
            </a:xfrm>
            <a:prstGeom prst="roundRect">
              <a:avLst>
                <a:gd name="adj" fmla="val 4569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35138" y="4370118"/>
              <a:ext cx="344384" cy="1520042"/>
            </a:xfrm>
            <a:prstGeom prst="roundRect">
              <a:avLst>
                <a:gd name="adj" fmla="val 4569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35730" y="3734501"/>
              <a:ext cx="5047013" cy="504825"/>
              <a:chOff x="3835730" y="3734501"/>
              <a:chExt cx="5047013" cy="50482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835730" y="3752603"/>
                <a:ext cx="5047013" cy="463137"/>
              </a:xfrm>
              <a:prstGeom prst="roundRect">
                <a:avLst>
                  <a:gd name="adj" fmla="val 50000"/>
                </a:avLst>
              </a:prstGeom>
              <a:solidFill>
                <a:srgbClr val="FFCCFF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aphicFrame>
            <p:nvGraphicFramePr>
              <p:cNvPr id="2" name="Object 7"/>
              <p:cNvGraphicFramePr>
                <a:graphicFrameLocks noChangeAspect="1"/>
              </p:cNvGraphicFramePr>
              <p:nvPr/>
            </p:nvGraphicFramePr>
            <p:xfrm>
              <a:off x="3889003" y="3734501"/>
              <a:ext cx="4913313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00" name="Equation" r:id="rId3" imgW="2349500" imgH="241300" progId="Equation.3">
                      <p:embed/>
                    </p:oleObj>
                  </mc:Choice>
                  <mc:Fallback>
                    <p:oleObj name="Equation" r:id="rId3" imgW="2349500" imgH="241300" progId="Equation.3">
                      <p:embed/>
                      <p:pic>
                        <p:nvPicPr>
                          <p:cNvPr id="0" name="Picture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9003" y="3734501"/>
                            <a:ext cx="4913313" cy="504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A6F696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F96C9-B6F4-4791-82E8-CDB665A35800}" type="slidenum">
              <a:rPr lang="en-US"/>
              <a:pPr/>
              <a:t>47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Schrödinger equation for MO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sz="2800"/>
          </a:p>
          <a:p>
            <a:pPr lvl="1"/>
            <a:r>
              <a:rPr lang="en-US"/>
              <a:t>for each MO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for all MOs</a:t>
            </a: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1438275" y="766763"/>
          <a:ext cx="703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1" name="Equation" r:id="rId5" imgW="3365500" imgH="431800" progId="Equation.3">
                  <p:embed/>
                </p:oleObj>
              </mc:Choice>
              <mc:Fallback>
                <p:oleObj name="Equation" r:id="rId5" imgW="3365500" imgH="4318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766763"/>
                        <a:ext cx="703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2036763" y="2159000"/>
          <a:ext cx="46418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2" name="สมการ" r:id="rId7" imgW="2984500" imgH="939800" progId="Equation.3">
                  <p:embed/>
                </p:oleObj>
              </mc:Choice>
              <mc:Fallback>
                <p:oleObj name="สมการ" r:id="rId7" imgW="2984500" imgH="9398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2159000"/>
                        <a:ext cx="464185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1154113" y="4067175"/>
          <a:ext cx="7781925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03" name="Equation" r:id="rId9" imgW="5003800" imgH="1168400" progId="Equation.3">
                  <p:embed/>
                </p:oleObj>
              </mc:Choice>
              <mc:Fallback>
                <p:oleObj name="Equation" r:id="rId9" imgW="5003800" imgH="11684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067175"/>
                        <a:ext cx="7781925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1296988" y="5980113"/>
            <a:ext cx="671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Arial" pitchFamily="34" charset="0"/>
              </a:rPr>
              <a:t>Matrix S is neglected where S</a:t>
            </a:r>
            <a:r>
              <a:rPr lang="en-US" sz="2000" baseline="-25000">
                <a:solidFill>
                  <a:schemeClr val="hlink"/>
                </a:solidFill>
                <a:latin typeface="Arial" pitchFamily="34" charset="0"/>
              </a:rPr>
              <a:t>ii</a:t>
            </a:r>
            <a:r>
              <a:rPr lang="en-US" sz="2000">
                <a:solidFill>
                  <a:schemeClr val="hlink"/>
                </a:solidFill>
                <a:latin typeface="Arial" pitchFamily="34" charset="0"/>
              </a:rPr>
              <a:t> = 1 and S</a:t>
            </a:r>
            <a:r>
              <a:rPr lang="en-US" sz="2000" baseline="-25000">
                <a:solidFill>
                  <a:schemeClr val="hlink"/>
                </a:solidFill>
                <a:latin typeface="Arial" pitchFamily="34" charset="0"/>
              </a:rPr>
              <a:t>ij</a:t>
            </a:r>
            <a:r>
              <a:rPr lang="en-US" sz="2000">
                <a:solidFill>
                  <a:schemeClr val="hlink"/>
                </a:solidFill>
                <a:latin typeface="Arial" pitchFamily="34" charset="0"/>
              </a:rPr>
              <a:t> =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92275" y="4411447"/>
            <a:ext cx="6175855" cy="919193"/>
          </a:xfrm>
          <a:prstGeom prst="roundRect">
            <a:avLst>
              <a:gd name="adj" fmla="val 7492"/>
            </a:avLst>
          </a:prstGeom>
          <a:solidFill>
            <a:srgbClr val="B5F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EDBC-31FF-4613-B2E5-AEC00CFAF803}" type="slidenum">
              <a:rPr lang="en-US"/>
              <a:pPr/>
              <a:t>48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Secular Equation for Diatomic Molecules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molecular orbital built from two AOs</a:t>
            </a:r>
          </a:p>
          <a:p>
            <a:pPr lvl="1"/>
            <a:r>
              <a:rPr lang="en-US"/>
              <a:t>The coefficients are given by the solutions of the two </a:t>
            </a:r>
            <a:r>
              <a:rPr lang="en-US" b="1"/>
              <a:t>secular equations</a:t>
            </a:r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The secular equations have a solution if the secular determinant is zero:</a:t>
            </a:r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For homonuclear molecule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1150938" y="2379663"/>
          <a:ext cx="28717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5" name="Equation" r:id="rId3" imgW="1714500" imgH="457200" progId="Equation.3">
                  <p:embed/>
                </p:oleObj>
              </mc:Choice>
              <mc:Fallback>
                <p:oleObj name="Equation" r:id="rId3" imgW="1714500" imgH="4572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2379663"/>
                        <a:ext cx="28717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15096"/>
              </p:ext>
            </p:extLst>
          </p:nvPr>
        </p:nvGraphicFramePr>
        <p:xfrm>
          <a:off x="1794416" y="4411447"/>
          <a:ext cx="6073714" cy="912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6" name="Equation" r:id="rId5" imgW="3200400" imgH="482600" progId="Equation.3">
                  <p:embed/>
                </p:oleObj>
              </mc:Choice>
              <mc:Fallback>
                <p:oleObj name="Equation" r:id="rId5" imgW="3200400" imgH="4826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416" y="4411447"/>
                        <a:ext cx="6073714" cy="912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46317"/>
              </p:ext>
            </p:extLst>
          </p:nvPr>
        </p:nvGraphicFramePr>
        <p:xfrm>
          <a:off x="1692275" y="5906591"/>
          <a:ext cx="57594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7" name="Equation" r:id="rId7" imgW="2692400" imgH="393700" progId="Equation.3">
                  <p:embed/>
                </p:oleObj>
              </mc:Choice>
              <mc:Fallback>
                <p:oleObj name="Equation" r:id="rId7" imgW="2692400" imgH="3937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906591"/>
                        <a:ext cx="5759450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927483"/>
              </p:ext>
            </p:extLst>
          </p:nvPr>
        </p:nvGraphicFramePr>
        <p:xfrm>
          <a:off x="5142750" y="5376678"/>
          <a:ext cx="1105336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8" name="Equation" r:id="rId9" imgW="532937" imgH="215713" progId="Equation.3">
                  <p:embed/>
                </p:oleObj>
              </mc:Choice>
              <mc:Fallback>
                <p:oleObj name="Equation" r:id="rId9" imgW="532937" imgH="215713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750" y="5376678"/>
                        <a:ext cx="1105336" cy="433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03484"/>
              </p:ext>
            </p:extLst>
          </p:nvPr>
        </p:nvGraphicFramePr>
        <p:xfrm>
          <a:off x="4831273" y="2356838"/>
          <a:ext cx="34925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9" name="Equation" r:id="rId11" imgW="2171700" imgH="482600" progId="Equation.3">
                  <p:embed/>
                </p:oleObj>
              </mc:Choice>
              <mc:Fallback>
                <p:oleObj name="Equation" r:id="rId11" imgW="2171700" imgH="4826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273" y="2356838"/>
                        <a:ext cx="34925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69851" y="1424765"/>
            <a:ext cx="7868093" cy="1770063"/>
          </a:xfrm>
          <a:prstGeom prst="roundRect">
            <a:avLst>
              <a:gd name="adj" fmla="val 7492"/>
            </a:avLst>
          </a:prstGeom>
          <a:noFill/>
          <a:ln>
            <a:solidFill>
              <a:srgbClr val="2A9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ight Arrow 2"/>
          <p:cNvSpPr/>
          <p:nvPr/>
        </p:nvSpPr>
        <p:spPr>
          <a:xfrm>
            <a:off x="4234582" y="2594538"/>
            <a:ext cx="398831" cy="29771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18A7-F5DE-4628-8AED-31561E18DA43}" type="slidenum">
              <a:rPr lang="en-US"/>
              <a:pPr/>
              <a:t>49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Homoatomic Molecule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ym typeface="Symbol" pitchFamily="18" charset="2"/>
              </a:rPr>
              <a:t>For homoatomic molecule</a:t>
            </a:r>
          </a:p>
          <a:p>
            <a:endParaRPr lang="en-US" sz="5400">
              <a:sym typeface="Symbol" pitchFamily="18" charset="2"/>
            </a:endParaRPr>
          </a:p>
          <a:p>
            <a:pPr lvl="1">
              <a:buFont typeface="Arial" pitchFamily="34" charset="0"/>
              <a:buNone/>
            </a:pPr>
            <a:r>
              <a:rPr lang="en-US" sz="2800">
                <a:sym typeface="Symbol" pitchFamily="18" charset="2"/>
              </a:rPr>
              <a:t>				</a:t>
            </a:r>
            <a:r>
              <a:rPr lang="en-US" sz="2400">
                <a:sym typeface="Symbol" pitchFamily="18" charset="2"/>
              </a:rPr>
              <a:t></a:t>
            </a:r>
            <a:r>
              <a:rPr lang="en-US" sz="3200">
                <a:sym typeface="Symbol" pitchFamily="18" charset="2"/>
              </a:rPr>
              <a:t> and </a:t>
            </a:r>
            <a:r>
              <a:rPr lang="en-US" sz="2400">
                <a:sym typeface="Symbol" pitchFamily="18" charset="2"/>
              </a:rPr>
              <a:t></a:t>
            </a:r>
            <a:r>
              <a:rPr lang="en-US" sz="3200">
                <a:sym typeface="Symbol" pitchFamily="18" charset="2"/>
              </a:rPr>
              <a:t> are negative</a:t>
            </a:r>
          </a:p>
          <a:p>
            <a:r>
              <a:rPr lang="en-US" sz="3600">
                <a:sym typeface="Symbol" pitchFamily="18" charset="2"/>
              </a:rPr>
              <a:t>The lower energy corresponds to the bonding orbital</a:t>
            </a:r>
          </a:p>
          <a:p>
            <a:endParaRPr lang="en-US" sz="3600">
              <a:sym typeface="Symbol" pitchFamily="18" charset="2"/>
            </a:endParaRPr>
          </a:p>
          <a:p>
            <a:endParaRPr lang="en-US" sz="1800">
              <a:sym typeface="Symbol" pitchFamily="18" charset="2"/>
            </a:endParaRPr>
          </a:p>
          <a:p>
            <a:r>
              <a:rPr lang="en-US" sz="3600">
                <a:sym typeface="Symbol" pitchFamily="18" charset="2"/>
              </a:rPr>
              <a:t>The higher energy corresponds to the antibonding orbital</a:t>
            </a:r>
          </a:p>
          <a:p>
            <a:endParaRPr lang="en-US" sz="3600">
              <a:sym typeface="Symbol" pitchFamily="18" charset="2"/>
            </a:endParaRPr>
          </a:p>
          <a:p>
            <a:endParaRPr lang="en-US" sz="3600">
              <a:sym typeface="Symbol" pitchFamily="18" charset="2"/>
            </a:endParaRPr>
          </a:p>
          <a:p>
            <a:r>
              <a:rPr lang="en-US" sz="3600">
                <a:sym typeface="Symbol" pitchFamily="18" charset="2"/>
              </a:rPr>
              <a:t>The bonding and antibonding wave functions are</a:t>
            </a:r>
          </a:p>
          <a:p>
            <a:endParaRPr lang="en-US" sz="3600">
              <a:sym typeface="Symbol" pitchFamily="18" charset="2"/>
            </a:endParaRPr>
          </a:p>
        </p:txBody>
      </p:sp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3275013" y="1314450"/>
          <a:ext cx="15541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2" name="Equation" r:id="rId3" imgW="774364" imgH="393529" progId="Equation.3">
                  <p:embed/>
                </p:oleObj>
              </mc:Choice>
              <mc:Fallback>
                <p:oleObj name="Equation" r:id="rId3" imgW="774364" imgH="393529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314450"/>
                        <a:ext cx="155416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/>
        </p:nvGraphicFramePr>
        <p:xfrm>
          <a:off x="2074863" y="2976563"/>
          <a:ext cx="46545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3" name="Equation" r:id="rId5" imgW="2374900" imgH="431800" progId="Equation.3">
                  <p:embed/>
                </p:oleObj>
              </mc:Choice>
              <mc:Fallback>
                <p:oleObj name="Equation" r:id="rId5" imgW="2374900" imgH="4318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976563"/>
                        <a:ext cx="46545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2074863" y="4214813"/>
          <a:ext cx="471963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4" name="Equation" r:id="rId7" imgW="2451100" imgH="431800" progId="Equation.3">
                  <p:embed/>
                </p:oleObj>
              </mc:Choice>
              <mc:Fallback>
                <p:oleObj name="Equation" r:id="rId7" imgW="2451100" imgH="4318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4214813"/>
                        <a:ext cx="4719637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2003425" y="5648325"/>
          <a:ext cx="50641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5" name="Equation" r:id="rId9" imgW="2438400" imgH="431800" progId="Equation.3">
                  <p:embed/>
                </p:oleObj>
              </mc:Choice>
              <mc:Fallback>
                <p:oleObj name="Equation" r:id="rId9" imgW="2438400" imgH="4318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648325"/>
                        <a:ext cx="506412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66A-D2AD-4ADA-9056-B8CB101F9917}" type="slidenum">
              <a:rPr lang="en-US"/>
              <a:pPr/>
              <a:t>5</a:t>
            </a:fld>
            <a:endParaRPr lang="en-US"/>
          </a:p>
        </p:txBody>
      </p:sp>
      <p:sp>
        <p:nvSpPr>
          <p:cNvPr id="183306" name="Oval 10"/>
          <p:cNvSpPr>
            <a:spLocks noChangeArrowheads="1"/>
          </p:cNvSpPr>
          <p:nvPr/>
        </p:nvSpPr>
        <p:spPr bwMode="auto">
          <a:xfrm>
            <a:off x="4702175" y="3305175"/>
            <a:ext cx="866775" cy="866775"/>
          </a:xfrm>
          <a:prstGeom prst="ellipse">
            <a:avLst/>
          </a:prstGeom>
          <a:solidFill>
            <a:srgbClr val="99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3381375" y="3308350"/>
            <a:ext cx="866775" cy="866775"/>
          </a:xfrm>
          <a:prstGeom prst="ellipse">
            <a:avLst/>
          </a:prstGeom>
          <a:solidFill>
            <a:srgbClr val="99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Valence-Bond Theory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The valence-bond (VB) theory was the first quantum mechanical theory of bonding to be developed.</a:t>
            </a:r>
          </a:p>
          <a:p>
            <a:r>
              <a:rPr lang="en-US" sz="3600"/>
              <a:t>The essential feature of VB theory are the pairing of the electrons and the accumulation of electron density in the inter-nuclear region that stems form the paring.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Using general chemistry language</a:t>
            </a:r>
          </a:p>
          <a:p>
            <a:pPr lvl="1"/>
            <a:r>
              <a:rPr lang="en-US"/>
              <a:t>Spin pairing</a:t>
            </a:r>
          </a:p>
          <a:p>
            <a:pPr lvl="1"/>
            <a:r>
              <a:rPr lang="en-US"/>
              <a:t>Sigma and Pi bonds</a:t>
            </a:r>
          </a:p>
          <a:p>
            <a:pPr lvl="1"/>
            <a:r>
              <a:rPr lang="en-US"/>
              <a:t>Hybridization </a:t>
            </a:r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 flipV="1">
            <a:off x="3829050" y="3546475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5143500" y="3584575"/>
            <a:ext cx="0" cy="361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4305300" y="35464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2B9-00AD-4A95-AECF-7A3ABBA45103}" type="slidenum">
              <a:rPr lang="en-US"/>
              <a:pPr/>
              <a:t>50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Heteroatomic Molecule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>
                <a:sym typeface="Symbol" pitchFamily="18" charset="2"/>
              </a:rPr>
              <a:t>For heteroatomic molecule</a:t>
            </a:r>
          </a:p>
          <a:p>
            <a:pPr>
              <a:buFont typeface="Wingdings" pitchFamily="2" charset="2"/>
              <a:buNone/>
            </a:pPr>
            <a:r>
              <a:rPr lang="en-US" sz="3600">
                <a:sym typeface="Symbol" pitchFamily="18" charset="2"/>
              </a:rPr>
              <a:t>If we approximate that S=0 (a simple case)</a:t>
            </a:r>
            <a:r>
              <a:rPr lang="en-US" sz="4400">
                <a:sym typeface="Symbol" pitchFamily="18" charset="2"/>
              </a:rPr>
              <a:t> </a:t>
            </a:r>
          </a:p>
          <a:p>
            <a:r>
              <a:rPr lang="en-US" sz="3600">
                <a:sym typeface="Symbol" pitchFamily="18" charset="2"/>
              </a:rPr>
              <a:t>The lower energy corresponds to the bonding orbital</a:t>
            </a:r>
          </a:p>
          <a:p>
            <a:endParaRPr lang="en-US" sz="3600">
              <a:sym typeface="Symbol" pitchFamily="18" charset="2"/>
            </a:endParaRPr>
          </a:p>
          <a:p>
            <a:r>
              <a:rPr lang="en-US" sz="3600">
                <a:sym typeface="Symbol" pitchFamily="18" charset="2"/>
              </a:rPr>
              <a:t>The higher energy corresponds to the antibonding orbital</a:t>
            </a:r>
            <a:br>
              <a:rPr lang="en-US" sz="3600">
                <a:sym typeface="Symbol" pitchFamily="18" charset="2"/>
              </a:rPr>
            </a:br>
            <a:r>
              <a:rPr lang="en-US" sz="3600">
                <a:sym typeface="Symbol" pitchFamily="18" charset="2"/>
              </a:rPr>
              <a:t/>
            </a:r>
            <a:br>
              <a:rPr lang="en-US" sz="3600">
                <a:sym typeface="Symbol" pitchFamily="18" charset="2"/>
              </a:rPr>
            </a:br>
            <a:r>
              <a:rPr lang="en-US" sz="3600">
                <a:sym typeface="Symbol" pitchFamily="18" charset="2"/>
              </a:rPr>
              <a:t>and</a:t>
            </a:r>
          </a:p>
          <a:p>
            <a:endParaRPr lang="en-US" sz="4800">
              <a:sym typeface="Symbol" pitchFamily="18" charset="2"/>
            </a:endParaRPr>
          </a:p>
          <a:p>
            <a:pPr lvl="1"/>
            <a:r>
              <a:rPr lang="en-US" sz="3200">
                <a:sym typeface="Symbol" pitchFamily="18" charset="2"/>
              </a:rPr>
              <a:t>If the difference between </a:t>
            </a:r>
            <a:r>
              <a:rPr lang="en-US" sz="2800">
                <a:sym typeface="Symbol" pitchFamily="18" charset="2"/>
              </a:rPr>
              <a:t></a:t>
            </a:r>
            <a:r>
              <a:rPr lang="en-US" sz="3200" baseline="-25000">
                <a:sym typeface="Symbol" pitchFamily="18" charset="2"/>
              </a:rPr>
              <a:t>A</a:t>
            </a:r>
            <a:r>
              <a:rPr lang="en-US" sz="3200">
                <a:sym typeface="Symbol" pitchFamily="18" charset="2"/>
              </a:rPr>
              <a:t> and </a:t>
            </a:r>
            <a:r>
              <a:rPr lang="en-US" sz="2800">
                <a:sym typeface="Symbol" pitchFamily="18" charset="2"/>
              </a:rPr>
              <a:t></a:t>
            </a:r>
            <a:r>
              <a:rPr lang="en-US" sz="3200" baseline="-25000">
                <a:sym typeface="Symbol" pitchFamily="18" charset="2"/>
              </a:rPr>
              <a:t>B</a:t>
            </a:r>
            <a:r>
              <a:rPr lang="en-US" sz="3200">
                <a:sym typeface="Symbol" pitchFamily="18" charset="2"/>
              </a:rPr>
              <a:t> are large the energies of the MO orbitals differ slightly from those of the atomic orbitals (low mixing).</a:t>
            </a:r>
          </a:p>
        </p:txBody>
      </p:sp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1690688" y="2471738"/>
          <a:ext cx="54562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0" name="Equation" r:id="rId3" imgW="2705100" imgH="215900" progId="Equation.3">
                  <p:embed/>
                </p:oleObj>
              </mc:Choice>
              <mc:Fallback>
                <p:oleObj name="Equation" r:id="rId3" imgW="2705100" imgH="2159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471738"/>
                        <a:ext cx="545623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2997200" y="3992563"/>
          <a:ext cx="26511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1" name="Equation" r:id="rId5" imgW="1320800" imgH="457200" progId="Equation.3">
                  <p:embed/>
                </p:oleObj>
              </mc:Choice>
              <mc:Fallback>
                <p:oleObj name="Equation" r:id="rId5" imgW="1320800" imgH="4572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992563"/>
                        <a:ext cx="26511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/>
        </p:nvGraphicFramePr>
        <p:xfrm>
          <a:off x="1666875" y="3394075"/>
          <a:ext cx="5599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2" name="Equation" r:id="rId7" imgW="2781300" imgH="215900" progId="Equation.3">
                  <p:embed/>
                </p:oleObj>
              </mc:Choice>
              <mc:Fallback>
                <p:oleObj name="Equation" r:id="rId7" imgW="2781300" imgH="2159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3394075"/>
                        <a:ext cx="55991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4835-1804-48F8-8A19-9CDE1716213E}" type="slidenum">
              <a:rPr lang="en-US"/>
              <a:pPr/>
              <a:t>51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Hückel Approximation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/>
              <a:t>Consider conjugated molecules (Alternation of single and double bonds)</a:t>
            </a:r>
          </a:p>
          <a:p>
            <a:pPr lvl="1"/>
            <a:r>
              <a:rPr lang="en-US" sz="2800"/>
              <a:t>Pi orbitals are treated separately from the sigma orbitals.</a:t>
            </a:r>
          </a:p>
          <a:p>
            <a:pPr lvl="1"/>
            <a:r>
              <a:rPr lang="en-US" sz="2800"/>
              <a:t>Consider sigma bonds to be fixed and concentrate on finding the energies of the pi bonds and antibonds.</a:t>
            </a:r>
          </a:p>
          <a:p>
            <a:r>
              <a:rPr lang="en-US" sz="3200" b="1"/>
              <a:t>The Pi molecular orbital energy level diagrams of conjugated molecules can be constructed using a set of approximations suggested by Erich Hückel.</a:t>
            </a:r>
          </a:p>
          <a:p>
            <a:pPr lvl="1"/>
            <a:r>
              <a:rPr lang="en-US" sz="2800"/>
              <a:t>All overlap integrals (S) are set equal to zero.</a:t>
            </a:r>
          </a:p>
          <a:p>
            <a:pPr lvl="1"/>
            <a:r>
              <a:rPr lang="en-US" sz="2800"/>
              <a:t>All resonance integrals (</a:t>
            </a:r>
            <a:r>
              <a:rPr lang="en-US" sz="2000">
                <a:sym typeface="Symbol" pitchFamily="18" charset="2"/>
              </a:rPr>
              <a:t></a:t>
            </a:r>
            <a:r>
              <a:rPr lang="en-US" sz="2800"/>
              <a:t>) between non-neighbors are set equal to zero.</a:t>
            </a:r>
          </a:p>
          <a:p>
            <a:pPr lvl="1"/>
            <a:r>
              <a:rPr lang="en-US" sz="2800"/>
              <a:t>All remaining resonance integrals are set equal.</a:t>
            </a:r>
          </a:p>
          <a:p>
            <a:pPr lvl="1"/>
            <a:r>
              <a:rPr lang="en-US" sz="2800"/>
              <a:t>Restricted to planar conjugated hydrocarbons</a:t>
            </a:r>
          </a:p>
        </p:txBody>
      </p:sp>
      <p:grpSp>
        <p:nvGrpSpPr>
          <p:cNvPr id="218121" name="Group 9"/>
          <p:cNvGrpSpPr>
            <a:grpSpLocks/>
          </p:cNvGrpSpPr>
          <p:nvPr/>
        </p:nvGrpSpPr>
        <p:grpSpPr bwMode="auto">
          <a:xfrm>
            <a:off x="2430463" y="5811838"/>
            <a:ext cx="1933575" cy="354012"/>
            <a:chOff x="1511" y="2242"/>
            <a:chExt cx="2530" cy="463"/>
          </a:xfrm>
        </p:grpSpPr>
        <p:sp>
          <p:nvSpPr>
            <p:cNvPr id="218116" name="Freeform 4"/>
            <p:cNvSpPr>
              <a:spLocks/>
            </p:cNvSpPr>
            <p:nvPr/>
          </p:nvSpPr>
          <p:spPr bwMode="auto">
            <a:xfrm>
              <a:off x="1511" y="2242"/>
              <a:ext cx="2506" cy="436"/>
            </a:xfrm>
            <a:custGeom>
              <a:avLst/>
              <a:gdLst/>
              <a:ahLst/>
              <a:cxnLst>
                <a:cxn ang="0">
                  <a:pos x="0" y="413"/>
                </a:cxn>
                <a:cxn ang="0">
                  <a:pos x="521" y="0"/>
                </a:cxn>
                <a:cxn ang="0">
                  <a:pos x="973" y="429"/>
                </a:cxn>
                <a:cxn ang="0">
                  <a:pos x="1471" y="24"/>
                </a:cxn>
                <a:cxn ang="0">
                  <a:pos x="1985" y="436"/>
                </a:cxn>
                <a:cxn ang="0">
                  <a:pos x="2506" y="24"/>
                </a:cxn>
              </a:cxnLst>
              <a:rect l="0" t="0" r="r" b="b"/>
              <a:pathLst>
                <a:path w="2506" h="436">
                  <a:moveTo>
                    <a:pt x="0" y="413"/>
                  </a:moveTo>
                  <a:lnTo>
                    <a:pt x="521" y="0"/>
                  </a:lnTo>
                  <a:lnTo>
                    <a:pt x="973" y="429"/>
                  </a:lnTo>
                  <a:lnTo>
                    <a:pt x="1471" y="24"/>
                  </a:lnTo>
                  <a:lnTo>
                    <a:pt x="1985" y="436"/>
                  </a:lnTo>
                  <a:lnTo>
                    <a:pt x="2506" y="2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18117" name="Line 5"/>
            <p:cNvSpPr>
              <a:spLocks noChangeShapeType="1"/>
            </p:cNvSpPr>
            <p:nvPr/>
          </p:nvSpPr>
          <p:spPr bwMode="auto">
            <a:xfrm flipV="1">
              <a:off x="1582" y="2304"/>
              <a:ext cx="474" cy="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18118" name="Line 6"/>
            <p:cNvSpPr>
              <a:spLocks noChangeShapeType="1"/>
            </p:cNvSpPr>
            <p:nvPr/>
          </p:nvSpPr>
          <p:spPr bwMode="auto">
            <a:xfrm flipV="1">
              <a:off x="2542" y="2324"/>
              <a:ext cx="474" cy="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18119" name="Line 7"/>
            <p:cNvSpPr>
              <a:spLocks noChangeShapeType="1"/>
            </p:cNvSpPr>
            <p:nvPr/>
          </p:nvSpPr>
          <p:spPr bwMode="auto">
            <a:xfrm flipV="1">
              <a:off x="3567" y="2320"/>
              <a:ext cx="474" cy="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18129" name="Group 17"/>
          <p:cNvGrpSpPr>
            <a:grpSpLocks/>
          </p:cNvGrpSpPr>
          <p:nvPr/>
        </p:nvGrpSpPr>
        <p:grpSpPr bwMode="auto">
          <a:xfrm>
            <a:off x="2328863" y="5713413"/>
            <a:ext cx="2163762" cy="573087"/>
            <a:chOff x="2122" y="3599"/>
            <a:chExt cx="1363" cy="361"/>
          </a:xfrm>
        </p:grpSpPr>
        <p:sp>
          <p:nvSpPr>
            <p:cNvPr id="218122" name="Oval 10"/>
            <p:cNvSpPr>
              <a:spLocks noChangeArrowheads="1"/>
            </p:cNvSpPr>
            <p:nvPr/>
          </p:nvSpPr>
          <p:spPr bwMode="auto">
            <a:xfrm>
              <a:off x="2365" y="3599"/>
              <a:ext cx="139" cy="13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2</a:t>
              </a:r>
            </a:p>
          </p:txBody>
        </p:sp>
        <p:sp>
          <p:nvSpPr>
            <p:cNvPr id="218124" name="Oval 12"/>
            <p:cNvSpPr>
              <a:spLocks noChangeArrowheads="1"/>
            </p:cNvSpPr>
            <p:nvPr/>
          </p:nvSpPr>
          <p:spPr bwMode="auto">
            <a:xfrm>
              <a:off x="2595" y="3809"/>
              <a:ext cx="139" cy="13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3</a:t>
              </a:r>
            </a:p>
          </p:txBody>
        </p:sp>
        <p:sp>
          <p:nvSpPr>
            <p:cNvPr id="218125" name="Oval 13"/>
            <p:cNvSpPr>
              <a:spLocks noChangeArrowheads="1"/>
            </p:cNvSpPr>
            <p:nvPr/>
          </p:nvSpPr>
          <p:spPr bwMode="auto">
            <a:xfrm>
              <a:off x="2845" y="3601"/>
              <a:ext cx="139" cy="13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4</a:t>
              </a:r>
            </a:p>
          </p:txBody>
        </p:sp>
        <p:sp>
          <p:nvSpPr>
            <p:cNvPr id="218126" name="Oval 14"/>
            <p:cNvSpPr>
              <a:spLocks noChangeArrowheads="1"/>
            </p:cNvSpPr>
            <p:nvPr/>
          </p:nvSpPr>
          <p:spPr bwMode="auto">
            <a:xfrm>
              <a:off x="3077" y="3813"/>
              <a:ext cx="139" cy="13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5</a:t>
              </a:r>
            </a:p>
          </p:txBody>
        </p:sp>
        <p:sp>
          <p:nvSpPr>
            <p:cNvPr id="218127" name="Oval 15"/>
            <p:cNvSpPr>
              <a:spLocks noChangeArrowheads="1"/>
            </p:cNvSpPr>
            <p:nvPr/>
          </p:nvSpPr>
          <p:spPr bwMode="auto">
            <a:xfrm>
              <a:off x="2122" y="3821"/>
              <a:ext cx="139" cy="13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1</a:t>
              </a:r>
            </a:p>
          </p:txBody>
        </p:sp>
        <p:sp>
          <p:nvSpPr>
            <p:cNvPr id="218128" name="Oval 16"/>
            <p:cNvSpPr>
              <a:spLocks noChangeArrowheads="1"/>
            </p:cNvSpPr>
            <p:nvPr/>
          </p:nvSpPr>
          <p:spPr bwMode="auto">
            <a:xfrm>
              <a:off x="3346" y="3599"/>
              <a:ext cx="139" cy="13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6</a:t>
              </a:r>
            </a:p>
          </p:txBody>
        </p:sp>
      </p:grpSp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5048250" y="5538788"/>
            <a:ext cx="330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12</a:t>
            </a:r>
            <a:r>
              <a:rPr lang="en-US">
                <a:sym typeface="Symbol" pitchFamily="18" charset="2"/>
              </a:rPr>
              <a:t> = </a:t>
            </a:r>
            <a:r>
              <a:rPr lang="en-US" baseline="-25000">
                <a:sym typeface="Symbol" pitchFamily="18" charset="2"/>
              </a:rPr>
              <a:t>23</a:t>
            </a:r>
            <a:r>
              <a:rPr lang="en-US">
                <a:sym typeface="Symbol" pitchFamily="18" charset="2"/>
              </a:rPr>
              <a:t> = </a:t>
            </a:r>
            <a:r>
              <a:rPr lang="en-US" baseline="-25000">
                <a:sym typeface="Symbol" pitchFamily="18" charset="2"/>
              </a:rPr>
              <a:t>34</a:t>
            </a:r>
            <a:r>
              <a:rPr lang="en-US">
                <a:sym typeface="Symbol" pitchFamily="18" charset="2"/>
              </a:rPr>
              <a:t> = </a:t>
            </a:r>
            <a:r>
              <a:rPr lang="en-US" baseline="-25000">
                <a:sym typeface="Symbol" pitchFamily="18" charset="2"/>
              </a:rPr>
              <a:t>45</a:t>
            </a:r>
            <a:r>
              <a:rPr lang="en-US">
                <a:sym typeface="Symbol" pitchFamily="18" charset="2"/>
              </a:rPr>
              <a:t> = </a:t>
            </a:r>
            <a:r>
              <a:rPr lang="en-US" baseline="-25000">
                <a:sym typeface="Symbol" pitchFamily="18" charset="2"/>
              </a:rPr>
              <a:t>56</a:t>
            </a:r>
            <a:r>
              <a:rPr lang="en-US">
                <a:sym typeface="Symbol" pitchFamily="18" charset="2"/>
              </a:rPr>
              <a:t> = 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5064125" y="5922963"/>
            <a:ext cx="356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</a:t>
            </a:r>
            <a:r>
              <a:rPr lang="en-US" baseline="-25000">
                <a:sym typeface="Symbol" pitchFamily="18" charset="2"/>
              </a:rPr>
              <a:t>13</a:t>
            </a:r>
            <a:r>
              <a:rPr lang="en-US">
                <a:sym typeface="Symbol" pitchFamily="18" charset="2"/>
              </a:rPr>
              <a:t> = </a:t>
            </a:r>
            <a:r>
              <a:rPr lang="en-US" baseline="-25000">
                <a:sym typeface="Symbol" pitchFamily="18" charset="2"/>
              </a:rPr>
              <a:t>14</a:t>
            </a:r>
            <a:r>
              <a:rPr lang="en-US">
                <a:sym typeface="Symbol" pitchFamily="18" charset="2"/>
              </a:rPr>
              <a:t> = </a:t>
            </a:r>
            <a:r>
              <a:rPr lang="en-US" baseline="-25000">
                <a:sym typeface="Symbol" pitchFamily="18" charset="2"/>
              </a:rPr>
              <a:t>15</a:t>
            </a:r>
            <a:r>
              <a:rPr lang="en-US">
                <a:sym typeface="Symbol" pitchFamily="18" charset="2"/>
              </a:rPr>
              <a:t> = </a:t>
            </a:r>
            <a:r>
              <a:rPr lang="en-US" baseline="-25000">
                <a:sym typeface="Symbol" pitchFamily="18" charset="2"/>
              </a:rPr>
              <a:t>16</a:t>
            </a:r>
            <a:r>
              <a:rPr lang="en-US">
                <a:sym typeface="Symbol" pitchFamily="18" charset="2"/>
              </a:rPr>
              <a:t> = </a:t>
            </a:r>
            <a:r>
              <a:rPr lang="en-US" baseline="-25000">
                <a:sym typeface="Symbol" pitchFamily="18" charset="2"/>
              </a:rPr>
              <a:t>24</a:t>
            </a:r>
            <a:r>
              <a:rPr lang="en-US">
                <a:sym typeface="Symbol" pitchFamily="18" charset="2"/>
              </a:rPr>
              <a:t> … =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0" grpId="0"/>
      <p:bldP spid="2181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43B1-68B2-4701-BB97-F8FADC45A854}" type="slidenum">
              <a:rPr lang="en-US"/>
              <a:pPr/>
              <a:t>52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Ethene – Hückel Approx.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/>
              <a:t>The Pi orbitals of ethene can be expressed by as LCAOs of the C-2p orbitals.</a:t>
            </a:r>
          </a:p>
          <a:p>
            <a:pPr>
              <a:lnSpc>
                <a:spcPct val="80000"/>
              </a:lnSpc>
            </a:pPr>
            <a:endParaRPr lang="en-US" sz="3600"/>
          </a:p>
          <a:p>
            <a:pPr>
              <a:lnSpc>
                <a:spcPct val="80000"/>
              </a:lnSpc>
            </a:pPr>
            <a:endParaRPr lang="en-US" sz="4400"/>
          </a:p>
          <a:p>
            <a:pPr>
              <a:lnSpc>
                <a:spcPct val="80000"/>
              </a:lnSpc>
            </a:pPr>
            <a:endParaRPr lang="en-US" sz="4400"/>
          </a:p>
          <a:p>
            <a:pPr lvl="1">
              <a:lnSpc>
                <a:spcPct val="80000"/>
              </a:lnSpc>
            </a:pPr>
            <a:r>
              <a:rPr lang="en-US" sz="3200" i="1">
                <a:sym typeface="Symbol" pitchFamily="18" charset="2"/>
              </a:rPr>
              <a:t> </a:t>
            </a:r>
            <a:r>
              <a:rPr lang="en-US" sz="2400" i="1">
                <a:sym typeface="Symbol" pitchFamily="18" charset="2"/>
              </a:rPr>
              <a:t></a:t>
            </a:r>
            <a:r>
              <a:rPr lang="en-US" sz="2800" i="1" baseline="-25000">
                <a:sym typeface="Symbol" pitchFamily="18" charset="2"/>
              </a:rPr>
              <a:t>A</a:t>
            </a:r>
            <a:r>
              <a:rPr lang="en-US" sz="3200" i="1">
                <a:sym typeface="Symbol" pitchFamily="18" charset="2"/>
              </a:rPr>
              <a:t> </a:t>
            </a:r>
            <a:r>
              <a:rPr lang="en-US" sz="3200">
                <a:sym typeface="Symbol" pitchFamily="18" charset="2"/>
              </a:rPr>
              <a:t>and</a:t>
            </a:r>
            <a:r>
              <a:rPr lang="en-US" sz="3200"/>
              <a:t> </a:t>
            </a:r>
            <a:r>
              <a:rPr lang="en-US" sz="2400" i="1">
                <a:sym typeface="Symbol" pitchFamily="18" charset="2"/>
              </a:rPr>
              <a:t></a:t>
            </a:r>
            <a:r>
              <a:rPr lang="en-US" sz="2800" i="1" baseline="-25000">
                <a:sym typeface="Symbol" pitchFamily="18" charset="2"/>
              </a:rPr>
              <a:t>B</a:t>
            </a:r>
            <a:r>
              <a:rPr lang="en-US" sz="3200" i="1">
                <a:sym typeface="Symbol" pitchFamily="18" charset="2"/>
              </a:rPr>
              <a:t> </a:t>
            </a:r>
            <a:r>
              <a:rPr lang="en-US" sz="3200"/>
              <a:t>are the C-2p orbitals on atoms A and B.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Using the </a:t>
            </a:r>
            <a:r>
              <a:rPr lang="en-US" sz="3200" smtClean="0"/>
              <a:t>variational </a:t>
            </a:r>
            <a:r>
              <a:rPr lang="en-US" sz="3200"/>
              <a:t>principle (</a:t>
            </a:r>
            <a:r>
              <a:rPr lang="en-US" sz="2400">
                <a:sym typeface="Symbol" pitchFamily="18" charset="2"/>
              </a:rPr>
              <a:t></a:t>
            </a:r>
            <a:r>
              <a:rPr lang="en-US" sz="3200" baseline="-25000">
                <a:sym typeface="Symbol" pitchFamily="18" charset="2"/>
              </a:rPr>
              <a:t>A</a:t>
            </a:r>
            <a:r>
              <a:rPr lang="en-US" sz="3200">
                <a:sym typeface="Symbol" pitchFamily="18" charset="2"/>
              </a:rPr>
              <a:t>= </a:t>
            </a:r>
            <a:r>
              <a:rPr lang="en-US" sz="2400">
                <a:sym typeface="Symbol" pitchFamily="18" charset="2"/>
              </a:rPr>
              <a:t></a:t>
            </a:r>
            <a:r>
              <a:rPr lang="en-US" sz="3200" baseline="-25000">
                <a:sym typeface="Symbol" pitchFamily="18" charset="2"/>
              </a:rPr>
              <a:t>B </a:t>
            </a:r>
            <a:r>
              <a:rPr lang="en-US" sz="3200">
                <a:sym typeface="Symbol" pitchFamily="18" charset="2"/>
              </a:rPr>
              <a:t>= </a:t>
            </a:r>
            <a:r>
              <a:rPr lang="en-US" sz="2400">
                <a:sym typeface="Symbol" pitchFamily="18" charset="2"/>
              </a:rPr>
              <a:t></a:t>
            </a:r>
            <a:r>
              <a:rPr lang="en-US" sz="3200"/>
              <a:t>)</a:t>
            </a:r>
            <a:br>
              <a:rPr lang="en-US" sz="3200"/>
            </a:br>
            <a:endParaRPr lang="en-US" sz="3200"/>
          </a:p>
          <a:p>
            <a:pPr lvl="1">
              <a:lnSpc>
                <a:spcPct val="80000"/>
              </a:lnSpc>
            </a:pPr>
            <a:endParaRPr lang="en-US" sz="3200"/>
          </a:p>
          <a:p>
            <a:pPr lvl="1">
              <a:lnSpc>
                <a:spcPct val="80000"/>
              </a:lnSpc>
            </a:pPr>
            <a:r>
              <a:rPr lang="en-US" sz="3200"/>
              <a:t>Using Hückel approximation</a:t>
            </a:r>
            <a:br>
              <a:rPr lang="en-US" sz="3200"/>
            </a:br>
            <a:endParaRPr lang="en-US" sz="3200"/>
          </a:p>
        </p:txBody>
      </p:sp>
      <p:pic>
        <p:nvPicPr>
          <p:cNvPr id="219146" name="Picture 10" descr="ethen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350" y="1600200"/>
            <a:ext cx="1806575" cy="1098550"/>
          </a:xfrm>
          <a:prstGeom prst="rect">
            <a:avLst/>
          </a:prstGeom>
          <a:noFill/>
        </p:spPr>
      </p:pic>
      <p:pic>
        <p:nvPicPr>
          <p:cNvPr id="219147" name="Picture 11" descr="ethen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5350" y="1601788"/>
            <a:ext cx="18065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9148" name="Object 12"/>
          <p:cNvGraphicFramePr>
            <a:graphicFrameLocks noChangeAspect="1"/>
          </p:cNvGraphicFramePr>
          <p:nvPr/>
        </p:nvGraphicFramePr>
        <p:xfrm>
          <a:off x="3219450" y="2725738"/>
          <a:ext cx="23098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6" name="Equation" r:id="rId5" imgW="1104421" imgH="215806" progId="Equation.3">
                  <p:embed/>
                </p:oleObj>
              </mc:Choice>
              <mc:Fallback>
                <p:oleObj name="Equation" r:id="rId5" imgW="1104421" imgH="215806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725738"/>
                        <a:ext cx="23098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9" name="Object 13"/>
          <p:cNvGraphicFramePr>
            <a:graphicFrameLocks noChangeAspect="1"/>
          </p:cNvGraphicFramePr>
          <p:nvPr/>
        </p:nvGraphicFramePr>
        <p:xfrm>
          <a:off x="3452813" y="4127500"/>
          <a:ext cx="20272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7" name="Equation" r:id="rId7" imgW="1320800" imgH="457200" progId="Equation.3">
                  <p:embed/>
                </p:oleObj>
              </mc:Choice>
              <mc:Fallback>
                <p:oleObj name="Equation" r:id="rId7" imgW="1320800" imgH="4572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4127500"/>
                        <a:ext cx="20272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50" name="Object 14"/>
          <p:cNvGraphicFramePr>
            <a:graphicFrameLocks noChangeAspect="1"/>
          </p:cNvGraphicFramePr>
          <p:nvPr/>
        </p:nvGraphicFramePr>
        <p:xfrm>
          <a:off x="2928938" y="5241925"/>
          <a:ext cx="32353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8" name="Equation" r:id="rId9" imgW="2108200" imgH="711200" progId="Equation.3">
                  <p:embed/>
                </p:oleObj>
              </mc:Choice>
              <mc:Fallback>
                <p:oleObj name="Equation" r:id="rId9" imgW="2108200" imgH="7112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5241925"/>
                        <a:ext cx="32353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F0C3-0C08-4471-906C-B1EE782A21A2}" type="slidenum">
              <a:rPr lang="en-US"/>
              <a:pPr/>
              <a:t>53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possible energy levels are corresponding to the bonding </a:t>
            </a:r>
            <a:r>
              <a:rPr lang="en-US" sz="3600"/>
              <a:t>(+</a:t>
            </a:r>
            <a:r>
              <a:rPr lang="en-US" sz="2000">
                <a:sym typeface="Symbol" pitchFamily="18" charset="2"/>
              </a:rPr>
              <a:t></a:t>
            </a:r>
            <a:r>
              <a:rPr lang="en-US" sz="3600">
                <a:sym typeface="Symbol" pitchFamily="18" charset="2"/>
              </a:rPr>
              <a:t>)</a:t>
            </a:r>
            <a:r>
              <a:rPr lang="en-US"/>
              <a:t> and antibonding </a:t>
            </a:r>
            <a:r>
              <a:rPr lang="en-US" sz="3600"/>
              <a:t>(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000">
                <a:sym typeface="Symbol" pitchFamily="18" charset="2"/>
              </a:rPr>
              <a:t></a:t>
            </a:r>
            <a:r>
              <a:rPr lang="en-US" sz="3600">
                <a:sym typeface="Symbol" pitchFamily="18" charset="2"/>
              </a:rPr>
              <a:t>)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The ground state configuration is 1</a:t>
            </a:r>
            <a:r>
              <a:rPr lang="en-US" sz="3200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2.</a:t>
            </a: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The excitation energy from </a:t>
            </a:r>
            <a:r>
              <a:rPr lang="en-US"/>
              <a:t>1</a:t>
            </a:r>
            <a:r>
              <a:rPr lang="en-US" sz="2800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 to </a:t>
            </a:r>
            <a:r>
              <a:rPr lang="en-US"/>
              <a:t>2</a:t>
            </a:r>
            <a:r>
              <a:rPr lang="en-US" sz="2800">
                <a:sym typeface="Symbol" pitchFamily="18" charset="2"/>
              </a:rPr>
              <a:t></a:t>
            </a:r>
            <a:r>
              <a:rPr lang="en-US">
                <a:sym typeface="Symbol" pitchFamily="18" charset="2"/>
              </a:rPr>
              <a:t>* is 2</a:t>
            </a:r>
            <a:r>
              <a:rPr lang="en-US" sz="2000">
                <a:sym typeface="Symbol" pitchFamily="18" charset="2"/>
              </a:rPr>
              <a:t>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Frontier orbitals</a:t>
            </a:r>
          </a:p>
          <a:p>
            <a:pPr lvl="1"/>
            <a:r>
              <a:rPr lang="en-US" b="1">
                <a:sym typeface="Symbol" pitchFamily="18" charset="2"/>
              </a:rPr>
              <a:t>HOMO</a:t>
            </a:r>
            <a:r>
              <a:rPr lang="en-US">
                <a:sym typeface="Symbol" pitchFamily="18" charset="2"/>
              </a:rPr>
              <a:t>: The highest occupied molecular orbital</a:t>
            </a:r>
          </a:p>
          <a:p>
            <a:pPr lvl="1"/>
            <a:r>
              <a:rPr lang="en-US" b="1">
                <a:sym typeface="Symbol" pitchFamily="18" charset="2"/>
              </a:rPr>
              <a:t>LUMO</a:t>
            </a:r>
            <a:r>
              <a:rPr lang="en-US">
                <a:sym typeface="Symbol" pitchFamily="18" charset="2"/>
              </a:rPr>
              <a:t>: The lowest unoccupied molecular orbital</a:t>
            </a:r>
          </a:p>
        </p:txBody>
      </p: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3729038" y="1898650"/>
          <a:ext cx="14906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28" name="Equation" r:id="rId3" imgW="710891" imgH="215806" progId="Equation.3">
                  <p:embed/>
                </p:oleObj>
              </mc:Choice>
              <mc:Fallback>
                <p:oleObj name="Equation" r:id="rId3" imgW="710891" imgH="215806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1898650"/>
                        <a:ext cx="149066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0194" name="Group 34"/>
          <p:cNvGrpSpPr>
            <a:grpSpLocks/>
          </p:cNvGrpSpPr>
          <p:nvPr/>
        </p:nvGrpSpPr>
        <p:grpSpPr bwMode="auto">
          <a:xfrm>
            <a:off x="2408238" y="2838450"/>
            <a:ext cx="3621087" cy="1668463"/>
            <a:chOff x="1839" y="1788"/>
            <a:chExt cx="2281" cy="1051"/>
          </a:xfrm>
        </p:grpSpPr>
        <p:sp>
          <p:nvSpPr>
            <p:cNvPr id="220174" name="Line 14"/>
            <p:cNvSpPr>
              <a:spLocks noChangeShapeType="1"/>
            </p:cNvSpPr>
            <p:nvPr/>
          </p:nvSpPr>
          <p:spPr bwMode="auto">
            <a:xfrm>
              <a:off x="2131" y="2344"/>
              <a:ext cx="3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0175" name="Line 15"/>
            <p:cNvSpPr>
              <a:spLocks noChangeShapeType="1"/>
            </p:cNvSpPr>
            <p:nvPr/>
          </p:nvSpPr>
          <p:spPr bwMode="auto">
            <a:xfrm>
              <a:off x="3221" y="2350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0176" name="Line 16"/>
            <p:cNvSpPr>
              <a:spLocks noChangeShapeType="1"/>
            </p:cNvSpPr>
            <p:nvPr/>
          </p:nvSpPr>
          <p:spPr bwMode="auto">
            <a:xfrm>
              <a:off x="2678" y="1958"/>
              <a:ext cx="3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0177" name="Line 17"/>
            <p:cNvSpPr>
              <a:spLocks noChangeShapeType="1"/>
            </p:cNvSpPr>
            <p:nvPr/>
          </p:nvSpPr>
          <p:spPr bwMode="auto">
            <a:xfrm>
              <a:off x="2688" y="2710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cxnSp>
          <p:nvCxnSpPr>
            <p:cNvPr id="220178" name="AutoShape 18"/>
            <p:cNvCxnSpPr>
              <a:cxnSpLocks noChangeShapeType="1"/>
              <a:stCxn id="220176" idx="0"/>
              <a:endCxn id="220174" idx="1"/>
            </p:cNvCxnSpPr>
            <p:nvPr/>
          </p:nvCxnSpPr>
          <p:spPr bwMode="auto">
            <a:xfrm flipH="1">
              <a:off x="2509" y="1949"/>
              <a:ext cx="169" cy="4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20179" name="AutoShape 19"/>
            <p:cNvCxnSpPr>
              <a:cxnSpLocks noChangeShapeType="1"/>
              <a:stCxn id="220174" idx="1"/>
              <a:endCxn id="220177" idx="0"/>
            </p:cNvCxnSpPr>
            <p:nvPr/>
          </p:nvCxnSpPr>
          <p:spPr bwMode="auto">
            <a:xfrm>
              <a:off x="2509" y="2357"/>
              <a:ext cx="179" cy="3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20180" name="AutoShape 20"/>
            <p:cNvCxnSpPr>
              <a:cxnSpLocks noChangeShapeType="1"/>
              <a:stCxn id="220176" idx="1"/>
              <a:endCxn id="220175" idx="0"/>
            </p:cNvCxnSpPr>
            <p:nvPr/>
          </p:nvCxnSpPr>
          <p:spPr bwMode="auto">
            <a:xfrm>
              <a:off x="3056" y="1967"/>
              <a:ext cx="165" cy="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220181" name="AutoShape 21"/>
            <p:cNvCxnSpPr>
              <a:cxnSpLocks noChangeShapeType="1"/>
              <a:stCxn id="220177" idx="1"/>
              <a:endCxn id="220175" idx="0"/>
            </p:cNvCxnSpPr>
            <p:nvPr/>
          </p:nvCxnSpPr>
          <p:spPr bwMode="auto">
            <a:xfrm flipV="1">
              <a:off x="3067" y="2337"/>
              <a:ext cx="154" cy="3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220182" name="Text Box 22"/>
            <p:cNvSpPr txBox="1">
              <a:spLocks noChangeArrowheads="1"/>
            </p:cNvSpPr>
            <p:nvPr/>
          </p:nvSpPr>
          <p:spPr bwMode="auto">
            <a:xfrm>
              <a:off x="1839" y="2237"/>
              <a:ext cx="53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C2p</a:t>
              </a:r>
              <a:r>
                <a:rPr lang="en-US" sz="1400" baseline="-25000"/>
                <a:t>A</a:t>
              </a:r>
            </a:p>
          </p:txBody>
        </p:sp>
        <p:sp>
          <p:nvSpPr>
            <p:cNvPr id="220183" name="Text Box 23"/>
            <p:cNvSpPr txBox="1">
              <a:spLocks noChangeArrowheads="1"/>
            </p:cNvSpPr>
            <p:nvPr/>
          </p:nvSpPr>
          <p:spPr bwMode="auto">
            <a:xfrm>
              <a:off x="3587" y="2250"/>
              <a:ext cx="53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C2p</a:t>
              </a:r>
              <a:r>
                <a:rPr lang="en-US" sz="1400" baseline="-25000"/>
                <a:t>B</a:t>
              </a:r>
            </a:p>
          </p:txBody>
        </p:sp>
        <p:sp>
          <p:nvSpPr>
            <p:cNvPr id="220184" name="Text Box 24"/>
            <p:cNvSpPr txBox="1">
              <a:spLocks noChangeArrowheads="1"/>
            </p:cNvSpPr>
            <p:nvPr/>
          </p:nvSpPr>
          <p:spPr bwMode="auto">
            <a:xfrm>
              <a:off x="2462" y="2589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ym typeface="Symbol" pitchFamily="18" charset="2"/>
                </a:rPr>
                <a:t>1</a:t>
              </a:r>
              <a:r>
                <a:rPr lang="en-US" sz="2000">
                  <a:sym typeface="Symbol" pitchFamily="18" charset="2"/>
                </a:rPr>
                <a:t></a:t>
              </a:r>
              <a:endParaRPr lang="en-US" sz="2000" baseline="-25000">
                <a:sym typeface="Symbol" pitchFamily="18" charset="2"/>
              </a:endParaRPr>
            </a:p>
          </p:txBody>
        </p:sp>
        <p:sp>
          <p:nvSpPr>
            <p:cNvPr id="220185" name="Text Box 25"/>
            <p:cNvSpPr txBox="1">
              <a:spLocks noChangeArrowheads="1"/>
            </p:cNvSpPr>
            <p:nvPr/>
          </p:nvSpPr>
          <p:spPr bwMode="auto">
            <a:xfrm>
              <a:off x="2413" y="1788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ym typeface="Symbol" pitchFamily="18" charset="2"/>
                </a:rPr>
                <a:t>2</a:t>
              </a:r>
              <a:r>
                <a:rPr lang="en-US" sz="2000">
                  <a:sym typeface="Symbol" pitchFamily="18" charset="2"/>
                </a:rPr>
                <a:t>*</a:t>
              </a:r>
              <a:endParaRPr lang="en-US" sz="2000" baseline="-25000">
                <a:sym typeface="Symbol" pitchFamily="18" charset="2"/>
              </a:endParaRPr>
            </a:p>
          </p:txBody>
        </p:sp>
        <p:sp>
          <p:nvSpPr>
            <p:cNvPr id="220187" name="Text Box 27"/>
            <p:cNvSpPr txBox="1">
              <a:spLocks noChangeArrowheads="1"/>
            </p:cNvSpPr>
            <p:nvPr/>
          </p:nvSpPr>
          <p:spPr bwMode="auto">
            <a:xfrm>
              <a:off x="3058" y="1827"/>
              <a:ext cx="5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hlink"/>
                  </a:solidFill>
                  <a:sym typeface="Symbol" pitchFamily="18" charset="2"/>
                </a:rPr>
                <a:t></a:t>
              </a:r>
              <a:r>
                <a:rPr lang="en-US" i="1">
                  <a:solidFill>
                    <a:schemeClr val="hlink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-</a:t>
              </a:r>
              <a:r>
                <a:rPr lang="en-US" i="1">
                  <a:solidFill>
                    <a:schemeClr val="hlink"/>
                  </a:solidFill>
                  <a:sym typeface="Symbol" pitchFamily="18" charset="2"/>
                </a:rPr>
                <a:t></a:t>
              </a:r>
            </a:p>
          </p:txBody>
        </p:sp>
        <p:sp>
          <p:nvSpPr>
            <p:cNvPr id="220188" name="Text Box 28"/>
            <p:cNvSpPr txBox="1">
              <a:spLocks noChangeArrowheads="1"/>
            </p:cNvSpPr>
            <p:nvPr/>
          </p:nvSpPr>
          <p:spPr bwMode="auto">
            <a:xfrm>
              <a:off x="3075" y="2592"/>
              <a:ext cx="5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hlink"/>
                  </a:solidFill>
                  <a:sym typeface="Symbol" pitchFamily="18" charset="2"/>
                </a:rPr>
                <a:t></a:t>
              </a:r>
              <a:r>
                <a:rPr lang="en-US" i="1">
                  <a:solidFill>
                    <a:schemeClr val="hlink"/>
                  </a:solidFill>
                  <a:latin typeface="Courier New" pitchFamily="49" charset="0"/>
                  <a:cs typeface="Courier New" pitchFamily="49" charset="0"/>
                  <a:sym typeface="Symbol" pitchFamily="18" charset="2"/>
                </a:rPr>
                <a:t>+</a:t>
              </a:r>
              <a:r>
                <a:rPr lang="en-US" i="1">
                  <a:solidFill>
                    <a:schemeClr val="hlink"/>
                  </a:solidFill>
                  <a:sym typeface="Symbol" pitchFamily="18" charset="2"/>
                </a:rPr>
                <a:t></a:t>
              </a:r>
            </a:p>
          </p:txBody>
        </p:sp>
        <p:sp>
          <p:nvSpPr>
            <p:cNvPr id="220189" name="Line 29"/>
            <p:cNvSpPr>
              <a:spLocks noChangeShapeType="1"/>
            </p:cNvSpPr>
            <p:nvPr/>
          </p:nvSpPr>
          <p:spPr bwMode="auto">
            <a:xfrm flipV="1">
              <a:off x="2317" y="2205"/>
              <a:ext cx="0" cy="258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0190" name="Line 30"/>
            <p:cNvSpPr>
              <a:spLocks noChangeShapeType="1"/>
            </p:cNvSpPr>
            <p:nvPr/>
          </p:nvSpPr>
          <p:spPr bwMode="auto">
            <a:xfrm flipV="1">
              <a:off x="3419" y="2215"/>
              <a:ext cx="0" cy="258"/>
            </a:xfrm>
            <a:prstGeom prst="line">
              <a:avLst/>
            </a:prstGeom>
            <a:noFill/>
            <a:ln w="19050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0191" name="Line 31"/>
            <p:cNvSpPr>
              <a:spLocks noChangeShapeType="1"/>
            </p:cNvSpPr>
            <p:nvPr/>
          </p:nvSpPr>
          <p:spPr bwMode="auto">
            <a:xfrm flipV="1">
              <a:off x="2844" y="2579"/>
              <a:ext cx="0" cy="25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20192" name="Line 32"/>
          <p:cNvSpPr>
            <a:spLocks noChangeShapeType="1"/>
          </p:cNvSpPr>
          <p:nvPr/>
        </p:nvSpPr>
        <p:spPr bwMode="auto">
          <a:xfrm>
            <a:off x="4097338" y="4121150"/>
            <a:ext cx="0" cy="4095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20195" name="Line 35"/>
          <p:cNvSpPr>
            <a:spLocks noChangeShapeType="1"/>
          </p:cNvSpPr>
          <p:nvPr/>
        </p:nvSpPr>
        <p:spPr bwMode="auto">
          <a:xfrm flipV="1">
            <a:off x="4008438" y="2897188"/>
            <a:ext cx="0" cy="409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20196" name="Freeform 36"/>
          <p:cNvSpPr>
            <a:spLocks/>
          </p:cNvSpPr>
          <p:nvPr/>
        </p:nvSpPr>
        <p:spPr bwMode="auto">
          <a:xfrm>
            <a:off x="4154488" y="3205163"/>
            <a:ext cx="168275" cy="977900"/>
          </a:xfrm>
          <a:custGeom>
            <a:avLst/>
            <a:gdLst/>
            <a:ahLst/>
            <a:cxnLst>
              <a:cxn ang="0">
                <a:pos x="0" y="616"/>
              </a:cxn>
              <a:cxn ang="0">
                <a:pos x="106" y="305"/>
              </a:cxn>
              <a:cxn ang="0">
                <a:pos x="0" y="0"/>
              </a:cxn>
            </a:cxnLst>
            <a:rect l="0" t="0" r="r" b="b"/>
            <a:pathLst>
              <a:path w="106" h="616">
                <a:moveTo>
                  <a:pt x="0" y="616"/>
                </a:moveTo>
                <a:cubicBezTo>
                  <a:pt x="53" y="512"/>
                  <a:pt x="106" y="408"/>
                  <a:pt x="106" y="305"/>
                </a:cubicBezTo>
                <a:cubicBezTo>
                  <a:pt x="106" y="202"/>
                  <a:pt x="53" y="101"/>
                  <a:pt x="0" y="0"/>
                </a:cubicBezTo>
              </a:path>
            </a:pathLst>
          </a:custGeom>
          <a:noFill/>
          <a:ln w="12700" cap="flat" cmpd="sng">
            <a:solidFill>
              <a:srgbClr val="FF9999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aphicFrame>
        <p:nvGraphicFramePr>
          <p:cNvPr id="220197" name="Object 37"/>
          <p:cNvGraphicFramePr>
            <a:graphicFrameLocks noChangeAspect="1"/>
          </p:cNvGraphicFramePr>
          <p:nvPr/>
        </p:nvGraphicFramePr>
        <p:xfrm>
          <a:off x="6469063" y="3529013"/>
          <a:ext cx="20050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29" name="Equation" r:id="rId5" imgW="1167893" imgH="253890" progId="Equation.3">
                  <p:embed/>
                </p:oleObj>
              </mc:Choice>
              <mc:Fallback>
                <p:oleObj name="Equation" r:id="rId5" imgW="1167893" imgH="25389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3529013"/>
                        <a:ext cx="200501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92" grpId="0" animBg="1"/>
      <p:bldP spid="220195" grpId="0" animBg="1"/>
      <p:bldP spid="22019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4239-53E4-478F-AEF8-D00181D82A5F}" type="slidenum">
              <a:rPr lang="en-US"/>
              <a:pPr/>
              <a:t>54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Butadiene – Hückel Approx.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Hückel approximation for butadiene</a:t>
            </a:r>
          </a:p>
        </p:txBody>
      </p:sp>
      <p:grpSp>
        <p:nvGrpSpPr>
          <p:cNvPr id="221191" name="Group 7"/>
          <p:cNvGrpSpPr>
            <a:grpSpLocks/>
          </p:cNvGrpSpPr>
          <p:nvPr/>
        </p:nvGrpSpPr>
        <p:grpSpPr bwMode="auto">
          <a:xfrm>
            <a:off x="658813" y="2038350"/>
            <a:ext cx="1581150" cy="385763"/>
            <a:chOff x="1529" y="1768"/>
            <a:chExt cx="996" cy="243"/>
          </a:xfrm>
        </p:grpSpPr>
        <p:sp>
          <p:nvSpPr>
            <p:cNvPr id="221188" name="Freeform 4"/>
            <p:cNvSpPr>
              <a:spLocks/>
            </p:cNvSpPr>
            <p:nvPr/>
          </p:nvSpPr>
          <p:spPr bwMode="auto">
            <a:xfrm>
              <a:off x="1529" y="1768"/>
              <a:ext cx="967" cy="218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325" y="0"/>
                </a:cxn>
                <a:cxn ang="0">
                  <a:pos x="656" y="218"/>
                </a:cxn>
                <a:cxn ang="0">
                  <a:pos x="967" y="6"/>
                </a:cxn>
              </a:cxnLst>
              <a:rect l="0" t="0" r="r" b="b"/>
              <a:pathLst>
                <a:path w="967" h="218">
                  <a:moveTo>
                    <a:pt x="0" y="212"/>
                  </a:moveTo>
                  <a:lnTo>
                    <a:pt x="325" y="0"/>
                  </a:lnTo>
                  <a:lnTo>
                    <a:pt x="656" y="218"/>
                  </a:lnTo>
                  <a:lnTo>
                    <a:pt x="967" y="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1189" name="Line 5"/>
            <p:cNvSpPr>
              <a:spLocks noChangeShapeType="1"/>
            </p:cNvSpPr>
            <p:nvPr/>
          </p:nvSpPr>
          <p:spPr bwMode="auto">
            <a:xfrm flipV="1">
              <a:off x="1576" y="1814"/>
              <a:ext cx="291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21190" name="Line 6"/>
            <p:cNvSpPr>
              <a:spLocks noChangeShapeType="1"/>
            </p:cNvSpPr>
            <p:nvPr/>
          </p:nvSpPr>
          <p:spPr bwMode="auto">
            <a:xfrm flipV="1">
              <a:off x="2234" y="1819"/>
              <a:ext cx="291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21192" name="Object 8"/>
          <p:cNvGraphicFramePr>
            <a:graphicFrameLocks noChangeAspect="1"/>
          </p:cNvGraphicFramePr>
          <p:nvPr/>
        </p:nvGraphicFramePr>
        <p:xfrm>
          <a:off x="2809875" y="1458913"/>
          <a:ext cx="15287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0" name="Equation" r:id="rId3" imgW="660113" imgH="177723" progId="Equation.3">
                  <p:embed/>
                </p:oleObj>
              </mc:Choice>
              <mc:Fallback>
                <p:oleObj name="Equation" r:id="rId3" imgW="660113" imgH="177723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458913"/>
                        <a:ext cx="15287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3" name="Object 9"/>
          <p:cNvGraphicFramePr>
            <a:graphicFrameLocks noChangeAspect="1"/>
          </p:cNvGraphicFramePr>
          <p:nvPr/>
        </p:nvGraphicFramePr>
        <p:xfrm>
          <a:off x="2674938" y="3041650"/>
          <a:ext cx="4305300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1" name="Equation" r:id="rId5" imgW="3352800" imgH="2806700" progId="Equation.3">
                  <p:embed/>
                </p:oleObj>
              </mc:Choice>
              <mc:Fallback>
                <p:oleObj name="Equation" r:id="rId5" imgW="3352800" imgH="28067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3041650"/>
                        <a:ext cx="4305300" cy="360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4" name="Object 10"/>
          <p:cNvGraphicFramePr>
            <a:graphicFrameLocks noChangeAspect="1"/>
          </p:cNvGraphicFramePr>
          <p:nvPr/>
        </p:nvGraphicFramePr>
        <p:xfrm>
          <a:off x="2832100" y="1973263"/>
          <a:ext cx="54451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2" name="Equation" r:id="rId7" imgW="3009900" imgH="533400" progId="Equation.3">
                  <p:embed/>
                </p:oleObj>
              </mc:Choice>
              <mc:Fallback>
                <p:oleObj name="Equation" r:id="rId7" imgW="3009900" imgH="5334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973263"/>
                        <a:ext cx="5445125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31800" y="2311400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1028700" y="173990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1524000" y="2336800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C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2146300" y="1803400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CE6EE-46E3-41EC-8C86-847A51A8C3C7}" type="slidenum">
              <a:rPr lang="en-US"/>
              <a:pPr/>
              <a:t>55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 sz="5400"/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484188" y="1204913"/>
          <a:ext cx="642620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58" name="Equation" r:id="rId3" imgW="4330700" imgH="914400" progId="Equation.3">
                  <p:embed/>
                </p:oleObj>
              </mc:Choice>
              <mc:Fallback>
                <p:oleObj name="Equation" r:id="rId3" imgW="4330700" imgH="9144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204913"/>
                        <a:ext cx="6426200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4502" name="Picture 6" descr="butadien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813" y="3508375"/>
            <a:ext cx="356393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3" name="Picture 7" descr="butadien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975" y="5530850"/>
            <a:ext cx="1917700" cy="963613"/>
          </a:xfrm>
          <a:prstGeom prst="rect">
            <a:avLst/>
          </a:prstGeom>
          <a:noFill/>
        </p:spPr>
      </p:pic>
      <p:pic>
        <p:nvPicPr>
          <p:cNvPr id="234504" name="Picture 8" descr="butadien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1975" y="4500563"/>
            <a:ext cx="191928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5" name="Picture 9" descr="butadiene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7213" y="3452813"/>
            <a:ext cx="19256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6" name="Picture 10" descr="butadiene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7213" y="2390775"/>
            <a:ext cx="1924050" cy="965200"/>
          </a:xfrm>
          <a:prstGeom prst="rect">
            <a:avLst/>
          </a:prstGeom>
          <a:noFill/>
        </p:spPr>
      </p:pic>
      <p:pic>
        <p:nvPicPr>
          <p:cNvPr id="234507" name="Picture 11" descr="butadiene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9813" y="3505200"/>
            <a:ext cx="35687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4526" name="Group 30"/>
          <p:cNvGrpSpPr>
            <a:grpSpLocks/>
          </p:cNvGrpSpPr>
          <p:nvPr/>
        </p:nvGrpSpPr>
        <p:grpSpPr bwMode="auto">
          <a:xfrm>
            <a:off x="4608513" y="2722563"/>
            <a:ext cx="2047875" cy="3365500"/>
            <a:chOff x="2770" y="1862"/>
            <a:chExt cx="1290" cy="2120"/>
          </a:xfrm>
        </p:grpSpPr>
        <p:grpSp>
          <p:nvGrpSpPr>
            <p:cNvPr id="234518" name="Group 22"/>
            <p:cNvGrpSpPr>
              <a:grpSpLocks/>
            </p:cNvGrpSpPr>
            <p:nvPr/>
          </p:nvGrpSpPr>
          <p:grpSpPr bwMode="auto">
            <a:xfrm>
              <a:off x="3049" y="1862"/>
              <a:ext cx="1011" cy="2120"/>
              <a:chOff x="2695" y="1800"/>
              <a:chExt cx="1011" cy="2120"/>
            </a:xfrm>
          </p:grpSpPr>
          <p:grpSp>
            <p:nvGrpSpPr>
              <p:cNvPr id="234515" name="Group 19"/>
              <p:cNvGrpSpPr>
                <a:grpSpLocks/>
              </p:cNvGrpSpPr>
              <p:nvPr/>
            </p:nvGrpSpPr>
            <p:grpSpPr bwMode="auto">
              <a:xfrm>
                <a:off x="2963" y="1929"/>
                <a:ext cx="743" cy="1887"/>
                <a:chOff x="3013" y="2566"/>
                <a:chExt cx="532" cy="791"/>
              </a:xfrm>
            </p:grpSpPr>
            <p:sp>
              <p:nvSpPr>
                <p:cNvPr id="234508" name="Line 12"/>
                <p:cNvSpPr>
                  <a:spLocks noChangeShapeType="1"/>
                </p:cNvSpPr>
                <p:nvPr/>
              </p:nvSpPr>
              <p:spPr bwMode="auto">
                <a:xfrm>
                  <a:off x="3016" y="3357"/>
                  <a:ext cx="5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4509" name="Line 13"/>
                <p:cNvSpPr>
                  <a:spLocks noChangeShapeType="1"/>
                </p:cNvSpPr>
                <p:nvPr/>
              </p:nvSpPr>
              <p:spPr bwMode="auto">
                <a:xfrm>
                  <a:off x="3014" y="3133"/>
                  <a:ext cx="5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4510" name="Line 14"/>
                <p:cNvSpPr>
                  <a:spLocks noChangeShapeType="1"/>
                </p:cNvSpPr>
                <p:nvPr/>
              </p:nvSpPr>
              <p:spPr bwMode="auto">
                <a:xfrm>
                  <a:off x="3019" y="2792"/>
                  <a:ext cx="5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4511" name="Line 15"/>
                <p:cNvSpPr>
                  <a:spLocks noChangeShapeType="1"/>
                </p:cNvSpPr>
                <p:nvPr/>
              </p:nvSpPr>
              <p:spPr bwMode="auto">
                <a:xfrm>
                  <a:off x="3013" y="2566"/>
                  <a:ext cx="52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34513" name="Text Box 17"/>
              <p:cNvSpPr txBox="1">
                <a:spLocks noChangeArrowheads="1"/>
              </p:cNvSpPr>
              <p:nvPr/>
            </p:nvSpPr>
            <p:spPr bwMode="auto">
              <a:xfrm>
                <a:off x="2703" y="1800"/>
                <a:ext cx="3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4</a:t>
                </a:r>
                <a:r>
                  <a:rPr lang="en-US">
                    <a:sym typeface="Symbol" pitchFamily="18" charset="2"/>
                  </a:rPr>
                  <a:t></a:t>
                </a:r>
                <a:r>
                  <a:rPr lang="en-US" baseline="30000">
                    <a:sym typeface="Symbol" pitchFamily="18" charset="2"/>
                  </a:rPr>
                  <a:t>*</a:t>
                </a:r>
              </a:p>
            </p:txBody>
          </p:sp>
          <p:sp>
            <p:nvSpPr>
              <p:cNvPr id="234514" name="Text Box 18"/>
              <p:cNvSpPr txBox="1">
                <a:spLocks noChangeArrowheads="1"/>
              </p:cNvSpPr>
              <p:nvPr/>
            </p:nvSpPr>
            <p:spPr bwMode="auto">
              <a:xfrm>
                <a:off x="2704" y="2346"/>
                <a:ext cx="3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3</a:t>
                </a:r>
                <a:r>
                  <a:rPr lang="en-US">
                    <a:sym typeface="Symbol" pitchFamily="18" charset="2"/>
                  </a:rPr>
                  <a:t></a:t>
                </a:r>
                <a:r>
                  <a:rPr lang="en-US" baseline="30000">
                    <a:sym typeface="Symbol" pitchFamily="18" charset="2"/>
                  </a:rPr>
                  <a:t>*</a:t>
                </a:r>
              </a:p>
            </p:txBody>
          </p:sp>
          <p:sp>
            <p:nvSpPr>
              <p:cNvPr id="234516" name="Text Box 20"/>
              <p:cNvSpPr txBox="1">
                <a:spLocks noChangeArrowheads="1"/>
              </p:cNvSpPr>
              <p:nvPr/>
            </p:nvSpPr>
            <p:spPr bwMode="auto">
              <a:xfrm>
                <a:off x="2695" y="3148"/>
                <a:ext cx="3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2</a:t>
                </a:r>
                <a:r>
                  <a:rPr lang="en-US">
                    <a:sym typeface="Symbol" pitchFamily="18" charset="2"/>
                  </a:rPr>
                  <a:t></a:t>
                </a:r>
                <a:endParaRPr lang="en-US" baseline="30000">
                  <a:sym typeface="Symbol" pitchFamily="18" charset="2"/>
                </a:endParaRPr>
              </a:p>
            </p:txBody>
          </p:sp>
          <p:sp>
            <p:nvSpPr>
              <p:cNvPr id="234517" name="Text Box 21"/>
              <p:cNvSpPr txBox="1">
                <a:spLocks noChangeArrowheads="1"/>
              </p:cNvSpPr>
              <p:nvPr/>
            </p:nvSpPr>
            <p:spPr bwMode="auto">
              <a:xfrm>
                <a:off x="2703" y="3689"/>
                <a:ext cx="3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pitchFamily="34" charset="0"/>
                  </a:rPr>
                  <a:t>1</a:t>
                </a:r>
                <a:r>
                  <a:rPr lang="en-US">
                    <a:sym typeface="Symbol" pitchFamily="18" charset="2"/>
                  </a:rPr>
                  <a:t></a:t>
                </a:r>
                <a:endParaRPr lang="en-US" baseline="30000">
                  <a:sym typeface="Symbol" pitchFamily="18" charset="2"/>
                </a:endParaRPr>
              </a:p>
            </p:txBody>
          </p:sp>
        </p:grpSp>
        <p:cxnSp>
          <p:nvCxnSpPr>
            <p:cNvPr id="234520" name="AutoShape 24"/>
            <p:cNvCxnSpPr>
              <a:cxnSpLocks noChangeShapeType="1"/>
              <a:stCxn id="0" idx="3"/>
              <a:endCxn id="234513" idx="1"/>
            </p:cNvCxnSpPr>
            <p:nvPr/>
          </p:nvCxnSpPr>
          <p:spPr bwMode="auto">
            <a:xfrm flipV="1">
              <a:off x="2770" y="1978"/>
              <a:ext cx="287" cy="943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234521" name="AutoShape 25"/>
            <p:cNvCxnSpPr>
              <a:cxnSpLocks noChangeShapeType="1"/>
              <a:stCxn id="0" idx="3"/>
              <a:endCxn id="234514" idx="1"/>
            </p:cNvCxnSpPr>
            <p:nvPr/>
          </p:nvCxnSpPr>
          <p:spPr bwMode="auto">
            <a:xfrm flipV="1">
              <a:off x="2770" y="2524"/>
              <a:ext cx="288" cy="397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234522" name="AutoShape 26"/>
            <p:cNvCxnSpPr>
              <a:cxnSpLocks noChangeShapeType="1"/>
              <a:stCxn id="0" idx="3"/>
              <a:endCxn id="234516" idx="1"/>
            </p:cNvCxnSpPr>
            <p:nvPr/>
          </p:nvCxnSpPr>
          <p:spPr bwMode="auto">
            <a:xfrm>
              <a:off x="2770" y="2921"/>
              <a:ext cx="279" cy="405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234523" name="AutoShape 27"/>
            <p:cNvCxnSpPr>
              <a:cxnSpLocks noChangeShapeType="1"/>
              <a:stCxn id="0" idx="3"/>
              <a:endCxn id="234517" idx="1"/>
            </p:cNvCxnSpPr>
            <p:nvPr/>
          </p:nvCxnSpPr>
          <p:spPr bwMode="auto">
            <a:xfrm>
              <a:off x="2770" y="2921"/>
              <a:ext cx="287" cy="946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</p:cxnSp>
      </p:grpSp>
      <p:sp>
        <p:nvSpPr>
          <p:cNvPr id="234524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152400" y="681038"/>
            <a:ext cx="8839200" cy="5872162"/>
          </a:xfrm>
        </p:spPr>
        <p:txBody>
          <a:bodyPr/>
          <a:lstStyle/>
          <a:p>
            <a:r>
              <a:rPr lang="en-US"/>
              <a:t>Pi-MOs of butadiene</a:t>
            </a:r>
          </a:p>
        </p:txBody>
      </p:sp>
      <p:grpSp>
        <p:nvGrpSpPr>
          <p:cNvPr id="234533" name="Group 37"/>
          <p:cNvGrpSpPr>
            <a:grpSpLocks/>
          </p:cNvGrpSpPr>
          <p:nvPr/>
        </p:nvGrpSpPr>
        <p:grpSpPr bwMode="auto">
          <a:xfrm>
            <a:off x="5956300" y="4864100"/>
            <a:ext cx="185738" cy="1301750"/>
            <a:chOff x="3752" y="3064"/>
            <a:chExt cx="117" cy="820"/>
          </a:xfrm>
        </p:grpSpPr>
        <p:sp>
          <p:nvSpPr>
            <p:cNvPr id="234529" name="Line 33"/>
            <p:cNvSpPr>
              <a:spLocks noChangeShapeType="1"/>
            </p:cNvSpPr>
            <p:nvPr/>
          </p:nvSpPr>
          <p:spPr bwMode="auto">
            <a:xfrm flipV="1">
              <a:off x="3761" y="3597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30" name="Line 34"/>
            <p:cNvSpPr>
              <a:spLocks noChangeShapeType="1"/>
            </p:cNvSpPr>
            <p:nvPr/>
          </p:nvSpPr>
          <p:spPr bwMode="auto">
            <a:xfrm flipH="1">
              <a:off x="3869" y="3606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31" name="Line 35"/>
            <p:cNvSpPr>
              <a:spLocks noChangeShapeType="1"/>
            </p:cNvSpPr>
            <p:nvPr/>
          </p:nvSpPr>
          <p:spPr bwMode="auto">
            <a:xfrm flipV="1">
              <a:off x="3752" y="3064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4532" name="Line 36"/>
            <p:cNvSpPr>
              <a:spLocks noChangeShapeType="1"/>
            </p:cNvSpPr>
            <p:nvPr/>
          </p:nvSpPr>
          <p:spPr bwMode="auto">
            <a:xfrm flipH="1">
              <a:off x="3860" y="3073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4536" name="Group 40"/>
          <p:cNvGrpSpPr>
            <a:grpSpLocks/>
          </p:cNvGrpSpPr>
          <p:nvPr/>
        </p:nvGrpSpPr>
        <p:grpSpPr bwMode="auto">
          <a:xfrm>
            <a:off x="174625" y="3910013"/>
            <a:ext cx="6308725" cy="2573337"/>
            <a:chOff x="110" y="2463"/>
            <a:chExt cx="3974" cy="1621"/>
          </a:xfrm>
        </p:grpSpPr>
        <p:grpSp>
          <p:nvGrpSpPr>
            <p:cNvPr id="234535" name="Group 39"/>
            <p:cNvGrpSpPr>
              <a:grpSpLocks/>
            </p:cNvGrpSpPr>
            <p:nvPr/>
          </p:nvGrpSpPr>
          <p:grpSpPr bwMode="auto">
            <a:xfrm>
              <a:off x="110" y="3806"/>
              <a:ext cx="2941" cy="278"/>
              <a:chOff x="110" y="3806"/>
              <a:chExt cx="2941" cy="278"/>
            </a:xfrm>
          </p:grpSpPr>
          <p:graphicFrame>
            <p:nvGraphicFramePr>
              <p:cNvPr id="234527" name="Object 31"/>
              <p:cNvGraphicFramePr>
                <a:graphicFrameLocks noChangeAspect="1"/>
              </p:cNvGraphicFramePr>
              <p:nvPr/>
            </p:nvGraphicFramePr>
            <p:xfrm>
              <a:off x="1335" y="3809"/>
              <a:ext cx="1716" cy="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559" name="Equation" r:id="rId11" imgW="1586811" imgH="253890" progId="Equation.3">
                      <p:embed/>
                    </p:oleObj>
                  </mc:Choice>
                  <mc:Fallback>
                    <p:oleObj name="Equation" r:id="rId11" imgW="1586811" imgH="253890" progId="Equation.3">
                      <p:embed/>
                      <p:pic>
                        <p:nvPicPr>
                          <p:cNvPr id="0" name="Picture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5" y="3809"/>
                            <a:ext cx="1716" cy="2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A6F696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4528" name="Text Box 32"/>
              <p:cNvSpPr txBox="1">
                <a:spLocks noChangeArrowheads="1"/>
              </p:cNvSpPr>
              <p:nvPr/>
            </p:nvSpPr>
            <p:spPr bwMode="auto">
              <a:xfrm>
                <a:off x="110" y="3806"/>
                <a:ext cx="19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Excitation energy:</a:t>
                </a:r>
              </a:p>
            </p:txBody>
          </p:sp>
        </p:grpSp>
        <p:sp>
          <p:nvSpPr>
            <p:cNvPr id="234534" name="Freeform 38"/>
            <p:cNvSpPr>
              <a:spLocks/>
            </p:cNvSpPr>
            <p:nvPr/>
          </p:nvSpPr>
          <p:spPr bwMode="auto">
            <a:xfrm>
              <a:off x="3900" y="2463"/>
              <a:ext cx="184" cy="655"/>
            </a:xfrm>
            <a:custGeom>
              <a:avLst/>
              <a:gdLst/>
              <a:ahLst/>
              <a:cxnLst>
                <a:cxn ang="0">
                  <a:pos x="0" y="655"/>
                </a:cxn>
                <a:cxn ang="0">
                  <a:pos x="178" y="344"/>
                </a:cxn>
                <a:cxn ang="0">
                  <a:pos x="39" y="0"/>
                </a:cxn>
              </a:cxnLst>
              <a:rect l="0" t="0" r="r" b="b"/>
              <a:pathLst>
                <a:path w="184" h="655">
                  <a:moveTo>
                    <a:pt x="0" y="655"/>
                  </a:moveTo>
                  <a:cubicBezTo>
                    <a:pt x="86" y="554"/>
                    <a:pt x="172" y="453"/>
                    <a:pt x="178" y="344"/>
                  </a:cubicBezTo>
                  <a:cubicBezTo>
                    <a:pt x="184" y="235"/>
                    <a:pt x="111" y="117"/>
                    <a:pt x="39" y="0"/>
                  </a:cubicBezTo>
                </a:path>
              </a:pathLst>
            </a:custGeom>
            <a:noFill/>
            <a:ln w="28575" cap="flat" cmpd="sng">
              <a:solidFill>
                <a:srgbClr val="FF33CC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86C7-75CA-48B4-9579-D912574BCBC8}" type="slidenum">
              <a:rPr lang="en-US"/>
              <a:pPr/>
              <a:t>56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Delocalization Energy and Stability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sym typeface="Symbol" pitchFamily="18" charset="2"/>
              </a:rPr>
              <a:t></a:t>
            </a:r>
            <a:r>
              <a:rPr lang="en-US" sz="3200" b="1">
                <a:sym typeface="Symbol" pitchFamily="18" charset="2"/>
              </a:rPr>
              <a:t>-electron binding energy</a:t>
            </a:r>
            <a:r>
              <a:rPr lang="en-US" sz="3200">
                <a:sym typeface="Symbol" pitchFamily="18" charset="2"/>
              </a:rPr>
              <a:t>: The sum of the energies of each </a:t>
            </a:r>
            <a:r>
              <a:rPr lang="en-US" sz="2400">
                <a:sym typeface="Symbol" pitchFamily="18" charset="2"/>
              </a:rPr>
              <a:t></a:t>
            </a:r>
            <a:r>
              <a:rPr lang="en-US" sz="3200">
                <a:sym typeface="Symbol" pitchFamily="18" charset="2"/>
              </a:rPr>
              <a:t> electron.</a:t>
            </a:r>
            <a:endParaRPr lang="en-US" sz="3600"/>
          </a:p>
          <a:p>
            <a:r>
              <a:rPr lang="en-US" sz="3600"/>
              <a:t>Ethene (1 </a:t>
            </a:r>
            <a:r>
              <a:rPr lang="en-US" sz="3200">
                <a:sym typeface="Symbol" pitchFamily="18" charset="2"/>
              </a:rPr>
              <a:t></a:t>
            </a:r>
            <a:r>
              <a:rPr lang="en-US" sz="3600">
                <a:sym typeface="Symbol" pitchFamily="18" charset="2"/>
              </a:rPr>
              <a:t>-bond)</a:t>
            </a:r>
          </a:p>
          <a:p>
            <a:pPr lvl="1"/>
            <a:r>
              <a:rPr lang="en-US" sz="2800">
                <a:sym typeface="Symbol" pitchFamily="18" charset="2"/>
              </a:rPr>
              <a:t>Energy levels</a:t>
            </a:r>
          </a:p>
          <a:p>
            <a:pPr lvl="1"/>
            <a:r>
              <a:rPr lang="en-US" sz="2800">
                <a:sym typeface="Symbol" pitchFamily="18" charset="2"/>
              </a:rPr>
              <a:t>-electron binding energy</a:t>
            </a:r>
          </a:p>
          <a:p>
            <a:r>
              <a:rPr lang="en-US" sz="3600">
                <a:sym typeface="Symbol" pitchFamily="18" charset="2"/>
              </a:rPr>
              <a:t>Butadiene (2 </a:t>
            </a:r>
            <a:r>
              <a:rPr lang="en-US" sz="3200">
                <a:sym typeface="Symbol" pitchFamily="18" charset="2"/>
              </a:rPr>
              <a:t></a:t>
            </a:r>
            <a:r>
              <a:rPr lang="en-US" sz="3600">
                <a:sym typeface="Symbol" pitchFamily="18" charset="2"/>
              </a:rPr>
              <a:t>-bonds)</a:t>
            </a:r>
          </a:p>
          <a:p>
            <a:pPr lvl="1"/>
            <a:r>
              <a:rPr lang="en-US" sz="2800">
                <a:sym typeface="Symbol" pitchFamily="18" charset="2"/>
              </a:rPr>
              <a:t>Energy levels</a:t>
            </a:r>
          </a:p>
          <a:p>
            <a:pPr lvl="1"/>
            <a:r>
              <a:rPr lang="en-US" sz="2800">
                <a:sym typeface="Symbol" pitchFamily="18" charset="2"/>
              </a:rPr>
              <a:t>-electron binding energy</a:t>
            </a:r>
          </a:p>
          <a:p>
            <a:pPr lvl="1"/>
            <a:endParaRPr lang="en-US" sz="2800">
              <a:sym typeface="Symbol" pitchFamily="18" charset="2"/>
            </a:endParaRPr>
          </a:p>
          <a:p>
            <a:pPr lvl="1"/>
            <a:r>
              <a:rPr lang="en-US" sz="2800">
                <a:sym typeface="Symbol" pitchFamily="18" charset="2"/>
              </a:rPr>
              <a:t>The energy of the butadiene molecule is 0.48</a:t>
            </a:r>
            <a:r>
              <a:rPr lang="en-US" sz="1800">
                <a:sym typeface="Symbol" pitchFamily="18" charset="2"/>
              </a:rPr>
              <a:t></a:t>
            </a:r>
            <a:r>
              <a:rPr lang="en-US" sz="2800">
                <a:sym typeface="Symbol" pitchFamily="18" charset="2"/>
              </a:rPr>
              <a:t> more stable than the sum of two individual </a:t>
            </a:r>
            <a:r>
              <a:rPr lang="en-US" sz="2400">
                <a:sym typeface="Symbol" pitchFamily="18" charset="2"/>
              </a:rPr>
              <a:t></a:t>
            </a:r>
            <a:r>
              <a:rPr lang="en-US" sz="2800">
                <a:sym typeface="Symbol" pitchFamily="18" charset="2"/>
              </a:rPr>
              <a:t> bonds.</a:t>
            </a:r>
          </a:p>
          <a:p>
            <a:r>
              <a:rPr lang="en-US" sz="3200">
                <a:sym typeface="Symbol" pitchFamily="18" charset="2"/>
              </a:rPr>
              <a:t>Comparison between the -electron binding energies of ethene and butadiene shows the extra stabilization of a conjugated system called the delocalization energy.</a:t>
            </a:r>
          </a:p>
        </p:txBody>
      </p:sp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4297363" y="2525713"/>
          <a:ext cx="15001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9" name="Equation" r:id="rId3" imgW="1002865" imgH="228501" progId="Equation.3">
                  <p:embed/>
                </p:oleObj>
              </mc:Choice>
              <mc:Fallback>
                <p:oleObj name="Equation" r:id="rId3" imgW="1002865" imgH="228501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525713"/>
                        <a:ext cx="1500187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4281488" y="2173288"/>
          <a:ext cx="10541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0" name="Equation" r:id="rId5" imgW="698197" imgH="203112" progId="Equation.3">
                  <p:embed/>
                </p:oleObj>
              </mc:Choice>
              <mc:Fallback>
                <p:oleObj name="Equation" r:id="rId5" imgW="698197" imgH="203112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2173288"/>
                        <a:ext cx="105410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4333875" y="3362325"/>
          <a:ext cx="23542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1" name="Equation" r:id="rId7" imgW="1586811" imgH="203112" progId="Equation.3">
                  <p:embed/>
                </p:oleObj>
              </mc:Choice>
              <mc:Fallback>
                <p:oleObj name="Equation" r:id="rId7" imgW="1586811" imgH="203112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3362325"/>
                        <a:ext cx="2354263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8" name="Object 8"/>
          <p:cNvGraphicFramePr>
            <a:graphicFrameLocks noChangeAspect="1"/>
          </p:cNvGraphicFramePr>
          <p:nvPr/>
        </p:nvGraphicFramePr>
        <p:xfrm>
          <a:off x="4298950" y="3717925"/>
          <a:ext cx="34337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2" name="Equation" r:id="rId9" imgW="2286000" imgH="431800" progId="Equation.3">
                  <p:embed/>
                </p:oleObj>
              </mc:Choice>
              <mc:Fallback>
                <p:oleObj name="Equation" r:id="rId9" imgW="2286000" imgH="4318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717925"/>
                        <a:ext cx="343376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50DF-5B56-4F60-A6B5-30C53D3DBE04}" type="slidenum">
              <a:rPr lang="en-US"/>
              <a:pPr/>
              <a:t>57</a:t>
            </a:fld>
            <a:endParaRPr lang="en-US"/>
          </a:p>
        </p:txBody>
      </p:sp>
      <p:grpSp>
        <p:nvGrpSpPr>
          <p:cNvPr id="236689" name="Group 145"/>
          <p:cNvGrpSpPr>
            <a:grpSpLocks/>
          </p:cNvGrpSpPr>
          <p:nvPr/>
        </p:nvGrpSpPr>
        <p:grpSpPr bwMode="auto">
          <a:xfrm>
            <a:off x="366713" y="1498600"/>
            <a:ext cx="2044700" cy="1971675"/>
            <a:chOff x="231" y="944"/>
            <a:chExt cx="1288" cy="1242"/>
          </a:xfrm>
        </p:grpSpPr>
        <p:sp>
          <p:nvSpPr>
            <p:cNvPr id="236677" name="Oval 133"/>
            <p:cNvSpPr>
              <a:spLocks noChangeArrowheads="1"/>
            </p:cNvSpPr>
            <p:nvPr/>
          </p:nvSpPr>
          <p:spPr bwMode="auto">
            <a:xfrm rot="1055830">
              <a:off x="231" y="1420"/>
              <a:ext cx="186" cy="282"/>
            </a:xfrm>
            <a:prstGeom prst="ellipse">
              <a:avLst/>
            </a:prstGeom>
            <a:solidFill>
              <a:srgbClr val="66FF99">
                <a:alpha val="66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0" name="Oval 136"/>
            <p:cNvSpPr>
              <a:spLocks noChangeArrowheads="1"/>
            </p:cNvSpPr>
            <p:nvPr/>
          </p:nvSpPr>
          <p:spPr bwMode="auto">
            <a:xfrm rot="1055830">
              <a:off x="517" y="944"/>
              <a:ext cx="186" cy="282"/>
            </a:xfrm>
            <a:prstGeom prst="ellipse">
              <a:avLst/>
            </a:prstGeom>
            <a:solidFill>
              <a:srgbClr val="66FF99">
                <a:alpha val="66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2" name="Oval 138"/>
            <p:cNvSpPr>
              <a:spLocks noChangeArrowheads="1"/>
            </p:cNvSpPr>
            <p:nvPr/>
          </p:nvSpPr>
          <p:spPr bwMode="auto">
            <a:xfrm rot="1055830">
              <a:off x="1051" y="950"/>
              <a:ext cx="186" cy="282"/>
            </a:xfrm>
            <a:prstGeom prst="ellipse">
              <a:avLst/>
            </a:prstGeom>
            <a:solidFill>
              <a:srgbClr val="66FF99">
                <a:alpha val="66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4" name="Oval 140"/>
            <p:cNvSpPr>
              <a:spLocks noChangeArrowheads="1"/>
            </p:cNvSpPr>
            <p:nvPr/>
          </p:nvSpPr>
          <p:spPr bwMode="auto">
            <a:xfrm rot="1055830">
              <a:off x="1333" y="1418"/>
              <a:ext cx="186" cy="282"/>
            </a:xfrm>
            <a:prstGeom prst="ellipse">
              <a:avLst/>
            </a:prstGeom>
            <a:solidFill>
              <a:srgbClr val="66FF99">
                <a:alpha val="66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6" name="Oval 142"/>
            <p:cNvSpPr>
              <a:spLocks noChangeArrowheads="1"/>
            </p:cNvSpPr>
            <p:nvPr/>
          </p:nvSpPr>
          <p:spPr bwMode="auto">
            <a:xfrm rot="1055830">
              <a:off x="1033" y="1898"/>
              <a:ext cx="186" cy="282"/>
            </a:xfrm>
            <a:prstGeom prst="ellipse">
              <a:avLst/>
            </a:prstGeom>
            <a:solidFill>
              <a:srgbClr val="66FF99">
                <a:alpha val="66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8" name="Oval 144"/>
            <p:cNvSpPr>
              <a:spLocks noChangeArrowheads="1"/>
            </p:cNvSpPr>
            <p:nvPr/>
          </p:nvSpPr>
          <p:spPr bwMode="auto">
            <a:xfrm rot="1055830">
              <a:off x="517" y="1904"/>
              <a:ext cx="186" cy="282"/>
            </a:xfrm>
            <a:prstGeom prst="ellipse">
              <a:avLst/>
            </a:prstGeom>
            <a:solidFill>
              <a:srgbClr val="66FF99">
                <a:alpha val="66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Benzene – Aromatic Stability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36588"/>
            <a:ext cx="8839200" cy="5916612"/>
          </a:xfrm>
        </p:spPr>
        <p:txBody>
          <a:bodyPr/>
          <a:lstStyle/>
          <a:p>
            <a:r>
              <a:rPr lang="en-US"/>
              <a:t>Benzene</a:t>
            </a:r>
          </a:p>
        </p:txBody>
      </p:sp>
      <p:sp>
        <p:nvSpPr>
          <p:cNvPr id="236548" name="AutoShape 4"/>
          <p:cNvSpPr>
            <a:spLocks noChangeArrowheads="1"/>
          </p:cNvSpPr>
          <p:nvPr/>
        </p:nvSpPr>
        <p:spPr bwMode="auto">
          <a:xfrm>
            <a:off x="573088" y="1514475"/>
            <a:ext cx="1747837" cy="1511300"/>
          </a:xfrm>
          <a:prstGeom prst="hexagon">
            <a:avLst>
              <a:gd name="adj" fmla="val 28913"/>
              <a:gd name="vf" fmla="val 11547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549" name="Oval 5"/>
          <p:cNvSpPr>
            <a:spLocks noChangeArrowheads="1"/>
          </p:cNvSpPr>
          <p:nvPr/>
        </p:nvSpPr>
        <p:spPr bwMode="auto">
          <a:xfrm>
            <a:off x="852488" y="1689100"/>
            <a:ext cx="1177925" cy="1177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36560" name="Group 16"/>
          <p:cNvGrpSpPr>
            <a:grpSpLocks/>
          </p:cNvGrpSpPr>
          <p:nvPr/>
        </p:nvGrpSpPr>
        <p:grpSpPr bwMode="auto">
          <a:xfrm>
            <a:off x="341313" y="1270000"/>
            <a:ext cx="2238375" cy="2024063"/>
            <a:chOff x="215" y="842"/>
            <a:chExt cx="1410" cy="1275"/>
          </a:xfrm>
        </p:grpSpPr>
        <p:sp>
          <p:nvSpPr>
            <p:cNvPr id="236554" name="Text Box 10"/>
            <p:cNvSpPr txBox="1">
              <a:spLocks noChangeArrowheads="1"/>
            </p:cNvSpPr>
            <p:nvPr/>
          </p:nvSpPr>
          <p:spPr bwMode="auto">
            <a:xfrm>
              <a:off x="503" y="842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1</a:t>
              </a:r>
            </a:p>
          </p:txBody>
        </p:sp>
        <p:sp>
          <p:nvSpPr>
            <p:cNvPr id="236555" name="Text Box 11"/>
            <p:cNvSpPr txBox="1">
              <a:spLocks noChangeArrowheads="1"/>
            </p:cNvSpPr>
            <p:nvPr/>
          </p:nvSpPr>
          <p:spPr bwMode="auto">
            <a:xfrm>
              <a:off x="1142" y="852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2</a:t>
              </a:r>
            </a:p>
          </p:txBody>
        </p:sp>
        <p:sp>
          <p:nvSpPr>
            <p:cNvPr id="236556" name="Text Box 12"/>
            <p:cNvSpPr txBox="1">
              <a:spLocks noChangeArrowheads="1"/>
            </p:cNvSpPr>
            <p:nvPr/>
          </p:nvSpPr>
          <p:spPr bwMode="auto">
            <a:xfrm>
              <a:off x="1426" y="1376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3</a:t>
              </a:r>
            </a:p>
          </p:txBody>
        </p:sp>
        <p:sp>
          <p:nvSpPr>
            <p:cNvPr id="236557" name="Text Box 13"/>
            <p:cNvSpPr txBox="1">
              <a:spLocks noChangeArrowheads="1"/>
            </p:cNvSpPr>
            <p:nvPr/>
          </p:nvSpPr>
          <p:spPr bwMode="auto">
            <a:xfrm>
              <a:off x="1129" y="1918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4</a:t>
              </a:r>
            </a:p>
          </p:txBody>
        </p:sp>
        <p:sp>
          <p:nvSpPr>
            <p:cNvPr id="236558" name="Text Box 14"/>
            <p:cNvSpPr txBox="1">
              <a:spLocks noChangeArrowheads="1"/>
            </p:cNvSpPr>
            <p:nvPr/>
          </p:nvSpPr>
          <p:spPr bwMode="auto">
            <a:xfrm>
              <a:off x="533" y="1925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5</a:t>
              </a:r>
            </a:p>
          </p:txBody>
        </p:sp>
        <p:sp>
          <p:nvSpPr>
            <p:cNvPr id="236559" name="Text Box 15"/>
            <p:cNvSpPr txBox="1">
              <a:spLocks noChangeArrowheads="1"/>
            </p:cNvSpPr>
            <p:nvPr/>
          </p:nvSpPr>
          <p:spPr bwMode="auto">
            <a:xfrm>
              <a:off x="215" y="1375"/>
              <a:ext cx="1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6</a:t>
              </a:r>
            </a:p>
          </p:txBody>
        </p:sp>
      </p:grpSp>
      <p:graphicFrame>
        <p:nvGraphicFramePr>
          <p:cNvPr id="236561" name="Object 17"/>
          <p:cNvGraphicFramePr>
            <a:graphicFrameLocks noChangeAspect="1"/>
          </p:cNvGraphicFramePr>
          <p:nvPr/>
        </p:nvGraphicFramePr>
        <p:xfrm>
          <a:off x="2713038" y="1382713"/>
          <a:ext cx="23495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2" name="Equation" r:id="rId3" imgW="1828800" imgH="1371600" progId="Equation.3">
                  <p:embed/>
                </p:oleObj>
              </mc:Choice>
              <mc:Fallback>
                <p:oleObj name="Equation" r:id="rId3" imgW="1828800" imgH="1371600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1382713"/>
                        <a:ext cx="2349500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62" name="Object 18"/>
          <p:cNvGraphicFramePr>
            <a:graphicFrameLocks noChangeAspect="1"/>
          </p:cNvGraphicFramePr>
          <p:nvPr/>
        </p:nvGraphicFramePr>
        <p:xfrm>
          <a:off x="1903413" y="3325813"/>
          <a:ext cx="28098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3" name="Equation" r:id="rId5" imgW="1562100" imgH="203200" progId="Equation.3">
                  <p:embed/>
                </p:oleObj>
              </mc:Choice>
              <mc:Fallback>
                <p:oleObj name="Equation" r:id="rId5" imgW="1562100" imgH="203200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3325813"/>
                        <a:ext cx="2809875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6584" name="Group 40"/>
          <p:cNvGrpSpPr>
            <a:grpSpLocks/>
          </p:cNvGrpSpPr>
          <p:nvPr/>
        </p:nvGrpSpPr>
        <p:grpSpPr bwMode="auto">
          <a:xfrm>
            <a:off x="6224588" y="1268413"/>
            <a:ext cx="2144712" cy="2055812"/>
            <a:chOff x="4233" y="1044"/>
            <a:chExt cx="1351" cy="1295"/>
          </a:xfrm>
        </p:grpSpPr>
        <p:grpSp>
          <p:nvGrpSpPr>
            <p:cNvPr id="236583" name="Group 39"/>
            <p:cNvGrpSpPr>
              <a:grpSpLocks/>
            </p:cNvGrpSpPr>
            <p:nvPr/>
          </p:nvGrpSpPr>
          <p:grpSpPr bwMode="auto">
            <a:xfrm>
              <a:off x="4233" y="1158"/>
              <a:ext cx="788" cy="1088"/>
              <a:chOff x="3902" y="1145"/>
              <a:chExt cx="1100" cy="1088"/>
            </a:xfrm>
          </p:grpSpPr>
          <p:sp>
            <p:nvSpPr>
              <p:cNvPr id="236570" name="Line 26"/>
              <p:cNvSpPr>
                <a:spLocks noChangeShapeType="1"/>
              </p:cNvSpPr>
              <p:nvPr/>
            </p:nvSpPr>
            <p:spPr bwMode="auto">
              <a:xfrm>
                <a:off x="3905" y="1145"/>
                <a:ext cx="5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36572" name="Line 28"/>
              <p:cNvSpPr>
                <a:spLocks noChangeShapeType="1"/>
              </p:cNvSpPr>
              <p:nvPr/>
            </p:nvSpPr>
            <p:spPr bwMode="auto">
              <a:xfrm>
                <a:off x="3904" y="1417"/>
                <a:ext cx="5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36573" name="Line 29"/>
              <p:cNvSpPr>
                <a:spLocks noChangeShapeType="1"/>
              </p:cNvSpPr>
              <p:nvPr/>
            </p:nvSpPr>
            <p:spPr bwMode="auto">
              <a:xfrm>
                <a:off x="4470" y="1961"/>
                <a:ext cx="5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36574" name="Line 30"/>
              <p:cNvSpPr>
                <a:spLocks noChangeShapeType="1"/>
              </p:cNvSpPr>
              <p:nvPr/>
            </p:nvSpPr>
            <p:spPr bwMode="auto">
              <a:xfrm>
                <a:off x="4472" y="1416"/>
                <a:ext cx="5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36576" name="Line 32"/>
              <p:cNvSpPr>
                <a:spLocks noChangeShapeType="1"/>
              </p:cNvSpPr>
              <p:nvPr/>
            </p:nvSpPr>
            <p:spPr bwMode="auto">
              <a:xfrm>
                <a:off x="3902" y="1961"/>
                <a:ext cx="5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36578" name="Line 34"/>
              <p:cNvSpPr>
                <a:spLocks noChangeShapeType="1"/>
              </p:cNvSpPr>
              <p:nvPr/>
            </p:nvSpPr>
            <p:spPr bwMode="auto">
              <a:xfrm>
                <a:off x="3908" y="2233"/>
                <a:ext cx="5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  <p:graphicFrame>
          <p:nvGraphicFramePr>
            <p:cNvPr id="236581" name="Object 37"/>
            <p:cNvGraphicFramePr>
              <a:graphicFrameLocks noChangeAspect="1"/>
            </p:cNvGraphicFramePr>
            <p:nvPr/>
          </p:nvGraphicFramePr>
          <p:xfrm>
            <a:off x="5073" y="1868"/>
            <a:ext cx="511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44" name="Equation" r:id="rId7" imgW="469696" imgH="431613" progId="Equation.3">
                    <p:embed/>
                  </p:oleObj>
                </mc:Choice>
                <mc:Fallback>
                  <p:oleObj name="Equation" r:id="rId7" imgW="469696" imgH="431613" progId="Equation.3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3" y="1868"/>
                          <a:ext cx="511" cy="4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A6F696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582" name="Object 38"/>
            <p:cNvGraphicFramePr>
              <a:graphicFrameLocks noChangeAspect="1"/>
            </p:cNvGraphicFramePr>
            <p:nvPr/>
          </p:nvGraphicFramePr>
          <p:xfrm>
            <a:off x="5064" y="1044"/>
            <a:ext cx="511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45" name="Equation" r:id="rId9" imgW="469696" imgH="431613" progId="Equation.3">
                    <p:embed/>
                  </p:oleObj>
                </mc:Choice>
                <mc:Fallback>
                  <p:oleObj name="Equation" r:id="rId9" imgW="469696" imgH="431613" progId="Equation.3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4" y="1044"/>
                          <a:ext cx="511" cy="4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A6F696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6586" name="AutoShape 42"/>
          <p:cNvSpPr>
            <a:spLocks noChangeArrowheads="1"/>
          </p:cNvSpPr>
          <p:nvPr/>
        </p:nvSpPr>
        <p:spPr bwMode="auto">
          <a:xfrm>
            <a:off x="836613" y="5534025"/>
            <a:ext cx="1039812" cy="898525"/>
          </a:xfrm>
          <a:prstGeom prst="hexagon">
            <a:avLst>
              <a:gd name="adj" fmla="val 28931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596" name="AutoShape 52"/>
          <p:cNvSpPr>
            <a:spLocks noChangeArrowheads="1"/>
          </p:cNvSpPr>
          <p:nvPr/>
        </p:nvSpPr>
        <p:spPr bwMode="auto">
          <a:xfrm>
            <a:off x="852488" y="4056063"/>
            <a:ext cx="1039812" cy="898525"/>
          </a:xfrm>
          <a:prstGeom prst="hexagon">
            <a:avLst>
              <a:gd name="adj" fmla="val 28931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599" name="Oval 55"/>
          <p:cNvSpPr>
            <a:spLocks noChangeArrowheads="1"/>
          </p:cNvSpPr>
          <p:nvPr/>
        </p:nvSpPr>
        <p:spPr bwMode="auto">
          <a:xfrm>
            <a:off x="1709738" y="4297363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614" name="AutoShape 70"/>
          <p:cNvSpPr>
            <a:spLocks noChangeArrowheads="1"/>
          </p:cNvSpPr>
          <p:nvPr/>
        </p:nvSpPr>
        <p:spPr bwMode="auto">
          <a:xfrm>
            <a:off x="2409825" y="4052888"/>
            <a:ext cx="1039813" cy="898525"/>
          </a:xfrm>
          <a:prstGeom prst="hexagon">
            <a:avLst>
              <a:gd name="adj" fmla="val 28931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36667" name="Group 123"/>
          <p:cNvGrpSpPr>
            <a:grpSpLocks/>
          </p:cNvGrpSpPr>
          <p:nvPr/>
        </p:nvGrpSpPr>
        <p:grpSpPr bwMode="auto">
          <a:xfrm>
            <a:off x="1152525" y="4322763"/>
            <a:ext cx="3833813" cy="1843087"/>
            <a:chOff x="726" y="2723"/>
            <a:chExt cx="2415" cy="1161"/>
          </a:xfrm>
        </p:grpSpPr>
        <p:sp>
          <p:nvSpPr>
            <p:cNvPr id="236644" name="Text Box 100"/>
            <p:cNvSpPr txBox="1">
              <a:spLocks noChangeArrowheads="1"/>
            </p:cNvSpPr>
            <p:nvPr/>
          </p:nvSpPr>
          <p:spPr bwMode="auto">
            <a:xfrm>
              <a:off x="726" y="3672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a</a:t>
              </a:r>
              <a:r>
                <a:rPr lang="en-US" sz="1600" b="1" baseline="-25000">
                  <a:latin typeface="Arial" pitchFamily="34" charset="0"/>
                </a:rPr>
                <a:t>2u</a:t>
              </a:r>
            </a:p>
          </p:txBody>
        </p:sp>
        <p:sp>
          <p:nvSpPr>
            <p:cNvPr id="236645" name="Text Box 101"/>
            <p:cNvSpPr txBox="1">
              <a:spLocks noChangeArrowheads="1"/>
            </p:cNvSpPr>
            <p:nvPr/>
          </p:nvSpPr>
          <p:spPr bwMode="auto">
            <a:xfrm>
              <a:off x="751" y="2723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b</a:t>
              </a:r>
              <a:r>
                <a:rPr lang="en-US" sz="1600" b="1" baseline="-25000">
                  <a:latin typeface="Arial" pitchFamily="34" charset="0"/>
                </a:rPr>
                <a:t>2u</a:t>
              </a:r>
            </a:p>
          </p:txBody>
        </p:sp>
        <p:sp>
          <p:nvSpPr>
            <p:cNvPr id="236646" name="Text Box 102"/>
            <p:cNvSpPr txBox="1">
              <a:spLocks noChangeArrowheads="1"/>
            </p:cNvSpPr>
            <p:nvPr/>
          </p:nvSpPr>
          <p:spPr bwMode="auto">
            <a:xfrm>
              <a:off x="1764" y="3670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e</a:t>
              </a:r>
              <a:r>
                <a:rPr lang="en-US" sz="1600" b="1" baseline="-25000">
                  <a:latin typeface="Arial" pitchFamily="34" charset="0"/>
                </a:rPr>
                <a:t>1g</a:t>
              </a:r>
            </a:p>
          </p:txBody>
        </p:sp>
        <p:sp>
          <p:nvSpPr>
            <p:cNvPr id="236647" name="Text Box 103"/>
            <p:cNvSpPr txBox="1">
              <a:spLocks noChangeArrowheads="1"/>
            </p:cNvSpPr>
            <p:nvPr/>
          </p:nvSpPr>
          <p:spPr bwMode="auto">
            <a:xfrm>
              <a:off x="2742" y="3656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e</a:t>
              </a:r>
              <a:r>
                <a:rPr lang="en-US" sz="1600" b="1" baseline="-25000">
                  <a:latin typeface="Arial" pitchFamily="34" charset="0"/>
                </a:rPr>
                <a:t>1g</a:t>
              </a:r>
            </a:p>
          </p:txBody>
        </p:sp>
        <p:sp>
          <p:nvSpPr>
            <p:cNvPr id="236648" name="Text Box 104"/>
            <p:cNvSpPr txBox="1">
              <a:spLocks noChangeArrowheads="1"/>
            </p:cNvSpPr>
            <p:nvPr/>
          </p:nvSpPr>
          <p:spPr bwMode="auto">
            <a:xfrm>
              <a:off x="1732" y="2723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e</a:t>
              </a:r>
              <a:r>
                <a:rPr lang="en-US" sz="1600" b="1" baseline="-25000">
                  <a:latin typeface="Arial" pitchFamily="34" charset="0"/>
                </a:rPr>
                <a:t>2u</a:t>
              </a:r>
            </a:p>
          </p:txBody>
        </p:sp>
        <p:sp>
          <p:nvSpPr>
            <p:cNvPr id="236649" name="Text Box 105"/>
            <p:cNvSpPr txBox="1">
              <a:spLocks noChangeArrowheads="1"/>
            </p:cNvSpPr>
            <p:nvPr/>
          </p:nvSpPr>
          <p:spPr bwMode="auto">
            <a:xfrm>
              <a:off x="2738" y="2726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e</a:t>
              </a:r>
              <a:r>
                <a:rPr lang="en-US" sz="1600" b="1" baseline="-25000">
                  <a:latin typeface="Arial" pitchFamily="34" charset="0"/>
                </a:rPr>
                <a:t>2u</a:t>
              </a:r>
            </a:p>
          </p:txBody>
        </p:sp>
      </p:grpSp>
      <p:sp>
        <p:nvSpPr>
          <p:cNvPr id="236650" name="Text Box 106"/>
          <p:cNvSpPr txBox="1">
            <a:spLocks noChangeArrowheads="1"/>
          </p:cNvSpPr>
          <p:nvPr/>
        </p:nvSpPr>
        <p:spPr bwMode="auto">
          <a:xfrm>
            <a:off x="5813425" y="1689100"/>
            <a:ext cx="633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CC"/>
                </a:solidFill>
                <a:latin typeface="Arial" pitchFamily="34" charset="0"/>
              </a:rPr>
              <a:t>e</a:t>
            </a:r>
            <a:r>
              <a:rPr lang="en-US" sz="1600" b="1" baseline="-25000">
                <a:solidFill>
                  <a:srgbClr val="FF33CC"/>
                </a:solidFill>
                <a:latin typeface="Arial" pitchFamily="34" charset="0"/>
              </a:rPr>
              <a:t>2u</a:t>
            </a:r>
          </a:p>
        </p:txBody>
      </p:sp>
      <p:sp>
        <p:nvSpPr>
          <p:cNvPr id="236651" name="Text Box 107"/>
          <p:cNvSpPr txBox="1">
            <a:spLocks noChangeArrowheads="1"/>
          </p:cNvSpPr>
          <p:nvPr/>
        </p:nvSpPr>
        <p:spPr bwMode="auto">
          <a:xfrm>
            <a:off x="5830888" y="2533650"/>
            <a:ext cx="63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CCFF"/>
                </a:solidFill>
                <a:latin typeface="Arial" pitchFamily="34" charset="0"/>
              </a:rPr>
              <a:t>e</a:t>
            </a:r>
            <a:r>
              <a:rPr lang="en-US" sz="1600" b="1" baseline="-25000">
                <a:solidFill>
                  <a:srgbClr val="33CCFF"/>
                </a:solidFill>
                <a:latin typeface="Arial" pitchFamily="34" charset="0"/>
              </a:rPr>
              <a:t>1g</a:t>
            </a:r>
          </a:p>
        </p:txBody>
      </p:sp>
      <p:sp>
        <p:nvSpPr>
          <p:cNvPr id="236652" name="Text Box 108"/>
          <p:cNvSpPr txBox="1">
            <a:spLocks noChangeArrowheads="1"/>
          </p:cNvSpPr>
          <p:nvPr/>
        </p:nvSpPr>
        <p:spPr bwMode="auto">
          <a:xfrm>
            <a:off x="5830888" y="1268413"/>
            <a:ext cx="63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600" b="1" baseline="-25000">
                <a:solidFill>
                  <a:srgbClr val="FF33CC"/>
                </a:solidFill>
                <a:latin typeface="Arial" pitchFamily="34" charset="0"/>
              </a:rPr>
              <a:t>2u</a:t>
            </a:r>
          </a:p>
        </p:txBody>
      </p:sp>
      <p:sp>
        <p:nvSpPr>
          <p:cNvPr id="236653" name="Text Box 109"/>
          <p:cNvSpPr txBox="1">
            <a:spLocks noChangeArrowheads="1"/>
          </p:cNvSpPr>
          <p:nvPr/>
        </p:nvSpPr>
        <p:spPr bwMode="auto">
          <a:xfrm>
            <a:off x="5843588" y="2951163"/>
            <a:ext cx="63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33CCFF"/>
                </a:solidFill>
                <a:latin typeface="Arial" pitchFamily="34" charset="0"/>
              </a:rPr>
              <a:t>a</a:t>
            </a:r>
            <a:r>
              <a:rPr lang="en-US" sz="1600" b="1" baseline="-25000">
                <a:solidFill>
                  <a:srgbClr val="33CCFF"/>
                </a:solidFill>
                <a:latin typeface="Arial" pitchFamily="34" charset="0"/>
              </a:rPr>
              <a:t>2u</a:t>
            </a:r>
          </a:p>
        </p:txBody>
      </p:sp>
      <p:grpSp>
        <p:nvGrpSpPr>
          <p:cNvPr id="236659" name="Group 115"/>
          <p:cNvGrpSpPr>
            <a:grpSpLocks/>
          </p:cNvGrpSpPr>
          <p:nvPr/>
        </p:nvGrpSpPr>
        <p:grpSpPr bwMode="auto">
          <a:xfrm>
            <a:off x="6462713" y="3030538"/>
            <a:ext cx="111125" cy="304800"/>
            <a:chOff x="3761" y="3597"/>
            <a:chExt cx="108" cy="287"/>
          </a:xfrm>
        </p:grpSpPr>
        <p:sp>
          <p:nvSpPr>
            <p:cNvPr id="236655" name="Line 111"/>
            <p:cNvSpPr>
              <a:spLocks noChangeShapeType="1"/>
            </p:cNvSpPr>
            <p:nvPr/>
          </p:nvSpPr>
          <p:spPr bwMode="auto">
            <a:xfrm flipV="1">
              <a:off x="3761" y="3597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6656" name="Line 112"/>
            <p:cNvSpPr>
              <a:spLocks noChangeShapeType="1"/>
            </p:cNvSpPr>
            <p:nvPr/>
          </p:nvSpPr>
          <p:spPr bwMode="auto">
            <a:xfrm flipH="1">
              <a:off x="3869" y="3606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6660" name="Group 116"/>
          <p:cNvGrpSpPr>
            <a:grpSpLocks/>
          </p:cNvGrpSpPr>
          <p:nvPr/>
        </p:nvGrpSpPr>
        <p:grpSpPr bwMode="auto">
          <a:xfrm>
            <a:off x="6467475" y="2578100"/>
            <a:ext cx="111125" cy="304800"/>
            <a:chOff x="3761" y="3597"/>
            <a:chExt cx="108" cy="287"/>
          </a:xfrm>
        </p:grpSpPr>
        <p:sp>
          <p:nvSpPr>
            <p:cNvPr id="236661" name="Line 117"/>
            <p:cNvSpPr>
              <a:spLocks noChangeShapeType="1"/>
            </p:cNvSpPr>
            <p:nvPr/>
          </p:nvSpPr>
          <p:spPr bwMode="auto">
            <a:xfrm flipV="1">
              <a:off x="3761" y="3597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6662" name="Line 118"/>
            <p:cNvSpPr>
              <a:spLocks noChangeShapeType="1"/>
            </p:cNvSpPr>
            <p:nvPr/>
          </p:nvSpPr>
          <p:spPr bwMode="auto">
            <a:xfrm flipH="1">
              <a:off x="3869" y="3606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6663" name="Group 119"/>
          <p:cNvGrpSpPr>
            <a:grpSpLocks/>
          </p:cNvGrpSpPr>
          <p:nvPr/>
        </p:nvGrpSpPr>
        <p:grpSpPr bwMode="auto">
          <a:xfrm>
            <a:off x="7135813" y="2578100"/>
            <a:ext cx="111125" cy="304800"/>
            <a:chOff x="3761" y="3597"/>
            <a:chExt cx="108" cy="287"/>
          </a:xfrm>
        </p:grpSpPr>
        <p:sp>
          <p:nvSpPr>
            <p:cNvPr id="236664" name="Line 120"/>
            <p:cNvSpPr>
              <a:spLocks noChangeShapeType="1"/>
            </p:cNvSpPr>
            <p:nvPr/>
          </p:nvSpPr>
          <p:spPr bwMode="auto">
            <a:xfrm flipV="1">
              <a:off x="3761" y="3597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36665" name="Line 121"/>
            <p:cNvSpPr>
              <a:spLocks noChangeShapeType="1"/>
            </p:cNvSpPr>
            <p:nvPr/>
          </p:nvSpPr>
          <p:spPr bwMode="auto">
            <a:xfrm flipH="1">
              <a:off x="3869" y="3606"/>
              <a:ext cx="0" cy="27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36666" name="Object 122"/>
          <p:cNvGraphicFramePr>
            <a:graphicFrameLocks noChangeAspect="1"/>
          </p:cNvGraphicFramePr>
          <p:nvPr/>
        </p:nvGraphicFramePr>
        <p:xfrm>
          <a:off x="5797550" y="3541713"/>
          <a:ext cx="300037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6" name="Equation" r:id="rId11" imgW="1854200" imgH="431800" progId="Equation.3">
                  <p:embed/>
                </p:oleObj>
              </mc:Choice>
              <mc:Fallback>
                <p:oleObj name="Equation" r:id="rId11" imgW="1854200" imgH="431800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541713"/>
                        <a:ext cx="300037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668" name="Text Box 124"/>
          <p:cNvSpPr txBox="1">
            <a:spLocks noChangeArrowheads="1"/>
          </p:cNvSpPr>
          <p:nvPr/>
        </p:nvSpPr>
        <p:spPr bwMode="auto">
          <a:xfrm>
            <a:off x="5627688" y="4467225"/>
            <a:ext cx="3248025" cy="7127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The </a:t>
            </a:r>
            <a:r>
              <a:rPr lang="en-US" sz="1600">
                <a:sym typeface="Symbol" pitchFamily="18" charset="2"/>
              </a:rPr>
              <a:t>-bond formation energy: 8</a:t>
            </a:r>
          </a:p>
          <a:p>
            <a:pPr>
              <a:spcBef>
                <a:spcPct val="50000"/>
              </a:spcBef>
            </a:pPr>
            <a:r>
              <a:rPr lang="en-US" sz="1600">
                <a:sym typeface="Symbol" pitchFamily="18" charset="2"/>
              </a:rPr>
              <a:t>The delocalization energy: 2</a:t>
            </a:r>
          </a:p>
        </p:txBody>
      </p:sp>
      <p:grpSp>
        <p:nvGrpSpPr>
          <p:cNvPr id="236690" name="Group 146"/>
          <p:cNvGrpSpPr>
            <a:grpSpLocks/>
          </p:cNvGrpSpPr>
          <p:nvPr/>
        </p:nvGrpSpPr>
        <p:grpSpPr bwMode="auto">
          <a:xfrm>
            <a:off x="495300" y="1071563"/>
            <a:ext cx="2044700" cy="1971675"/>
            <a:chOff x="312" y="675"/>
            <a:chExt cx="1288" cy="1242"/>
          </a:xfrm>
        </p:grpSpPr>
        <p:sp>
          <p:nvSpPr>
            <p:cNvPr id="236676" name="Oval 132"/>
            <p:cNvSpPr>
              <a:spLocks noChangeArrowheads="1"/>
            </p:cNvSpPr>
            <p:nvPr/>
          </p:nvSpPr>
          <p:spPr bwMode="auto">
            <a:xfrm rot="1055830">
              <a:off x="312" y="1151"/>
              <a:ext cx="186" cy="282"/>
            </a:xfrm>
            <a:prstGeom prst="ellipse">
              <a:avLst/>
            </a:prstGeom>
            <a:solidFill>
              <a:srgbClr val="FF66CC">
                <a:alpha val="72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79" name="Oval 135"/>
            <p:cNvSpPr>
              <a:spLocks noChangeArrowheads="1"/>
            </p:cNvSpPr>
            <p:nvPr/>
          </p:nvSpPr>
          <p:spPr bwMode="auto">
            <a:xfrm rot="1055830">
              <a:off x="598" y="675"/>
              <a:ext cx="186" cy="282"/>
            </a:xfrm>
            <a:prstGeom prst="ellipse">
              <a:avLst/>
            </a:prstGeom>
            <a:solidFill>
              <a:srgbClr val="FF66CC">
                <a:alpha val="72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1" name="Oval 137"/>
            <p:cNvSpPr>
              <a:spLocks noChangeArrowheads="1"/>
            </p:cNvSpPr>
            <p:nvPr/>
          </p:nvSpPr>
          <p:spPr bwMode="auto">
            <a:xfrm rot="1055830">
              <a:off x="1132" y="681"/>
              <a:ext cx="186" cy="282"/>
            </a:xfrm>
            <a:prstGeom prst="ellipse">
              <a:avLst/>
            </a:prstGeom>
            <a:solidFill>
              <a:srgbClr val="FF66CC">
                <a:alpha val="72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3" name="Oval 139"/>
            <p:cNvSpPr>
              <a:spLocks noChangeArrowheads="1"/>
            </p:cNvSpPr>
            <p:nvPr/>
          </p:nvSpPr>
          <p:spPr bwMode="auto">
            <a:xfrm rot="1055830">
              <a:off x="1414" y="1149"/>
              <a:ext cx="186" cy="282"/>
            </a:xfrm>
            <a:prstGeom prst="ellipse">
              <a:avLst/>
            </a:prstGeom>
            <a:solidFill>
              <a:srgbClr val="FF66CC">
                <a:alpha val="72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5" name="Oval 141"/>
            <p:cNvSpPr>
              <a:spLocks noChangeArrowheads="1"/>
            </p:cNvSpPr>
            <p:nvPr/>
          </p:nvSpPr>
          <p:spPr bwMode="auto">
            <a:xfrm rot="1055830">
              <a:off x="1114" y="1629"/>
              <a:ext cx="186" cy="282"/>
            </a:xfrm>
            <a:prstGeom prst="ellipse">
              <a:avLst/>
            </a:prstGeom>
            <a:solidFill>
              <a:srgbClr val="FF66CC">
                <a:alpha val="72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87" name="Oval 143"/>
            <p:cNvSpPr>
              <a:spLocks noChangeArrowheads="1"/>
            </p:cNvSpPr>
            <p:nvPr/>
          </p:nvSpPr>
          <p:spPr bwMode="auto">
            <a:xfrm rot="1055830">
              <a:off x="598" y="1635"/>
              <a:ext cx="186" cy="282"/>
            </a:xfrm>
            <a:prstGeom prst="ellipse">
              <a:avLst/>
            </a:prstGeom>
            <a:solidFill>
              <a:srgbClr val="FF66CC">
                <a:alpha val="72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36691" name="Oval 147"/>
          <p:cNvSpPr>
            <a:spLocks noChangeArrowheads="1"/>
          </p:cNvSpPr>
          <p:nvPr/>
        </p:nvSpPr>
        <p:spPr bwMode="auto">
          <a:xfrm>
            <a:off x="935038" y="3884613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692" name="Oval 148"/>
          <p:cNvSpPr>
            <a:spLocks noChangeArrowheads="1"/>
          </p:cNvSpPr>
          <p:nvPr/>
        </p:nvSpPr>
        <p:spPr bwMode="auto">
          <a:xfrm>
            <a:off x="944563" y="4779963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693" name="Oval 149"/>
          <p:cNvSpPr>
            <a:spLocks noChangeArrowheads="1"/>
          </p:cNvSpPr>
          <p:nvPr/>
        </p:nvSpPr>
        <p:spPr bwMode="auto">
          <a:xfrm>
            <a:off x="1458913" y="3894138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694" name="Oval 150"/>
          <p:cNvSpPr>
            <a:spLocks noChangeArrowheads="1"/>
          </p:cNvSpPr>
          <p:nvPr/>
        </p:nvSpPr>
        <p:spPr bwMode="auto">
          <a:xfrm>
            <a:off x="693738" y="4338638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695" name="Oval 151"/>
          <p:cNvSpPr>
            <a:spLocks noChangeArrowheads="1"/>
          </p:cNvSpPr>
          <p:nvPr/>
        </p:nvSpPr>
        <p:spPr bwMode="auto">
          <a:xfrm>
            <a:off x="1465263" y="4795838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36702" name="Group 158"/>
          <p:cNvGrpSpPr>
            <a:grpSpLocks/>
          </p:cNvGrpSpPr>
          <p:nvPr/>
        </p:nvGrpSpPr>
        <p:grpSpPr bwMode="auto">
          <a:xfrm>
            <a:off x="671513" y="5367338"/>
            <a:ext cx="1355725" cy="1250950"/>
            <a:chOff x="573" y="2583"/>
            <a:chExt cx="854" cy="788"/>
          </a:xfrm>
        </p:grpSpPr>
        <p:sp>
          <p:nvSpPr>
            <p:cNvPr id="236696" name="Oval 152"/>
            <p:cNvSpPr>
              <a:spLocks noChangeArrowheads="1"/>
            </p:cNvSpPr>
            <p:nvPr/>
          </p:nvSpPr>
          <p:spPr bwMode="auto">
            <a:xfrm>
              <a:off x="1213" y="2843"/>
              <a:ext cx="214" cy="214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97" name="Oval 153"/>
            <p:cNvSpPr>
              <a:spLocks noChangeArrowheads="1"/>
            </p:cNvSpPr>
            <p:nvPr/>
          </p:nvSpPr>
          <p:spPr bwMode="auto">
            <a:xfrm>
              <a:off x="725" y="2583"/>
              <a:ext cx="214" cy="214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98" name="Oval 154"/>
            <p:cNvSpPr>
              <a:spLocks noChangeArrowheads="1"/>
            </p:cNvSpPr>
            <p:nvPr/>
          </p:nvSpPr>
          <p:spPr bwMode="auto">
            <a:xfrm>
              <a:off x="731" y="3147"/>
              <a:ext cx="214" cy="214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699" name="Oval 155"/>
            <p:cNvSpPr>
              <a:spLocks noChangeArrowheads="1"/>
            </p:cNvSpPr>
            <p:nvPr/>
          </p:nvSpPr>
          <p:spPr bwMode="auto">
            <a:xfrm>
              <a:off x="1055" y="2589"/>
              <a:ext cx="214" cy="214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700" name="Oval 156"/>
            <p:cNvSpPr>
              <a:spLocks noChangeArrowheads="1"/>
            </p:cNvSpPr>
            <p:nvPr/>
          </p:nvSpPr>
          <p:spPr bwMode="auto">
            <a:xfrm>
              <a:off x="573" y="2869"/>
              <a:ext cx="214" cy="214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701" name="Oval 157"/>
            <p:cNvSpPr>
              <a:spLocks noChangeArrowheads="1"/>
            </p:cNvSpPr>
            <p:nvPr/>
          </p:nvSpPr>
          <p:spPr bwMode="auto">
            <a:xfrm>
              <a:off x="1059" y="3157"/>
              <a:ext cx="214" cy="214"/>
            </a:xfrm>
            <a:prstGeom prst="ellipse">
              <a:avLst/>
            </a:prstGeom>
            <a:solidFill>
              <a:srgbClr val="FF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36704" name="Oval 160"/>
          <p:cNvSpPr>
            <a:spLocks noChangeArrowheads="1"/>
          </p:cNvSpPr>
          <p:nvPr/>
        </p:nvSpPr>
        <p:spPr bwMode="auto">
          <a:xfrm>
            <a:off x="2560638" y="3948113"/>
            <a:ext cx="225425" cy="2254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05" name="Oval 161"/>
          <p:cNvSpPr>
            <a:spLocks noChangeArrowheads="1"/>
          </p:cNvSpPr>
          <p:nvPr/>
        </p:nvSpPr>
        <p:spPr bwMode="auto">
          <a:xfrm>
            <a:off x="2503488" y="4786313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06" name="Oval 162"/>
          <p:cNvSpPr>
            <a:spLocks noChangeArrowheads="1"/>
          </p:cNvSpPr>
          <p:nvPr/>
        </p:nvSpPr>
        <p:spPr bwMode="auto">
          <a:xfrm>
            <a:off x="3027363" y="3881438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09" name="Oval 165"/>
          <p:cNvSpPr>
            <a:spLocks noChangeArrowheads="1"/>
          </p:cNvSpPr>
          <p:nvPr/>
        </p:nvSpPr>
        <p:spPr bwMode="auto">
          <a:xfrm>
            <a:off x="3319463" y="4373563"/>
            <a:ext cx="225425" cy="2254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0" name="Oval 166"/>
          <p:cNvSpPr>
            <a:spLocks noChangeArrowheads="1"/>
          </p:cNvSpPr>
          <p:nvPr/>
        </p:nvSpPr>
        <p:spPr bwMode="auto">
          <a:xfrm>
            <a:off x="2300288" y="4373563"/>
            <a:ext cx="225425" cy="2254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1" name="Oval 167"/>
          <p:cNvSpPr>
            <a:spLocks noChangeArrowheads="1"/>
          </p:cNvSpPr>
          <p:nvPr/>
        </p:nvSpPr>
        <p:spPr bwMode="auto">
          <a:xfrm>
            <a:off x="3059113" y="4837113"/>
            <a:ext cx="225425" cy="2254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2" name="AutoShape 168"/>
          <p:cNvSpPr>
            <a:spLocks noChangeArrowheads="1"/>
          </p:cNvSpPr>
          <p:nvPr/>
        </p:nvSpPr>
        <p:spPr bwMode="auto">
          <a:xfrm>
            <a:off x="2530475" y="5602288"/>
            <a:ext cx="1039813" cy="898525"/>
          </a:xfrm>
          <a:prstGeom prst="hexagon">
            <a:avLst>
              <a:gd name="adj" fmla="val 28931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3" name="Oval 169"/>
          <p:cNvSpPr>
            <a:spLocks noChangeArrowheads="1"/>
          </p:cNvSpPr>
          <p:nvPr/>
        </p:nvSpPr>
        <p:spPr bwMode="auto">
          <a:xfrm>
            <a:off x="2681288" y="5497513"/>
            <a:ext cx="225425" cy="2254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4" name="Oval 170"/>
          <p:cNvSpPr>
            <a:spLocks noChangeArrowheads="1"/>
          </p:cNvSpPr>
          <p:nvPr/>
        </p:nvSpPr>
        <p:spPr bwMode="auto">
          <a:xfrm>
            <a:off x="2624138" y="6335713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5" name="Oval 171"/>
          <p:cNvSpPr>
            <a:spLocks noChangeArrowheads="1"/>
          </p:cNvSpPr>
          <p:nvPr/>
        </p:nvSpPr>
        <p:spPr bwMode="auto">
          <a:xfrm>
            <a:off x="3148013" y="5430838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6" name="Oval 172"/>
          <p:cNvSpPr>
            <a:spLocks noChangeArrowheads="1"/>
          </p:cNvSpPr>
          <p:nvPr/>
        </p:nvSpPr>
        <p:spPr bwMode="auto">
          <a:xfrm>
            <a:off x="3440113" y="5922963"/>
            <a:ext cx="225425" cy="2254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7" name="Oval 173"/>
          <p:cNvSpPr>
            <a:spLocks noChangeArrowheads="1"/>
          </p:cNvSpPr>
          <p:nvPr/>
        </p:nvSpPr>
        <p:spPr bwMode="auto">
          <a:xfrm>
            <a:off x="2420938" y="5922963"/>
            <a:ext cx="225425" cy="2254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18" name="Oval 174"/>
          <p:cNvSpPr>
            <a:spLocks noChangeArrowheads="1"/>
          </p:cNvSpPr>
          <p:nvPr/>
        </p:nvSpPr>
        <p:spPr bwMode="auto">
          <a:xfrm>
            <a:off x="3179763" y="6386513"/>
            <a:ext cx="225425" cy="2254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20" name="AutoShape 176"/>
          <p:cNvSpPr>
            <a:spLocks noChangeArrowheads="1"/>
          </p:cNvSpPr>
          <p:nvPr/>
        </p:nvSpPr>
        <p:spPr bwMode="auto">
          <a:xfrm>
            <a:off x="4024313" y="4092575"/>
            <a:ext cx="1039812" cy="898525"/>
          </a:xfrm>
          <a:prstGeom prst="hexagon">
            <a:avLst>
              <a:gd name="adj" fmla="val 28931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22" name="Oval 178"/>
          <p:cNvSpPr>
            <a:spLocks noChangeArrowheads="1"/>
          </p:cNvSpPr>
          <p:nvPr/>
        </p:nvSpPr>
        <p:spPr bwMode="auto">
          <a:xfrm>
            <a:off x="4875213" y="4338638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23" name="Oval 179"/>
          <p:cNvSpPr>
            <a:spLocks noChangeArrowheads="1"/>
          </p:cNvSpPr>
          <p:nvPr/>
        </p:nvSpPr>
        <p:spPr bwMode="auto">
          <a:xfrm>
            <a:off x="4100513" y="3925888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26" name="Oval 182"/>
          <p:cNvSpPr>
            <a:spLocks noChangeArrowheads="1"/>
          </p:cNvSpPr>
          <p:nvPr/>
        </p:nvSpPr>
        <p:spPr bwMode="auto">
          <a:xfrm>
            <a:off x="3859213" y="4379913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27" name="Oval 183"/>
          <p:cNvSpPr>
            <a:spLocks noChangeArrowheads="1"/>
          </p:cNvSpPr>
          <p:nvPr/>
        </p:nvSpPr>
        <p:spPr bwMode="auto">
          <a:xfrm>
            <a:off x="4630738" y="4837113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28" name="AutoShape 184"/>
          <p:cNvSpPr>
            <a:spLocks noChangeArrowheads="1"/>
          </p:cNvSpPr>
          <p:nvPr/>
        </p:nvSpPr>
        <p:spPr bwMode="auto">
          <a:xfrm>
            <a:off x="4068763" y="5546725"/>
            <a:ext cx="1039812" cy="898525"/>
          </a:xfrm>
          <a:prstGeom prst="hexagon">
            <a:avLst>
              <a:gd name="adj" fmla="val 28931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29" name="Oval 185"/>
          <p:cNvSpPr>
            <a:spLocks noChangeArrowheads="1"/>
          </p:cNvSpPr>
          <p:nvPr/>
        </p:nvSpPr>
        <p:spPr bwMode="auto">
          <a:xfrm>
            <a:off x="4919663" y="5792788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30" name="Oval 186"/>
          <p:cNvSpPr>
            <a:spLocks noChangeArrowheads="1"/>
          </p:cNvSpPr>
          <p:nvPr/>
        </p:nvSpPr>
        <p:spPr bwMode="auto">
          <a:xfrm>
            <a:off x="4144963" y="5380038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31" name="Oval 187"/>
          <p:cNvSpPr>
            <a:spLocks noChangeArrowheads="1"/>
          </p:cNvSpPr>
          <p:nvPr/>
        </p:nvSpPr>
        <p:spPr bwMode="auto">
          <a:xfrm>
            <a:off x="3903663" y="5834063"/>
            <a:ext cx="339725" cy="339725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6732" name="Oval 188"/>
          <p:cNvSpPr>
            <a:spLocks noChangeArrowheads="1"/>
          </p:cNvSpPr>
          <p:nvPr/>
        </p:nvSpPr>
        <p:spPr bwMode="auto">
          <a:xfrm>
            <a:off x="4675188" y="6291263"/>
            <a:ext cx="339725" cy="339725"/>
          </a:xfrm>
          <a:prstGeom prst="ellipse">
            <a:avLst/>
          </a:prstGeom>
          <a:solidFill>
            <a:srgbClr val="66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1" name="Rounded Rectangle 100"/>
          <p:cNvSpPr/>
          <p:nvPr/>
        </p:nvSpPr>
        <p:spPr>
          <a:xfrm>
            <a:off x="5462649" y="1092530"/>
            <a:ext cx="3538847" cy="4476997"/>
          </a:xfrm>
          <a:prstGeom prst="roundRect">
            <a:avLst>
              <a:gd name="adj" fmla="val 5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68" grpId="0" animBg="1"/>
      <p:bldP spid="10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286A7-F77C-4A3F-BD6C-DE91E80CAA12}" type="slidenum">
              <a:rPr lang="en-US"/>
              <a:pPr/>
              <a:t>58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Extended Hückel Theory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715000"/>
          </a:xfrm>
        </p:spPr>
        <p:txBody>
          <a:bodyPr/>
          <a:lstStyle/>
          <a:p>
            <a:r>
              <a:rPr lang="en-US"/>
              <a:t>The Hückel theory has been modified to make it applicable to more sophisticate molecules.</a:t>
            </a:r>
          </a:p>
          <a:p>
            <a:pPr lvl="1"/>
            <a:r>
              <a:rPr lang="en-US" sz="3200"/>
              <a:t>Include both </a:t>
            </a:r>
            <a:r>
              <a:rPr lang="en-US" sz="2400">
                <a:sym typeface="Symbol" pitchFamily="18" charset="2"/>
              </a:rPr>
              <a:t></a:t>
            </a:r>
            <a:r>
              <a:rPr lang="en-US" sz="3200">
                <a:sym typeface="Symbol" pitchFamily="18" charset="2"/>
              </a:rPr>
              <a:t> and </a:t>
            </a:r>
            <a:r>
              <a:rPr lang="en-US" sz="2400">
                <a:sym typeface="Symbol" pitchFamily="18" charset="2"/>
              </a:rPr>
              <a:t></a:t>
            </a:r>
            <a:r>
              <a:rPr lang="en-US" sz="3200">
                <a:sym typeface="Symbol" pitchFamily="18" charset="2"/>
              </a:rPr>
              <a:t> orbitals</a:t>
            </a:r>
          </a:p>
          <a:p>
            <a:pPr lvl="1"/>
            <a:r>
              <a:rPr lang="en-US" sz="3200">
                <a:sym typeface="Symbol" pitchFamily="18" charset="2"/>
              </a:rPr>
              <a:t>Calculate overlap integrals and store them as a matrix S; for example</a:t>
            </a:r>
          </a:p>
          <a:p>
            <a:pPr lvl="1"/>
            <a:endParaRPr lang="en-US" sz="3200">
              <a:sym typeface="Symbol" pitchFamily="18" charset="2"/>
            </a:endParaRPr>
          </a:p>
          <a:p>
            <a:pPr lvl="1"/>
            <a:r>
              <a:rPr lang="en-US" sz="3200">
                <a:sym typeface="Symbol" pitchFamily="18" charset="2"/>
              </a:rPr>
              <a:t>Set the </a:t>
            </a:r>
            <a:r>
              <a:rPr lang="en-US" sz="2000">
                <a:sym typeface="Symbol" pitchFamily="18" charset="2"/>
              </a:rPr>
              <a:t></a:t>
            </a:r>
            <a:r>
              <a:rPr lang="en-US" sz="3200">
                <a:sym typeface="Symbol" pitchFamily="18" charset="2"/>
              </a:rPr>
              <a:t> terms to the negative of ionization energies of each orbital</a:t>
            </a:r>
          </a:p>
          <a:p>
            <a:pPr lvl="1"/>
            <a:r>
              <a:rPr lang="en-US" sz="3200">
                <a:sym typeface="Symbol" pitchFamily="18" charset="2"/>
              </a:rPr>
              <a:t>Set the </a:t>
            </a:r>
            <a:r>
              <a:rPr lang="en-US" sz="1800">
                <a:sym typeface="Symbol" pitchFamily="18" charset="2"/>
              </a:rPr>
              <a:t></a:t>
            </a:r>
            <a:r>
              <a:rPr lang="en-US" sz="3200">
                <a:sym typeface="Symbol" pitchFamily="18" charset="2"/>
              </a:rPr>
              <a:t> terms to the values calculated from</a:t>
            </a:r>
          </a:p>
          <a:p>
            <a:pPr lvl="1"/>
            <a:endParaRPr lang="en-US" sz="3200">
              <a:sym typeface="Symbol" pitchFamily="18" charset="2"/>
            </a:endParaRPr>
          </a:p>
          <a:p>
            <a:pPr lvl="1"/>
            <a:r>
              <a:rPr lang="en-US" sz="3200">
                <a:sym typeface="Symbol" pitchFamily="18" charset="2"/>
              </a:rPr>
              <a:t>The Schrödinger equation can be solved by</a:t>
            </a:r>
          </a:p>
        </p:txBody>
      </p:sp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3429000" y="5667375"/>
          <a:ext cx="17367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3" name="Equation" r:id="rId3" imgW="965200" imgH="660400" progId="Equation.3">
                  <p:embed/>
                </p:oleObj>
              </mc:Choice>
              <mc:Fallback>
                <p:oleObj name="Equation" r:id="rId3" imgW="965200" imgH="6604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67375"/>
                        <a:ext cx="17367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7575" name="Group 7"/>
          <p:cNvGrpSpPr>
            <a:grpSpLocks/>
          </p:cNvGrpSpPr>
          <p:nvPr/>
        </p:nvGrpSpPr>
        <p:grpSpPr bwMode="auto">
          <a:xfrm>
            <a:off x="2308225" y="4770438"/>
            <a:ext cx="6337300" cy="434975"/>
            <a:chOff x="1552" y="2677"/>
            <a:chExt cx="3992" cy="274"/>
          </a:xfrm>
        </p:grpSpPr>
        <p:graphicFrame>
          <p:nvGraphicFramePr>
            <p:cNvPr id="237572" name="Object 4"/>
            <p:cNvGraphicFramePr>
              <a:graphicFrameLocks noChangeAspect="1"/>
            </p:cNvGraphicFramePr>
            <p:nvPr/>
          </p:nvGraphicFramePr>
          <p:xfrm>
            <a:off x="1552" y="2677"/>
            <a:ext cx="1597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24" name="Equation" r:id="rId5" imgW="1409088" imgH="241195" progId="Equation.3">
                    <p:embed/>
                  </p:oleObj>
                </mc:Choice>
                <mc:Fallback>
                  <p:oleObj name="Equation" r:id="rId5" imgW="1409088" imgH="241195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2677"/>
                          <a:ext cx="1597" cy="2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A6F696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574" name="Text Box 6"/>
            <p:cNvSpPr txBox="1">
              <a:spLocks noChangeArrowheads="1"/>
            </p:cNvSpPr>
            <p:nvPr/>
          </p:nvSpPr>
          <p:spPr bwMode="auto">
            <a:xfrm>
              <a:off x="3677" y="2697"/>
              <a:ext cx="18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>
                  <a:solidFill>
                    <a:schemeClr val="hlink"/>
                  </a:solidFill>
                  <a:latin typeface="Arial" pitchFamily="34" charset="0"/>
                </a:rPr>
                <a:t> is a constant (equal to 1.75)</a:t>
              </a:r>
            </a:p>
          </p:txBody>
        </p:sp>
      </p:grpSp>
      <p:graphicFrame>
        <p:nvGraphicFramePr>
          <p:cNvPr id="237577" name="Object 9"/>
          <p:cNvGraphicFramePr>
            <a:graphicFrameLocks noChangeAspect="1"/>
          </p:cNvGraphicFramePr>
          <p:nvPr/>
        </p:nvGraphicFramePr>
        <p:xfrm>
          <a:off x="2565400" y="2717800"/>
          <a:ext cx="27320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5" name="Equation" r:id="rId7" imgW="1714500" imgH="558800" progId="Equation.3">
                  <p:embed/>
                </p:oleObj>
              </mc:Choice>
              <mc:Fallback>
                <p:oleObj name="Equation" r:id="rId7" imgW="1714500" imgH="5588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717800"/>
                        <a:ext cx="2732088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5545138" y="2921000"/>
            <a:ext cx="2963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  <a:latin typeface="Arial" pitchFamily="34" charset="0"/>
              </a:rPr>
              <a:t>An overlap between</a:t>
            </a:r>
            <a:r>
              <a:rPr lang="en-US" sz="16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H1s </a:t>
            </a:r>
            <a:r>
              <a:rPr lang="en-US" sz="1400">
                <a:solidFill>
                  <a:schemeClr val="hlink"/>
                </a:solidFill>
                <a:latin typeface="Arial" pitchFamily="34" charset="0"/>
              </a:rPr>
              <a:t>orbitals</a:t>
            </a:r>
            <a:r>
              <a:rPr lang="en-US" sz="14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2F15-CFAF-47AB-AF0E-286F15AA85EA}" type="slidenum">
              <a:rPr lang="en-US"/>
              <a:pPr/>
              <a:t>59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</a:t>
            </a:r>
            <a:r>
              <a:rPr lang="en-US" sz="5400" baseline="-25000"/>
              <a:t>3</a:t>
            </a:r>
            <a:r>
              <a:rPr lang="en-US" sz="5400" baseline="30000"/>
              <a:t>+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Using the extended Hückel theory with H</a:t>
            </a:r>
            <a:r>
              <a:rPr lang="en-US" sz="3600" baseline="-25000"/>
              <a:t>3</a:t>
            </a:r>
            <a:r>
              <a:rPr lang="en-US" sz="3600" baseline="30000"/>
              <a:t>+</a:t>
            </a:r>
          </a:p>
          <a:p>
            <a:pPr lvl="1"/>
            <a:r>
              <a:rPr lang="en-US" sz="3200"/>
              <a:t>The overlap integral matrix is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The Hamiltonian matrix is</a:t>
            </a:r>
          </a:p>
          <a:p>
            <a:pPr lvl="1"/>
            <a:endParaRPr lang="en-US" sz="3200"/>
          </a:p>
          <a:p>
            <a:pPr lvl="1"/>
            <a:endParaRPr lang="en-US" sz="3200"/>
          </a:p>
          <a:p>
            <a:pPr lvl="1"/>
            <a:endParaRPr lang="en-US" sz="3200"/>
          </a:p>
          <a:p>
            <a:pPr lvl="1"/>
            <a:r>
              <a:rPr lang="en-US" sz="3200"/>
              <a:t>The eigenvalues are 0.679</a:t>
            </a:r>
            <a:r>
              <a:rPr lang="en-US" sz="2400">
                <a:sym typeface="Symbol" pitchFamily="18" charset="2"/>
              </a:rPr>
              <a:t></a:t>
            </a:r>
            <a:r>
              <a:rPr lang="en-US" sz="3200">
                <a:sym typeface="Symbol" pitchFamily="18" charset="2"/>
              </a:rPr>
              <a:t>, </a:t>
            </a:r>
            <a:r>
              <a:rPr lang="en-US" sz="3200"/>
              <a:t>0.679</a:t>
            </a:r>
            <a:r>
              <a:rPr lang="en-US" sz="2400">
                <a:sym typeface="Symbol" pitchFamily="18" charset="2"/>
              </a:rPr>
              <a:t></a:t>
            </a:r>
            <a:r>
              <a:rPr lang="en-US" sz="3200">
                <a:sym typeface="Symbol" pitchFamily="18" charset="2"/>
              </a:rPr>
              <a:t>, and </a:t>
            </a:r>
            <a:r>
              <a:rPr lang="en-US" sz="3200"/>
              <a:t>1.281</a:t>
            </a:r>
            <a:r>
              <a:rPr lang="en-US" sz="2400">
                <a:sym typeface="Symbol" pitchFamily="18" charset="2"/>
              </a:rPr>
              <a:t></a:t>
            </a:r>
            <a:r>
              <a:rPr lang="en-US" sz="3200">
                <a:sym typeface="Symbol" pitchFamily="18" charset="2"/>
              </a:rPr>
              <a:t>.</a:t>
            </a:r>
          </a:p>
          <a:p>
            <a:pPr lvl="1"/>
            <a:r>
              <a:rPr lang="en-US" sz="3200">
                <a:sym typeface="Symbol" pitchFamily="18" charset="2"/>
              </a:rPr>
              <a:t>The eigenvector matrix is</a:t>
            </a:r>
          </a:p>
          <a:p>
            <a:pPr lvl="1"/>
            <a:endParaRPr lang="en-US" sz="3200">
              <a:sym typeface="Symbol" pitchFamily="18" charset="2"/>
            </a:endParaRPr>
          </a:p>
          <a:p>
            <a:pPr lvl="1"/>
            <a:endParaRPr lang="en-US" sz="3200">
              <a:sym typeface="Symbol" pitchFamily="18" charset="2"/>
            </a:endParaRPr>
          </a:p>
          <a:p>
            <a:pPr lvl="1"/>
            <a:r>
              <a:rPr lang="en-US" sz="3200">
                <a:sym typeface="Symbol" pitchFamily="18" charset="2"/>
              </a:rPr>
              <a:t>An example of the molecular orbitals (non-normalized)</a:t>
            </a:r>
          </a:p>
        </p:txBody>
      </p:sp>
      <p:graphicFrame>
        <p:nvGraphicFramePr>
          <p:cNvPr id="238596" name="Object 4"/>
          <p:cNvGraphicFramePr>
            <a:graphicFrameLocks noChangeAspect="1"/>
          </p:cNvGraphicFramePr>
          <p:nvPr/>
        </p:nvGraphicFramePr>
        <p:xfrm>
          <a:off x="4591050" y="1412875"/>
          <a:ext cx="140335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9" name="Equation" r:id="rId3" imgW="1002865" imgH="710891" progId="Equation.3">
                  <p:embed/>
                </p:oleObj>
              </mc:Choice>
              <mc:Fallback>
                <p:oleObj name="Equation" r:id="rId3" imgW="1002865" imgH="710891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412875"/>
                        <a:ext cx="1403350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8605" name="Group 13"/>
          <p:cNvGrpSpPr>
            <a:grpSpLocks/>
          </p:cNvGrpSpPr>
          <p:nvPr/>
        </p:nvGrpSpPr>
        <p:grpSpPr bwMode="auto">
          <a:xfrm>
            <a:off x="7231063" y="1273175"/>
            <a:ext cx="998537" cy="884238"/>
            <a:chOff x="4555" y="802"/>
            <a:chExt cx="629" cy="557"/>
          </a:xfrm>
        </p:grpSpPr>
        <p:grpSp>
          <p:nvGrpSpPr>
            <p:cNvPr id="238601" name="Group 9"/>
            <p:cNvGrpSpPr>
              <a:grpSpLocks/>
            </p:cNvGrpSpPr>
            <p:nvPr/>
          </p:nvGrpSpPr>
          <p:grpSpPr bwMode="auto">
            <a:xfrm>
              <a:off x="4572" y="808"/>
              <a:ext cx="593" cy="551"/>
              <a:chOff x="4561" y="902"/>
              <a:chExt cx="593" cy="551"/>
            </a:xfrm>
          </p:grpSpPr>
          <p:sp>
            <p:nvSpPr>
              <p:cNvPr id="238598" name="AutoShape 6"/>
              <p:cNvSpPr>
                <a:spLocks noChangeArrowheads="1"/>
              </p:cNvSpPr>
              <p:nvPr/>
            </p:nvSpPr>
            <p:spPr bwMode="auto">
              <a:xfrm>
                <a:off x="4625" y="986"/>
                <a:ext cx="454" cy="393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38597" name="Oval 5"/>
              <p:cNvSpPr>
                <a:spLocks noChangeArrowheads="1"/>
              </p:cNvSpPr>
              <p:nvPr/>
            </p:nvSpPr>
            <p:spPr bwMode="auto">
              <a:xfrm>
                <a:off x="4780" y="902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38599" name="Oval 7"/>
              <p:cNvSpPr>
                <a:spLocks noChangeArrowheads="1"/>
              </p:cNvSpPr>
              <p:nvPr/>
            </p:nvSpPr>
            <p:spPr bwMode="auto">
              <a:xfrm>
                <a:off x="4561" y="1304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38600" name="Oval 8"/>
              <p:cNvSpPr>
                <a:spLocks noChangeArrowheads="1"/>
              </p:cNvSpPr>
              <p:nvPr/>
            </p:nvSpPr>
            <p:spPr bwMode="auto">
              <a:xfrm>
                <a:off x="5010" y="1309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238602" name="Text Box 10"/>
            <p:cNvSpPr txBox="1">
              <a:spLocks noChangeArrowheads="1"/>
            </p:cNvSpPr>
            <p:nvPr/>
          </p:nvSpPr>
          <p:spPr bwMode="auto">
            <a:xfrm>
              <a:off x="4555" y="1199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38603" name="Text Box 11"/>
            <p:cNvSpPr txBox="1">
              <a:spLocks noChangeArrowheads="1"/>
            </p:cNvSpPr>
            <p:nvPr/>
          </p:nvSpPr>
          <p:spPr bwMode="auto">
            <a:xfrm>
              <a:off x="4780" y="802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1"/>
                  </a:solidFill>
                </a:rPr>
                <a:t>H</a:t>
              </a:r>
            </a:p>
          </p:txBody>
        </p:sp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5007" y="1202"/>
              <a:ext cx="1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1"/>
                  </a:solidFill>
                </a:rPr>
                <a:t>H</a:t>
              </a:r>
            </a:p>
          </p:txBody>
        </p:sp>
      </p:grpSp>
      <p:graphicFrame>
        <p:nvGraphicFramePr>
          <p:cNvPr id="238606" name="Object 14"/>
          <p:cNvGraphicFramePr>
            <a:graphicFrameLocks noChangeAspect="1"/>
          </p:cNvGraphicFramePr>
          <p:nvPr/>
        </p:nvGraphicFramePr>
        <p:xfrm>
          <a:off x="1917700" y="2620963"/>
          <a:ext cx="4243388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0" name="Equation" r:id="rId5" imgW="2870200" imgH="711200" progId="Equation.3">
                  <p:embed/>
                </p:oleObj>
              </mc:Choice>
              <mc:Fallback>
                <p:oleObj name="Equation" r:id="rId5" imgW="2870200" imgH="7112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620963"/>
                        <a:ext cx="4243388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7" name="Object 15"/>
          <p:cNvGraphicFramePr>
            <a:graphicFrameLocks noChangeAspect="1"/>
          </p:cNvGraphicFramePr>
          <p:nvPr/>
        </p:nvGraphicFramePr>
        <p:xfrm>
          <a:off x="2616200" y="4557713"/>
          <a:ext cx="27717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1" name="Equation" r:id="rId7" imgW="1981200" imgH="711200" progId="Equation.3">
                  <p:embed/>
                </p:oleObj>
              </mc:Choice>
              <mc:Fallback>
                <p:oleObj name="Equation" r:id="rId7" imgW="1981200" imgH="7112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557713"/>
                        <a:ext cx="27717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8" name="Object 16"/>
          <p:cNvGraphicFramePr>
            <a:graphicFrameLocks noChangeAspect="1"/>
          </p:cNvGraphicFramePr>
          <p:nvPr/>
        </p:nvGraphicFramePr>
        <p:xfrm>
          <a:off x="2178050" y="5946775"/>
          <a:ext cx="44529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2" name="Equation" r:id="rId9" imgW="2603500" imgH="228600" progId="Equation.3">
                  <p:embed/>
                </p:oleObj>
              </mc:Choice>
              <mc:Fallback>
                <p:oleObj name="Equation" r:id="rId9" imgW="2603500" imgH="2286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5946775"/>
                        <a:ext cx="44529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5827713" y="4856163"/>
            <a:ext cx="2963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hlink"/>
                </a:solidFill>
                <a:latin typeface="Arial" pitchFamily="34" charset="0"/>
              </a:rPr>
              <a:t>c</a:t>
            </a:r>
            <a:r>
              <a:rPr lang="en-US" i="1" baseline="-25000">
                <a:solidFill>
                  <a:schemeClr val="hlink"/>
                </a:solidFill>
                <a:latin typeface="Arial" pitchFamily="34" charset="0"/>
              </a:rPr>
              <a:t>ij</a:t>
            </a:r>
            <a:r>
              <a:rPr lang="en-US" i="1">
                <a:solidFill>
                  <a:schemeClr val="hlink"/>
                </a:solidFill>
                <a:latin typeface="Arial" pitchFamily="34" charset="0"/>
              </a:rPr>
              <a:t>s are not normalized.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C780-9D69-4023-96B9-602785656B69}" type="slidenum">
              <a:rPr lang="en-US"/>
              <a:pPr/>
              <a:t>6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Hydrogen Molecule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simplest molecule; H</a:t>
            </a:r>
            <a:r>
              <a:rPr lang="en-US" baseline="-25000"/>
              <a:t>2</a:t>
            </a:r>
          </a:p>
          <a:p>
            <a:r>
              <a:rPr lang="en-US"/>
              <a:t>The spatial wave function</a:t>
            </a:r>
          </a:p>
          <a:p>
            <a:endParaRPr lang="en-US"/>
          </a:p>
          <a:p>
            <a:pPr lvl="1"/>
            <a:r>
              <a:rPr lang="en-US"/>
              <a:t>electron 1 is on atom A and electron 2 is on atom B</a:t>
            </a:r>
          </a:p>
          <a:p>
            <a:pPr lvl="1"/>
            <a:r>
              <a:rPr lang="en-US"/>
              <a:t>electrons are indistinguishable so it’s not possible to know whether it’s electron 1 that is on atom A or electron 2.</a:t>
            </a:r>
          </a:p>
          <a:p>
            <a:pPr lvl="1"/>
            <a:r>
              <a:rPr lang="en-US"/>
              <a:t>the superposition of the wave functions</a:t>
            </a:r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530475" y="1898650"/>
          <a:ext cx="43799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2" name="Equation" r:id="rId3" imgW="2082800" imgH="241300" progId="Equation.3">
                  <p:embed/>
                </p:oleObj>
              </mc:Choice>
              <mc:Fallback>
                <p:oleObj name="Equation" r:id="rId3" imgW="2082800" imgH="2413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1898650"/>
                        <a:ext cx="43799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3116263" y="3871913"/>
          <a:ext cx="32464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3" name="Equation" r:id="rId5" imgW="1536033" imgH="203112" progId="Equation.3">
                  <p:embed/>
                </p:oleObj>
              </mc:Choice>
              <mc:Fallback>
                <p:oleObj name="Equation" r:id="rId5" imgW="1536033" imgH="203112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871913"/>
                        <a:ext cx="32464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1098550" y="4818063"/>
          <a:ext cx="68484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4" name="Equation" r:id="rId7" imgW="3314700" imgH="203200" progId="Equation.3">
                  <p:embed/>
                </p:oleObj>
              </mc:Choice>
              <mc:Fallback>
                <p:oleObj name="Equation" r:id="rId7" imgW="3314700" imgH="2032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818063"/>
                        <a:ext cx="68484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1333500" y="5353050"/>
            <a:ext cx="2647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>
              <a:spcBef>
                <a:spcPct val="50000"/>
              </a:spcBef>
              <a:buClr>
                <a:schemeClr val="folHlink"/>
              </a:buClr>
              <a:buFontTx/>
              <a:buChar char="•"/>
              <a:tabLst>
                <a:tab pos="180975" algn="l"/>
              </a:tabLst>
            </a:pPr>
            <a:r>
              <a:rPr lang="en-US"/>
              <a:t>Lower energy</a:t>
            </a:r>
          </a:p>
          <a:p>
            <a:pPr marL="180975" indent="-180975">
              <a:spcBef>
                <a:spcPct val="50000"/>
              </a:spcBef>
              <a:buClr>
                <a:schemeClr val="folHlink"/>
              </a:buClr>
              <a:buFontTx/>
              <a:buChar char="•"/>
              <a:tabLst>
                <a:tab pos="180975" algn="l"/>
              </a:tabLst>
            </a:pPr>
            <a:r>
              <a:rPr lang="en-US"/>
              <a:t>Ground state of H</a:t>
            </a:r>
            <a:r>
              <a:rPr lang="en-US" baseline="-25000"/>
              <a:t>2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5273675" y="5368925"/>
            <a:ext cx="26479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>
              <a:spcBef>
                <a:spcPct val="50000"/>
              </a:spcBef>
              <a:buClr>
                <a:schemeClr val="folHlink"/>
              </a:buClr>
              <a:buFontTx/>
              <a:buChar char="•"/>
              <a:tabLst>
                <a:tab pos="180975" algn="l"/>
              </a:tabLst>
            </a:pPr>
            <a:r>
              <a:rPr lang="en-US"/>
              <a:t>Higher energy</a:t>
            </a:r>
          </a:p>
          <a:p>
            <a:pPr marL="180975" indent="-180975">
              <a:spcBef>
                <a:spcPct val="50000"/>
              </a:spcBef>
              <a:buClr>
                <a:schemeClr val="folHlink"/>
              </a:buClr>
              <a:buFontTx/>
              <a:buChar char="•"/>
              <a:tabLst>
                <a:tab pos="180975" algn="l"/>
              </a:tabLst>
            </a:pPr>
            <a:r>
              <a:rPr lang="en-US"/>
              <a:t>Excited state of H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32FB-AB96-48CB-A425-792BC0709ACC}" type="slidenum">
              <a:rPr lang="en-US"/>
              <a:pPr/>
              <a:t>60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Mulliken Population Analysis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Consider a two-atom molecular orbital</a:t>
            </a:r>
          </a:p>
          <a:p>
            <a:endParaRPr lang="en-US" sz="3600"/>
          </a:p>
          <a:p>
            <a:pPr lvl="1"/>
            <a:r>
              <a:rPr lang="en-US" sz="3200"/>
              <a:t>The probability density for </a:t>
            </a:r>
            <a:r>
              <a:rPr lang="en-US" sz="3200" b="1"/>
              <a:t>an electron</a:t>
            </a:r>
            <a:r>
              <a:rPr lang="en-US" sz="3200"/>
              <a:t> that occupies this orbital is</a:t>
            </a:r>
          </a:p>
          <a:p>
            <a:pPr lvl="1"/>
            <a:endParaRPr lang="en-US" sz="3200"/>
          </a:p>
          <a:p>
            <a:pPr lvl="1"/>
            <a:endParaRPr lang="en-US" sz="1800"/>
          </a:p>
          <a:p>
            <a:pPr lvl="1"/>
            <a:r>
              <a:rPr lang="en-US" sz="3200"/>
              <a:t>The total probability is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>and the atomic population (</a:t>
            </a:r>
            <a:r>
              <a:rPr lang="en-US" sz="2400" i="1">
                <a:sym typeface="Symbol" pitchFamily="18" charset="2"/>
              </a:rPr>
              <a:t></a:t>
            </a:r>
            <a:r>
              <a:rPr lang="en-US" sz="3200" b="1" i="1" baseline="-25000">
                <a:sym typeface="Symbol" pitchFamily="18" charset="2"/>
              </a:rPr>
              <a:t>i</a:t>
            </a:r>
            <a:r>
              <a:rPr lang="en-US" sz="3200">
                <a:sym typeface="Symbol" pitchFamily="18" charset="2"/>
              </a:rPr>
              <a:t>)</a:t>
            </a:r>
            <a:r>
              <a:rPr lang="en-US" sz="3200"/>
              <a:t> and the overlap population (</a:t>
            </a:r>
            <a:r>
              <a:rPr lang="en-US" sz="2400" i="1">
                <a:sym typeface="Symbol" pitchFamily="18" charset="2"/>
              </a:rPr>
              <a:t></a:t>
            </a:r>
            <a:r>
              <a:rPr lang="en-US" sz="3200" b="1" i="1" baseline="-25000">
                <a:sym typeface="Symbol" pitchFamily="18" charset="2"/>
              </a:rPr>
              <a:t>ij</a:t>
            </a:r>
            <a:r>
              <a:rPr lang="en-US" sz="3200">
                <a:sym typeface="Symbol" pitchFamily="18" charset="2"/>
              </a:rPr>
              <a:t>)</a:t>
            </a:r>
            <a:r>
              <a:rPr lang="en-US" sz="3200"/>
              <a:t> are defined as</a:t>
            </a:r>
            <a:br>
              <a:rPr lang="en-US" sz="3200"/>
            </a:br>
            <a:endParaRPr lang="en-US" sz="3200"/>
          </a:p>
          <a:p>
            <a:r>
              <a:rPr lang="en-US" sz="3600"/>
              <a:t>In general cases, one-half of the sum of overlap populations is the gross orbital population.</a:t>
            </a:r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3324225" y="1376363"/>
          <a:ext cx="184626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4" name="Equation" r:id="rId3" imgW="1079032" imgH="215806" progId="Equation.3">
                  <p:embed/>
                </p:oleObj>
              </mc:Choice>
              <mc:Fallback>
                <p:oleObj name="Equation" r:id="rId3" imgW="1079032" imgH="215806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1376363"/>
                        <a:ext cx="184626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1812925" y="2678113"/>
          <a:ext cx="5213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5" name="Equation" r:id="rId5" imgW="3048000" imgH="241300" progId="Equation.3">
                  <p:embed/>
                </p:oleObj>
              </mc:Choice>
              <mc:Fallback>
                <p:oleObj name="Equation" r:id="rId5" imgW="3048000" imgH="2413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2678113"/>
                        <a:ext cx="52133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3094038" y="3700463"/>
          <a:ext cx="2346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6" name="Equation" r:id="rId7" imgW="1371600" imgH="241300" progId="Equation.3">
                  <p:embed/>
                </p:oleObj>
              </mc:Choice>
              <mc:Fallback>
                <p:oleObj name="Equation" r:id="rId7" imgW="1371600" imgH="2413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700463"/>
                        <a:ext cx="23463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3" name="Object 7"/>
          <p:cNvGraphicFramePr>
            <a:graphicFrameLocks noChangeAspect="1"/>
          </p:cNvGraphicFramePr>
          <p:nvPr/>
        </p:nvGraphicFramePr>
        <p:xfrm>
          <a:off x="2954338" y="4824413"/>
          <a:ext cx="2346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87" name="Equation" r:id="rId9" imgW="1371600" imgH="254000" progId="Equation.3">
                  <p:embed/>
                </p:oleObj>
              </mc:Choice>
              <mc:Fallback>
                <p:oleObj name="Equation" r:id="rId9" imgW="1371600" imgH="2540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4824413"/>
                        <a:ext cx="2346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6A629CE-9F5E-4B3D-B677-934B7528B016}" type="slidenum">
              <a:rPr lang="en-US"/>
              <a:pPr/>
              <a:t>61</a:t>
            </a:fld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/>
              <a:t>Self-Consistent Field Calculations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43-E2ED-424D-B9E2-7CA0C8A5AA0B}" type="slidenum">
              <a:rPr lang="en-US"/>
              <a:pPr/>
              <a:t>62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Hartree Method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9086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3600"/>
              <a:t>The wave function of n-electron system can be approximated as a product of n hydrogenic orbitals (trial wave function with </a:t>
            </a:r>
            <a:r>
              <a:rPr lang="en-US" sz="3600" u="sng">
                <a:solidFill>
                  <a:srgbClr val="FF33CC"/>
                </a:solidFill>
              </a:rPr>
              <a:t>adjustable parameters</a:t>
            </a:r>
            <a:r>
              <a:rPr lang="en-US" sz="3600"/>
              <a:t>), called a </a:t>
            </a:r>
            <a:r>
              <a:rPr lang="en-US" sz="3600" b="1"/>
              <a:t>Hartree product</a:t>
            </a:r>
            <a:r>
              <a:rPr lang="en-US" sz="3600"/>
              <a:t>.</a:t>
            </a:r>
          </a:p>
          <a:p>
            <a:pPr>
              <a:lnSpc>
                <a:spcPct val="75000"/>
              </a:lnSpc>
            </a:pPr>
            <a:endParaRPr lang="en-US"/>
          </a:p>
          <a:p>
            <a:pPr lvl="1">
              <a:lnSpc>
                <a:spcPct val="75000"/>
              </a:lnSpc>
            </a:pPr>
            <a:r>
              <a:rPr lang="en-US" sz="3200" b="1"/>
              <a:t>The Hartree Equation</a:t>
            </a:r>
          </a:p>
          <a:p>
            <a:pPr>
              <a:lnSpc>
                <a:spcPct val="75000"/>
              </a:lnSpc>
            </a:pPr>
            <a:endParaRPr lang="en-US" sz="3600"/>
          </a:p>
          <a:p>
            <a:pPr>
              <a:lnSpc>
                <a:spcPct val="75000"/>
              </a:lnSpc>
            </a:pPr>
            <a:endParaRPr lang="en-US" sz="3600"/>
          </a:p>
          <a:p>
            <a:pPr>
              <a:lnSpc>
                <a:spcPct val="75000"/>
              </a:lnSpc>
            </a:pPr>
            <a:endParaRPr lang="en-US" sz="3600"/>
          </a:p>
          <a:p>
            <a:pPr>
              <a:lnSpc>
                <a:spcPct val="75000"/>
              </a:lnSpc>
            </a:pPr>
            <a:endParaRPr lang="en-US" sz="2000"/>
          </a:p>
          <a:p>
            <a:pPr>
              <a:lnSpc>
                <a:spcPct val="75000"/>
              </a:lnSpc>
            </a:pPr>
            <a:endParaRPr lang="en-US" sz="2000"/>
          </a:p>
          <a:p>
            <a:pPr lvl="2">
              <a:lnSpc>
                <a:spcPct val="75000"/>
              </a:lnSpc>
            </a:pPr>
            <a:r>
              <a:rPr lang="en-US"/>
              <a:t>Each orbital is solved iteratively by using </a:t>
            </a:r>
            <a:r>
              <a:rPr lang="en-US" b="1"/>
              <a:t>the Variational principle</a:t>
            </a:r>
            <a:r>
              <a:rPr lang="en-US"/>
              <a:t> to get a better wave function (             ).</a:t>
            </a:r>
          </a:p>
          <a:p>
            <a:pPr lvl="1">
              <a:lnSpc>
                <a:spcPct val="75000"/>
              </a:lnSpc>
            </a:pPr>
            <a:r>
              <a:rPr lang="en-US" sz="3200" b="1"/>
              <a:t>Total Energy</a:t>
            </a:r>
            <a:endParaRPr lang="en-US" sz="3200"/>
          </a:p>
          <a:p>
            <a:pPr>
              <a:lnSpc>
                <a:spcPct val="75000"/>
              </a:lnSpc>
            </a:pPr>
            <a:endParaRPr lang="en-US" sz="3600"/>
          </a:p>
          <a:p>
            <a:pPr>
              <a:lnSpc>
                <a:spcPct val="75000"/>
              </a:lnSpc>
            </a:pPr>
            <a:r>
              <a:rPr lang="en-US" sz="3600"/>
              <a:t>Each orbital can accommodate up to 2 electrons.</a:t>
            </a:r>
          </a:p>
        </p:txBody>
      </p:sp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2459038" y="2439988"/>
          <a:ext cx="25431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69" name="Equation" r:id="rId3" imgW="1485900" imgH="228600" progId="Equation.3">
                  <p:embed/>
                </p:oleObj>
              </mc:Choice>
              <mc:Fallback>
                <p:oleObj name="Equation" r:id="rId3" imgW="1485900" imgH="2286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2439988"/>
                        <a:ext cx="25431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5283200" y="2411413"/>
            <a:ext cx="308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many-electron atom</a:t>
            </a:r>
          </a:p>
        </p:txBody>
      </p:sp>
      <p:graphicFrame>
        <p:nvGraphicFramePr>
          <p:cNvPr id="246790" name="Object 6"/>
          <p:cNvGraphicFramePr>
            <a:graphicFrameLocks noChangeAspect="1"/>
          </p:cNvGraphicFramePr>
          <p:nvPr/>
        </p:nvGraphicFramePr>
        <p:xfrm>
          <a:off x="2786063" y="3322638"/>
          <a:ext cx="3281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0" name="Equation" r:id="rId5" imgW="1916868" imgH="482391" progId="Equation.3">
                  <p:embed/>
                </p:oleObj>
              </mc:Choice>
              <mc:Fallback>
                <p:oleObj name="Equation" r:id="rId5" imgW="1916868" imgH="482391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322638"/>
                        <a:ext cx="328136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798" name="Group 14"/>
          <p:cNvGrpSpPr>
            <a:grpSpLocks/>
          </p:cNvGrpSpPr>
          <p:nvPr/>
        </p:nvGrpSpPr>
        <p:grpSpPr bwMode="auto">
          <a:xfrm>
            <a:off x="2338388" y="3905250"/>
            <a:ext cx="4730750" cy="979488"/>
            <a:chOff x="1540" y="2266"/>
            <a:chExt cx="2980" cy="617"/>
          </a:xfrm>
        </p:grpSpPr>
        <p:sp>
          <p:nvSpPr>
            <p:cNvPr id="246791" name="Text Box 7"/>
            <p:cNvSpPr txBox="1">
              <a:spLocks noChangeArrowheads="1"/>
            </p:cNvSpPr>
            <p:nvPr/>
          </p:nvSpPr>
          <p:spPr bwMode="auto">
            <a:xfrm>
              <a:off x="1540" y="2433"/>
              <a:ext cx="9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hlink"/>
                  </a:solidFill>
                  <a:latin typeface="Arial" pitchFamily="34" charset="0"/>
                </a:rPr>
                <a:t>Kinetic energy</a:t>
              </a:r>
            </a:p>
          </p:txBody>
        </p:sp>
        <p:sp>
          <p:nvSpPr>
            <p:cNvPr id="246792" name="Text Box 8"/>
            <p:cNvSpPr txBox="1">
              <a:spLocks noChangeArrowheads="1"/>
            </p:cNvSpPr>
            <p:nvPr/>
          </p:nvSpPr>
          <p:spPr bwMode="auto">
            <a:xfrm>
              <a:off x="2508" y="2441"/>
              <a:ext cx="120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i="1">
                  <a:solidFill>
                    <a:schemeClr val="hlink"/>
                  </a:solidFill>
                  <a:latin typeface="Arial" pitchFamily="34" charset="0"/>
                </a:rPr>
                <a:t>Potential energy</a:t>
              </a:r>
            </a:p>
            <a:p>
              <a:r>
                <a:rPr lang="en-US" sz="1200" i="1">
                  <a:solidFill>
                    <a:schemeClr val="hlink"/>
                  </a:solidFill>
                  <a:latin typeface="Arial" pitchFamily="34" charset="0"/>
                </a:rPr>
                <a:t>(in the electrostatic field from other particles)</a:t>
              </a:r>
            </a:p>
          </p:txBody>
        </p:sp>
        <p:sp>
          <p:nvSpPr>
            <p:cNvPr id="246793" name="Text Box 9"/>
            <p:cNvSpPr txBox="1">
              <a:spLocks noChangeArrowheads="1"/>
            </p:cNvSpPr>
            <p:nvPr/>
          </p:nvSpPr>
          <p:spPr bwMode="auto">
            <a:xfrm>
              <a:off x="3584" y="2439"/>
              <a:ext cx="9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hlink"/>
                  </a:solidFill>
                  <a:latin typeface="Arial" pitchFamily="34" charset="0"/>
                </a:rPr>
                <a:t>Orbital energy</a:t>
              </a:r>
            </a:p>
          </p:txBody>
        </p:sp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 flipV="1">
              <a:off x="2027" y="2381"/>
              <a:ext cx="50" cy="111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46795" name="Line 11"/>
            <p:cNvSpPr>
              <a:spLocks noChangeShapeType="1"/>
            </p:cNvSpPr>
            <p:nvPr/>
          </p:nvSpPr>
          <p:spPr bwMode="auto">
            <a:xfrm flipH="1" flipV="1">
              <a:off x="2818" y="2286"/>
              <a:ext cx="112" cy="1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246796" name="Line 12"/>
            <p:cNvSpPr>
              <a:spLocks noChangeShapeType="1"/>
            </p:cNvSpPr>
            <p:nvPr/>
          </p:nvSpPr>
          <p:spPr bwMode="auto">
            <a:xfrm flipH="1" flipV="1">
              <a:off x="3528" y="2266"/>
              <a:ext cx="130" cy="22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3186113" y="5891213"/>
          <a:ext cx="2151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1" name="Equation" r:id="rId7" imgW="1256755" imgH="355446" progId="Equation.3">
                  <p:embed/>
                </p:oleObj>
              </mc:Choice>
              <mc:Fallback>
                <p:oleObj name="Equation" r:id="rId7" imgW="1256755" imgH="355446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5891213"/>
                        <a:ext cx="21510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5708650" y="5676900"/>
            <a:ext cx="1978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chemeClr val="hlink"/>
                </a:solidFill>
                <a:latin typeface="Arial" pitchFamily="34" charset="0"/>
              </a:rPr>
              <a:t>Coulomb integral</a:t>
            </a:r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flipH="1">
            <a:off x="5268913" y="5865813"/>
            <a:ext cx="496887" cy="168275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aphicFrame>
        <p:nvGraphicFramePr>
          <p:cNvPr id="246808" name="Object 24"/>
          <p:cNvGraphicFramePr>
            <a:graphicFrameLocks noChangeAspect="1"/>
          </p:cNvGraphicFramePr>
          <p:nvPr/>
        </p:nvGraphicFramePr>
        <p:xfrm>
          <a:off x="6535738" y="5343525"/>
          <a:ext cx="8699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2" name="Equation" r:id="rId9" imgW="508000" imgH="228600" progId="Equation.3">
                  <p:embed/>
                </p:oleObj>
              </mc:Choice>
              <mc:Fallback>
                <p:oleObj name="Equation" r:id="rId9" imgW="508000" imgH="228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5343525"/>
                        <a:ext cx="8699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60C4-3186-467B-A2CA-B4200E442B4A}" type="slidenum">
              <a:rPr lang="en-US"/>
              <a:pPr/>
              <a:t>63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Slater Determinants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Slater Determinant of an atomic orbital</a:t>
            </a:r>
          </a:p>
          <a:p>
            <a:pPr lvl="1"/>
            <a:r>
              <a:rPr lang="en-US" sz="3200"/>
              <a:t>The many-electron wave function is a product of one-electron wave functions (spin orbitals):</a:t>
            </a:r>
          </a:p>
          <a:p>
            <a:endParaRPr lang="en-US" sz="3600"/>
          </a:p>
          <a:p>
            <a:pPr lvl="2"/>
            <a:r>
              <a:rPr lang="en-US" sz="2800"/>
              <a:t>This wave function doesn’t satisfy the Pauli principle!</a:t>
            </a:r>
          </a:p>
          <a:p>
            <a:pPr lvl="2"/>
            <a:r>
              <a:rPr lang="en-US" sz="2800"/>
              <a:t>The acceptable form of the wave function can be written in a matrix’s determinant form (Slater determinant).</a:t>
            </a:r>
          </a:p>
          <a:p>
            <a:pPr lvl="2"/>
            <a:endParaRPr lang="en-US" sz="2800"/>
          </a:p>
          <a:p>
            <a:pPr lvl="2"/>
            <a:endParaRPr lang="en-US" sz="2800"/>
          </a:p>
          <a:p>
            <a:pPr lvl="2"/>
            <a:endParaRPr lang="en-US" sz="2800"/>
          </a:p>
          <a:p>
            <a:pPr lvl="2"/>
            <a:endParaRPr lang="en-US" sz="2800"/>
          </a:p>
          <a:p>
            <a:pPr lvl="2"/>
            <a:endParaRPr lang="en-US" sz="2800"/>
          </a:p>
          <a:p>
            <a:pPr lvl="2"/>
            <a:endParaRPr lang="en-US" sz="2800"/>
          </a:p>
          <a:p>
            <a:pPr lvl="1"/>
            <a:r>
              <a:rPr lang="en-US" sz="3200"/>
              <a:t>Anti-symmetrized spin-orbitals</a:t>
            </a:r>
          </a:p>
        </p:txBody>
      </p:sp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2466975" y="3835400"/>
          <a:ext cx="380523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3" name="Equation" r:id="rId3" imgW="2603500" imgH="939800" progId="Equation.3">
                  <p:embed/>
                </p:oleObj>
              </mc:Choice>
              <mc:Fallback>
                <p:oleObj name="Equation" r:id="rId3" imgW="2603500" imgH="9398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3835400"/>
                        <a:ext cx="3805238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1565275" y="2139950"/>
          <a:ext cx="51260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94" name="Equation" r:id="rId5" imgW="2997200" imgH="228600" progId="Equation.3">
                  <p:embed/>
                </p:oleObj>
              </mc:Choice>
              <mc:Fallback>
                <p:oleObj name="Equation" r:id="rId5" imgW="2997200" imgH="2286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139950"/>
                        <a:ext cx="51260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0650" name="Group 10"/>
          <p:cNvGrpSpPr>
            <a:grpSpLocks/>
          </p:cNvGrpSpPr>
          <p:nvPr/>
        </p:nvGrpSpPr>
        <p:grpSpPr bwMode="auto">
          <a:xfrm>
            <a:off x="458788" y="5207000"/>
            <a:ext cx="8029575" cy="677863"/>
            <a:chOff x="272" y="3297"/>
            <a:chExt cx="5058" cy="427"/>
          </a:xfrm>
        </p:grpSpPr>
        <p:graphicFrame>
          <p:nvGraphicFramePr>
            <p:cNvPr id="240647" name="Object 7"/>
            <p:cNvGraphicFramePr>
              <a:graphicFrameLocks noChangeAspect="1"/>
            </p:cNvGraphicFramePr>
            <p:nvPr/>
          </p:nvGraphicFramePr>
          <p:xfrm>
            <a:off x="1434" y="3297"/>
            <a:ext cx="3896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695" name="Equation" r:id="rId7" imgW="3835400" imgH="419100" progId="Equation.3">
                    <p:embed/>
                  </p:oleObj>
                </mc:Choice>
                <mc:Fallback>
                  <p:oleObj name="Equation" r:id="rId7" imgW="3835400" imgH="419100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3297"/>
                          <a:ext cx="3896" cy="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A6F696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0649" name="Text Box 9"/>
            <p:cNvSpPr txBox="1">
              <a:spLocks noChangeArrowheads="1"/>
            </p:cNvSpPr>
            <p:nvPr/>
          </p:nvSpPr>
          <p:spPr bwMode="auto">
            <a:xfrm>
              <a:off x="272" y="3384"/>
              <a:ext cx="13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Arial" pitchFamily="34" charset="0"/>
                </a:rPr>
                <a:t>A compact form: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67D4-93F9-4F54-95B4-7D00FE97C78F}" type="slidenum">
              <a:rPr lang="en-US"/>
              <a:pPr/>
              <a:t>64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Slate determinant of He</a:t>
            </a:r>
          </a:p>
          <a:p>
            <a:endParaRPr lang="en-US"/>
          </a:p>
          <a:p>
            <a:endParaRPr lang="en-US"/>
          </a:p>
          <a:p>
            <a:endParaRPr lang="en-US" sz="2400"/>
          </a:p>
          <a:p>
            <a:r>
              <a:rPr lang="en-US"/>
              <a:t>Slater determinant of Li</a:t>
            </a:r>
          </a:p>
          <a:p>
            <a:endParaRPr lang="en-US"/>
          </a:p>
          <a:p>
            <a:endParaRPr lang="en-US"/>
          </a:p>
          <a:p>
            <a:endParaRPr lang="en-US" sz="5400"/>
          </a:p>
          <a:p>
            <a:pPr lvl="2"/>
            <a:r>
              <a:rPr lang="en-US"/>
              <a:t>These wave functions satisfies the Pauli principle.</a:t>
            </a: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546100" y="3228975"/>
          <a:ext cx="8323263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6" name="Equation" r:id="rId3" imgW="6121400" imgH="1384300" progId="Equation.3">
                  <p:embed/>
                </p:oleObj>
              </mc:Choice>
              <mc:Fallback>
                <p:oleObj name="Equation" r:id="rId3" imgW="6121400" imgH="13843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228975"/>
                        <a:ext cx="8323263" cy="188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1485900" y="5402263"/>
          <a:ext cx="61452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7" name="Equation" r:id="rId5" imgW="4203700" imgH="419100" progId="Equation.3">
                  <p:embed/>
                </p:oleObj>
              </mc:Choice>
              <mc:Fallback>
                <p:oleObj name="Equation" r:id="rId5" imgW="4203700" imgH="4191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5402263"/>
                        <a:ext cx="6145213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588963" y="1371600"/>
          <a:ext cx="33845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18" name="Equation" r:id="rId7" imgW="2489200" imgH="1117600" progId="Equation.3">
                  <p:embed/>
                </p:oleObj>
              </mc:Choice>
              <mc:Fallback>
                <p:oleObj name="Equation" r:id="rId7" imgW="2489200" imgH="11176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371600"/>
                        <a:ext cx="338455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300D-F6E5-484B-AABF-6A9C958F6428}" type="slidenum">
              <a:rPr lang="en-US"/>
              <a:pPr/>
              <a:t>65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Hartree-Fock Method</a:t>
            </a:r>
            <a:r>
              <a:rPr lang="en-US" sz="5400"/>
              <a:t> 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The wave function can be written in the Slater determinant form of each orbital.</a:t>
            </a:r>
          </a:p>
          <a:p>
            <a:endParaRPr lang="en-US" sz="3600"/>
          </a:p>
          <a:p>
            <a:pPr lvl="1"/>
            <a:r>
              <a:rPr lang="en-US" sz="3200"/>
              <a:t>Each of the electron wave function must satisfy the Hartree-Fock equations:</a:t>
            </a:r>
          </a:p>
          <a:p>
            <a:endParaRPr lang="en-US" sz="3600"/>
          </a:p>
          <a:p>
            <a:pPr lvl="2"/>
            <a:r>
              <a:rPr lang="en-US" sz="2800"/>
              <a:t>Fock operator:</a:t>
            </a:r>
          </a:p>
          <a:p>
            <a:pPr lvl="2"/>
            <a:endParaRPr lang="en-US" sz="2800"/>
          </a:p>
          <a:p>
            <a:pPr lvl="2"/>
            <a:r>
              <a:rPr lang="en-US" sz="2800"/>
              <a:t>Core Hamiltonian:</a:t>
            </a:r>
          </a:p>
          <a:p>
            <a:pPr lvl="2"/>
            <a:endParaRPr lang="en-US" sz="2800"/>
          </a:p>
          <a:p>
            <a:pPr lvl="2"/>
            <a:r>
              <a:rPr lang="en-US" sz="2800"/>
              <a:t>Coulomb operator, J:</a:t>
            </a:r>
          </a:p>
          <a:p>
            <a:pPr lvl="2"/>
            <a:endParaRPr lang="en-US" sz="2800"/>
          </a:p>
          <a:p>
            <a:pPr lvl="2"/>
            <a:r>
              <a:rPr lang="en-US" sz="2800"/>
              <a:t>Exchange operator, K:</a:t>
            </a: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3516313" y="2889250"/>
          <a:ext cx="21002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1" name="Equation" r:id="rId3" imgW="1091726" imgH="228501" progId="Equation.3">
                  <p:embed/>
                </p:oleObj>
              </mc:Choice>
              <mc:Fallback>
                <p:oleObj name="Equation" r:id="rId3" imgW="1091726" imgH="228501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2889250"/>
                        <a:ext cx="2100262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3" name="Object 5"/>
          <p:cNvGraphicFramePr>
            <a:graphicFrameLocks noChangeAspect="1"/>
          </p:cNvGraphicFramePr>
          <p:nvPr/>
        </p:nvGraphicFramePr>
        <p:xfrm>
          <a:off x="3895725" y="3557588"/>
          <a:ext cx="4289425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2" name="Equation" r:id="rId5" imgW="2921000" imgH="1879600" progId="Equation.3">
                  <p:embed/>
                </p:oleObj>
              </mc:Choice>
              <mc:Fallback>
                <p:oleObj name="Equation" r:id="rId5" imgW="2921000" imgH="18796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3557588"/>
                        <a:ext cx="4289425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1820863" y="1604963"/>
            <a:ext cx="4943475" cy="677862"/>
            <a:chOff x="931" y="960"/>
            <a:chExt cx="3114" cy="427"/>
          </a:xfrm>
        </p:grpSpPr>
        <p:graphicFrame>
          <p:nvGraphicFramePr>
            <p:cNvPr id="242695" name="Object 7"/>
            <p:cNvGraphicFramePr>
              <a:graphicFrameLocks noChangeAspect="1"/>
            </p:cNvGraphicFramePr>
            <p:nvPr/>
          </p:nvGraphicFramePr>
          <p:xfrm>
            <a:off x="2110" y="960"/>
            <a:ext cx="1935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43" name="Equation" r:id="rId7" imgW="1905000" imgH="419100" progId="Equation.3">
                    <p:embed/>
                  </p:oleObj>
                </mc:Choice>
                <mc:Fallback>
                  <p:oleObj name="Equation" r:id="rId7" imgW="1905000" imgH="419100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0" y="960"/>
                          <a:ext cx="1935" cy="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A6F696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2696" name="Text Box 8"/>
            <p:cNvSpPr txBox="1">
              <a:spLocks noChangeArrowheads="1"/>
            </p:cNvSpPr>
            <p:nvPr/>
          </p:nvSpPr>
          <p:spPr bwMode="auto">
            <a:xfrm>
              <a:off x="931" y="1052"/>
              <a:ext cx="13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latin typeface="Arial" pitchFamily="34" charset="0"/>
                </a:rPr>
                <a:t>A compact form:</a:t>
              </a:r>
            </a:p>
          </p:txBody>
        </p:sp>
      </p:grp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1250950" y="6375400"/>
            <a:ext cx="716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33CC"/>
                </a:solidFill>
                <a:latin typeface="Arial" pitchFamily="34" charset="0"/>
              </a:rPr>
              <a:t>An exchange term is a result from electron-interchanging (the use of Slater determinant).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3F21-589F-4244-8785-40D01AD22A6C}" type="slidenum">
              <a:rPr lang="en-US"/>
              <a:pPr/>
              <a:t>66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Roothaan Equations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838200"/>
            <a:ext cx="8991600" cy="5715000"/>
          </a:xfrm>
          <a:noFill/>
        </p:spPr>
        <p:txBody>
          <a:bodyPr/>
          <a:lstStyle/>
          <a:p>
            <a:r>
              <a:rPr lang="en-US" sz="3600"/>
              <a:t>Express the wave function as a linear combination of </a:t>
            </a:r>
            <a:r>
              <a:rPr lang="en-US" sz="3600" b="1"/>
              <a:t>a basis function</a:t>
            </a:r>
            <a:r>
              <a:rPr lang="en-US" sz="3600"/>
              <a:t> (                 )in the Hartree-Fock method</a:t>
            </a:r>
          </a:p>
          <a:p>
            <a:pPr lvl="1"/>
            <a:endParaRPr lang="en-US" sz="3200"/>
          </a:p>
          <a:p>
            <a:pPr lvl="1"/>
            <a:endParaRPr lang="en-US" sz="2400"/>
          </a:p>
          <a:p>
            <a:pPr lvl="1"/>
            <a:r>
              <a:rPr lang="en-US" sz="2800"/>
              <a:t>Multiply from the left by      and integrate over the coordinates of electron 1</a:t>
            </a:r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/>
            <a:endParaRPr lang="en-US" sz="2800"/>
          </a:p>
          <a:p>
            <a:pPr lvl="1">
              <a:buNone/>
            </a:pPr>
            <a:endParaRPr lang="en-US" sz="2800"/>
          </a:p>
          <a:p>
            <a:pPr lvl="1"/>
            <a:r>
              <a:rPr lang="en-US" sz="3200"/>
              <a:t>The</a:t>
            </a:r>
            <a:r>
              <a:rPr lang="en-US" sz="3200" b="1"/>
              <a:t> Roothaan equations</a:t>
            </a:r>
            <a:r>
              <a:rPr lang="en-US" sz="3200"/>
              <a:t> (in Matrix form)</a:t>
            </a:r>
          </a:p>
        </p:txBody>
      </p:sp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1798638" y="1181100"/>
          <a:ext cx="13779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0" name="Equation" r:id="rId3" imgW="799753" imgH="444307" progId="Equation.3">
                  <p:embed/>
                </p:oleObj>
              </mc:Choice>
              <mc:Fallback>
                <p:oleObj name="Equation" r:id="rId3" imgW="799753" imgH="444307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1181100"/>
                        <a:ext cx="137795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2743200" y="1779588"/>
          <a:ext cx="31908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1" name="Equation" r:id="rId5" imgW="1739900" imgH="431800" progId="Equation.3">
                  <p:embed/>
                </p:oleObj>
              </mc:Choice>
              <mc:Fallback>
                <p:oleObj name="Equation" r:id="rId5" imgW="1739900" imgH="4318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79588"/>
                        <a:ext cx="319087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2459038" y="2990850"/>
          <a:ext cx="4157662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2" name="Equation" r:id="rId7" imgW="2806700" imgH="1320800" progId="Equation.3">
                  <p:embed/>
                </p:oleObj>
              </mc:Choice>
              <mc:Fallback>
                <p:oleObj name="Equation" r:id="rId7" imgW="2806700" imgH="1320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2990850"/>
                        <a:ext cx="4157662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3360738" y="2497138"/>
          <a:ext cx="3317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3" name="Equation" r:id="rId9" imgW="177569" imgH="253670" progId="Equation.3">
                  <p:embed/>
                </p:oleObj>
              </mc:Choice>
              <mc:Fallback>
                <p:oleObj name="Equation" r:id="rId9" imgW="177569" imgH="25367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2497138"/>
                        <a:ext cx="3317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8" name="Object 8"/>
          <p:cNvGraphicFramePr>
            <a:graphicFrameLocks noChangeAspect="1"/>
          </p:cNvGraphicFramePr>
          <p:nvPr/>
        </p:nvGraphicFramePr>
        <p:xfrm>
          <a:off x="3555238" y="5436488"/>
          <a:ext cx="13684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4" name="Equation" r:id="rId11" imgW="698197" imgH="177723" progId="Equation.3">
                  <p:embed/>
                </p:oleObj>
              </mc:Choice>
              <mc:Fallback>
                <p:oleObj name="Equation" r:id="rId11" imgW="698197" imgH="177723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238" y="5436488"/>
                        <a:ext cx="136842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9"/>
          <p:cNvGraphicFramePr>
            <a:graphicFrameLocks noChangeAspect="1"/>
          </p:cNvGraphicFramePr>
          <p:nvPr/>
        </p:nvGraphicFramePr>
        <p:xfrm>
          <a:off x="3319463" y="5846763"/>
          <a:ext cx="19383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5" name="Equation" r:id="rId13" imgW="1307532" imgH="583947" progId="Equation.3">
                  <p:embed/>
                </p:oleObj>
              </mc:Choice>
              <mc:Fallback>
                <p:oleObj name="Equation" r:id="rId13" imgW="1307532" imgH="583947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5846763"/>
                        <a:ext cx="193833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4CB8-B8C4-4D91-8903-744B651D0C16}" type="slidenum">
              <a:rPr lang="en-US"/>
              <a:pPr/>
              <a:t>67</a:t>
            </a:fld>
            <a:endParaRPr lang="en-US"/>
          </a:p>
        </p:txBody>
      </p:sp>
      <p:sp>
        <p:nvSpPr>
          <p:cNvPr id="250897" name="Freeform 17"/>
          <p:cNvSpPr>
            <a:spLocks/>
          </p:cNvSpPr>
          <p:nvPr/>
        </p:nvSpPr>
        <p:spPr bwMode="auto">
          <a:xfrm>
            <a:off x="5610225" y="5949950"/>
            <a:ext cx="814388" cy="568325"/>
          </a:xfrm>
          <a:custGeom>
            <a:avLst/>
            <a:gdLst/>
            <a:ahLst/>
            <a:cxnLst>
              <a:cxn ang="0">
                <a:pos x="513" y="180"/>
              </a:cxn>
              <a:cxn ang="0">
                <a:pos x="166" y="1"/>
              </a:cxn>
              <a:cxn ang="0">
                <a:pos x="0" y="176"/>
              </a:cxn>
              <a:cxn ang="0">
                <a:pos x="164" y="357"/>
              </a:cxn>
              <a:cxn ang="0">
                <a:pos x="513" y="180"/>
              </a:cxn>
            </a:cxnLst>
            <a:rect l="0" t="0" r="r" b="b"/>
            <a:pathLst>
              <a:path w="513" h="358">
                <a:moveTo>
                  <a:pt x="513" y="180"/>
                </a:moveTo>
                <a:cubicBezTo>
                  <a:pt x="513" y="122"/>
                  <a:pt x="251" y="2"/>
                  <a:pt x="166" y="1"/>
                </a:cubicBezTo>
                <a:cubicBezTo>
                  <a:pt x="81" y="0"/>
                  <a:pt x="0" y="117"/>
                  <a:pt x="0" y="176"/>
                </a:cubicBezTo>
                <a:cubicBezTo>
                  <a:pt x="0" y="235"/>
                  <a:pt x="79" y="356"/>
                  <a:pt x="164" y="357"/>
                </a:cubicBezTo>
                <a:cubicBezTo>
                  <a:pt x="249" y="358"/>
                  <a:pt x="513" y="239"/>
                  <a:pt x="513" y="180"/>
                </a:cubicBezTo>
                <a:close/>
              </a:path>
            </a:pathLst>
          </a:cu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2752725" y="5876925"/>
            <a:ext cx="676275" cy="676275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Basis Functions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838200"/>
            <a:ext cx="8863013" cy="5715000"/>
          </a:xfrm>
        </p:spPr>
        <p:txBody>
          <a:bodyPr/>
          <a:lstStyle/>
          <a:p>
            <a:r>
              <a:rPr lang="en-US" sz="3600"/>
              <a:t>Basis functions: a complete set of known functions.</a:t>
            </a:r>
          </a:p>
          <a:p>
            <a:pPr lvl="1"/>
            <a:r>
              <a:rPr lang="en-US" sz="3200"/>
              <a:t>Any functions of interest can be represented by a linear combination of basis functions.</a:t>
            </a:r>
          </a:p>
          <a:p>
            <a:pPr lvl="1"/>
            <a:r>
              <a:rPr lang="en-US" sz="3200"/>
              <a:t>A simplest set of basis functions is a set of occupied AO wave function.</a:t>
            </a:r>
          </a:p>
          <a:p>
            <a:pPr lvl="2"/>
            <a:r>
              <a:rPr lang="en-US" sz="2400"/>
              <a:t>H </a:t>
            </a:r>
            <a:r>
              <a:rPr lang="en-US" sz="2400">
                <a:sym typeface="Symbol" pitchFamily="18" charset="2"/>
              </a:rPr>
              <a:t></a:t>
            </a:r>
            <a:r>
              <a:rPr lang="en-US" sz="2400">
                <a:sym typeface="Wingdings" pitchFamily="2" charset="2"/>
              </a:rPr>
              <a:t> H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Wingdings" pitchFamily="2" charset="2"/>
              </a:rPr>
              <a:t>1s</a:t>
            </a:r>
          </a:p>
          <a:p>
            <a:pPr lvl="2"/>
            <a:r>
              <a:rPr lang="en-US" sz="2400">
                <a:sym typeface="Wingdings" pitchFamily="2" charset="2"/>
              </a:rPr>
              <a:t>He </a:t>
            </a:r>
            <a:r>
              <a:rPr lang="en-US" sz="2400">
                <a:sym typeface="Symbol" pitchFamily="18" charset="2"/>
              </a:rPr>
              <a:t></a:t>
            </a:r>
            <a:r>
              <a:rPr lang="en-US" sz="2400">
                <a:sym typeface="Wingdings" pitchFamily="2" charset="2"/>
              </a:rPr>
              <a:t> He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Wingdings" pitchFamily="2" charset="2"/>
              </a:rPr>
              <a:t>1s</a:t>
            </a:r>
          </a:p>
          <a:p>
            <a:pPr lvl="2"/>
            <a:r>
              <a:rPr lang="en-US" sz="2400">
                <a:sym typeface="Wingdings" pitchFamily="2" charset="2"/>
              </a:rPr>
              <a:t>C </a:t>
            </a:r>
            <a:r>
              <a:rPr lang="en-US" sz="2400">
                <a:sym typeface="Symbol" pitchFamily="18" charset="2"/>
              </a:rPr>
              <a:t> C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Symbol" pitchFamily="18" charset="2"/>
              </a:rPr>
              <a:t>1s C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Symbol" pitchFamily="18" charset="2"/>
              </a:rPr>
              <a:t>2s C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Symbol" pitchFamily="18" charset="2"/>
              </a:rPr>
              <a:t>2p</a:t>
            </a:r>
            <a:r>
              <a:rPr lang="en-US" sz="2400" baseline="-25000">
                <a:sym typeface="Symbol" pitchFamily="18" charset="2"/>
              </a:rPr>
              <a:t>x</a:t>
            </a:r>
            <a:r>
              <a:rPr lang="en-US" sz="2400">
                <a:sym typeface="Symbol" pitchFamily="18" charset="2"/>
              </a:rPr>
              <a:t> C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Symbol" pitchFamily="18" charset="2"/>
              </a:rPr>
              <a:t>2p</a:t>
            </a:r>
            <a:r>
              <a:rPr lang="en-US" sz="2400" baseline="-25000">
                <a:sym typeface="Symbol" pitchFamily="18" charset="2"/>
              </a:rPr>
              <a:t>y</a:t>
            </a:r>
            <a:r>
              <a:rPr lang="en-US" sz="2400">
                <a:sym typeface="Symbol" pitchFamily="18" charset="2"/>
              </a:rPr>
              <a:t> C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Symbol" pitchFamily="18" charset="2"/>
              </a:rPr>
              <a:t>2p</a:t>
            </a:r>
            <a:r>
              <a:rPr lang="en-US" sz="2400" baseline="-25000">
                <a:sym typeface="Symbol" pitchFamily="18" charset="2"/>
              </a:rPr>
              <a:t>z</a:t>
            </a:r>
            <a:r>
              <a:rPr lang="en-US" sz="2400">
                <a:sym typeface="Symbol" pitchFamily="18" charset="2"/>
              </a:rPr>
              <a:t> </a:t>
            </a:r>
          </a:p>
          <a:p>
            <a:pPr lvl="2"/>
            <a:r>
              <a:rPr lang="en-US" sz="2400">
                <a:sym typeface="Symbol" pitchFamily="18" charset="2"/>
              </a:rPr>
              <a:t>etc.</a:t>
            </a:r>
          </a:p>
          <a:p>
            <a:pPr lvl="1"/>
            <a:r>
              <a:rPr lang="en-US" sz="3200">
                <a:sym typeface="Symbol" pitchFamily="18" charset="2"/>
              </a:rPr>
              <a:t>Unoccupied orbitals may be required to create MOs</a:t>
            </a:r>
          </a:p>
          <a:p>
            <a:pPr lvl="1"/>
            <a:r>
              <a:rPr lang="en-US" sz="3200">
                <a:sym typeface="Symbol" pitchFamily="18" charset="2"/>
              </a:rPr>
              <a:t>A larger set of basis functions is generally used to make the orbital more realistic, for example:</a:t>
            </a:r>
          </a:p>
          <a:p>
            <a:pPr lvl="2"/>
            <a:r>
              <a:rPr lang="en-US" sz="2400"/>
              <a:t>H </a:t>
            </a:r>
            <a:r>
              <a:rPr lang="en-US" sz="2400">
                <a:sym typeface="Symbol" pitchFamily="18" charset="2"/>
              </a:rPr>
              <a:t></a:t>
            </a:r>
            <a:r>
              <a:rPr lang="en-US" sz="2400">
                <a:sym typeface="Wingdings" pitchFamily="2" charset="2"/>
              </a:rPr>
              <a:t> H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Wingdings" pitchFamily="2" charset="2"/>
              </a:rPr>
              <a:t>1s, H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Wingdings" pitchFamily="2" charset="2"/>
              </a:rPr>
              <a:t>2s, </a:t>
            </a:r>
            <a:r>
              <a:rPr lang="en-US" sz="2400">
                <a:sym typeface="Symbol" pitchFamily="18" charset="2"/>
              </a:rPr>
              <a:t>H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Symbol" pitchFamily="18" charset="2"/>
              </a:rPr>
              <a:t>2p</a:t>
            </a:r>
            <a:r>
              <a:rPr lang="en-US" sz="2400" baseline="-25000">
                <a:sym typeface="Symbol" pitchFamily="18" charset="2"/>
              </a:rPr>
              <a:t>x</a:t>
            </a:r>
            <a:r>
              <a:rPr lang="en-US" sz="2400">
                <a:sym typeface="Symbol" pitchFamily="18" charset="2"/>
              </a:rPr>
              <a:t>, H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Symbol" pitchFamily="18" charset="2"/>
              </a:rPr>
              <a:t>2p</a:t>
            </a:r>
            <a:r>
              <a:rPr lang="en-US" sz="2400" baseline="-25000">
                <a:sym typeface="Symbol" pitchFamily="18" charset="2"/>
              </a:rPr>
              <a:t>y</a:t>
            </a:r>
            <a:r>
              <a:rPr lang="en-US" sz="2400">
                <a:sym typeface="Symbol" pitchFamily="18" charset="2"/>
              </a:rPr>
              <a:t>, H</a:t>
            </a:r>
            <a:r>
              <a:rPr lang="en-US" sz="1600">
                <a:latin typeface="Courier New" pitchFamily="49" charset="0"/>
                <a:cs typeface="Courier New" pitchFamily="49" charset="0"/>
                <a:sym typeface="Wingdings" pitchFamily="2" charset="2"/>
              </a:rPr>
              <a:t>-</a:t>
            </a:r>
            <a:r>
              <a:rPr lang="en-US" sz="2400">
                <a:sym typeface="Symbol" pitchFamily="18" charset="2"/>
              </a:rPr>
              <a:t>2p</a:t>
            </a:r>
            <a:r>
              <a:rPr lang="en-US" sz="2400" baseline="-25000">
                <a:sym typeface="Symbol" pitchFamily="18" charset="2"/>
              </a:rPr>
              <a:t>z</a:t>
            </a:r>
            <a:endParaRPr lang="en-US" sz="2400">
              <a:sym typeface="Wingdings" pitchFamily="2" charset="2"/>
            </a:endParaRPr>
          </a:p>
          <a:p>
            <a:pPr lvl="2"/>
            <a:endParaRPr lang="en-US" sz="2800">
              <a:sym typeface="Symbol" pitchFamily="18" charset="2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2940050" y="6065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H</a:t>
            </a:r>
          </a:p>
        </p:txBody>
      </p:sp>
      <p:grpSp>
        <p:nvGrpSpPr>
          <p:cNvPr id="250892" name="Group 12"/>
          <p:cNvGrpSpPr>
            <a:grpSpLocks/>
          </p:cNvGrpSpPr>
          <p:nvPr/>
        </p:nvGrpSpPr>
        <p:grpSpPr bwMode="auto">
          <a:xfrm>
            <a:off x="4735513" y="6078538"/>
            <a:ext cx="330200" cy="304800"/>
            <a:chOff x="2983" y="3829"/>
            <a:chExt cx="208" cy="192"/>
          </a:xfrm>
        </p:grpSpPr>
        <p:sp>
          <p:nvSpPr>
            <p:cNvPr id="250887" name="Oval 7"/>
            <p:cNvSpPr>
              <a:spLocks noChangeArrowheads="1"/>
            </p:cNvSpPr>
            <p:nvPr/>
          </p:nvSpPr>
          <p:spPr bwMode="auto">
            <a:xfrm>
              <a:off x="3007" y="3855"/>
              <a:ext cx="160" cy="160"/>
            </a:xfrm>
            <a:prstGeom prst="ellipse">
              <a:avLst/>
            </a:prstGeom>
            <a:gradFill rotWithShape="1">
              <a:gsLst>
                <a:gs pos="0">
                  <a:srgbClr val="FF33CC">
                    <a:gamma/>
                    <a:tint val="31765"/>
                    <a:invGamma/>
                  </a:srgbClr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50886" name="Text Box 6"/>
            <p:cNvSpPr txBox="1">
              <a:spLocks noChangeArrowheads="1"/>
            </p:cNvSpPr>
            <p:nvPr/>
          </p:nvSpPr>
          <p:spPr bwMode="auto">
            <a:xfrm>
              <a:off x="2983" y="3829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+</a:t>
              </a:r>
            </a:p>
          </p:txBody>
        </p:sp>
      </p:grp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5926138" y="607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H</a:t>
            </a:r>
          </a:p>
        </p:txBody>
      </p:sp>
      <p:sp>
        <p:nvSpPr>
          <p:cNvPr id="250891" name="AutoShape 11"/>
          <p:cNvSpPr>
            <a:spLocks noChangeArrowheads="1"/>
          </p:cNvSpPr>
          <p:nvPr/>
        </p:nvSpPr>
        <p:spPr bwMode="auto">
          <a:xfrm>
            <a:off x="3983038" y="6091238"/>
            <a:ext cx="369887" cy="307975"/>
          </a:xfrm>
          <a:prstGeom prst="rightArrow">
            <a:avLst>
              <a:gd name="adj1" fmla="val 50000"/>
              <a:gd name="adj2" fmla="val 3002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EB66-0037-483E-9874-141F5A367DBC}" type="slidenum">
              <a:rPr lang="en-US"/>
              <a:pPr/>
              <a:t>68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Semi-empirical &amp; </a:t>
            </a:r>
            <a:r>
              <a:rPr lang="en-US" sz="5400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 initio</a:t>
            </a:r>
            <a:r>
              <a:rPr lang="en-US" sz="5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Methods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To solve the Schrödinger equation, a large number of integrals need to be calculated.</a:t>
            </a:r>
          </a:p>
          <a:p>
            <a:pPr lvl="1"/>
            <a:r>
              <a:rPr lang="en-US" sz="3200" b="1"/>
              <a:t>ab initio Method:</a:t>
            </a:r>
            <a:r>
              <a:rPr lang="en-US" sz="3200"/>
              <a:t> all integrals are calculated</a:t>
            </a:r>
          </a:p>
          <a:p>
            <a:pPr lvl="1"/>
            <a:r>
              <a:rPr lang="en-US" sz="3200" b="1"/>
              <a:t>Semi-empirical Method:</a:t>
            </a:r>
            <a:r>
              <a:rPr lang="en-US" sz="3200"/>
              <a:t> many of the integrals are estimated by appealing to experimental data and some are neglected.</a:t>
            </a:r>
          </a:p>
          <a:p>
            <a:pPr lvl="1"/>
            <a:endParaRPr lang="en-US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5FCE-AA44-448B-8CC7-D32CC981ACF4}" type="slidenum">
              <a:rPr lang="en-US"/>
              <a:pPr/>
              <a:t>69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Density Functional theory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If the system comprises of n electrons, the wave function is a function of 3n parameters. Solving the equation is painful work.</a:t>
            </a:r>
          </a:p>
          <a:p>
            <a:r>
              <a:rPr lang="en-US" sz="3200"/>
              <a:t>DFT proposes that the energy of the system is a function of electron density, which is a function of 3 parameters. Thus the electron density can be used, instead of the wave functions, to represent the system.</a:t>
            </a:r>
          </a:p>
          <a:p>
            <a:endParaRPr lang="en-US" sz="3200"/>
          </a:p>
          <a:p>
            <a:r>
              <a:rPr lang="en-US" sz="3200"/>
              <a:t>The density can be calculated by                       and the wave function can be solved from Kohn-Sham equation.</a:t>
            </a:r>
          </a:p>
          <a:p>
            <a:endParaRPr lang="en-US" sz="3200"/>
          </a:p>
          <a:p>
            <a:endParaRPr lang="en-US" sz="3200"/>
          </a:p>
          <a:p>
            <a:pPr lvl="1"/>
            <a:r>
              <a:rPr lang="en-US" sz="2800"/>
              <a:t>The wave function is iteratively solved to get the best electron density.</a:t>
            </a:r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3252788" y="2879725"/>
          <a:ext cx="23193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4" name="Equation" r:id="rId3" imgW="1346200" imgH="228600" progId="Equation.3">
                  <p:embed/>
                </p:oleObj>
              </mc:Choice>
              <mc:Fallback>
                <p:oleObj name="Equation" r:id="rId3" imgW="1346200" imgH="2286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79725"/>
                        <a:ext cx="23193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4578350" y="3248025"/>
          <a:ext cx="1597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5" name="Equation" r:id="rId5" imgW="1079032" imgH="431613" progId="Equation.3">
                  <p:embed/>
                </p:oleObj>
              </mc:Choice>
              <mc:Fallback>
                <p:oleObj name="Equation" r:id="rId5" imgW="1079032" imgH="431613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3248025"/>
                        <a:ext cx="15970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1312863" y="4540250"/>
          <a:ext cx="68072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6" name="Equation" r:id="rId7" imgW="3949700" imgH="508000" progId="Equation.3">
                  <p:embed/>
                </p:oleObj>
              </mc:Choice>
              <mc:Fallback>
                <p:oleObj name="Equation" r:id="rId7" imgW="3949700" imgH="5080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540250"/>
                        <a:ext cx="68072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6F69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C5F1-0598-4491-8A7F-0C04BAEE200D}" type="slidenum">
              <a:rPr lang="en-US"/>
              <a:pPr/>
              <a:t>7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038600" cy="5715000"/>
          </a:xfrm>
        </p:spPr>
        <p:txBody>
          <a:bodyPr/>
          <a:lstStyle/>
          <a:p>
            <a:r>
              <a:rPr lang="en-US" sz="3200"/>
              <a:t>The formation of the bond in H</a:t>
            </a:r>
            <a:r>
              <a:rPr lang="en-US" sz="3200" baseline="-25000"/>
              <a:t>2</a:t>
            </a:r>
            <a:r>
              <a:rPr lang="en-US" sz="3200"/>
              <a:t> can be pictured as due to the high probability that the two electrons will be found between two nuclei and hence bind them together.</a:t>
            </a: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4305300" y="738188"/>
          <a:ext cx="4608513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4" name="แผนภูมิ" r:id="rId3" imgW="7067416" imgH="2848051" progId="Excel.Sheet.8">
                  <p:embed/>
                </p:oleObj>
              </mc:Choice>
              <mc:Fallback>
                <p:oleObj name="แผนภูมิ" r:id="rId3" imgW="7067416" imgH="2848051" progId="Excel.Sheet.8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738188"/>
                        <a:ext cx="4608513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05300" y="2557463"/>
          <a:ext cx="461010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5" name="แผนภูมิ" r:id="rId5" imgW="7067416" imgH="2848051" progId="Excel.Sheet.8">
                  <p:embed/>
                </p:oleObj>
              </mc:Choice>
              <mc:Fallback>
                <p:oleObj name="แผนภูมิ" r:id="rId5" imgW="7067416" imgH="2848051" progId="Excel.Sheet.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557463"/>
                        <a:ext cx="4610100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4305300" y="4386263"/>
          <a:ext cx="4619625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6" name="แผนภูมิ" r:id="rId7" imgW="7067416" imgH="2848051" progId="Excel.Sheet.8">
                  <p:embed/>
                </p:oleObj>
              </mc:Choice>
              <mc:Fallback>
                <p:oleObj name="แผนภูมิ" r:id="rId7" imgW="7067416" imgH="2848051" progId="Excel.Shee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386263"/>
                        <a:ext cx="4619625" cy="186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4314825" y="6226175"/>
            <a:ext cx="4686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The plot between the distance between two H atom and its wave function</a:t>
            </a:r>
          </a:p>
        </p:txBody>
      </p:sp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2301875" y="3568700"/>
            <a:ext cx="952500" cy="9525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7401" name="Oval 9"/>
          <p:cNvSpPr>
            <a:spLocks noChangeArrowheads="1"/>
          </p:cNvSpPr>
          <p:nvPr/>
        </p:nvSpPr>
        <p:spPr bwMode="auto">
          <a:xfrm>
            <a:off x="990600" y="3590925"/>
            <a:ext cx="942975" cy="942975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1943100" y="38481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87407" name="Oval 15"/>
          <p:cNvSpPr>
            <a:spLocks noChangeArrowheads="1"/>
          </p:cNvSpPr>
          <p:nvPr/>
        </p:nvSpPr>
        <p:spPr bwMode="auto">
          <a:xfrm>
            <a:off x="1425575" y="4875213"/>
            <a:ext cx="1343025" cy="931862"/>
          </a:xfrm>
          <a:prstGeom prst="ellipse">
            <a:avLst/>
          </a:prstGeom>
          <a:solidFill>
            <a:srgbClr val="99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7411" name="Oval 19"/>
          <p:cNvSpPr>
            <a:spLocks noChangeArrowheads="1"/>
          </p:cNvSpPr>
          <p:nvPr/>
        </p:nvSpPr>
        <p:spPr bwMode="auto">
          <a:xfrm>
            <a:off x="1419225" y="4019550"/>
            <a:ext cx="88900" cy="889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7412" name="Oval 20"/>
          <p:cNvSpPr>
            <a:spLocks noChangeArrowheads="1"/>
          </p:cNvSpPr>
          <p:nvPr/>
        </p:nvSpPr>
        <p:spPr bwMode="auto">
          <a:xfrm>
            <a:off x="1854200" y="5321300"/>
            <a:ext cx="88900" cy="889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7413" name="Oval 21"/>
          <p:cNvSpPr>
            <a:spLocks noChangeArrowheads="1"/>
          </p:cNvSpPr>
          <p:nvPr/>
        </p:nvSpPr>
        <p:spPr bwMode="auto">
          <a:xfrm>
            <a:off x="2749550" y="4016375"/>
            <a:ext cx="88900" cy="88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2260600" y="5327650"/>
            <a:ext cx="88900" cy="88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7416" name="AutoShape 24"/>
          <p:cNvSpPr>
            <a:spLocks noChangeArrowheads="1"/>
          </p:cNvSpPr>
          <p:nvPr/>
        </p:nvSpPr>
        <p:spPr bwMode="auto">
          <a:xfrm>
            <a:off x="2019300" y="4552950"/>
            <a:ext cx="228600" cy="2000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723900" y="5988050"/>
            <a:ext cx="3105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Two electrons from different atoms join the same orbital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5485-5F42-454D-87D8-3EDDB77B097D}" type="slidenum">
              <a:rPr lang="en-US"/>
              <a:pPr/>
              <a:t>70</a:t>
            </a:fld>
            <a:endParaRPr lang="en-US"/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2009775" y="2000250"/>
            <a:ext cx="3876675" cy="3686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8" y="2082800"/>
            <a:ext cx="391477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2990850" y="2924175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1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4587875" y="2949575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2</a:t>
            </a:r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2997200" y="4283075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3</a:t>
            </a:r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4578350" y="4264025"/>
            <a:ext cx="59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076F-FB9D-4EB5-AFF5-397509AEE254}" type="slidenum">
              <a:rPr lang="en-US"/>
              <a:pPr/>
              <a:t>8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Electron Spin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total VB wave function for H</a:t>
            </a:r>
            <a:r>
              <a:rPr lang="en-US" baseline="-25000"/>
              <a:t>2</a:t>
            </a:r>
            <a:r>
              <a:rPr lang="en-US"/>
              <a:t> is</a:t>
            </a:r>
          </a:p>
          <a:p>
            <a:endParaRPr lang="en-US" sz="6600"/>
          </a:p>
          <a:p>
            <a:pPr lvl="1"/>
            <a:r>
              <a:rPr lang="en-US"/>
              <a:t>Using the Pauli principle, the total wave function needs to be asymmetric.</a:t>
            </a:r>
          </a:p>
          <a:p>
            <a:pPr lvl="1"/>
            <a:endParaRPr lang="en-US" sz="7200"/>
          </a:p>
          <a:p>
            <a:pPr lvl="1"/>
            <a:r>
              <a:rPr lang="en-US"/>
              <a:t>The spatial part is symmetric so the spin part needs to be asymmetric. The asymmetric spin for 2-electron system is</a:t>
            </a:r>
          </a:p>
          <a:p>
            <a:pPr lvl="1"/>
            <a:endParaRPr lang="en-US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2041525" y="1614488"/>
          <a:ext cx="4695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6" name="Equation" r:id="rId3" imgW="2273300" imgH="215900" progId="Equation.3">
                  <p:embed/>
                </p:oleObj>
              </mc:Choice>
              <mc:Fallback>
                <p:oleObj name="Equation" r:id="rId3" imgW="2273300" imgH="2159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1614488"/>
                        <a:ext cx="46958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2105025" y="3440113"/>
          <a:ext cx="4695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7" name="Equation" r:id="rId5" imgW="2273300" imgH="215900" progId="Equation.3">
                  <p:embed/>
                </p:oleObj>
              </mc:Choice>
              <mc:Fallback>
                <p:oleObj name="Equation" r:id="rId5" imgW="2273300" imgH="2159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440113"/>
                        <a:ext cx="46958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2124075" y="5221288"/>
          <a:ext cx="48799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8" name="Equation" r:id="rId7" imgW="2362200" imgH="241300" progId="Equation.3">
                  <p:embed/>
                </p:oleObj>
              </mc:Choice>
              <mc:Fallback>
                <p:oleObj name="Equation" r:id="rId7" imgW="2362200" imgH="2413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221288"/>
                        <a:ext cx="487997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DE13-F17E-46E8-8923-DC7255CDD8B8}" type="slidenum">
              <a:rPr lang="en-US"/>
              <a:pPr/>
              <a:t>9</a:t>
            </a:fld>
            <a:endParaRPr lang="en-US"/>
          </a:p>
        </p:txBody>
      </p:sp>
      <p:sp>
        <p:nvSpPr>
          <p:cNvPr id="186594" name="Oval 226"/>
          <p:cNvSpPr>
            <a:spLocks noChangeArrowheads="1"/>
          </p:cNvSpPr>
          <p:nvPr/>
        </p:nvSpPr>
        <p:spPr bwMode="auto">
          <a:xfrm rot="10800000" flipV="1">
            <a:off x="6340475" y="5045075"/>
            <a:ext cx="277813" cy="717550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6592" name="Line 224"/>
          <p:cNvSpPr>
            <a:spLocks noChangeShapeType="1"/>
          </p:cNvSpPr>
          <p:nvPr/>
        </p:nvSpPr>
        <p:spPr bwMode="auto">
          <a:xfrm>
            <a:off x="6650038" y="5141913"/>
            <a:ext cx="0" cy="58102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186511" name="Group 143"/>
          <p:cNvGrpSpPr>
            <a:grpSpLocks/>
          </p:cNvGrpSpPr>
          <p:nvPr/>
        </p:nvGrpSpPr>
        <p:grpSpPr bwMode="auto">
          <a:xfrm>
            <a:off x="4210050" y="2044700"/>
            <a:ext cx="946150" cy="371475"/>
            <a:chOff x="460" y="1933"/>
            <a:chExt cx="596" cy="234"/>
          </a:xfrm>
        </p:grpSpPr>
        <p:sp>
          <p:nvSpPr>
            <p:cNvPr id="186512" name="Oval 144"/>
            <p:cNvSpPr>
              <a:spLocks noChangeArrowheads="1"/>
            </p:cNvSpPr>
            <p:nvPr/>
          </p:nvSpPr>
          <p:spPr bwMode="auto">
            <a:xfrm rot="16200000">
              <a:off x="791" y="1900"/>
              <a:ext cx="232" cy="298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13" name="Oval 145"/>
            <p:cNvSpPr>
              <a:spLocks noChangeArrowheads="1"/>
            </p:cNvSpPr>
            <p:nvPr/>
          </p:nvSpPr>
          <p:spPr bwMode="auto">
            <a:xfrm rot="16200000">
              <a:off x="493" y="1902"/>
              <a:ext cx="232" cy="298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14" name="Oval 146"/>
            <p:cNvSpPr>
              <a:spLocks noChangeArrowheads="1"/>
            </p:cNvSpPr>
            <p:nvPr/>
          </p:nvSpPr>
          <p:spPr bwMode="auto">
            <a:xfrm>
              <a:off x="747" y="2037"/>
              <a:ext cx="28" cy="2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Homonuclear Diatomic Molecules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Diatomic molecule with the same atom types</a:t>
            </a:r>
          </a:p>
          <a:p>
            <a:pPr lvl="1"/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  (N:                   )</a:t>
            </a: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1954213" y="1431925"/>
          <a:ext cx="1449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3" name="Equation" r:id="rId3" imgW="965200" imgH="254000" progId="Equation.3">
                  <p:embed/>
                </p:oleObj>
              </mc:Choice>
              <mc:Fallback>
                <p:oleObj name="Equation" r:id="rId3" imgW="965200" imgH="2540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1431925"/>
                        <a:ext cx="144938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Line 10"/>
          <p:cNvSpPr>
            <a:spLocks noChangeShapeType="1"/>
          </p:cNvSpPr>
          <p:nvPr/>
        </p:nvSpPr>
        <p:spPr bwMode="auto">
          <a:xfrm flipV="1">
            <a:off x="2160588" y="2001838"/>
            <a:ext cx="0" cy="1552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186538" name="Group 170"/>
          <p:cNvGrpSpPr>
            <a:grpSpLocks/>
          </p:cNvGrpSpPr>
          <p:nvPr/>
        </p:nvGrpSpPr>
        <p:grpSpPr bwMode="auto">
          <a:xfrm>
            <a:off x="2492375" y="2101850"/>
            <a:ext cx="428625" cy="1289050"/>
            <a:chOff x="1570" y="1324"/>
            <a:chExt cx="270" cy="812"/>
          </a:xfrm>
        </p:grpSpPr>
        <p:sp>
          <p:nvSpPr>
            <p:cNvPr id="186379" name="Oval 11"/>
            <p:cNvSpPr>
              <a:spLocks noChangeArrowheads="1"/>
            </p:cNvSpPr>
            <p:nvPr/>
          </p:nvSpPr>
          <p:spPr bwMode="auto">
            <a:xfrm>
              <a:off x="1578" y="2010"/>
              <a:ext cx="60" cy="6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380" name="Oval 12"/>
            <p:cNvSpPr>
              <a:spLocks noChangeArrowheads="1"/>
            </p:cNvSpPr>
            <p:nvPr/>
          </p:nvSpPr>
          <p:spPr bwMode="auto">
            <a:xfrm>
              <a:off x="1570" y="1390"/>
              <a:ext cx="60" cy="6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381" name="Text Box 13"/>
            <p:cNvSpPr txBox="1">
              <a:spLocks noChangeArrowheads="1"/>
            </p:cNvSpPr>
            <p:nvPr/>
          </p:nvSpPr>
          <p:spPr bwMode="auto">
            <a:xfrm>
              <a:off x="1644" y="19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N</a:t>
              </a:r>
            </a:p>
          </p:txBody>
        </p:sp>
        <p:sp>
          <p:nvSpPr>
            <p:cNvPr id="186382" name="Text Box 14"/>
            <p:cNvSpPr txBox="1">
              <a:spLocks noChangeArrowheads="1"/>
            </p:cNvSpPr>
            <p:nvPr/>
          </p:nvSpPr>
          <p:spPr bwMode="auto">
            <a:xfrm>
              <a:off x="1648" y="132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N</a:t>
              </a:r>
            </a:p>
          </p:txBody>
        </p:sp>
      </p:grp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1892300" y="25971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Z</a:t>
            </a:r>
          </a:p>
        </p:txBody>
      </p:sp>
      <p:sp>
        <p:nvSpPr>
          <p:cNvPr id="186405" name="Text Box 37"/>
          <p:cNvSpPr txBox="1">
            <a:spLocks noChangeArrowheads="1"/>
          </p:cNvSpPr>
          <p:nvPr/>
        </p:nvSpPr>
        <p:spPr bwMode="auto">
          <a:xfrm>
            <a:off x="3289300" y="37607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2s</a:t>
            </a:r>
          </a:p>
        </p:txBody>
      </p:sp>
      <p:sp>
        <p:nvSpPr>
          <p:cNvPr id="186406" name="Text Box 38"/>
          <p:cNvSpPr txBox="1">
            <a:spLocks noChangeArrowheads="1"/>
          </p:cNvSpPr>
          <p:nvPr/>
        </p:nvSpPr>
        <p:spPr bwMode="auto">
          <a:xfrm>
            <a:off x="4468813" y="3736975"/>
            <a:ext cx="242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2p</a:t>
            </a:r>
            <a:r>
              <a:rPr lang="en-US" baseline="-25000"/>
              <a:t>x</a:t>
            </a:r>
            <a:r>
              <a:rPr lang="en-US"/>
              <a:t>        2p</a:t>
            </a:r>
            <a:r>
              <a:rPr lang="en-US" baseline="-25000"/>
              <a:t>y              </a:t>
            </a:r>
            <a:r>
              <a:rPr lang="en-US"/>
              <a:t>2p</a:t>
            </a:r>
            <a:r>
              <a:rPr lang="en-US" baseline="-25000"/>
              <a:t>z</a:t>
            </a:r>
          </a:p>
        </p:txBody>
      </p:sp>
      <p:grpSp>
        <p:nvGrpSpPr>
          <p:cNvPr id="186419" name="Group 51"/>
          <p:cNvGrpSpPr>
            <a:grpSpLocks/>
          </p:cNvGrpSpPr>
          <p:nvPr/>
        </p:nvGrpSpPr>
        <p:grpSpPr bwMode="auto">
          <a:xfrm>
            <a:off x="3444875" y="3487738"/>
            <a:ext cx="101600" cy="187325"/>
            <a:chOff x="814" y="3634"/>
            <a:chExt cx="64" cy="118"/>
          </a:xfrm>
        </p:grpSpPr>
        <p:sp>
          <p:nvSpPr>
            <p:cNvPr id="186420" name="Line 52"/>
            <p:cNvSpPr>
              <a:spLocks noChangeShapeType="1"/>
            </p:cNvSpPr>
            <p:nvPr/>
          </p:nvSpPr>
          <p:spPr bwMode="auto">
            <a:xfrm flipV="1">
              <a:off x="814" y="363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6421" name="Line 53"/>
            <p:cNvSpPr>
              <a:spLocks noChangeShapeType="1"/>
            </p:cNvSpPr>
            <p:nvPr/>
          </p:nvSpPr>
          <p:spPr bwMode="auto">
            <a:xfrm>
              <a:off x="878" y="3650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86422" name="Group 54"/>
          <p:cNvGrpSpPr>
            <a:grpSpLocks/>
          </p:cNvGrpSpPr>
          <p:nvPr/>
        </p:nvGrpSpPr>
        <p:grpSpPr bwMode="auto">
          <a:xfrm>
            <a:off x="3397250" y="2487613"/>
            <a:ext cx="101600" cy="187325"/>
            <a:chOff x="814" y="3634"/>
            <a:chExt cx="64" cy="118"/>
          </a:xfrm>
        </p:grpSpPr>
        <p:sp>
          <p:nvSpPr>
            <p:cNvPr id="186423" name="Line 55"/>
            <p:cNvSpPr>
              <a:spLocks noChangeShapeType="1"/>
            </p:cNvSpPr>
            <p:nvPr/>
          </p:nvSpPr>
          <p:spPr bwMode="auto">
            <a:xfrm flipV="1">
              <a:off x="814" y="363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6424" name="Line 56"/>
            <p:cNvSpPr>
              <a:spLocks noChangeShapeType="1"/>
            </p:cNvSpPr>
            <p:nvPr/>
          </p:nvSpPr>
          <p:spPr bwMode="auto">
            <a:xfrm>
              <a:off x="878" y="3650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86425" name="Line 57"/>
          <p:cNvSpPr>
            <a:spLocks noChangeShapeType="1"/>
          </p:cNvSpPr>
          <p:nvPr/>
        </p:nvSpPr>
        <p:spPr bwMode="auto">
          <a:xfrm flipV="1">
            <a:off x="6842125" y="2413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426" name="Line 58"/>
          <p:cNvSpPr>
            <a:spLocks noChangeShapeType="1"/>
          </p:cNvSpPr>
          <p:nvPr/>
        </p:nvSpPr>
        <p:spPr bwMode="auto">
          <a:xfrm flipV="1">
            <a:off x="4683125" y="2413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427" name="Line 59"/>
          <p:cNvSpPr>
            <a:spLocks noChangeShapeType="1"/>
          </p:cNvSpPr>
          <p:nvPr/>
        </p:nvSpPr>
        <p:spPr bwMode="auto">
          <a:xfrm flipV="1">
            <a:off x="8483600" y="86995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428" name="Line 60"/>
          <p:cNvSpPr>
            <a:spLocks noChangeShapeType="1"/>
          </p:cNvSpPr>
          <p:nvPr/>
        </p:nvSpPr>
        <p:spPr bwMode="auto">
          <a:xfrm flipV="1">
            <a:off x="5768975" y="240665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429" name="Line 61"/>
          <p:cNvSpPr>
            <a:spLocks noChangeShapeType="1"/>
          </p:cNvSpPr>
          <p:nvPr/>
        </p:nvSpPr>
        <p:spPr bwMode="auto">
          <a:xfrm flipV="1">
            <a:off x="7404100" y="53975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430" name="Line 62"/>
          <p:cNvSpPr>
            <a:spLocks noChangeShapeType="1"/>
          </p:cNvSpPr>
          <p:nvPr/>
        </p:nvSpPr>
        <p:spPr bwMode="auto">
          <a:xfrm flipV="1">
            <a:off x="8489950" y="53975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595" name="AutoShape 227"/>
          <p:cNvSpPr>
            <a:spLocks noChangeArrowheads="1"/>
          </p:cNvSpPr>
          <p:nvPr/>
        </p:nvSpPr>
        <p:spPr bwMode="auto">
          <a:xfrm rot="16200000" flipH="1">
            <a:off x="6099175" y="5238750"/>
            <a:ext cx="1089025" cy="320675"/>
          </a:xfrm>
          <a:prstGeom prst="parallelogram">
            <a:avLst>
              <a:gd name="adj" fmla="val 38992"/>
            </a:avLst>
          </a:prstGeom>
          <a:solidFill>
            <a:srgbClr val="FFFFFF">
              <a:alpha val="5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6494" name="Text Box 126"/>
          <p:cNvSpPr txBox="1">
            <a:spLocks noChangeArrowheads="1"/>
          </p:cNvSpPr>
          <p:nvPr/>
        </p:nvSpPr>
        <p:spPr bwMode="auto">
          <a:xfrm>
            <a:off x="6516688" y="5888038"/>
            <a:ext cx="12557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solidFill>
                  <a:schemeClr val="hlink"/>
                </a:solidFill>
              </a:rPr>
              <a:t>nodal plane</a:t>
            </a:r>
          </a:p>
        </p:txBody>
      </p:sp>
      <p:sp>
        <p:nvSpPr>
          <p:cNvPr id="186465" name="AutoShape 97"/>
          <p:cNvSpPr>
            <a:spLocks noChangeArrowheads="1"/>
          </p:cNvSpPr>
          <p:nvPr/>
        </p:nvSpPr>
        <p:spPr bwMode="auto">
          <a:xfrm>
            <a:off x="2590800" y="5372100"/>
            <a:ext cx="285750" cy="180975"/>
          </a:xfrm>
          <a:prstGeom prst="rightArrow">
            <a:avLst>
              <a:gd name="adj1" fmla="val 50000"/>
              <a:gd name="adj2" fmla="val 3947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6447" name="Line 79"/>
          <p:cNvSpPr>
            <a:spLocks noChangeShapeType="1"/>
          </p:cNvSpPr>
          <p:nvPr/>
        </p:nvSpPr>
        <p:spPr bwMode="auto">
          <a:xfrm flipV="1">
            <a:off x="2336800" y="480218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449" name="Line 81"/>
          <p:cNvSpPr>
            <a:spLocks noChangeShapeType="1"/>
          </p:cNvSpPr>
          <p:nvPr/>
        </p:nvSpPr>
        <p:spPr bwMode="auto">
          <a:xfrm flipV="1">
            <a:off x="2341563" y="59150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467" name="Text Box 99"/>
          <p:cNvSpPr txBox="1">
            <a:spLocks noChangeArrowheads="1"/>
          </p:cNvSpPr>
          <p:nvPr/>
        </p:nvSpPr>
        <p:spPr bwMode="auto">
          <a:xfrm>
            <a:off x="1952625" y="5276850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186495" name="Text Box 127"/>
          <p:cNvSpPr txBox="1">
            <a:spLocks noChangeArrowheads="1"/>
          </p:cNvSpPr>
          <p:nvPr/>
        </p:nvSpPr>
        <p:spPr bwMode="auto">
          <a:xfrm>
            <a:off x="2181225" y="632460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 bonding</a:t>
            </a:r>
          </a:p>
        </p:txBody>
      </p:sp>
      <p:sp>
        <p:nvSpPr>
          <p:cNvPr id="186496" name="Text Box 128"/>
          <p:cNvSpPr txBox="1">
            <a:spLocks noChangeArrowheads="1"/>
          </p:cNvSpPr>
          <p:nvPr/>
        </p:nvSpPr>
        <p:spPr bwMode="auto">
          <a:xfrm>
            <a:off x="5711825" y="6311900"/>
            <a:ext cx="159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 bonding</a:t>
            </a:r>
          </a:p>
        </p:txBody>
      </p:sp>
      <p:grpSp>
        <p:nvGrpSpPr>
          <p:cNvPr id="186509" name="Group 141"/>
          <p:cNvGrpSpPr>
            <a:grpSpLocks/>
          </p:cNvGrpSpPr>
          <p:nvPr/>
        </p:nvGrpSpPr>
        <p:grpSpPr bwMode="auto">
          <a:xfrm>
            <a:off x="3236913" y="2033588"/>
            <a:ext cx="411162" cy="411162"/>
            <a:chOff x="125" y="1932"/>
            <a:chExt cx="259" cy="259"/>
          </a:xfrm>
        </p:grpSpPr>
        <p:sp>
          <p:nvSpPr>
            <p:cNvPr id="186507" name="Oval 139"/>
            <p:cNvSpPr>
              <a:spLocks noChangeArrowheads="1"/>
            </p:cNvSpPr>
            <p:nvPr/>
          </p:nvSpPr>
          <p:spPr bwMode="auto">
            <a:xfrm>
              <a:off x="125" y="1932"/>
              <a:ext cx="259" cy="259"/>
            </a:xfrm>
            <a:prstGeom prst="ellipse">
              <a:avLst/>
            </a:prstGeom>
            <a:solidFill>
              <a:srgbClr val="A6F69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08" name="Oval 140"/>
            <p:cNvSpPr>
              <a:spLocks noChangeArrowheads="1"/>
            </p:cNvSpPr>
            <p:nvPr/>
          </p:nvSpPr>
          <p:spPr bwMode="auto">
            <a:xfrm>
              <a:off x="233" y="2049"/>
              <a:ext cx="28" cy="2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15" name="Group 147"/>
          <p:cNvGrpSpPr>
            <a:grpSpLocks/>
          </p:cNvGrpSpPr>
          <p:nvPr/>
        </p:nvGrpSpPr>
        <p:grpSpPr bwMode="auto">
          <a:xfrm rot="-2720585">
            <a:off x="5194301" y="2068512"/>
            <a:ext cx="946150" cy="371475"/>
            <a:chOff x="460" y="1933"/>
            <a:chExt cx="596" cy="234"/>
          </a:xfrm>
        </p:grpSpPr>
        <p:sp>
          <p:nvSpPr>
            <p:cNvPr id="186516" name="Oval 148"/>
            <p:cNvSpPr>
              <a:spLocks noChangeArrowheads="1"/>
            </p:cNvSpPr>
            <p:nvPr/>
          </p:nvSpPr>
          <p:spPr bwMode="auto">
            <a:xfrm rot="16200000">
              <a:off x="791" y="1900"/>
              <a:ext cx="232" cy="298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17" name="Oval 149"/>
            <p:cNvSpPr>
              <a:spLocks noChangeArrowheads="1"/>
            </p:cNvSpPr>
            <p:nvPr/>
          </p:nvSpPr>
          <p:spPr bwMode="auto">
            <a:xfrm rot="16200000">
              <a:off x="493" y="1902"/>
              <a:ext cx="232" cy="298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18" name="Oval 150"/>
            <p:cNvSpPr>
              <a:spLocks noChangeArrowheads="1"/>
            </p:cNvSpPr>
            <p:nvPr/>
          </p:nvSpPr>
          <p:spPr bwMode="auto">
            <a:xfrm>
              <a:off x="747" y="2037"/>
              <a:ext cx="28" cy="2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19" name="Group 151"/>
          <p:cNvGrpSpPr>
            <a:grpSpLocks/>
          </p:cNvGrpSpPr>
          <p:nvPr/>
        </p:nvGrpSpPr>
        <p:grpSpPr bwMode="auto">
          <a:xfrm rot="-5400000">
            <a:off x="6103938" y="2082800"/>
            <a:ext cx="946150" cy="371475"/>
            <a:chOff x="460" y="1933"/>
            <a:chExt cx="596" cy="234"/>
          </a:xfrm>
        </p:grpSpPr>
        <p:sp>
          <p:nvSpPr>
            <p:cNvPr id="186520" name="Oval 152"/>
            <p:cNvSpPr>
              <a:spLocks noChangeArrowheads="1"/>
            </p:cNvSpPr>
            <p:nvPr/>
          </p:nvSpPr>
          <p:spPr bwMode="auto">
            <a:xfrm rot="16200000">
              <a:off x="791" y="1900"/>
              <a:ext cx="232" cy="298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21" name="Oval 153"/>
            <p:cNvSpPr>
              <a:spLocks noChangeArrowheads="1"/>
            </p:cNvSpPr>
            <p:nvPr/>
          </p:nvSpPr>
          <p:spPr bwMode="auto">
            <a:xfrm rot="16200000">
              <a:off x="493" y="1902"/>
              <a:ext cx="232" cy="298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22" name="Oval 154"/>
            <p:cNvSpPr>
              <a:spLocks noChangeArrowheads="1"/>
            </p:cNvSpPr>
            <p:nvPr/>
          </p:nvSpPr>
          <p:spPr bwMode="auto">
            <a:xfrm>
              <a:off x="747" y="2037"/>
              <a:ext cx="28" cy="2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23" name="Group 155"/>
          <p:cNvGrpSpPr>
            <a:grpSpLocks/>
          </p:cNvGrpSpPr>
          <p:nvPr/>
        </p:nvGrpSpPr>
        <p:grpSpPr bwMode="auto">
          <a:xfrm>
            <a:off x="4219575" y="3036888"/>
            <a:ext cx="946150" cy="371475"/>
            <a:chOff x="460" y="1933"/>
            <a:chExt cx="596" cy="234"/>
          </a:xfrm>
        </p:grpSpPr>
        <p:sp>
          <p:nvSpPr>
            <p:cNvPr id="186524" name="Oval 156"/>
            <p:cNvSpPr>
              <a:spLocks noChangeArrowheads="1"/>
            </p:cNvSpPr>
            <p:nvPr/>
          </p:nvSpPr>
          <p:spPr bwMode="auto">
            <a:xfrm rot="16200000">
              <a:off x="791" y="1900"/>
              <a:ext cx="232" cy="298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25" name="Oval 157"/>
            <p:cNvSpPr>
              <a:spLocks noChangeArrowheads="1"/>
            </p:cNvSpPr>
            <p:nvPr/>
          </p:nvSpPr>
          <p:spPr bwMode="auto">
            <a:xfrm rot="16200000">
              <a:off x="493" y="1902"/>
              <a:ext cx="232" cy="298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26" name="Oval 158"/>
            <p:cNvSpPr>
              <a:spLocks noChangeArrowheads="1"/>
            </p:cNvSpPr>
            <p:nvPr/>
          </p:nvSpPr>
          <p:spPr bwMode="auto">
            <a:xfrm>
              <a:off x="747" y="2037"/>
              <a:ext cx="28" cy="2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27" name="Group 159"/>
          <p:cNvGrpSpPr>
            <a:grpSpLocks/>
          </p:cNvGrpSpPr>
          <p:nvPr/>
        </p:nvGrpSpPr>
        <p:grpSpPr bwMode="auto">
          <a:xfrm rot="-2720585">
            <a:off x="5203826" y="3060700"/>
            <a:ext cx="946150" cy="371475"/>
            <a:chOff x="460" y="1933"/>
            <a:chExt cx="596" cy="234"/>
          </a:xfrm>
        </p:grpSpPr>
        <p:sp>
          <p:nvSpPr>
            <p:cNvPr id="186528" name="Oval 160"/>
            <p:cNvSpPr>
              <a:spLocks noChangeArrowheads="1"/>
            </p:cNvSpPr>
            <p:nvPr/>
          </p:nvSpPr>
          <p:spPr bwMode="auto">
            <a:xfrm rot="16200000">
              <a:off x="791" y="1900"/>
              <a:ext cx="232" cy="298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29" name="Oval 161"/>
            <p:cNvSpPr>
              <a:spLocks noChangeArrowheads="1"/>
            </p:cNvSpPr>
            <p:nvPr/>
          </p:nvSpPr>
          <p:spPr bwMode="auto">
            <a:xfrm rot="16200000">
              <a:off x="493" y="1902"/>
              <a:ext cx="232" cy="298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30" name="Oval 162"/>
            <p:cNvSpPr>
              <a:spLocks noChangeArrowheads="1"/>
            </p:cNvSpPr>
            <p:nvPr/>
          </p:nvSpPr>
          <p:spPr bwMode="auto">
            <a:xfrm>
              <a:off x="747" y="2037"/>
              <a:ext cx="28" cy="2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31" name="Group 163"/>
          <p:cNvGrpSpPr>
            <a:grpSpLocks/>
          </p:cNvGrpSpPr>
          <p:nvPr/>
        </p:nvGrpSpPr>
        <p:grpSpPr bwMode="auto">
          <a:xfrm rot="5400000" flipV="1">
            <a:off x="6113463" y="3074987"/>
            <a:ext cx="946150" cy="371475"/>
            <a:chOff x="460" y="1933"/>
            <a:chExt cx="596" cy="234"/>
          </a:xfrm>
        </p:grpSpPr>
        <p:sp>
          <p:nvSpPr>
            <p:cNvPr id="186532" name="Oval 164"/>
            <p:cNvSpPr>
              <a:spLocks noChangeArrowheads="1"/>
            </p:cNvSpPr>
            <p:nvPr/>
          </p:nvSpPr>
          <p:spPr bwMode="auto">
            <a:xfrm rot="16200000">
              <a:off x="791" y="1900"/>
              <a:ext cx="232" cy="298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33" name="Oval 165"/>
            <p:cNvSpPr>
              <a:spLocks noChangeArrowheads="1"/>
            </p:cNvSpPr>
            <p:nvPr/>
          </p:nvSpPr>
          <p:spPr bwMode="auto">
            <a:xfrm rot="16200000">
              <a:off x="493" y="1902"/>
              <a:ext cx="232" cy="298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34" name="Oval 166"/>
            <p:cNvSpPr>
              <a:spLocks noChangeArrowheads="1"/>
            </p:cNvSpPr>
            <p:nvPr/>
          </p:nvSpPr>
          <p:spPr bwMode="auto">
            <a:xfrm>
              <a:off x="747" y="2037"/>
              <a:ext cx="28" cy="2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35" name="Group 167"/>
          <p:cNvGrpSpPr>
            <a:grpSpLocks/>
          </p:cNvGrpSpPr>
          <p:nvPr/>
        </p:nvGrpSpPr>
        <p:grpSpPr bwMode="auto">
          <a:xfrm>
            <a:off x="3276600" y="3035300"/>
            <a:ext cx="411163" cy="411163"/>
            <a:chOff x="125" y="1932"/>
            <a:chExt cx="259" cy="259"/>
          </a:xfrm>
        </p:grpSpPr>
        <p:sp>
          <p:nvSpPr>
            <p:cNvPr id="186536" name="Oval 168"/>
            <p:cNvSpPr>
              <a:spLocks noChangeArrowheads="1"/>
            </p:cNvSpPr>
            <p:nvPr/>
          </p:nvSpPr>
          <p:spPr bwMode="auto">
            <a:xfrm>
              <a:off x="125" y="1932"/>
              <a:ext cx="259" cy="259"/>
            </a:xfrm>
            <a:prstGeom prst="ellipse">
              <a:avLst/>
            </a:prstGeom>
            <a:solidFill>
              <a:srgbClr val="A6F69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37" name="Oval 169"/>
            <p:cNvSpPr>
              <a:spLocks noChangeArrowheads="1"/>
            </p:cNvSpPr>
            <p:nvPr/>
          </p:nvSpPr>
          <p:spPr bwMode="auto">
            <a:xfrm>
              <a:off x="233" y="2049"/>
              <a:ext cx="28" cy="28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6540" name="Line 172"/>
          <p:cNvSpPr>
            <a:spLocks noChangeShapeType="1"/>
          </p:cNvSpPr>
          <p:nvPr/>
        </p:nvSpPr>
        <p:spPr bwMode="auto">
          <a:xfrm flipV="1">
            <a:off x="6861175" y="33861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541" name="Line 173"/>
          <p:cNvSpPr>
            <a:spLocks noChangeShapeType="1"/>
          </p:cNvSpPr>
          <p:nvPr/>
        </p:nvSpPr>
        <p:spPr bwMode="auto">
          <a:xfrm flipV="1">
            <a:off x="4702175" y="33861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542" name="Line 174"/>
          <p:cNvSpPr>
            <a:spLocks noChangeShapeType="1"/>
          </p:cNvSpPr>
          <p:nvPr/>
        </p:nvSpPr>
        <p:spPr bwMode="auto">
          <a:xfrm flipV="1">
            <a:off x="5788025" y="337978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543" name="Rectangle 175"/>
          <p:cNvSpPr>
            <a:spLocks noChangeArrowheads="1"/>
          </p:cNvSpPr>
          <p:nvPr/>
        </p:nvSpPr>
        <p:spPr bwMode="auto">
          <a:xfrm>
            <a:off x="4090988" y="1671638"/>
            <a:ext cx="2959100" cy="2516187"/>
          </a:xfrm>
          <a:prstGeom prst="rect">
            <a:avLst/>
          </a:prstGeom>
          <a:noFill/>
          <a:ln w="9525">
            <a:solidFill>
              <a:srgbClr val="9966FF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86552" name="Group 184"/>
          <p:cNvGrpSpPr>
            <a:grpSpLocks/>
          </p:cNvGrpSpPr>
          <p:nvPr/>
        </p:nvGrpSpPr>
        <p:grpSpPr bwMode="auto">
          <a:xfrm>
            <a:off x="2005013" y="4500563"/>
            <a:ext cx="301625" cy="768350"/>
            <a:chOff x="1263" y="2835"/>
            <a:chExt cx="190" cy="484"/>
          </a:xfrm>
        </p:grpSpPr>
        <p:sp>
          <p:nvSpPr>
            <p:cNvPr id="186545" name="Oval 177"/>
            <p:cNvSpPr>
              <a:spLocks noChangeArrowheads="1"/>
            </p:cNvSpPr>
            <p:nvPr/>
          </p:nvSpPr>
          <p:spPr bwMode="auto">
            <a:xfrm rot="10800000">
              <a:off x="1263" y="2835"/>
              <a:ext cx="188" cy="24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46" name="Oval 178"/>
            <p:cNvSpPr>
              <a:spLocks noChangeArrowheads="1"/>
            </p:cNvSpPr>
            <p:nvPr/>
          </p:nvSpPr>
          <p:spPr bwMode="auto">
            <a:xfrm rot="10800000">
              <a:off x="1265" y="3077"/>
              <a:ext cx="188" cy="242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47" name="Oval 179"/>
            <p:cNvSpPr>
              <a:spLocks noChangeArrowheads="1"/>
            </p:cNvSpPr>
            <p:nvPr/>
          </p:nvSpPr>
          <p:spPr bwMode="auto">
            <a:xfrm rot="-5400000">
              <a:off x="1335" y="3056"/>
              <a:ext cx="46" cy="46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53" name="Group 185"/>
          <p:cNvGrpSpPr>
            <a:grpSpLocks/>
          </p:cNvGrpSpPr>
          <p:nvPr/>
        </p:nvGrpSpPr>
        <p:grpSpPr bwMode="auto">
          <a:xfrm flipV="1">
            <a:off x="1984375" y="5611813"/>
            <a:ext cx="301625" cy="768350"/>
            <a:chOff x="1263" y="2835"/>
            <a:chExt cx="190" cy="484"/>
          </a:xfrm>
        </p:grpSpPr>
        <p:sp>
          <p:nvSpPr>
            <p:cNvPr id="186554" name="Oval 186"/>
            <p:cNvSpPr>
              <a:spLocks noChangeArrowheads="1"/>
            </p:cNvSpPr>
            <p:nvPr/>
          </p:nvSpPr>
          <p:spPr bwMode="auto">
            <a:xfrm rot="10800000" flipV="1">
              <a:off x="1263" y="2835"/>
              <a:ext cx="188" cy="24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55" name="Oval 187"/>
            <p:cNvSpPr>
              <a:spLocks noChangeArrowheads="1"/>
            </p:cNvSpPr>
            <p:nvPr/>
          </p:nvSpPr>
          <p:spPr bwMode="auto">
            <a:xfrm rot="10800000">
              <a:off x="1265" y="3077"/>
              <a:ext cx="188" cy="242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56" name="Oval 188"/>
            <p:cNvSpPr>
              <a:spLocks noChangeArrowheads="1"/>
            </p:cNvSpPr>
            <p:nvPr/>
          </p:nvSpPr>
          <p:spPr bwMode="auto">
            <a:xfrm rot="-5400000">
              <a:off x="1335" y="3056"/>
              <a:ext cx="46" cy="46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70" name="Group 202"/>
          <p:cNvGrpSpPr>
            <a:grpSpLocks/>
          </p:cNvGrpSpPr>
          <p:nvPr/>
        </p:nvGrpSpPr>
        <p:grpSpPr bwMode="auto">
          <a:xfrm>
            <a:off x="3082925" y="4805363"/>
            <a:ext cx="406400" cy="1376362"/>
            <a:chOff x="2208" y="3070"/>
            <a:chExt cx="256" cy="867"/>
          </a:xfrm>
        </p:grpSpPr>
        <p:sp>
          <p:nvSpPr>
            <p:cNvPr id="186568" name="Oval 200"/>
            <p:cNvSpPr>
              <a:spLocks noChangeArrowheads="1"/>
            </p:cNvSpPr>
            <p:nvPr/>
          </p:nvSpPr>
          <p:spPr bwMode="auto">
            <a:xfrm rot="10800000" flipV="1">
              <a:off x="2208" y="3315"/>
              <a:ext cx="256" cy="378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59" name="Oval 191"/>
            <p:cNvSpPr>
              <a:spLocks noChangeArrowheads="1"/>
            </p:cNvSpPr>
            <p:nvPr/>
          </p:nvSpPr>
          <p:spPr bwMode="auto">
            <a:xfrm rot="10800000">
              <a:off x="2241" y="3070"/>
              <a:ext cx="188" cy="24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61" name="Oval 193"/>
            <p:cNvSpPr>
              <a:spLocks noChangeArrowheads="1"/>
            </p:cNvSpPr>
            <p:nvPr/>
          </p:nvSpPr>
          <p:spPr bwMode="auto">
            <a:xfrm rot="-5400000">
              <a:off x="2313" y="3291"/>
              <a:ext cx="46" cy="46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67" name="Oval 199"/>
            <p:cNvSpPr>
              <a:spLocks noChangeArrowheads="1"/>
            </p:cNvSpPr>
            <p:nvPr/>
          </p:nvSpPr>
          <p:spPr bwMode="auto">
            <a:xfrm rot="10800000">
              <a:off x="2242" y="3695"/>
              <a:ext cx="188" cy="24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69" name="Oval 201"/>
            <p:cNvSpPr>
              <a:spLocks noChangeArrowheads="1"/>
            </p:cNvSpPr>
            <p:nvPr/>
          </p:nvSpPr>
          <p:spPr bwMode="auto">
            <a:xfrm rot="5400000" flipV="1">
              <a:off x="2314" y="3670"/>
              <a:ext cx="46" cy="46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461" name="Group 93"/>
          <p:cNvGrpSpPr>
            <a:grpSpLocks/>
          </p:cNvGrpSpPr>
          <p:nvPr/>
        </p:nvGrpSpPr>
        <p:grpSpPr bwMode="auto">
          <a:xfrm>
            <a:off x="3535363" y="5405438"/>
            <a:ext cx="101600" cy="187325"/>
            <a:chOff x="814" y="3634"/>
            <a:chExt cx="64" cy="118"/>
          </a:xfrm>
        </p:grpSpPr>
        <p:sp>
          <p:nvSpPr>
            <p:cNvPr id="186462" name="Line 94"/>
            <p:cNvSpPr>
              <a:spLocks noChangeShapeType="1"/>
            </p:cNvSpPr>
            <p:nvPr/>
          </p:nvSpPr>
          <p:spPr bwMode="auto">
            <a:xfrm flipV="1">
              <a:off x="814" y="363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6463" name="Line 95"/>
            <p:cNvSpPr>
              <a:spLocks noChangeShapeType="1"/>
            </p:cNvSpPr>
            <p:nvPr/>
          </p:nvSpPr>
          <p:spPr bwMode="auto">
            <a:xfrm>
              <a:off x="878" y="3650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86487" name="Line 119"/>
          <p:cNvSpPr>
            <a:spLocks noChangeShapeType="1"/>
          </p:cNvSpPr>
          <p:nvPr/>
        </p:nvSpPr>
        <p:spPr bwMode="auto">
          <a:xfrm>
            <a:off x="3287713" y="5221288"/>
            <a:ext cx="0" cy="58102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571" name="AutoShape 203"/>
          <p:cNvSpPr>
            <a:spLocks noChangeArrowheads="1"/>
          </p:cNvSpPr>
          <p:nvPr/>
        </p:nvSpPr>
        <p:spPr bwMode="auto">
          <a:xfrm>
            <a:off x="5953125" y="5292725"/>
            <a:ext cx="285750" cy="180975"/>
          </a:xfrm>
          <a:prstGeom prst="rightArrow">
            <a:avLst>
              <a:gd name="adj1" fmla="val 50000"/>
              <a:gd name="adj2" fmla="val 39474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6572" name="Line 204"/>
          <p:cNvSpPr>
            <a:spLocks noChangeShapeType="1"/>
          </p:cNvSpPr>
          <p:nvPr/>
        </p:nvSpPr>
        <p:spPr bwMode="auto">
          <a:xfrm flipV="1">
            <a:off x="5500688" y="478155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573" name="Line 205"/>
          <p:cNvSpPr>
            <a:spLocks noChangeShapeType="1"/>
          </p:cNvSpPr>
          <p:nvPr/>
        </p:nvSpPr>
        <p:spPr bwMode="auto">
          <a:xfrm flipV="1">
            <a:off x="5535613" y="6030913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6574" name="Text Box 206"/>
          <p:cNvSpPr txBox="1">
            <a:spLocks noChangeArrowheads="1"/>
          </p:cNvSpPr>
          <p:nvPr/>
        </p:nvSpPr>
        <p:spPr bwMode="auto">
          <a:xfrm>
            <a:off x="5335588" y="524668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grpSp>
        <p:nvGrpSpPr>
          <p:cNvPr id="186575" name="Group 207"/>
          <p:cNvGrpSpPr>
            <a:grpSpLocks/>
          </p:cNvGrpSpPr>
          <p:nvPr/>
        </p:nvGrpSpPr>
        <p:grpSpPr bwMode="auto">
          <a:xfrm rot="5400000">
            <a:off x="5356225" y="4733926"/>
            <a:ext cx="301625" cy="768350"/>
            <a:chOff x="1263" y="2835"/>
            <a:chExt cx="190" cy="484"/>
          </a:xfrm>
        </p:grpSpPr>
        <p:sp>
          <p:nvSpPr>
            <p:cNvPr id="186576" name="Oval 208"/>
            <p:cNvSpPr>
              <a:spLocks noChangeArrowheads="1"/>
            </p:cNvSpPr>
            <p:nvPr/>
          </p:nvSpPr>
          <p:spPr bwMode="auto">
            <a:xfrm rot="10800000">
              <a:off x="1263" y="2835"/>
              <a:ext cx="188" cy="24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77" name="Oval 209"/>
            <p:cNvSpPr>
              <a:spLocks noChangeArrowheads="1"/>
            </p:cNvSpPr>
            <p:nvPr/>
          </p:nvSpPr>
          <p:spPr bwMode="auto">
            <a:xfrm rot="10800000">
              <a:off x="1265" y="3077"/>
              <a:ext cx="188" cy="242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78" name="Oval 210"/>
            <p:cNvSpPr>
              <a:spLocks noChangeArrowheads="1"/>
            </p:cNvSpPr>
            <p:nvPr/>
          </p:nvSpPr>
          <p:spPr bwMode="auto">
            <a:xfrm rot="-5400000">
              <a:off x="1335" y="3056"/>
              <a:ext cx="46" cy="46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86579" name="Group 211"/>
          <p:cNvGrpSpPr>
            <a:grpSpLocks/>
          </p:cNvGrpSpPr>
          <p:nvPr/>
        </p:nvGrpSpPr>
        <p:grpSpPr bwMode="auto">
          <a:xfrm rot="16200000" flipV="1">
            <a:off x="5375275" y="5464176"/>
            <a:ext cx="301625" cy="768350"/>
            <a:chOff x="1263" y="2835"/>
            <a:chExt cx="190" cy="484"/>
          </a:xfrm>
        </p:grpSpPr>
        <p:sp>
          <p:nvSpPr>
            <p:cNvPr id="186580" name="Oval 212"/>
            <p:cNvSpPr>
              <a:spLocks noChangeArrowheads="1"/>
            </p:cNvSpPr>
            <p:nvPr/>
          </p:nvSpPr>
          <p:spPr bwMode="auto">
            <a:xfrm rot="10800000" flipV="1">
              <a:off x="1263" y="2835"/>
              <a:ext cx="188" cy="24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81" name="Oval 213"/>
            <p:cNvSpPr>
              <a:spLocks noChangeArrowheads="1"/>
            </p:cNvSpPr>
            <p:nvPr/>
          </p:nvSpPr>
          <p:spPr bwMode="auto">
            <a:xfrm rot="10800000">
              <a:off x="1265" y="3077"/>
              <a:ext cx="188" cy="242"/>
            </a:xfrm>
            <a:prstGeom prst="ellipse">
              <a:avLst/>
            </a:prstGeom>
            <a:solidFill>
              <a:srgbClr val="FF99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6582" name="Oval 214"/>
            <p:cNvSpPr>
              <a:spLocks noChangeArrowheads="1"/>
            </p:cNvSpPr>
            <p:nvPr/>
          </p:nvSpPr>
          <p:spPr bwMode="auto">
            <a:xfrm rot="-5400000">
              <a:off x="1335" y="3056"/>
              <a:ext cx="46" cy="46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6586" name="Oval 218"/>
          <p:cNvSpPr>
            <a:spLocks noChangeArrowheads="1"/>
          </p:cNvSpPr>
          <p:nvPr/>
        </p:nvSpPr>
        <p:spPr bwMode="auto">
          <a:xfrm rot="-5400000">
            <a:off x="6611938" y="5076825"/>
            <a:ext cx="73025" cy="73025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6588" name="Oval 220"/>
          <p:cNvSpPr>
            <a:spLocks noChangeArrowheads="1"/>
          </p:cNvSpPr>
          <p:nvPr/>
        </p:nvSpPr>
        <p:spPr bwMode="auto">
          <a:xfrm rot="5400000" flipV="1">
            <a:off x="6613525" y="5678488"/>
            <a:ext cx="73025" cy="73025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86589" name="Group 221"/>
          <p:cNvGrpSpPr>
            <a:grpSpLocks/>
          </p:cNvGrpSpPr>
          <p:nvPr/>
        </p:nvGrpSpPr>
        <p:grpSpPr bwMode="auto">
          <a:xfrm>
            <a:off x="7010400" y="5319713"/>
            <a:ext cx="101600" cy="187325"/>
            <a:chOff x="814" y="3634"/>
            <a:chExt cx="64" cy="118"/>
          </a:xfrm>
        </p:grpSpPr>
        <p:sp>
          <p:nvSpPr>
            <p:cNvPr id="186590" name="Line 222"/>
            <p:cNvSpPr>
              <a:spLocks noChangeShapeType="1"/>
            </p:cNvSpPr>
            <p:nvPr/>
          </p:nvSpPr>
          <p:spPr bwMode="auto">
            <a:xfrm flipV="1">
              <a:off x="814" y="3634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86591" name="Line 223"/>
            <p:cNvSpPr>
              <a:spLocks noChangeShapeType="1"/>
            </p:cNvSpPr>
            <p:nvPr/>
          </p:nvSpPr>
          <p:spPr bwMode="auto">
            <a:xfrm>
              <a:off x="878" y="3650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86593" name="Oval 225"/>
          <p:cNvSpPr>
            <a:spLocks noChangeArrowheads="1"/>
          </p:cNvSpPr>
          <p:nvPr/>
        </p:nvSpPr>
        <p:spPr bwMode="auto">
          <a:xfrm rot="10800000" flipV="1">
            <a:off x="6686550" y="5054600"/>
            <a:ext cx="277813" cy="71755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tel stormfront design template">
  <a:themeElements>
    <a:clrScheme name="Pastel stormfront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astel stormfront design template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 stormfron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Pastel stormfront design template</Template>
  <TotalTime>8472</TotalTime>
  <Words>2992</Words>
  <Application>Microsoft Office PowerPoint</Application>
  <PresentationFormat>On-screen Show (4:3)</PresentationFormat>
  <Paragraphs>722</Paragraphs>
  <Slides>70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84" baseType="lpstr">
      <vt:lpstr>Arial</vt:lpstr>
      <vt:lpstr>Arial Black</vt:lpstr>
      <vt:lpstr>Cordia New</vt:lpstr>
      <vt:lpstr>Courier New</vt:lpstr>
      <vt:lpstr>Symbol</vt:lpstr>
      <vt:lpstr>Tahoma</vt:lpstr>
      <vt:lpstr>TH SarabunPSK</vt:lpstr>
      <vt:lpstr>Times New Roman</vt:lpstr>
      <vt:lpstr>Webdings</vt:lpstr>
      <vt:lpstr>Wingdings</vt:lpstr>
      <vt:lpstr>Pastel stormfront design template</vt:lpstr>
      <vt:lpstr>Equation</vt:lpstr>
      <vt:lpstr>แผนภูมิ</vt:lpstr>
      <vt:lpstr>สมการ</vt:lpstr>
      <vt:lpstr>Physical Chemistry III (728342) Chapter 4: Molecular Structure</vt:lpstr>
      <vt:lpstr>The Molecular Structure</vt:lpstr>
      <vt:lpstr>The Born-Oppenheimer Approximation</vt:lpstr>
      <vt:lpstr>Molecular Potential Curve</vt:lpstr>
      <vt:lpstr>Valence-Bond Theory</vt:lpstr>
      <vt:lpstr>The Hydrogen Molecule</vt:lpstr>
      <vt:lpstr>PowerPoint Presentation</vt:lpstr>
      <vt:lpstr>Electron Spin</vt:lpstr>
      <vt:lpstr>Homonuclear Diatomic Molecules</vt:lpstr>
      <vt:lpstr>Polyatomic Molecules</vt:lpstr>
      <vt:lpstr>Promotion</vt:lpstr>
      <vt:lpstr>Hybridization</vt:lpstr>
      <vt:lpstr>PowerPoint Presentation</vt:lpstr>
      <vt:lpstr>Linear Combination for Hybrid Orbitals</vt:lpstr>
      <vt:lpstr>Directions of Hybrid Orbitals</vt:lpstr>
      <vt:lpstr>Bonding in VBT</vt:lpstr>
      <vt:lpstr>Molecular Orbital Theory</vt:lpstr>
      <vt:lpstr>The Hydrogen-Molecule Ion</vt:lpstr>
      <vt:lpstr>Linear Combinations of Atomic Orbitals</vt:lpstr>
      <vt:lpstr>Bonding Orbitals</vt:lpstr>
      <vt:lpstr>Antibonding Orbitals</vt:lpstr>
      <vt:lpstr>Types of Bonding</vt:lpstr>
      <vt:lpstr>The Electronic Structure of Diatomic Molecules</vt:lpstr>
      <vt:lpstr>The Hydrogen and Helium Molecules</vt:lpstr>
      <vt:lpstr>Bond Order</vt:lpstr>
      <vt:lpstr>Period 2 Diatomic Molecules</vt:lpstr>
      <vt:lpstr>LCAO-MO</vt:lpstr>
      <vt:lpstr>Molecular Orbital Diagram</vt:lpstr>
      <vt:lpstr>MO Diagram of Diatomic Molecules</vt:lpstr>
      <vt:lpstr>Overlap Integral</vt:lpstr>
      <vt:lpstr>Heteronuclear Diatomic Molecules</vt:lpstr>
      <vt:lpstr>Bondings</vt:lpstr>
      <vt:lpstr>Polar Bonding</vt:lpstr>
      <vt:lpstr>The Variational Principle</vt:lpstr>
      <vt:lpstr>PowerPoint Presentation</vt:lpstr>
      <vt:lpstr>PowerPoint Presentation</vt:lpstr>
      <vt:lpstr>PowerPoint Presentation</vt:lpstr>
      <vt:lpstr>Molecular Orbitals for Polyatomic Systems</vt:lpstr>
      <vt:lpstr>Examples of LCAO-MO</vt:lpstr>
      <vt:lpstr>PowerPoint Presentation</vt:lpstr>
      <vt:lpstr>PowerPoint Presentation</vt:lpstr>
      <vt:lpstr>The Matrix Formulation</vt:lpstr>
      <vt:lpstr>PowerPoint Presentation</vt:lpstr>
      <vt:lpstr>PowerPoint Presentation</vt:lpstr>
      <vt:lpstr>PowerPoint Presentation</vt:lpstr>
      <vt:lpstr>PowerPoint Presentation</vt:lpstr>
      <vt:lpstr>Schrödinger equation for MO</vt:lpstr>
      <vt:lpstr>Secular Equation for Diatomic Molecules</vt:lpstr>
      <vt:lpstr>Homoatomic Molecule</vt:lpstr>
      <vt:lpstr>Heteroatomic Molecule</vt:lpstr>
      <vt:lpstr>The Hückel Approximation</vt:lpstr>
      <vt:lpstr>Ethene – Hückel Approx.</vt:lpstr>
      <vt:lpstr>PowerPoint Presentation</vt:lpstr>
      <vt:lpstr>Butadiene – Hückel Approx.</vt:lpstr>
      <vt:lpstr>PowerPoint Presentation</vt:lpstr>
      <vt:lpstr>Delocalization Energy and Stability</vt:lpstr>
      <vt:lpstr>Benzene – Aromatic Stability</vt:lpstr>
      <vt:lpstr>Extended Hückel Theory</vt:lpstr>
      <vt:lpstr>H3+</vt:lpstr>
      <vt:lpstr>Mulliken Population Analysis</vt:lpstr>
      <vt:lpstr>Self-Consistent Field Calculations</vt:lpstr>
      <vt:lpstr>Hartree Method</vt:lpstr>
      <vt:lpstr>Slater Determinants</vt:lpstr>
      <vt:lpstr>PowerPoint Presentation</vt:lpstr>
      <vt:lpstr>The Hartree-Fock Method </vt:lpstr>
      <vt:lpstr>The Roothaan Equations</vt:lpstr>
      <vt:lpstr>Basis Functions</vt:lpstr>
      <vt:lpstr>Semi-empirical &amp; ab initio Methods</vt:lpstr>
      <vt:lpstr>Density Functional theory</vt:lpstr>
      <vt:lpstr>PowerPoint Presentation</vt:lpstr>
    </vt:vector>
  </TitlesOfParts>
  <Company>INTEL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PhysChem 728342 Introduction to Quantum Theory</dc:title>
  <dc:creator>Piti Treesukol</dc:creator>
  <cp:lastModifiedBy>PTT</cp:lastModifiedBy>
  <cp:revision>230</cp:revision>
  <dcterms:created xsi:type="dcterms:W3CDTF">2006-06-06T13:33:47Z</dcterms:created>
  <dcterms:modified xsi:type="dcterms:W3CDTF">2015-11-18T23:54:48Z</dcterms:modified>
</cp:coreProperties>
</file>