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9900"/>
    <a:srgbClr val="990000"/>
    <a:srgbClr val="CC6600"/>
    <a:srgbClr val="CC0099"/>
    <a:srgbClr val="B08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481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691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913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93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844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826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089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087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781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291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799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93AFF-E472-4522-A023-ED61AE7C1E31}" type="datetimeFigureOut">
              <a:rPr lang="th-TH" smtClean="0"/>
              <a:t>20/05/59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0AAE-22AC-484B-AEA5-6CE39E47C9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056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แนวข้อสอบ</a:t>
            </a:r>
            <a:endParaRPr lang="th-TH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01403547</a:t>
            </a:r>
            <a:endParaRPr lang="th-TH" sz="96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317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Autofit/>
          </a:bodyPr>
          <a:lstStyle/>
          <a:p>
            <a:r>
              <a:rPr lang="th-TH" sz="60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ข้อสอบ</a:t>
            </a:r>
            <a:endParaRPr lang="th-TH" sz="60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page </a:t>
            </a:r>
            <a:r>
              <a:rPr lang="th-TH" sz="40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วิชา </a:t>
            </a:r>
            <a:r>
              <a:rPr lang="en-US" sz="40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01403343 </a:t>
            </a:r>
            <a:endParaRPr lang="th-TH" sz="40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3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ดูตัวอย่างข้อสอบ (</a:t>
            </a:r>
            <a:r>
              <a:rPr lang="en-US" sz="3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draft) </a:t>
            </a:r>
            <a:r>
              <a:rPr lang="th-TH" sz="3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ทั้งส่วนที่เป็น </a:t>
            </a:r>
            <a:r>
              <a:rPr lang="en-US" sz="3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midterm </a:t>
            </a:r>
            <a:r>
              <a:rPr lang="th-TH" sz="3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final</a:t>
            </a:r>
          </a:p>
          <a:p>
            <a:pPr lvl="1"/>
            <a:r>
              <a:rPr lang="th-TH" sz="3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ดูไฟล์ </a:t>
            </a:r>
            <a:r>
              <a:rPr lang="en-US" sz="3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Homework 3</a:t>
            </a:r>
          </a:p>
          <a:p>
            <a:r>
              <a:rPr lang="th-TH" sz="40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ดูสไลด์หน้าถัดไป ตอบคำถามทีละหน้า กดปุ่มด้านข้างเรียงตามลำดับ </a:t>
            </a:r>
            <a:endParaRPr lang="th-TH" sz="40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53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516467" y="389466"/>
            <a:ext cx="9660466" cy="5985934"/>
          </a:xfrm>
          <a:prstGeom prst="roundRect">
            <a:avLst>
              <a:gd name="adj" fmla="val 259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กรมอุตุฯ พยากรณ์ว่าพรุ่งนี้มีโอกาสที่ฝนจะตก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80%</a:t>
            </a:r>
            <a:endParaRPr lang="th-TH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ถ้าพรุ่งนี้ฝนตกจริง หมายความว่าอย่างไร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มีโอกาสที่คำพยากรณ์ดังกล่าวจะผิดหรือไม่</a:t>
            </a:r>
            <a:endParaRPr lang="th-TH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เราจะมีวิธีทดสอบได้อย่างไรว่าคำพยากรณ์นี้ถูกต้องคือมีโอกาสที่ฝนตก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80%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และไม่ตก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20%</a:t>
            </a:r>
            <a:endParaRPr lang="th-TH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คำพยากรณ์ดังกล่าวมีประโยชน์อย่างไร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16467" y="389466"/>
            <a:ext cx="9660466" cy="5985934"/>
          </a:xfrm>
          <a:prstGeom prst="roundRect">
            <a:avLst>
              <a:gd name="adj" fmla="val 2591"/>
            </a:avLst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ถ้ามีรุ่นน้อง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คนที่กำลังหาทางเลือกในชีวิต และมีตัวเลือกเหมือนกันกับนิสิต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รุ่นน้อง กี่คนที่จะเลือกทางเลือกเดียวกับนิสิต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รุ่นน้องจะเลือกทางเลือกบนพื้นฐานของอะไร</a:t>
            </a: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476357" y="5382090"/>
            <a:ext cx="1390650" cy="553509"/>
          </a:xfrm>
          <a:prstGeom prst="roundRect">
            <a:avLst/>
          </a:prstGeom>
          <a:solidFill>
            <a:srgbClr val="CCC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th-TH"/>
          </a:p>
        </p:txBody>
      </p:sp>
      <p:sp>
        <p:nvSpPr>
          <p:cNvPr id="20" name="Rounded Rectangle 19"/>
          <p:cNvSpPr/>
          <p:nvPr/>
        </p:nvSpPr>
        <p:spPr>
          <a:xfrm>
            <a:off x="516467" y="389466"/>
            <a:ext cx="9660466" cy="5985934"/>
          </a:xfrm>
          <a:prstGeom prst="roundRect">
            <a:avLst>
              <a:gd name="adj" fmla="val 2591"/>
            </a:avLst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สำหรับแต่ละทางเลือก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ให้หาเหตุผลที่นิสิตจะเลือกทางเลือกแต่ละทางแม้ว่าจะมีความเป็นไปได้ต่ำ เช่น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เลือกไปทำไร่ (ความเป็นไปได้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0.01)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เจอเจ้าของไร่ โสดและรวย มาชวนไปใช้ชีวิตร่วมกัน</a:t>
            </a:r>
          </a:p>
          <a:p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6467" y="389466"/>
            <a:ext cx="9660466" cy="5985934"/>
          </a:xfrm>
          <a:prstGeom prst="roundRect">
            <a:avLst>
              <a:gd name="adj" fmla="val 2591"/>
            </a:avLst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ในความเป็นจริง ทางเลือกที่นิสิตเลือกเป็นแบบใด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เป็นทางเลือกที่ได้คะแนนปัจจัยหลักมากที่สุด (หรือความเป็นไปได้เท่ากับ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1)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หรือไม่</a:t>
            </a:r>
            <a:endParaRPr lang="en-US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ทางเลือกอื่น ๆ ที่ได้คะแนนรองลงไป ให้กำหนดความน่าจะเป็นลดหลั่นลงไป (มากให้ใกล้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น้อยให้ใกล้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หากนิสิตไม่ได้เลือกทางเลือกที่มีความน่าจะเป็นเท่ากับ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เป็นเพราะเหตุผลใด</a:t>
            </a:r>
          </a:p>
          <a:p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16467" y="389466"/>
            <a:ext cx="9660466" cy="5985934"/>
          </a:xfrm>
          <a:prstGeom prst="roundRect">
            <a:avLst>
              <a:gd name="adj" fmla="val 2591"/>
            </a:avLst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จากตารางเดิม เพิ่มคอลัมน์ปัจจัยหลัก ใส่คะแนนสำหรับแต่ละทางเลือก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ทางเลือกใดที่ได้คะแนนปัจจัยหลักมากที่สุด ให้เทียบเท่ากับความน่าจะเป็นเท่ากับ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ทางเลือกอื่น ๆ ที่ได้คะแนนรองลงไป ให้กำหนดความน่าจะเป็นลดหลั่นลงไป (มากให้ใกล้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น้อยให้ใกล้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ความน่าจะเป็นของทุกทางเลือกรวมกันจะมีค่ามากกว่า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16467" y="389466"/>
            <a:ext cx="9660466" cy="5985934"/>
          </a:xfrm>
          <a:prstGeom prst="roundRect">
            <a:avLst>
              <a:gd name="adj" fmla="val 259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ให้นิสิตหาปัจจัยหลัก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อันที่เป็นผลรวมของปัจจัยทุกอัน เช่น</a:t>
            </a:r>
            <a:endParaRPr lang="en-US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ตามใจพ่อแม่</a:t>
            </a: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ความมั่นคง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ความสุข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ฯลฯ</a:t>
            </a:r>
          </a:p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โดยหาวิธีแปลงคะแนนปัจจัยต่าง ๆ ให้เป็นคะแนนปัจจัยหลัก โดยคะแนนนี้จะเป็นตัวบอกว่านิสิตมีแนวโน้มจะเลือกตัวเลือกใดมากที่สุด</a:t>
            </a:r>
          </a:p>
          <a:p>
            <a:endParaRPr lang="th-TH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6467" y="389466"/>
            <a:ext cx="9660466" cy="5985934"/>
          </a:xfrm>
          <a:prstGeom prst="roundRect">
            <a:avLst>
              <a:gd name="adj" fmla="val 2591"/>
            </a:avLst>
          </a:prstGeom>
          <a:solidFill>
            <a:srgbClr val="B08C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สร้างตารางเพื่อให้คะแนนปัจจัยต่าง ๆ สำหรับแต่ละทางเลือก</a:t>
            </a:r>
            <a:endParaRPr lang="en-US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ให้คะแนนเต็มเป็น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ให้คะแนนต่ำสุดเป็น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ไม่จำเป็นต้องมีคะแนนสูงสุดหรือต่ำสุด</a:t>
            </a:r>
          </a:p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ทางเลือกที่นิสิตเลือกจริงไม่จำเป็นต้องเป็นทางเลือกที่ได้คะแนนสูงสุด</a:t>
            </a:r>
          </a:p>
          <a:p>
            <a:endParaRPr lang="th-TH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4400" b="1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476357" y="1815930"/>
            <a:ext cx="1390650" cy="553509"/>
          </a:xfrm>
          <a:prstGeom prst="roundRect">
            <a:avLst/>
          </a:prstGeom>
          <a:solidFill>
            <a:srgbClr val="B08C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th-TH"/>
          </a:p>
        </p:txBody>
      </p:sp>
      <p:sp>
        <p:nvSpPr>
          <p:cNvPr id="8" name="Rounded Rectangle 7"/>
          <p:cNvSpPr/>
          <p:nvPr/>
        </p:nvSpPr>
        <p:spPr>
          <a:xfrm>
            <a:off x="516467" y="389466"/>
            <a:ext cx="9660466" cy="5985934"/>
          </a:xfrm>
          <a:prstGeom prst="roundRect">
            <a:avLst>
              <a:gd name="adj" fmla="val 259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จากทางเลือกต่าง ๆ มีปัจจัยอะไรบ้างที่ใช้ในการตัดสินใจ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ความเป็นไปได้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ความก้าวหน้า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อยู่ใกล้บ้าน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ฯลฯ</a:t>
            </a:r>
          </a:p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ลิสต์ปัจจัยต่าง ๆ อย่างน้อย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</a:t>
            </a: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476357" y="1102698"/>
            <a:ext cx="1390650" cy="55350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th-TH"/>
          </a:p>
        </p:txBody>
      </p:sp>
      <p:sp>
        <p:nvSpPr>
          <p:cNvPr id="5" name="Rounded Rectangle 4"/>
          <p:cNvSpPr/>
          <p:nvPr/>
        </p:nvSpPr>
        <p:spPr>
          <a:xfrm>
            <a:off x="516467" y="389466"/>
            <a:ext cx="9660466" cy="5985934"/>
          </a:xfrm>
          <a:prstGeom prst="roundRect">
            <a:avLst>
              <a:gd name="adj" fmla="val 2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ตอนจบปริญญาตรี มีทางเลือกกี่ทางในชีวิต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เรียนต่อ สาขาอะไร ที่ไหนบ้าง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หางานทำ ที่ไหน ตำแหน่งอะไร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หางานส่วนตัว ทำขนม ขายอาหาร ขายของ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ฯลฯ</a:t>
            </a:r>
          </a:p>
          <a:p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ลิสต์ทางเลือกต่าง ๆ อย่างน้อย </a:t>
            </a:r>
            <a:r>
              <a:rPr lang="en-US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44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 (แม้ว่าบางอันจะมีความเป็นไปได้น้อยมาก หรือเป็นแค่ความคิดชั่ววูบ)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h-TH" sz="4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48925" y="389466"/>
            <a:ext cx="1390650" cy="55350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th-TH"/>
          </a:p>
        </p:txBody>
      </p:sp>
      <p:sp>
        <p:nvSpPr>
          <p:cNvPr id="13" name="Rounded Rectangle 12"/>
          <p:cNvSpPr/>
          <p:nvPr/>
        </p:nvSpPr>
        <p:spPr>
          <a:xfrm>
            <a:off x="10476357" y="2529162"/>
            <a:ext cx="1390650" cy="553509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th-TH"/>
          </a:p>
        </p:txBody>
      </p:sp>
      <p:sp>
        <p:nvSpPr>
          <p:cNvPr id="17" name="Rounded Rectangle 16"/>
          <p:cNvSpPr/>
          <p:nvPr/>
        </p:nvSpPr>
        <p:spPr>
          <a:xfrm>
            <a:off x="10476357" y="3242394"/>
            <a:ext cx="1390650" cy="553509"/>
          </a:xfrm>
          <a:prstGeom prst="roundRect">
            <a:avLst/>
          </a:prstGeom>
          <a:solidFill>
            <a:srgbClr val="CC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10476357" y="3955626"/>
            <a:ext cx="1390650" cy="553509"/>
          </a:xfrm>
          <a:prstGeom prst="roundRect">
            <a:avLst/>
          </a:prstGeom>
          <a:solidFill>
            <a:srgbClr val="99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th-TH"/>
          </a:p>
        </p:txBody>
      </p:sp>
      <p:sp>
        <p:nvSpPr>
          <p:cNvPr id="21" name="Rounded Rectangle 20"/>
          <p:cNvSpPr/>
          <p:nvPr/>
        </p:nvSpPr>
        <p:spPr>
          <a:xfrm>
            <a:off x="10476357" y="4668858"/>
            <a:ext cx="1390650" cy="553509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893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18" grpId="0" animBg="1"/>
      <p:bldP spid="16" grpId="0" animBg="1"/>
      <p:bldP spid="12" grpId="0" animBg="1"/>
      <p:bldP spid="10" grpId="0" animBg="1"/>
      <p:bldP spid="8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513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แนวข้อสอบ</vt:lpstr>
      <vt:lpstr>ข้อสอบ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PTT</dc:creator>
  <cp:lastModifiedBy>PTT</cp:lastModifiedBy>
  <cp:revision>7</cp:revision>
  <dcterms:created xsi:type="dcterms:W3CDTF">2016-05-20T15:33:44Z</dcterms:created>
  <dcterms:modified xsi:type="dcterms:W3CDTF">2016-05-20T16:33:03Z</dcterms:modified>
</cp:coreProperties>
</file>