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7" r:id="rId2"/>
    <p:sldId id="363" r:id="rId3"/>
    <p:sldId id="364" r:id="rId4"/>
    <p:sldId id="368" r:id="rId5"/>
    <p:sldId id="365" r:id="rId6"/>
    <p:sldId id="375" r:id="rId7"/>
    <p:sldId id="366" r:id="rId8"/>
    <p:sldId id="315" r:id="rId9"/>
    <p:sldId id="344" r:id="rId10"/>
    <p:sldId id="345" r:id="rId11"/>
    <p:sldId id="367" r:id="rId12"/>
    <p:sldId id="266" r:id="rId13"/>
    <p:sldId id="317" r:id="rId14"/>
    <p:sldId id="369" r:id="rId15"/>
    <p:sldId id="318" r:id="rId16"/>
    <p:sldId id="319" r:id="rId17"/>
    <p:sldId id="320" r:id="rId18"/>
    <p:sldId id="357" r:id="rId19"/>
    <p:sldId id="351" r:id="rId20"/>
    <p:sldId id="321" r:id="rId21"/>
    <p:sldId id="322" r:id="rId22"/>
    <p:sldId id="323" r:id="rId23"/>
    <p:sldId id="324" r:id="rId24"/>
    <p:sldId id="358" r:id="rId25"/>
    <p:sldId id="370" r:id="rId26"/>
    <p:sldId id="371" r:id="rId27"/>
    <p:sldId id="372" r:id="rId28"/>
    <p:sldId id="373" r:id="rId29"/>
    <p:sldId id="374" r:id="rId30"/>
    <p:sldId id="359" r:id="rId31"/>
    <p:sldId id="360" r:id="rId32"/>
    <p:sldId id="361" r:id="rId33"/>
    <p:sldId id="362" r:id="rId34"/>
    <p:sldId id="352" r:id="rId35"/>
    <p:sldId id="376" r:id="rId36"/>
    <p:sldId id="377" r:id="rId37"/>
    <p:sldId id="378" r:id="rId38"/>
    <p:sldId id="379" r:id="rId39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FF66FF"/>
    <a:srgbClr val="FFFF99"/>
    <a:srgbClr val="FFFFCC"/>
    <a:srgbClr val="333399"/>
    <a:srgbClr val="00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4681" autoAdjust="0"/>
  </p:normalViewPr>
  <p:slideViewPr>
    <p:cSldViewPr>
      <p:cViewPr>
        <p:scale>
          <a:sx n="60" d="100"/>
          <a:sy n="60" d="100"/>
        </p:scale>
        <p:origin x="-91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ngsana New" pitchFamily="18" charset="-34"/>
              </a:defRPr>
            </a:lvl1pPr>
          </a:lstStyle>
          <a:p>
            <a:pPr>
              <a:defRPr/>
            </a:pPr>
            <a:fld id="{C8230C51-E009-4A69-838C-775CFBF6881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9A77-F0D2-4D91-9EAD-9DEB3AFA1E2E}" type="slidenum">
              <a:rPr lang="en-US" smtClean="0"/>
              <a:pPr/>
              <a:t>1</a:t>
            </a:fld>
            <a:endParaRPr lang="th-TH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594EB-F349-4042-985C-9CAF5A3C7022}" type="slidenum">
              <a:rPr lang="en-US" smtClean="0"/>
              <a:pPr/>
              <a:t>9</a:t>
            </a:fld>
            <a:endParaRPr lang="th-TH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615E3-CCC6-4BE6-B63E-BE268BD4A921}" type="slidenum">
              <a:rPr lang="en-US" smtClean="0"/>
              <a:pPr/>
              <a:t>10</a:t>
            </a:fld>
            <a:endParaRPr lang="th-TH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2F03A-FA0C-4C0F-8B78-CE4AEC954470}" type="slidenum">
              <a:rPr lang="en-US" smtClean="0"/>
              <a:pPr/>
              <a:t>18</a:t>
            </a:fld>
            <a:endParaRPr lang="th-TH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181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D451FEC-FA99-40B0-BE21-4A422EFE2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BD760-9559-4AEA-9E13-B32A275F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11963" y="214313"/>
            <a:ext cx="2143125" cy="61864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81000" y="214313"/>
            <a:ext cx="6278563" cy="61864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C302-5363-4EFC-A2CD-3CD343433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210050" cy="51054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2"/>
          </p:nvPr>
        </p:nvSpPr>
        <p:spPr>
          <a:xfrm>
            <a:off x="4743450" y="1295400"/>
            <a:ext cx="4211638" cy="2476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3"/>
          </p:nvPr>
        </p:nvSpPr>
        <p:spPr>
          <a:xfrm>
            <a:off x="4743450" y="3924300"/>
            <a:ext cx="4211638" cy="24765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F2E26-1F1C-49CE-803C-0C16BEEAF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50AC-6F6A-496E-AF4E-107059D94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08A5E-FD68-4465-A342-DE10F0DD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2100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43450" y="1295400"/>
            <a:ext cx="4211638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F2C7-C348-4CD5-BEF5-F437B5E69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E761-008D-44FB-BE0C-6F13A8ABC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75E8-719D-4B8F-94D8-EBF6A4F5B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5C3E4-8CD8-467D-80DD-C7D4F606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57A92-46FC-46C4-9F5E-EE9AB1B1A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9D5D5-712D-42C1-A8D7-09E03E3B1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ltGray">
          <a:xfrm>
            <a:off x="417513" y="45720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ltGray">
          <a:xfrm>
            <a:off x="800100" y="515938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ltGray">
          <a:xfrm>
            <a:off x="541338" y="8382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ltGray">
          <a:xfrm>
            <a:off x="838200" y="8382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ltGray">
          <a:xfrm>
            <a:off x="127000" y="8064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gray">
          <a:xfrm>
            <a:off x="762000" y="228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gray">
          <a:xfrm>
            <a:off x="442913" y="11874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cs typeface="Angsana New" pitchFamily="18" charset="-34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5740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80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97648F2-7109-448F-BD07-2EA62397B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ngsana New" pitchFamily="18" charset="-34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  <a:cs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ilapat.cs.sci.ku.ac.th/~fscichj/qa/eQa/eQaTrain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14600"/>
            <a:ext cx="7772400" cy="1462088"/>
          </a:xfrm>
          <a:noFill/>
        </p:spPr>
        <p:txBody>
          <a:bodyPr/>
          <a:lstStyle/>
          <a:p>
            <a:pPr algn="ctr" eaLnBrk="1" hangingPunct="1"/>
            <a:r>
              <a:rPr kumimoji="1" lang="th-TH" b="1" smtClean="0">
                <a:solidFill>
                  <a:srgbClr val="A50021"/>
                </a:solidFill>
              </a:rPr>
              <a:t>การจัดเก็บข้อมูลประกันคุณภาพ</a:t>
            </a:r>
            <a:br>
              <a:rPr kumimoji="1" lang="th-TH" b="1" smtClean="0">
                <a:solidFill>
                  <a:srgbClr val="A50021"/>
                </a:solidFill>
              </a:rPr>
            </a:br>
            <a:r>
              <a:rPr kumimoji="1" lang="th-TH" b="1" smtClean="0">
                <a:solidFill>
                  <a:srgbClr val="A50021"/>
                </a:solidFill>
              </a:rPr>
              <a:t>อย่างมืออาชีพด้วยเอ๊กเซลล์</a:t>
            </a:r>
          </a:p>
        </p:txBody>
      </p:sp>
      <p:sp>
        <p:nvSpPr>
          <p:cNvPr id="4099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b="1" smtClean="0">
                <a:solidFill>
                  <a:srgbClr val="339933"/>
                </a:solidFill>
                <a:cs typeface="FreesiaUPC" pitchFamily="34" charset="-34"/>
              </a:rPr>
              <a:t>19 </a:t>
            </a:r>
            <a:r>
              <a:rPr kumimoji="1" lang="th-TH" b="1" smtClean="0">
                <a:solidFill>
                  <a:srgbClr val="339933"/>
                </a:solidFill>
                <a:cs typeface="FreesiaUPC" pitchFamily="34" charset="-34"/>
              </a:rPr>
              <a:t>ตุลาคม </a:t>
            </a:r>
            <a:r>
              <a:rPr kumimoji="1" lang="en-US" b="1" smtClean="0">
                <a:solidFill>
                  <a:srgbClr val="339933"/>
                </a:solidFill>
                <a:cs typeface="FreesiaUPC" pitchFamily="34" charset="-34"/>
              </a:rPr>
              <a:t>– 5 </a:t>
            </a:r>
            <a:r>
              <a:rPr kumimoji="1" lang="th-TH" b="1" smtClean="0">
                <a:solidFill>
                  <a:srgbClr val="339933"/>
                </a:solidFill>
                <a:cs typeface="FreesiaUPC" pitchFamily="34" charset="-34"/>
              </a:rPr>
              <a:t>พฤศจิกายน</a:t>
            </a:r>
            <a:r>
              <a:rPr kumimoji="1" lang="en-US" b="1" smtClean="0">
                <a:solidFill>
                  <a:srgbClr val="339933"/>
                </a:solidFill>
                <a:cs typeface="FreesiaUPC" pitchFamily="34" charset="-34"/>
              </a:rPr>
              <a:t> 2552</a:t>
            </a:r>
            <a:endParaRPr kumimoji="1" lang="th-TH" b="1" smtClean="0">
              <a:solidFill>
                <a:srgbClr val="339933"/>
              </a:solidFill>
              <a:latin typeface="Arial" pitchFamily="34" charset="0"/>
              <a:cs typeface="FreesiaUPC" pitchFamily="34" charset="-34"/>
            </a:endParaRPr>
          </a:p>
          <a:p>
            <a:r>
              <a:rPr kumimoji="1" lang="th-TH" b="1" smtClean="0">
                <a:solidFill>
                  <a:srgbClr val="339933"/>
                </a:solidFill>
              </a:rPr>
              <a:t>รุ่น </a:t>
            </a:r>
            <a:r>
              <a:rPr kumimoji="1" lang="en-US" b="1" smtClean="0">
                <a:solidFill>
                  <a:srgbClr val="339933"/>
                </a:solidFill>
              </a:rPr>
              <a:t>2 </a:t>
            </a:r>
            <a:r>
              <a:rPr kumimoji="1" lang="th-TH" b="1" smtClean="0">
                <a:solidFill>
                  <a:srgbClr val="339933"/>
                </a:solidFill>
              </a:rPr>
              <a:t>กำแพงแสน   </a:t>
            </a:r>
            <a:r>
              <a:rPr kumimoji="1" lang="th-TH" b="1" smtClean="0">
                <a:solidFill>
                  <a:srgbClr val="339933"/>
                </a:solidFill>
                <a:latin typeface="Arial" pitchFamily="34" charset="0"/>
                <a:cs typeface="FreesiaUPC" pitchFamily="34" charset="-34"/>
              </a:rPr>
              <a:t>รุ่น</a:t>
            </a:r>
            <a:r>
              <a:rPr kumimoji="1" lang="th-TH" b="1" smtClean="0">
                <a:solidFill>
                  <a:srgbClr val="339933"/>
                </a:solidFill>
              </a:rPr>
              <a:t> </a:t>
            </a:r>
            <a:r>
              <a:rPr kumimoji="1" lang="en-US" b="1" smtClean="0">
                <a:solidFill>
                  <a:srgbClr val="339933"/>
                </a:solidFill>
              </a:rPr>
              <a:t>3-4 </a:t>
            </a:r>
            <a:r>
              <a:rPr kumimoji="1" lang="th-TH" b="1" smtClean="0">
                <a:solidFill>
                  <a:srgbClr val="339933"/>
                </a:solidFill>
              </a:rPr>
              <a:t>วิทยาเขตบางเขน</a:t>
            </a:r>
          </a:p>
          <a:p>
            <a:r>
              <a:rPr kumimoji="1" lang="th-TH" b="1" smtClean="0">
                <a:solidFill>
                  <a:srgbClr val="339933"/>
                </a:solidFill>
              </a:rPr>
              <a:t>มหาวิทยาลัยเกษตรศาสตร์ </a:t>
            </a:r>
            <a:r>
              <a:rPr kumimoji="1" lang="th-TH" b="1" smtClean="0">
                <a:solidFill>
                  <a:srgbClr val="339933"/>
                </a:solidFill>
                <a:latin typeface="Arial" pitchFamily="34" charset="0"/>
                <a:cs typeface="FreesiaUPC" pitchFamily="34" charset="-34"/>
              </a:rPr>
              <a:t> </a:t>
            </a:r>
            <a:endParaRPr lang="th-TH" smtClean="0">
              <a:latin typeface="Arial" pitchFamily="34" charset="0"/>
              <a:cs typeface="FreesiaUPC" pitchFamily="34" charset="-34"/>
            </a:endParaRPr>
          </a:p>
          <a:p>
            <a:endParaRPr lang="th-TH" smtClean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81000"/>
            <a:ext cx="1828800" cy="1825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 txBox="1">
            <a:spLocks noGrp="1"/>
          </p:cNvSpPr>
          <p:nvPr/>
        </p:nvSpPr>
        <p:spPr bwMode="auto">
          <a:xfrm>
            <a:off x="3124200" y="6453188"/>
            <a:ext cx="2895600" cy="268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00">
                <a:latin typeface="+mn-lt"/>
                <a:cs typeface="Angsana New" pitchFamily="18" charset="-34"/>
              </a:rPr>
              <a:t>Internal QA</a:t>
            </a:r>
            <a:endParaRPr lang="th-TH" sz="1000">
              <a:latin typeface="+mn-lt"/>
              <a:cs typeface="Angsana New" pitchFamily="18" charset="-34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035050"/>
            <a:ext cx="2667000" cy="368935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ctr"/>
            <a:endParaRPr lang="th-TH" sz="2600" b="1" u="sng">
              <a:solidFill>
                <a:srgbClr val="0066FF"/>
              </a:solidFill>
              <a:latin typeface="Angsana New" pitchFamily="18" charset="-34"/>
              <a:cs typeface="Angsana New" pitchFamily="18" charset="-34"/>
            </a:endParaRPr>
          </a:p>
          <a:p>
            <a:pPr marL="171450" indent="-17145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ประเมินคุณภาพภายนอก  (</a:t>
            </a:r>
            <a:r>
              <a:rPr lang="en-US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EQA</a:t>
            </a: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171450" indent="-17145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รายงานการประเมินต่อรัฐบาล หน่วยงานต้นสังกัด หน่วยงานที่เกี่ยวข้อง และสาธารณชน</a:t>
            </a:r>
          </a:p>
          <a:p>
            <a:pPr marL="171450" indent="-171450">
              <a:buFontTx/>
              <a:buChar char="•"/>
            </a:pPr>
            <a:r>
              <a:rPr lang="th-TH" sz="2600" u="sng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รับรองมาตรฐาน</a:t>
            </a:r>
          </a:p>
          <a:p>
            <a:pPr marL="171450" indent="-171450"/>
            <a:endParaRPr lang="th-TH" sz="2600" u="sng">
              <a:solidFill>
                <a:srgbClr val="0066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67050" y="1035050"/>
            <a:ext cx="2819400" cy="368935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/>
            <a:endParaRPr lang="th-TH" sz="2600">
              <a:solidFill>
                <a:srgbClr val="0066FF"/>
              </a:solidFill>
              <a:latin typeface="Angsana New" pitchFamily="18" charset="-34"/>
              <a:cs typeface="Angsana New" pitchFamily="18" charset="-34"/>
            </a:endParaRPr>
          </a:p>
          <a:p>
            <a:pPr marL="171450" indent="-17145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กำหนดมาตรฐานและเกณฑ์การปฏิบัติ</a:t>
            </a:r>
          </a:p>
          <a:p>
            <a:pPr marL="171450" indent="-17145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จัดระบบประกันคุณภาพ </a:t>
            </a:r>
            <a:r>
              <a:rPr lang="en-US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(IQA) </a:t>
            </a:r>
            <a:r>
              <a:rPr lang="th-TH" sz="2600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และประเมินผลการจัดการศึกษา</a:t>
            </a:r>
          </a:p>
          <a:p>
            <a:pPr marL="171450" indent="-171450">
              <a:buFontTx/>
              <a:buChar char="•"/>
            </a:pPr>
            <a:r>
              <a:rPr lang="th-TH" sz="2600" u="sng">
                <a:solidFill>
                  <a:srgbClr val="0066FF"/>
                </a:solidFill>
                <a:latin typeface="Angsana New" pitchFamily="18" charset="-34"/>
                <a:cs typeface="Angsana New" pitchFamily="18" charset="-34"/>
              </a:rPr>
              <a:t>ส่งเสริม สนับสนุนการยกระดับคุณภาพและมาตรฐาน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57900" y="1035050"/>
            <a:ext cx="2921000" cy="368935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ctr"/>
            <a:endParaRPr lang="th-TH" sz="2600" b="1" u="sng">
              <a:solidFill>
                <a:srgbClr val="0066FF"/>
              </a:solidFill>
              <a:latin typeface="Garamond" pitchFamily="18" charset="0"/>
              <a:cs typeface="Angsana New" pitchFamily="18" charset="-34"/>
            </a:endParaRPr>
          </a:p>
          <a:p>
            <a:pPr marL="266700" indent="-26670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Garamond" pitchFamily="18" charset="0"/>
                <a:cs typeface="Angsana New" pitchFamily="18" charset="-34"/>
              </a:rPr>
              <a:t>จัดทำคำรับรองปฏิบัติราชการ</a:t>
            </a:r>
          </a:p>
          <a:p>
            <a:pPr marL="266700" indent="-266700">
              <a:buFontTx/>
              <a:buChar char="•"/>
            </a:pPr>
            <a:r>
              <a:rPr lang="th-TH" sz="2600">
                <a:solidFill>
                  <a:srgbClr val="0066FF"/>
                </a:solidFill>
                <a:latin typeface="Garamond" pitchFamily="18" charset="0"/>
                <a:cs typeface="Angsana New" pitchFamily="18" charset="-34"/>
              </a:rPr>
              <a:t>ติดตาม ประเมินผลด้านประสิทธิผล คุณภาพการบริการ ประสิทธิภาพและการพัฒนา</a:t>
            </a:r>
          </a:p>
          <a:p>
            <a:pPr marL="266700" indent="-266700">
              <a:buFontTx/>
              <a:buChar char="•"/>
            </a:pPr>
            <a:r>
              <a:rPr lang="th-TH" sz="2600" u="sng">
                <a:solidFill>
                  <a:srgbClr val="0066FF"/>
                </a:solidFill>
                <a:latin typeface="Garamond" pitchFamily="18" charset="0"/>
                <a:cs typeface="Angsana New" pitchFamily="18" charset="-34"/>
              </a:rPr>
              <a:t>เสนอผลประเมินและสิ่งจูงใจต่อ ค.ร.ม.</a:t>
            </a:r>
          </a:p>
        </p:txBody>
      </p:sp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6172200" y="9144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>
                <a:solidFill>
                  <a:srgbClr val="FF9900"/>
                </a:solidFill>
                <a:latin typeface="Cordia New" pitchFamily="34" charset="-34"/>
                <a:cs typeface="LilyUPC" pitchFamily="34" charset="-34"/>
              </a:rPr>
              <a:t>ก.พ.ร.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3124200" y="9144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>
                <a:solidFill>
                  <a:srgbClr val="9900CC"/>
                </a:solidFill>
                <a:latin typeface="Cordia New" pitchFamily="34" charset="-34"/>
                <a:cs typeface="LilyUPC" pitchFamily="34" charset="-34"/>
              </a:rPr>
              <a:t>สกอ.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228600" y="9144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400" b="1">
                <a:solidFill>
                  <a:srgbClr val="00CC00"/>
                </a:solidFill>
                <a:latin typeface="Cordia New" pitchFamily="34" charset="-34"/>
                <a:cs typeface="LilyUPC" pitchFamily="34" charset="-34"/>
              </a:rPr>
              <a:t>สมศ.</a:t>
            </a:r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914400" y="0"/>
            <a:ext cx="73453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000">
                <a:solidFill>
                  <a:srgbClr val="000066"/>
                </a:solidFill>
                <a:latin typeface="Garamond" pitchFamily="18" charset="0"/>
                <a:cs typeface="LilyUPC" pitchFamily="34" charset="-34"/>
              </a:rPr>
              <a:t>แนวทางและจุดมุ่งหมายหลักของการประกันภายใน</a:t>
            </a:r>
            <a:r>
              <a:rPr lang="en-US" sz="5000">
                <a:solidFill>
                  <a:srgbClr val="000066"/>
                </a:solidFill>
                <a:latin typeface="Garamond" pitchFamily="18" charset="0"/>
                <a:cs typeface="LilyUPC" pitchFamily="34" charset="-34"/>
              </a:rPr>
              <a:t> </a:t>
            </a:r>
            <a:endParaRPr lang="th-TH" sz="5000">
              <a:solidFill>
                <a:srgbClr val="000066"/>
              </a:solidFill>
              <a:latin typeface="Garamond" pitchFamily="18" charset="0"/>
              <a:cs typeface="LilyUPC" pitchFamily="34" charset="-34"/>
            </a:endParaRPr>
          </a:p>
        </p:txBody>
      </p:sp>
      <p:sp>
        <p:nvSpPr>
          <p:cNvPr id="12298" name="Text Box 6"/>
          <p:cNvSpPr txBox="1">
            <a:spLocks noChangeArrowheads="1"/>
          </p:cNvSpPr>
          <p:nvPr/>
        </p:nvSpPr>
        <p:spPr bwMode="auto">
          <a:xfrm>
            <a:off x="0" y="5067300"/>
            <a:ext cx="914400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900" b="1" u="sng" dirty="0">
                <a:latin typeface="Cordia New" pitchFamily="34" charset="-34"/>
                <a:cs typeface="Cordia New" pitchFamily="34" charset="-34"/>
              </a:rPr>
              <a:t>สถาบันอุดมศึกษา</a:t>
            </a:r>
          </a:p>
          <a:p>
            <a:pPr algn="ctr"/>
            <a:r>
              <a:rPr lang="th-TH" sz="2900" b="1" u="sng" dirty="0">
                <a:latin typeface="Cordia New" pitchFamily="34" charset="-34"/>
                <a:cs typeface="Cordia New" pitchFamily="34" charset="-34"/>
              </a:rPr>
              <a:t>รับผิดชอบจัดการศึกษาให้มีคุณภาพและได้มาตรฐาน</a:t>
            </a:r>
            <a:r>
              <a:rPr lang="th-TH" sz="2900" b="1" dirty="0">
                <a:latin typeface="Cordia New" pitchFamily="34" charset="-34"/>
                <a:cs typeface="Cordia New" pitchFamily="34" charset="-34"/>
              </a:rPr>
              <a:t> </a:t>
            </a:r>
            <a:endParaRPr lang="en-US" sz="2900" b="1" dirty="0">
              <a:latin typeface="Cordia New" pitchFamily="34" charset="-34"/>
              <a:cs typeface="Cordia New" pitchFamily="34" charset="-34"/>
            </a:endParaRPr>
          </a:p>
          <a:p>
            <a:pPr algn="ctr"/>
            <a:r>
              <a:rPr lang="th-TH" sz="2900" b="1" dirty="0">
                <a:latin typeface="Cordia New" pitchFamily="34" charset="-34"/>
                <a:cs typeface="Cordia New" pitchFamily="34" charset="-34"/>
              </a:rPr>
              <a:t>โดยจัดให้มีระบบประกันคุณภาพภายใน </a:t>
            </a:r>
            <a:r>
              <a:rPr lang="en-US" sz="2900" b="1" dirty="0">
                <a:latin typeface="Cordia New" pitchFamily="34" charset="-34"/>
                <a:cs typeface="Cordia New" pitchFamily="34" charset="-34"/>
              </a:rPr>
              <a:t>(IQA)</a:t>
            </a:r>
            <a:r>
              <a:rPr lang="th-TH" sz="2900" b="1" dirty="0">
                <a:latin typeface="Cordia New" pitchFamily="34" charset="-34"/>
                <a:cs typeface="Cordia New" pitchFamily="34" charset="-34"/>
              </a:rPr>
              <a:t> เป็นส่วนหนึ่งของการปฏิบัติงานประจำตามปกติ</a:t>
            </a:r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>
            <a:off x="1403350" y="47244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4427538" y="47244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7524750" y="4724400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358896" y="4648200"/>
            <a:ext cx="785104" cy="4801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สกอ.</a:t>
            </a:r>
            <a:endParaRPr lang="th-TH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ระบบประกันคุณภาพภายในสถาบัน</a:t>
            </a:r>
          </a:p>
        </p:txBody>
      </p:sp>
      <p:sp>
        <p:nvSpPr>
          <p:cNvPr id="1331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ในระดับสถาบันการศึกษา </a:t>
            </a:r>
          </a:p>
          <a:p>
            <a:pPr lvl="1"/>
            <a:r>
              <a:rPr lang="th-TH" dirty="0" smtClean="0"/>
              <a:t>ระบบคุณภาพการศึกษาต้องสอดรับกับข้อกำหนดของ </a:t>
            </a:r>
            <a:r>
              <a:rPr lang="th-TH" dirty="0" err="1" smtClean="0"/>
              <a:t>สกอ.</a:t>
            </a:r>
            <a:r>
              <a:rPr lang="th-TH" dirty="0" smtClean="0"/>
              <a:t> และ สมศ.</a:t>
            </a:r>
          </a:p>
          <a:p>
            <a:r>
              <a:rPr lang="th-TH" dirty="0" smtClean="0"/>
              <a:t>ระบบประกันคุณภาพของหน่วยงานสนับสนุน</a:t>
            </a:r>
          </a:p>
          <a:p>
            <a:pPr lvl="1"/>
            <a:r>
              <a:rPr lang="th-TH" dirty="0" smtClean="0"/>
              <a:t>สถาบันการศึกษาควรมีระบบคุณภาพผลผลิตของงานสำหรับหน่วยงานสนับสนุน </a:t>
            </a:r>
          </a:p>
          <a:p>
            <a:pPr lvl="1"/>
            <a:r>
              <a:rPr lang="th-TH" dirty="0" smtClean="0"/>
              <a:t>ขึ้นอยู่กับสถาบันการศึกษา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573213" y="476250"/>
            <a:ext cx="61912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defRPr/>
            </a:pPr>
            <a:r>
              <a:rPr lang="th-TH" sz="60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ระบบบริหารคุณภาพ</a:t>
            </a:r>
            <a:r>
              <a:rPr lang="th-TH" sz="7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/>
            </a:r>
            <a:br>
              <a:rPr lang="th-TH" sz="7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</a:br>
            <a:r>
              <a:rPr lang="th-TH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Quality Management System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69963" y="2324100"/>
            <a:ext cx="7397750" cy="11049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th-TH" sz="3200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 </a:t>
            </a:r>
            <a:r>
              <a:rPr lang="en-US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KASETSART </a:t>
            </a:r>
            <a:r>
              <a:rPr lang="th-TH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 University Quality  </a:t>
            </a:r>
          </a:p>
          <a:p>
            <a:pPr algn="ctr" eaLnBrk="0" hangingPunct="0">
              <a:defRPr/>
            </a:pPr>
            <a:r>
              <a:rPr lang="th-TH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   Assurance System (</a:t>
            </a:r>
            <a:r>
              <a:rPr lang="en-US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KU.</a:t>
            </a:r>
            <a:r>
              <a:rPr lang="th-TH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QA</a:t>
            </a:r>
            <a:r>
              <a:rPr lang="en-US" sz="3200" b="1">
                <a:solidFill>
                  <a:srgbClr val="339966"/>
                </a:solidFill>
                <a:latin typeface="Helvetica" pitchFamily="34" charset="0"/>
                <a:cs typeface="Angsana New" pitchFamily="18" charset="-34"/>
              </a:rPr>
              <a:t>)</a:t>
            </a:r>
            <a:endParaRPr lang="th-TH" sz="3200" b="1">
              <a:solidFill>
                <a:srgbClr val="339966"/>
              </a:solidFill>
              <a:latin typeface="Helvetica" pitchFamily="34" charset="0"/>
              <a:cs typeface="Angsana New" pitchFamily="18" charset="-34"/>
            </a:endParaRP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2147888" y="35734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4398963" y="1773238"/>
            <a:ext cx="485775" cy="4556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50850" y="4149725"/>
            <a:ext cx="3816350" cy="1349375"/>
          </a:xfrm>
          <a:prstGeom prst="rect">
            <a:avLst/>
          </a:prstGeom>
          <a:solidFill>
            <a:srgbClr val="FFCCFF"/>
          </a:solidFill>
          <a:ln w="381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MODEL  I </a:t>
            </a:r>
            <a:endParaRPr lang="th-TH" sz="3200">
              <a:solidFill>
                <a:schemeClr val="accent2"/>
              </a:solidFill>
              <a:latin typeface="Helvetica" pitchFamily="34" charset="0"/>
              <a:cs typeface="Angsana New" pitchFamily="18" charset="-34"/>
            </a:endParaRPr>
          </a:p>
          <a:p>
            <a:pPr algn="ctr" eaLnBrk="0" hangingPunct="0">
              <a:defRPr/>
            </a:pPr>
            <a:r>
              <a:rPr lang="th-TH" sz="4800" b="1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สำหรับคณะวิชา</a:t>
            </a:r>
            <a:r>
              <a:rPr lang="th-TH" sz="3200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  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457700" y="4149725"/>
            <a:ext cx="4610100" cy="1349375"/>
          </a:xfrm>
          <a:prstGeom prst="rect">
            <a:avLst/>
          </a:prstGeom>
          <a:solidFill>
            <a:srgbClr val="CCECFF"/>
          </a:solidFill>
          <a:ln w="381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US" sz="3200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MODEL II</a:t>
            </a:r>
            <a:r>
              <a:rPr lang="th-TH" sz="3200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 </a:t>
            </a:r>
            <a:r>
              <a:rPr lang="th-TH" sz="4000" b="1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สำหรับสำนักสถาบันและหน่วยงานสนับสนุน</a:t>
            </a:r>
            <a:r>
              <a:rPr lang="th-TH" sz="3200">
                <a:solidFill>
                  <a:schemeClr val="accent2"/>
                </a:solidFill>
                <a:latin typeface="Helvetica" pitchFamily="34" charset="0"/>
                <a:cs typeface="Angsana New" pitchFamily="18" charset="-34"/>
              </a:rPr>
              <a:t>    </a:t>
            </a:r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6397625" y="3573463"/>
            <a:ext cx="485775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3175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249488" y="5876925"/>
            <a:ext cx="4608512" cy="65405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latin typeface="Arial" pitchFamily="34" charset="0"/>
                <a:cs typeface="Angsana New" pitchFamily="18" charset="-34"/>
              </a:rPr>
              <a:t>       ตรวจสอบและประเมิน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ภาพนิ่ง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วงจรคุณภาพ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PDCA </a:t>
            </a:r>
            <a:r>
              <a:rPr lang="th-TH" dirty="0" smtClean="0"/>
              <a:t>คิดขึ้นโดย </a:t>
            </a:r>
            <a:r>
              <a:rPr lang="en-US" dirty="0" smtClean="0"/>
              <a:t>Deming </a:t>
            </a:r>
            <a:endParaRPr lang="th-TH" dirty="0" smtClean="0"/>
          </a:p>
          <a:p>
            <a:r>
              <a:rPr lang="en-US" dirty="0" smtClean="0"/>
              <a:t>Approach Deploy Learning Integration </a:t>
            </a:r>
            <a:r>
              <a:rPr lang="th-TH" dirty="0" smtClean="0"/>
              <a:t>วงจรการประเมินกระบวนการตามเกณฑ์รางวัลคุณภาพแห่งชาติ 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ภาพนิ่ง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ภาพนิ่ง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ภาพนิ่ง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3348038" y="3141663"/>
            <a:ext cx="2663825" cy="1079500"/>
          </a:xfrm>
          <a:prstGeom prst="ellipse">
            <a:avLst/>
          </a:prstGeom>
          <a:noFill/>
          <a:ln w="9525" algn="ctr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360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ประเภทของรายงาน</a:t>
            </a:r>
            <a:endParaRPr lang="en-US" sz="3600">
              <a:solidFill>
                <a:schemeClr val="tx2"/>
              </a:solidFill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4149725"/>
            <a:ext cx="1728787" cy="2198688"/>
            <a:chOff x="385" y="2614"/>
            <a:chExt cx="1089" cy="1385"/>
          </a:xfrm>
        </p:grpSpPr>
        <p:pic>
          <p:nvPicPr>
            <p:cNvPr id="217092" name="Picture 4" descr="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614"/>
              <a:ext cx="1089" cy="70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38100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431" y="3249"/>
              <a:ext cx="998" cy="7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3600">
                  <a:latin typeface="AngsanaUPC" pitchFamily="18" charset="-34"/>
                  <a:cs typeface="AngsanaUPC" pitchFamily="18" charset="-34"/>
                </a:rPr>
                <a:t>รายงานทางการเงิน</a:t>
              </a:r>
              <a:endParaRPr lang="en-US" sz="3600"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01613" y="333375"/>
            <a:ext cx="3219450" cy="2833688"/>
            <a:chOff x="127" y="210"/>
            <a:chExt cx="2028" cy="1785"/>
          </a:xfrm>
        </p:grpSpPr>
        <p:grpSp>
          <p:nvGrpSpPr>
            <p:cNvPr id="22546" name="Group 7"/>
            <p:cNvGrpSpPr>
              <a:grpSpLocks/>
            </p:cNvGrpSpPr>
            <p:nvPr/>
          </p:nvGrpSpPr>
          <p:grpSpPr bwMode="auto">
            <a:xfrm>
              <a:off x="793" y="210"/>
              <a:ext cx="952" cy="1179"/>
              <a:chOff x="2109" y="1389"/>
              <a:chExt cx="1542" cy="1542"/>
            </a:xfrm>
          </p:grpSpPr>
          <p:sp>
            <p:nvSpPr>
              <p:cNvPr id="217096" name="Oval 8"/>
              <p:cNvSpPr>
                <a:spLocks noChangeArrowheads="1"/>
              </p:cNvSpPr>
              <p:nvPr/>
            </p:nvSpPr>
            <p:spPr bwMode="auto">
              <a:xfrm>
                <a:off x="2109" y="1389"/>
                <a:ext cx="1542" cy="154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66FF33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0066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pic>
            <p:nvPicPr>
              <p:cNvPr id="22549" name="Picture 9" descr="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9" y="1752"/>
                <a:ext cx="1452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547" name="Text Box 10"/>
            <p:cNvSpPr txBox="1">
              <a:spLocks noChangeArrowheads="1"/>
            </p:cNvSpPr>
            <p:nvPr/>
          </p:nvSpPr>
          <p:spPr bwMode="auto">
            <a:xfrm>
              <a:off x="127" y="1383"/>
              <a:ext cx="2028" cy="6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th-TH" sz="3600">
                  <a:latin typeface="AngsanaUPC" pitchFamily="18" charset="-34"/>
                  <a:cs typeface="AngsanaUPC" pitchFamily="18" charset="-34"/>
                </a:rPr>
                <a:t>รายงาน</a:t>
              </a:r>
            </a:p>
            <a:p>
              <a:pPr algn="ctr" eaLnBrk="0" hangingPunct="0">
                <a:lnSpc>
                  <a:spcPct val="80000"/>
                </a:lnSpc>
                <a:buClr>
                  <a:schemeClr val="accent2"/>
                </a:buClr>
                <a:buFont typeface="Wingdings" pitchFamily="2" charset="2"/>
                <a:buNone/>
              </a:pPr>
              <a:r>
                <a:rPr lang="th-TH" sz="3600">
                  <a:latin typeface="AngsanaUPC" pitchFamily="18" charset="-34"/>
                  <a:cs typeface="AngsanaUPC" pitchFamily="18" charset="-34"/>
                </a:rPr>
                <a:t>ประกันคุณภาพการศึกษา</a:t>
              </a:r>
              <a:endParaRPr lang="en-US" sz="3600" b="1">
                <a:latin typeface="AngsanaUPC" pitchFamily="18" charset="-34"/>
                <a:cs typeface="Angsana New" pitchFamily="18" charset="-34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487988" y="404813"/>
            <a:ext cx="3656012" cy="2746375"/>
            <a:chOff x="3457" y="255"/>
            <a:chExt cx="2303" cy="1730"/>
          </a:xfrm>
        </p:grpSpPr>
        <p:grpSp>
          <p:nvGrpSpPr>
            <p:cNvPr id="22542" name="Group 12"/>
            <p:cNvGrpSpPr>
              <a:grpSpLocks/>
            </p:cNvGrpSpPr>
            <p:nvPr/>
          </p:nvGrpSpPr>
          <p:grpSpPr bwMode="auto">
            <a:xfrm>
              <a:off x="4014" y="255"/>
              <a:ext cx="1237" cy="1089"/>
              <a:chOff x="4059" y="799"/>
              <a:chExt cx="1237" cy="1089"/>
            </a:xfrm>
          </p:grpSpPr>
          <p:sp>
            <p:nvSpPr>
              <p:cNvPr id="22544" name="Rectangle 13"/>
              <p:cNvSpPr>
                <a:spLocks noChangeArrowheads="1"/>
              </p:cNvSpPr>
              <p:nvPr/>
            </p:nvSpPr>
            <p:spPr bwMode="auto">
              <a:xfrm>
                <a:off x="4059" y="1525"/>
                <a:ext cx="1237" cy="3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CCFF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th-TH" sz="3600">
                    <a:latin typeface="AngsanaUPC" pitchFamily="18" charset="-34"/>
                    <a:cs typeface="AngsanaUPC" pitchFamily="18" charset="-34"/>
                  </a:rPr>
                  <a:t>รายงานประจำปี</a:t>
                </a:r>
                <a:endParaRPr lang="en-US" sz="3600" b="1">
                  <a:latin typeface="AngsanaUPC" pitchFamily="18" charset="-34"/>
                  <a:cs typeface="Angsana New" pitchFamily="18" charset="-34"/>
                </a:endParaRPr>
              </a:p>
            </p:txBody>
          </p:sp>
          <p:pic>
            <p:nvPicPr>
              <p:cNvPr id="22545" name="Picture 14" descr="BOOK04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1" y="799"/>
                <a:ext cx="836" cy="864"/>
              </a:xfrm>
              <a:prstGeom prst="rect">
                <a:avLst/>
              </a:prstGeom>
              <a:noFill/>
              <a:ln w="76200" cmpd="tri">
                <a:noFill/>
                <a:miter lim="800000"/>
                <a:headEnd/>
                <a:tailEnd/>
              </a:ln>
            </p:spPr>
          </p:pic>
        </p:grpSp>
        <p:sp>
          <p:nvSpPr>
            <p:cNvPr id="22543" name="Text Box 15"/>
            <p:cNvSpPr txBox="1">
              <a:spLocks noChangeArrowheads="1"/>
            </p:cNvSpPr>
            <p:nvPr/>
          </p:nvSpPr>
          <p:spPr bwMode="auto">
            <a:xfrm>
              <a:off x="3457" y="1389"/>
              <a:ext cx="2303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 algn="ctr" eaLnBrk="0" hangingPunct="0"/>
              <a:r>
                <a:rPr lang="th-TH" sz="2800">
                  <a:latin typeface="AngsanaUPC" pitchFamily="18" charset="-34"/>
                  <a:cs typeface="AngsanaUPC" pitchFamily="18" charset="-34"/>
                </a:rPr>
                <a:t>สรุปผลดำเนินงานของหน่วยงาน</a:t>
              </a:r>
            </a:p>
            <a:p>
              <a:pPr lvl="1" algn="ctr" eaLnBrk="0" hangingPunct="0"/>
              <a:r>
                <a:rPr lang="th-TH" sz="2800">
                  <a:latin typeface="AngsanaUPC" pitchFamily="18" charset="-34"/>
                  <a:cs typeface="AngsanaUPC" pitchFamily="18" charset="-34"/>
                </a:rPr>
                <a:t> นำเสนอผลการดำเนินในรายละเอียด</a:t>
              </a:r>
              <a:endParaRPr lang="en-US" sz="2800">
                <a:latin typeface="AngsanaUPC" pitchFamily="18" charset="-34"/>
                <a:cs typeface="AngsanaUPC" pitchFamily="18" charset="-34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5940425" y="4365625"/>
            <a:ext cx="2808288" cy="1800225"/>
            <a:chOff x="3742" y="2750"/>
            <a:chExt cx="1769" cy="1134"/>
          </a:xfrm>
        </p:grpSpPr>
        <p:sp>
          <p:nvSpPr>
            <p:cNvPr id="22536" name="Text Box 17"/>
            <p:cNvSpPr txBox="1">
              <a:spLocks noChangeArrowheads="1"/>
            </p:cNvSpPr>
            <p:nvPr/>
          </p:nvSpPr>
          <p:spPr bwMode="auto">
            <a:xfrm>
              <a:off x="3742" y="3288"/>
              <a:ext cx="1769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th-TH" sz="2800">
                  <a:latin typeface="AngsanaUPC" pitchFamily="18" charset="-34"/>
                  <a:cs typeface="AngsanaUPC" pitchFamily="18" charset="-34"/>
                </a:rPr>
                <a:t>รายงานผลการปฏิบัติราชการ (ก.พ.ร.)</a:t>
              </a:r>
              <a:endParaRPr lang="en-US" sz="2800" b="1">
                <a:latin typeface="AngsanaUPC" pitchFamily="18" charset="-34"/>
                <a:cs typeface="Angsana New" pitchFamily="18" charset="-34"/>
              </a:endParaRPr>
            </a:p>
          </p:txBody>
        </p:sp>
        <p:grpSp>
          <p:nvGrpSpPr>
            <p:cNvPr id="22537" name="Group 18"/>
            <p:cNvGrpSpPr>
              <a:grpSpLocks/>
            </p:cNvGrpSpPr>
            <p:nvPr/>
          </p:nvGrpSpPr>
          <p:grpSpPr bwMode="auto">
            <a:xfrm>
              <a:off x="4014" y="2750"/>
              <a:ext cx="1043" cy="635"/>
              <a:chOff x="748" y="3339"/>
              <a:chExt cx="1043" cy="635"/>
            </a:xfrm>
          </p:grpSpPr>
          <p:sp>
            <p:nvSpPr>
              <p:cNvPr id="217107" name="AutoShape 19"/>
              <p:cNvSpPr>
                <a:spLocks noChangeArrowheads="1"/>
              </p:cNvSpPr>
              <p:nvPr/>
            </p:nvSpPr>
            <p:spPr bwMode="auto">
              <a:xfrm>
                <a:off x="748" y="3475"/>
                <a:ext cx="827" cy="355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FF3399"/>
                  </a:gs>
                  <a:gs pos="50000">
                    <a:schemeClr val="bg1"/>
                  </a:gs>
                  <a:gs pos="100000">
                    <a:srgbClr val="FF3399"/>
                  </a:gs>
                </a:gsLst>
                <a:lin ang="5400000" scaled="1"/>
              </a:gradFill>
              <a:ln w="9525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grpSp>
            <p:nvGrpSpPr>
              <p:cNvPr id="22539" name="Group 20"/>
              <p:cNvGrpSpPr>
                <a:grpSpLocks/>
              </p:cNvGrpSpPr>
              <p:nvPr/>
            </p:nvGrpSpPr>
            <p:grpSpPr bwMode="auto">
              <a:xfrm>
                <a:off x="818" y="3339"/>
                <a:ext cx="973" cy="635"/>
                <a:chOff x="818" y="3339"/>
                <a:chExt cx="973" cy="635"/>
              </a:xfrm>
            </p:grpSpPr>
            <p:pic>
              <p:nvPicPr>
                <p:cNvPr id="22540" name="Picture 21" descr="07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156" y="3339"/>
                  <a:ext cx="635" cy="6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4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18" y="3479"/>
                  <a:ext cx="38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th-TH" sz="2400" b="1">
                      <a:solidFill>
                        <a:srgbClr val="0000FF"/>
                      </a:solidFill>
                      <a:latin typeface="AngsanaUPC" pitchFamily="18" charset="-34"/>
                      <a:cs typeface="AngsanaUPC" pitchFamily="18" charset="-34"/>
                    </a:rPr>
                    <a:t>กพร</a:t>
                  </a:r>
                  <a:r>
                    <a:rPr lang="en-US" sz="2400" b="1">
                      <a:solidFill>
                        <a:srgbClr val="0000FF"/>
                      </a:solidFill>
                      <a:latin typeface="AngsanaUPC" pitchFamily="18" charset="-34"/>
                      <a:cs typeface="AngsanaUPC" pitchFamily="18" charset="-34"/>
                    </a:rPr>
                    <a:t>.</a:t>
                  </a:r>
                  <a:endParaRPr lang="th-TH" sz="2400" b="1">
                    <a:solidFill>
                      <a:srgbClr val="0000FF"/>
                    </a:solidFill>
                    <a:latin typeface="AngsanaUPC" pitchFamily="18" charset="-34"/>
                    <a:cs typeface="AngsanaUPC" pitchFamily="18" charset="-34"/>
                  </a:endParaRPr>
                </a:p>
              </p:txBody>
            </p:sp>
          </p:grpSp>
        </p:grpSp>
      </p:grpSp>
      <p:sp>
        <p:nvSpPr>
          <p:cNvPr id="217111" name="WordArt 23"/>
          <p:cNvSpPr>
            <a:spLocks noChangeArrowheads="1" noChangeShapeType="1" noTextEdit="1"/>
          </p:cNvSpPr>
          <p:nvPr/>
        </p:nvSpPr>
        <p:spPr bwMode="auto">
          <a:xfrm>
            <a:off x="323850" y="4652963"/>
            <a:ext cx="261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</a:rPr>
              <a:t>ยังไม่ได้บังคับ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000066"/>
                </a:solidFill>
              </a:rPr>
              <a:t>การจัดทำแผนกลยุทธ์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347788"/>
            <a:ext cx="9144000" cy="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th-TH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905000" y="762000"/>
          <a:ext cx="5089525" cy="5867400"/>
        </p:xfrm>
        <a:graphic>
          <a:graphicData uri="http://schemas.openxmlformats.org/presentationml/2006/ole">
            <p:oleObj spid="_x0000_s1026" name="Visio" r:id="rId3" imgW="6154522" imgH="709757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วัตถุประสงค์การอบรม</a:t>
            </a:r>
          </a:p>
        </p:txBody>
      </p:sp>
      <p:sp>
        <p:nvSpPr>
          <p:cNvPr id="512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เพื่อให้ผู้เข้าอบรมนำความรู้ไปปรับปรุงกระบวนการทำงานในหน่วยงาน</a:t>
            </a:r>
            <a:endParaRPr lang="en-US" smtClean="0"/>
          </a:p>
          <a:p>
            <a:pPr eaLnBrk="1" hangingPunct="1"/>
            <a:r>
              <a:rPr lang="th-TH" b="1" smtClean="0"/>
              <a:t> </a:t>
            </a:r>
            <a:r>
              <a:rPr lang="th-TH" smtClean="0"/>
              <a:t>เพื่อให้ผู้เข้าอบรมสามารถออกแบบจัดเก็บข้อมูลอย่างมืออาชีพ</a:t>
            </a:r>
            <a:endParaRPr lang="en-US" smtClean="0"/>
          </a:p>
          <a:p>
            <a:pPr eaLnBrk="1" hangingPunct="1"/>
            <a:r>
              <a:rPr lang="th-TH" b="1" smtClean="0"/>
              <a:t> </a:t>
            </a:r>
            <a:r>
              <a:rPr lang="th-TH" smtClean="0"/>
              <a:t>เพื่อให้ผู้เข้าอบรมสามารถสามารถจัดเตรียมรายงานเพื่อติดตามความก้าวหน้า หรือ สามารถจัดทำรายงาน ก.พ.ร. ได้อย่างมีประสิทธิภาพ และ ลดขั้นตอนการทำงาน </a:t>
            </a:r>
            <a:endParaRPr lang="en-US" smtClean="0"/>
          </a:p>
          <a:p>
            <a:pPr eaLnBrk="1" hangingPunct="1"/>
            <a:r>
              <a:rPr lang="th-TH" b="1" smtClean="0"/>
              <a:t> เ</a:t>
            </a:r>
            <a:r>
              <a:rPr lang="th-TH" smtClean="0"/>
              <a:t>พื่อให้ผู้เข้าอบรมสามารถจัดเตรียมข้อมูลพื้นฐาน และ นำข้อมูลโหลดเข้าสู่ฐานข้อมูลของ </a:t>
            </a:r>
            <a:r>
              <a:rPr lang="en-US" smtClean="0"/>
              <a:t>CHEQa </a:t>
            </a:r>
            <a:r>
              <a:rPr lang="th-TH" smtClean="0"/>
              <a:t>(สกอ.)</a:t>
            </a:r>
            <a:endParaRPr lang="en-US" smtClean="0"/>
          </a:p>
          <a:p>
            <a:pPr eaLnBrk="1" hangingPunct="1"/>
            <a:endParaRPr lang="th-TH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A50021"/>
                </a:solidFill>
              </a:rPr>
              <a:t>แนวคิดในการจัดทำตัวบ่งชี้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000" smtClean="0">
                <a:solidFill>
                  <a:srgbClr val="000066"/>
                </a:solidFill>
              </a:rPr>
              <a:t>ตัวบ่งชี้</a:t>
            </a:r>
            <a:r>
              <a:rPr lang="en-US" sz="4000" smtClean="0">
                <a:solidFill>
                  <a:srgbClr val="000066"/>
                </a:solidFill>
              </a:rPr>
              <a:t>/</a:t>
            </a:r>
            <a:r>
              <a:rPr lang="th-TH" sz="4000" smtClean="0">
                <a:solidFill>
                  <a:srgbClr val="000066"/>
                </a:solidFill>
              </a:rPr>
              <a:t>ดัชนีชี้วัด </a:t>
            </a:r>
            <a:r>
              <a:rPr lang="en-US" sz="4000" smtClean="0">
                <a:solidFill>
                  <a:srgbClr val="000066"/>
                </a:solidFill>
              </a:rPr>
              <a:t>(Key Performance Indicator)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smtClean="0">
                <a:solidFill>
                  <a:srgbClr val="000066"/>
                </a:solidFill>
              </a:rPr>
              <a:t>Key </a:t>
            </a:r>
            <a:r>
              <a:rPr lang="th-TH" sz="4000" smtClean="0">
                <a:solidFill>
                  <a:srgbClr val="000066"/>
                </a:solidFill>
              </a:rPr>
              <a:t>สำคัญที่สุดในกลุ่ม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smtClean="0">
                <a:solidFill>
                  <a:srgbClr val="000066"/>
                </a:solidFill>
              </a:rPr>
              <a:t>Performance </a:t>
            </a:r>
            <a:r>
              <a:rPr lang="th-TH" sz="4000" smtClean="0">
                <a:solidFill>
                  <a:srgbClr val="000066"/>
                </a:solidFill>
              </a:rPr>
              <a:t>ประสิทธิผล บรรลุ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4000" smtClean="0">
                <a:solidFill>
                  <a:srgbClr val="000066"/>
                </a:solidFill>
              </a:rPr>
              <a:t>Indicator </a:t>
            </a:r>
            <a:r>
              <a:rPr lang="th-TH" sz="4000" smtClean="0">
                <a:solidFill>
                  <a:srgbClr val="000066"/>
                </a:solidFill>
              </a:rPr>
              <a:t>ตัววัด 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smtClean="0">
                <a:solidFill>
                  <a:srgbClr val="000066"/>
                </a:solidFill>
              </a:rPr>
              <a:t>การวัด กระบวนการกำหนดปริมาณ</a:t>
            </a:r>
            <a:r>
              <a:rPr lang="en-US" sz="4000" smtClean="0">
                <a:solidFill>
                  <a:srgbClr val="000066"/>
                </a:solidFill>
              </a:rPr>
              <a:t>/</a:t>
            </a:r>
            <a:r>
              <a:rPr lang="th-TH" sz="4000" smtClean="0">
                <a:solidFill>
                  <a:srgbClr val="000066"/>
                </a:solidFill>
              </a:rPr>
              <a:t>จำนวน</a:t>
            </a:r>
            <a:r>
              <a:rPr lang="en-US" sz="4000" smtClean="0">
                <a:solidFill>
                  <a:srgbClr val="000066"/>
                </a:solidFill>
              </a:rPr>
              <a:t>/</a:t>
            </a:r>
            <a:r>
              <a:rPr lang="th-TH" sz="4000" smtClean="0">
                <a:solidFill>
                  <a:srgbClr val="000066"/>
                </a:solidFill>
              </a:rPr>
              <a:t>ตัวเลข</a:t>
            </a:r>
            <a:r>
              <a:rPr lang="en-US" sz="4000" smtClean="0">
                <a:solidFill>
                  <a:srgbClr val="000066"/>
                </a:solidFill>
              </a:rPr>
              <a:t>/</a:t>
            </a:r>
            <a:r>
              <a:rPr lang="th-TH" sz="4000" smtClean="0">
                <a:solidFill>
                  <a:srgbClr val="000066"/>
                </a:solidFill>
              </a:rPr>
              <a:t>ลำดับ</a:t>
            </a:r>
            <a:r>
              <a:rPr lang="en-US" sz="4000" smtClean="0">
                <a:solidFill>
                  <a:srgbClr val="000066"/>
                </a:solidFill>
              </a:rPr>
              <a:t>/</a:t>
            </a:r>
            <a:r>
              <a:rPr lang="th-TH" sz="4000" smtClean="0">
                <a:solidFill>
                  <a:srgbClr val="000066"/>
                </a:solidFill>
              </a:rPr>
              <a:t>ระดับ เพื่อแทนคุณสมบัติของสิ่งของ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smtClean="0">
                <a:solidFill>
                  <a:srgbClr val="000066"/>
                </a:solidFill>
              </a:rPr>
              <a:t>การประเมิน กระบวนการประมารแนวโน้มและทิศทาง โดยเทียบกับเกณฑ์ที่กำหนดขึ้น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A50021"/>
                </a:solidFill>
              </a:rPr>
              <a:t>ความสำคัญของดัชนีชี้วัด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mtClean="0">
                <a:solidFill>
                  <a:srgbClr val="000066"/>
                </a:solidFill>
              </a:rPr>
              <a:t>เพื่อตรวจสอบสถานะ</a:t>
            </a:r>
          </a:p>
          <a:p>
            <a:pPr eaLnBrk="1" hangingPunct="1"/>
            <a:r>
              <a:rPr lang="th-TH" smtClean="0">
                <a:solidFill>
                  <a:srgbClr val="000066"/>
                </a:solidFill>
              </a:rPr>
              <a:t>เพื่อสื่อสารสถานะ</a:t>
            </a:r>
          </a:p>
          <a:p>
            <a:pPr eaLnBrk="1" hangingPunct="1"/>
            <a:r>
              <a:rPr lang="th-TH" smtClean="0">
                <a:solidFill>
                  <a:srgbClr val="000066"/>
                </a:solidFill>
              </a:rPr>
              <a:t>เพื่อยืนยันและจัดลำดับความสำคัญ</a:t>
            </a:r>
          </a:p>
          <a:p>
            <a:pPr eaLnBrk="1" hangingPunct="1"/>
            <a:r>
              <a:rPr lang="th-TH" smtClean="0">
                <a:solidFill>
                  <a:srgbClr val="000066"/>
                </a:solidFill>
              </a:rPr>
              <a:t>เพื่อตรวจสอบและติดตามความก้าวหน้า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A50021"/>
                </a:solidFill>
              </a:rPr>
              <a:t>ขั้นตอนในการสร้างตัวชี้วัด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กำหนดสิ่งที่จะวัด</a:t>
            </a:r>
          </a:p>
          <a:p>
            <a:pPr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หาปัจจัยหลักในการออกแบบดัชนีชี้วัด หาปัจจัยสู่ความสำเร็จ สะท้อนผลลัพธ์ขององค์กร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มิติคุณภาพ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มิติด้านปริมาณ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มิติด้านต้นทุน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มิติด้านเวลา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มิติด้านความพึงพอใจ</a:t>
            </a:r>
          </a:p>
          <a:p>
            <a:pPr lvl="1" eaLnBrk="1" hangingPunct="1">
              <a:lnSpc>
                <a:spcPct val="90000"/>
              </a:lnSpc>
            </a:pPr>
            <a:r>
              <a:rPr lang="th-TH" sz="3200" smtClean="0">
                <a:solidFill>
                  <a:srgbClr val="000066"/>
                </a:solidFill>
              </a:rPr>
              <a:t>มิติด้านความปลอดภัย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b="1" smtClean="0">
                <a:solidFill>
                  <a:srgbClr val="A50021"/>
                </a:solidFill>
              </a:rPr>
              <a:t>ขั้นตอนในการสร้างตัวชี้วัด (</a:t>
            </a:r>
            <a:r>
              <a:rPr lang="en-US" b="1" smtClean="0">
                <a:solidFill>
                  <a:srgbClr val="A50021"/>
                </a:solidFill>
              </a:rPr>
              <a:t>2)</a:t>
            </a:r>
            <a:endParaRPr lang="th-TH" b="1" smtClean="0">
              <a:solidFill>
                <a:srgbClr val="A5002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th-TH" sz="4000" smtClean="0">
                <a:solidFill>
                  <a:srgbClr val="000066"/>
                </a:solidFill>
              </a:rPr>
              <a:t>กำหนดตัวชี้วัด เช่น ร้อยละ อัตรา ค่าเฉลี่ย จำนวน ลำดับ </a:t>
            </a:r>
            <a:r>
              <a:rPr lang="en-US" sz="4000" smtClean="0">
                <a:solidFill>
                  <a:srgbClr val="000066"/>
                </a:solidFill>
              </a:rPr>
              <a:t>(Order)</a:t>
            </a:r>
            <a:r>
              <a:rPr lang="th-TH" sz="4000" smtClean="0">
                <a:solidFill>
                  <a:srgbClr val="000066"/>
                </a:solidFill>
              </a:rPr>
              <a:t> ระดับ </a:t>
            </a:r>
            <a:r>
              <a:rPr lang="en-US" sz="4000" smtClean="0">
                <a:solidFill>
                  <a:srgbClr val="000066"/>
                </a:solidFill>
              </a:rPr>
              <a:t>(Rate) </a:t>
            </a:r>
            <a:endParaRPr lang="th-TH" sz="4000" smtClean="0">
              <a:solidFill>
                <a:srgbClr val="000066"/>
              </a:solidFill>
            </a:endParaRPr>
          </a:p>
          <a:p>
            <a:pPr eaLnBrk="1" hangingPunct="1"/>
            <a:r>
              <a:rPr lang="th-TH" sz="4000" smtClean="0">
                <a:solidFill>
                  <a:srgbClr val="000066"/>
                </a:solidFill>
              </a:rPr>
              <a:t>กลั่นกรองหาตัวชี้วัดหลัก</a:t>
            </a:r>
          </a:p>
          <a:p>
            <a:pPr eaLnBrk="1" hangingPunct="1"/>
            <a:r>
              <a:rPr lang="th-TH" sz="4000" smtClean="0">
                <a:solidFill>
                  <a:srgbClr val="000066"/>
                </a:solidFill>
              </a:rPr>
              <a:t>กำหนดผู้รับผิดชอบ</a:t>
            </a:r>
          </a:p>
          <a:p>
            <a:pPr eaLnBrk="1" hangingPunct="1"/>
            <a:r>
              <a:rPr lang="th-TH" sz="4000" smtClean="0">
                <a:solidFill>
                  <a:srgbClr val="000066"/>
                </a:solidFill>
              </a:rPr>
              <a:t>จัดทำนิยามของดัชนี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แนวคิดในการพัฒนาตัวบ่งชี้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องค์ประกอบที่ </a:t>
            </a:r>
            <a:r>
              <a:rPr lang="en-US" smtClean="0"/>
              <a:t>1 </a:t>
            </a:r>
            <a:r>
              <a:rPr lang="th-TH" smtClean="0"/>
              <a:t>กำหนดให้สถาบันการศึกษาต้องมีการกำหนดตัววัดเพื่อวัดความสำเร็จของแผน และ ต้องกำหนดให้ครบทุกภารกิจ</a:t>
            </a:r>
          </a:p>
          <a:p>
            <a:pPr lvl="1" eaLnBrk="1" hangingPunct="1"/>
            <a:r>
              <a:rPr lang="th-TH" smtClean="0"/>
              <a:t>จำนวนโครงการในแผนที่มีการดำเนินการ</a:t>
            </a:r>
          </a:p>
          <a:p>
            <a:pPr lvl="1" eaLnBrk="1" hangingPunct="1"/>
            <a:r>
              <a:rPr lang="th-TH" smtClean="0"/>
              <a:t>ร้อยละของโครงการและกิจกรรมที่ได้ดำเนินการ</a:t>
            </a:r>
          </a:p>
          <a:p>
            <a:pPr lvl="1" eaLnBrk="1" hangingPunct="1"/>
            <a:r>
              <a:rPr lang="th-TH" smtClean="0"/>
              <a:t>ร้อยละของโครงการที่มีการดำเนินการตามกำหนดระยะเวลา</a:t>
            </a:r>
          </a:p>
          <a:p>
            <a:pPr eaLnBrk="1" hangingPunct="1"/>
            <a:r>
              <a:rPr lang="th-TH" sz="4000" smtClean="0"/>
              <a:t>จัดตัวชี้วัดแบบไหนดี </a:t>
            </a:r>
            <a:endParaRPr lang="en-US" sz="4000" smtClean="0"/>
          </a:p>
          <a:p>
            <a:pPr lvl="1" eaLnBrk="1" hangingPunct="1"/>
            <a:r>
              <a:rPr lang="en-US" sz="4000" smtClean="0"/>
              <a:t>Leading Indicator  ??</a:t>
            </a:r>
          </a:p>
          <a:p>
            <a:pPr lvl="1" eaLnBrk="1" hangingPunct="1"/>
            <a:r>
              <a:rPr lang="en-US" sz="4000" smtClean="0"/>
              <a:t>Lagging Indicator ??</a:t>
            </a:r>
            <a:endParaRPr lang="th-TH" sz="40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แนวคิดในการออกแบบจัดเก็บข้อมูล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รวบรวมสารสนเทศที่ต้องใช้เพื่อการตัดสินใจ</a:t>
            </a:r>
          </a:p>
          <a:p>
            <a:pPr lvl="1"/>
            <a:r>
              <a:rPr lang="th-TH" dirty="0" smtClean="0"/>
              <a:t>ข้อมูลพื้นฐาน</a:t>
            </a:r>
            <a:r>
              <a:rPr lang="en-US" dirty="0" smtClean="0"/>
              <a:t> </a:t>
            </a:r>
            <a:r>
              <a:rPr lang="th-TH" dirty="0" smtClean="0"/>
              <a:t>ทั้ง </a:t>
            </a:r>
            <a:r>
              <a:rPr lang="th-TH" dirty="0" err="1" smtClean="0"/>
              <a:t>สกอ.</a:t>
            </a:r>
            <a:r>
              <a:rPr lang="th-TH" dirty="0" smtClean="0"/>
              <a:t> สมศ. และ </a:t>
            </a:r>
            <a:r>
              <a:rPr lang="th-TH" dirty="0" err="1" smtClean="0"/>
              <a:t>ก.พ.ร.</a:t>
            </a:r>
            <a:endParaRPr lang="th-TH" dirty="0" smtClean="0"/>
          </a:p>
          <a:p>
            <a:pPr lvl="1"/>
            <a:r>
              <a:rPr lang="th-TH" dirty="0" smtClean="0"/>
              <a:t>รายงานต่าง ๆ ที่เกี่ยวข้อง</a:t>
            </a:r>
          </a:p>
          <a:p>
            <a:pPr lvl="1"/>
            <a:r>
              <a:rPr lang="th-TH" dirty="0" smtClean="0"/>
              <a:t>วิเคราะห์ความต้องการข้อมูลตามรายตัวบ่งชี้ 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ตัวอย่างตัวบ่งชี้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ตัวบ่งชี้ที่</a:t>
            </a:r>
            <a:r>
              <a:rPr lang="en-US" sz="2800" b="1" u="sng" dirty="0" smtClean="0">
                <a:latin typeface="Cordia New" pitchFamily="34" charset="-34"/>
                <a:cs typeface="Cordia New" pitchFamily="34" charset="-34"/>
              </a:rPr>
              <a:t> 1.1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มีการกำหนดปรัชญาหรือปณิธาน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ตลอดจนมีกระบวนการพัฒนากลยุทธ์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แผนดำเนินงาน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และมีการกำหนดตัวบ่งชี้เพื่อวัดความสำเร็จของการดำเนินงานตามแผนให้ครบทุกภารกิจ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-P1</a:t>
            </a:r>
          </a:p>
          <a:p>
            <a:pPr>
              <a:buNone/>
            </a:pPr>
            <a:r>
              <a:rPr lang="th-TH" sz="2000" b="1" u="sng" dirty="0" smtClean="0">
                <a:latin typeface="Cordia New" pitchFamily="34" charset="-34"/>
                <a:cs typeface="Cordia New" pitchFamily="34" charset="-34"/>
              </a:rPr>
              <a:t>เกณฑ์มาตรฐาน</a:t>
            </a:r>
            <a:r>
              <a:rPr lang="en-US" sz="2000" b="1" dirty="0" smtClean="0">
                <a:latin typeface="Cordia New" pitchFamily="34" charset="-34"/>
                <a:cs typeface="Cordia New" pitchFamily="34" charset="-34"/>
              </a:rPr>
              <a:t>  :  </a:t>
            </a:r>
            <a:r>
              <a:rPr lang="th-TH" sz="2000" b="1" dirty="0" smtClean="0">
                <a:latin typeface="Cordia New" pitchFamily="34" charset="-34"/>
                <a:cs typeface="Cordia New" pitchFamily="34" charset="-34"/>
              </a:rPr>
              <a:t>ระดับ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-231775">
              <a:buFont typeface="+mj-lt"/>
              <a:buAutoNum type="arabicPeriod"/>
              <a:tabLst>
                <a:tab pos="463550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มีการกำหนดปรัชญาหรือปณิธาน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463550" indent="-231775">
              <a:buFont typeface="+mj-lt"/>
              <a:buAutoNum type="arabicPeriod"/>
              <a:tabLst>
                <a:tab pos="463550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มีกระบวนการพัฒนากลยุทธ์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แผนการดำเนินงานและแผนปฏิบัติการประจำปี ให้สอดคล้องกันและกันและสอดคล้องกับภารกิจหลักของสถาบัน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ยุทธศาสตร์และแผนพัฒนาของชาติ</a:t>
            </a:r>
          </a:p>
          <a:p>
            <a:pPr marL="463550" indent="-231775">
              <a:buFont typeface="+mj-lt"/>
              <a:buAutoNum type="arabicPeriod"/>
              <a:tabLst>
                <a:tab pos="395288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มีการกำหนดตัวบ่งชี้ของการดำเนินงาน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และกำหนดเป้าหมายของแต่ละตัวบ่งชี้เพื่อวัดความสำเร็จของการดำเนินงาน</a:t>
            </a:r>
          </a:p>
          <a:p>
            <a:pPr marL="463550" indent="-238125">
              <a:buFont typeface="+mj-lt"/>
              <a:buAutoNum type="arabicPeriod"/>
              <a:tabLst>
                <a:tab pos="403225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มีการดำเนินการตามแผนครบทุกภารกิจ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 </a:t>
            </a:r>
          </a:p>
          <a:p>
            <a:pPr marL="463550" indent="-238125">
              <a:buFont typeface="+mj-lt"/>
              <a:buAutoNum type="arabicPeriod"/>
              <a:tabLst>
                <a:tab pos="463550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มีการติดตาม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ตรวจสอบ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และประเมินผลการดำเนินงานตามตัวบ่งชี้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อย่างน้อยปีละ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2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ครั้ง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และรายงานผลต่อผู้บริหารและสภาสถาบัน</a:t>
            </a:r>
          </a:p>
          <a:p>
            <a:pPr marL="463550" indent="-238125">
              <a:buFont typeface="+mj-lt"/>
              <a:buAutoNum type="arabicPeriod"/>
              <a:tabLst>
                <a:tab pos="463550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มีการวิเคราะห์ความสอดคล้องระหว่างกลยุทธ์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แผนการดำเนินงาน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เป้าประสงค์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 เป้าหมายกับยุทธศาสตร์และแผนพัฒนาของชาติ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ตลอดจนสภาพการณ์ปัจจุบันและแนวโน้มในอนาคตอย่างสม่ำเสมอ</a:t>
            </a:r>
          </a:p>
          <a:p>
            <a:pPr marL="463550" indent="-238125">
              <a:buFont typeface="+mj-lt"/>
              <a:buAutoNum type="arabicPeriod"/>
              <a:tabLst>
                <a:tab pos="463550" algn="l"/>
              </a:tabLst>
            </a:pP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มีการนำผลการประเมินและผลการวิเคราะห์มาปรับปรุงกลยุทธ์และแผนการดำเนินงานอย่างต่อเนื่อง</a:t>
            </a:r>
          </a:p>
          <a:p>
            <a:pPr marL="463550" indent="-238125">
              <a:buFont typeface="+mj-lt"/>
              <a:buAutoNum type="arabicPeriod"/>
              <a:tabLst>
                <a:tab pos="463550" algn="l"/>
              </a:tabLst>
            </a:pPr>
            <a:endParaRPr lang="th-TH" sz="14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u="sng" dirty="0" smtClean="0">
                <a:latin typeface="Cordia New" pitchFamily="34" charset="-34"/>
                <a:cs typeface="Cordia New" pitchFamily="34" charset="-34"/>
              </a:rPr>
              <a:t>ตัวบ่งชี้ที่</a:t>
            </a:r>
            <a:r>
              <a:rPr lang="en-US" sz="3200" b="1" u="sng" dirty="0" smtClean="0">
                <a:latin typeface="Cordia New" pitchFamily="34" charset="-34"/>
                <a:cs typeface="Cordia New" pitchFamily="34" charset="-34"/>
              </a:rPr>
              <a:t> 2.1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มีระบบและกลไกการพัฒนาและบริหารหลักสูตร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81000" y="1295400"/>
            <a:ext cx="8574088" cy="5120640"/>
          </a:xfrm>
        </p:spPr>
        <p:txBody>
          <a:bodyPr/>
          <a:lstStyle/>
          <a:p>
            <a:pPr indent="-58738">
              <a:buNone/>
            </a:pPr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เกณฑ์มาตรฐาน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: 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ระดับ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68325" indent="-285750">
              <a:spcBef>
                <a:spcPts val="0"/>
              </a:spcBef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มีระบบและกลไกการเปิดและปิดหลักสูตร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568325" indent="-285750">
              <a:spcBef>
                <a:spcPts val="0"/>
              </a:spcBef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มีการกำหนดเป้าหมายการผลิตบัณฑิตทุกหลักสูตรในแผนการผลิตบัณฑิต</a:t>
            </a:r>
          </a:p>
          <a:p>
            <a:pPr marL="568325" indent="-285750">
              <a:spcBef>
                <a:spcPts val="0"/>
              </a:spcBef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การเตรียมความพร้อมก่อนการเปิดหลักสูตรใหม่และการปรับปรุงหลักสูตรให้เป็นไปตามเกณฑ์มาตรฐานหลักสูตรทุกเรื่อง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568325" indent="-28575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มีการวิเคราะห์ข้อมูลการดำเนินการทุกหลักสูตรประจำปีการศึกษา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เช่น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ร้อยละของหลักสูตรที่ไม่เป็นไปตามเกณฑ์มาตรฐาน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ร้อยละของ บทความจากวิทยานิพนธ์ที่ตีพิมพ์เผยแพร่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ร้อยละของบัณฑิตที่ทำงานตรงสาขา</a:t>
            </a:r>
          </a:p>
          <a:p>
            <a:pPr marL="568325" indent="-28575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มีการนำผลการวิเคราะห์ข้อมูลการดำเนินการหลักสูตรประจำปีการศึกษาไปปรับปรุงหลักสูตร และหรือปรับปรุงระบบและกลไกการบริหารหลักสูต</a:t>
            </a:r>
          </a:p>
          <a:p>
            <a:pPr marL="568325" indent="-28575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หลักสูตรที่เปิดสอนทุกหลักสูตรได้มาตรฐานตามเกณฑ์มาตรฐานทุกเรื่อง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และมีการประกันคุณภาพหลักสูตรครบทุกประเด็นตามเกณฑ์มาตรฐานหลักสูตร</a:t>
            </a:r>
          </a:p>
          <a:p>
            <a:pPr marL="568325" indent="-285750">
              <a:spcBef>
                <a:spcPts val="0"/>
              </a:spcBef>
              <a:buFont typeface="Wingdings" pitchFamily="2" charset="2"/>
              <a:buAutoNum type="arabicPeriod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หลักสูตรระดับบัณฑิตศึกษาที่เน้นการวิจัย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ปริญญาโท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เฉพาะ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แผน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ปริญญาเอก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ที่เปิดสอนมีจำนวนมากกว่าร้อยละ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50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จำนวนหลักสูตรทั้งหมด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u="sng" dirty="0" smtClean="0">
                <a:latin typeface="Cordia New" pitchFamily="34" charset="-34"/>
                <a:cs typeface="Cordia New" pitchFamily="34" charset="-34"/>
              </a:rPr>
              <a:t>ตัวบ่งชี้ที่</a:t>
            </a:r>
            <a:r>
              <a:rPr lang="en-US" sz="3600" b="1" u="sng" dirty="0" smtClean="0">
                <a:latin typeface="Cordia New" pitchFamily="34" charset="-34"/>
                <a:cs typeface="Cordia New" pitchFamily="34" charset="-34"/>
              </a:rPr>
              <a:t> 3.1</a:t>
            </a:r>
            <a:r>
              <a:rPr lang="en-US" sz="3600" b="1" dirty="0" smtClean="0">
                <a:latin typeface="Cordia New" pitchFamily="34" charset="-34"/>
                <a:cs typeface="Cordia New" pitchFamily="34" charset="-34"/>
              </a:rPr>
              <a:t>  </a:t>
            </a:r>
            <a:r>
              <a:rPr lang="th-TH" sz="3600" b="1" dirty="0" smtClean="0">
                <a:latin typeface="Cordia New" pitchFamily="34" charset="-34"/>
                <a:cs typeface="Cordia New" pitchFamily="34" charset="-34"/>
              </a:rPr>
              <a:t>มีการจัดบริการแก่นักศึกษาและศิษย์เก่า</a:t>
            </a:r>
            <a:endParaRPr lang="th-TH" sz="36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spcBef>
                <a:spcPts val="1200"/>
              </a:spcBef>
              <a:buNone/>
            </a:pPr>
            <a:r>
              <a:rPr lang="th-TH" sz="2400" b="1" u="sng" dirty="0" smtClean="0">
                <a:latin typeface="Cordia New" pitchFamily="34" charset="-34"/>
                <a:cs typeface="Cordia New" pitchFamily="34" charset="-34"/>
              </a:rPr>
              <a:t>เกณฑ์มาตรฐาน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: 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ระดับ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1.  มีการสำรวจความต้องการจำเป็นของนักศึกษาปีที่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1 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2.  มีการจัดบริการด้านสิ่งอำนวยความสะดวกที่เอื้อต่อการพัฒนาการเรียนรู้ของนักศึกษา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533400" indent="-533400">
              <a:spcBef>
                <a:spcPts val="120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มีการจัดบริการด้านกายภาพที่ส่งเสริมคุณภาพชีวิตของนักศึกษา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4. มีการจัดบริการให้คำปรึกษาแก่นักศึกษา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cs typeface="Cordia New" pitchFamily="34" charset="-34"/>
              </a:rPr>
              <a:t>5. มีบริการข้อมูลข่าวสารที่เป็นประโยชน์ต่อนักศึกษาและศิษย์เก่า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cs typeface="Cordia New" pitchFamily="34" charset="-34"/>
              </a:rPr>
              <a:t>6.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มีการจัดโครงการเพื่อพัฒนาประสบการณ์ทางวิชาชีพแก่นักศึกษาและศิษย์เก่า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7. มีการประเมินคุณภาพของการให้บริการทั้ง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5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เรื่องข้างต้นเป็นประจำทุกปี</a:t>
            </a:r>
          </a:p>
          <a:p>
            <a:pPr marL="533400" indent="-533400">
              <a:spcBef>
                <a:spcPts val="120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8. นำผลการประเมินคุณภาพของการให้บริการมาพัฒนาการจัดบริการแก่นักศึกษาและศิษย์เก่า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th-TH" sz="3200" b="1" u="sng" dirty="0" smtClean="0">
                <a:latin typeface="Cordia New" pitchFamily="34" charset="-34"/>
                <a:cs typeface="Cordia New" pitchFamily="34" charset="-34"/>
              </a:rPr>
              <a:t>ตัวบ่งชี้ที่</a:t>
            </a:r>
            <a:r>
              <a:rPr lang="en-US" sz="3200" b="1" u="sng" dirty="0" smtClean="0">
                <a:latin typeface="Cordia New" pitchFamily="34" charset="-34"/>
                <a:cs typeface="Cordia New" pitchFamily="34" charset="-34"/>
              </a:rPr>
              <a:t> 3.2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  มีการส่งเสริมกิจกรรมนักศึกษาที่ครบถ้วนและสอดคล้องกับคุณลักษณะของบัณฑิตที่พึงประสงค์</a:t>
            </a:r>
            <a:endParaRPr lang="th-TH" sz="32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6075" indent="-282575" algn="just">
              <a:spcBef>
                <a:spcPts val="0"/>
              </a:spcBef>
              <a:buNone/>
            </a:pPr>
            <a:r>
              <a:rPr lang="th-TH" sz="2800" b="1" u="sng" dirty="0" smtClean="0">
                <a:latin typeface="Cordia New" pitchFamily="34" charset="-34"/>
                <a:cs typeface="Cordia New" pitchFamily="34" charset="-34"/>
              </a:rPr>
              <a:t>เกณฑ์มาตรฐาน</a:t>
            </a:r>
            <a:r>
              <a:rPr lang="en-US" sz="2800" b="1" dirty="0" smtClean="0">
                <a:latin typeface="Cordia New" pitchFamily="34" charset="-34"/>
                <a:cs typeface="Cordia New" pitchFamily="34" charset="-34"/>
              </a:rPr>
              <a:t>    :  </a:t>
            </a:r>
            <a:r>
              <a:rPr lang="th-TH" sz="2800" b="1" dirty="0" smtClean="0">
                <a:latin typeface="Cordia New" pitchFamily="34" charset="-34"/>
                <a:cs typeface="Cordia New" pitchFamily="34" charset="-34"/>
              </a:rPr>
              <a:t>ระดับ</a:t>
            </a:r>
            <a:endParaRPr lang="en-US" sz="28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1.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มีการจัดทำแนวทางส่งเสริมการจัดกิจกรรมที่สอดคล้องกับวิสัยทัศน์ของสถาบันและคุณลักษณะบัณฑิตที่พึงประสงค์ตามกรอบมาตรฐานคุณวุฒิระดับอุดมศึกษา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2.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มีการส่งเสริมให้สถาบันและองค์การนักศึกษาจัดกิจกรรมนักศึกษาให้ครบทุกประเภท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โดยอย่างน้อยต้องดำเนินการใน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5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346075" indent="-282575">
              <a:spcBef>
                <a:spcPts val="0"/>
              </a:spcBef>
              <a:buNone/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    ประเภท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ดังนี้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กิจกรรมวิชาการ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กิจกรรมกีฬาและการส่งเสริมสุขภาพ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กิจกรรมบำเพ็ญประโยชน์และรักษาสิ่งแวดล้อม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กิจกรรมนันทนาการ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    -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กิจกรรมส่งเสริมศิลปวัฒนธรรม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3.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มีกระบวนการติดตามและประเมินผลโครงการหรือกิจกรรม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ทั้งที่จัดโดยสถาบันและองค์การนักศึกษาทุกสิ้นปีการศึกษา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4.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มีการนำผลการประเมินไปปรับปรุงการจัดกิจกรรมเพื่อพัฒนานักศึกษาอย่างต่อเนื่อง</a:t>
            </a:r>
            <a:endParaRPr lang="en-US" sz="2400" dirty="0" smtClean="0">
              <a:latin typeface="Cordia New" pitchFamily="34" charset="-34"/>
              <a:cs typeface="Cordia New" pitchFamily="34" charset="-34"/>
            </a:endParaRPr>
          </a:p>
          <a:p>
            <a:pPr marL="346075" indent="-282575">
              <a:spcBef>
                <a:spcPts val="0"/>
              </a:spcBef>
              <a:buNone/>
            </a:pPr>
            <a:endParaRPr lang="th-TH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เอกสารประกอบการอบรม</a:t>
            </a:r>
          </a:p>
        </p:txBody>
      </p:sp>
      <p:sp>
        <p:nvSpPr>
          <p:cNvPr id="6147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เอกสารบรรยาย การจัดเก็บข้อมูล </a:t>
            </a:r>
            <a:r>
              <a:rPr lang="en-US" dirty="0" smtClean="0"/>
              <a:t>(Power Point) </a:t>
            </a:r>
            <a:r>
              <a:rPr lang="th-TH" dirty="0" smtClean="0"/>
              <a:t>เป็นอิเล็กทรอนิกส์ไฟล์ </a:t>
            </a:r>
          </a:p>
          <a:p>
            <a:r>
              <a:rPr lang="th-TH" dirty="0" smtClean="0"/>
              <a:t>คู่มือการจัดเก็บข้อมูลประกันคุณภาพอย่างมืออาชีพด้วยเอ๊ก</a:t>
            </a:r>
            <a:r>
              <a:rPr lang="th-TH" dirty="0" smtClean="0"/>
              <a:t>เชลล์</a:t>
            </a:r>
          </a:p>
          <a:p>
            <a:r>
              <a:rPr lang="th-TH" dirty="0" smtClean="0"/>
              <a:t>เอกสารดาวน์โหลดได้ที่ 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http://nilapat.cs.sci.ku.ac.th/~</a:t>
            </a:r>
            <a:r>
              <a:rPr lang="en-US" dirty="0" smtClean="0">
                <a:hlinkClick r:id="rId2"/>
              </a:rPr>
              <a:t>fscichj/qa/eQa/eQaTrain.htm</a:t>
            </a:r>
            <a:r>
              <a:rPr lang="th-TH" dirty="0" smtClean="0"/>
              <a:t> </a:t>
            </a:r>
            <a:r>
              <a:rPr lang="th-TH" dirty="0" smtClean="0"/>
              <a:t> </a:t>
            </a:r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00087"/>
          </a:xfrm>
        </p:spPr>
        <p:txBody>
          <a:bodyPr/>
          <a:lstStyle/>
          <a:p>
            <a:pPr eaLnBrk="1" hangingPunct="1"/>
            <a:r>
              <a:rPr lang="th-TH" sz="4000" dirty="0" smtClean="0"/>
              <a:t>การออกแบบแผ่นงานเพื่อจัดเก็บข้อมูล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 b="10257"/>
          <a:stretch>
            <a:fillRect/>
          </a:stretch>
        </p:blipFill>
        <p:spPr bwMode="auto">
          <a:xfrm>
            <a:off x="609600" y="838200"/>
            <a:ext cx="7924800" cy="5334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2000" cy="6286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ออกแบบตารางเพื่อติดตามการปรับปรุงหลักสูตร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ศึกษาจากคู่มือ ประกันคุณภาพ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h-TH" smtClean="0"/>
              <a:t>ออกแบบจัดเก็บกิจกรรมในการพัฒนานิสิต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3600" smtClean="0"/>
              <a:t>ข้อมูลที่ต้องจัดเก็บประกอบด้วย</a:t>
            </a:r>
            <a:endParaRPr lang="en-US" sz="36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h-TH" sz="2800" smtClean="0"/>
              <a:t>ภารกิจหลัก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การเรียนการสอน</a:t>
            </a:r>
            <a:r>
              <a:rPr lang="en-US" sz="2800" smtClean="0"/>
              <a:t> (</a:t>
            </a:r>
            <a:r>
              <a:rPr lang="th-TH" sz="2800" smtClean="0"/>
              <a:t>รวมการพัฒนานิสิต)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การวิจัย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การบริการวิชาการ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การทำนุบำรุงศิลปวัฒนธรรม</a:t>
            </a:r>
          </a:p>
          <a:p>
            <a:pPr eaLnBrk="1" hangingPunct="1">
              <a:lnSpc>
                <a:spcPct val="80000"/>
              </a:lnSpc>
            </a:pPr>
            <a:r>
              <a:rPr lang="th-TH" sz="2800" smtClean="0"/>
              <a:t>ภารกิจสนับสนุน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การจัดทำแผนกลยุทธ์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การพัฒนาบุคลากร 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การเงินและงบประมาณ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การบริหารจัดการ</a:t>
            </a:r>
          </a:p>
          <a:p>
            <a:pPr lvl="1" eaLnBrk="1" hangingPunct="1">
              <a:lnSpc>
                <a:spcPct val="80000"/>
              </a:lnSpc>
            </a:pPr>
            <a:r>
              <a:rPr lang="th-TH" sz="2800" smtClean="0"/>
              <a:t>การประกันคุณภาพ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แผนภูมิที่แสดงผลการประเมินพร้อมผลลัพธ์</a:t>
            </a:r>
            <a:endParaRPr lang="th-TH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498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58078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23021"/>
            <a:ext cx="8686800" cy="5482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248812"/>
            <a:ext cx="7163169" cy="622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ไฟล์ประกอบการอบรม</a:t>
            </a:r>
          </a:p>
        </p:txBody>
      </p:sp>
      <p:sp>
        <p:nvSpPr>
          <p:cNvPr id="7171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RefDoc</a:t>
            </a:r>
            <a:r>
              <a:rPr lang="en-US" dirty="0" smtClean="0"/>
              <a:t> </a:t>
            </a:r>
            <a:r>
              <a:rPr lang="th-TH" dirty="0" smtClean="0"/>
              <a:t>ไฟล์ กฎ ระเบียบ คู่มือประกันคุณภาพภายนอก ของ </a:t>
            </a:r>
            <a:r>
              <a:rPr lang="th-TH" dirty="0" err="1" smtClean="0"/>
              <a:t>สกอ.</a:t>
            </a:r>
            <a:r>
              <a:rPr lang="th-TH" dirty="0" smtClean="0"/>
              <a:t> มาตรฐานการศึกษา </a:t>
            </a:r>
          </a:p>
          <a:p>
            <a:r>
              <a:rPr lang="en-US" dirty="0" err="1" smtClean="0"/>
              <a:t>Yreport</a:t>
            </a:r>
            <a:r>
              <a:rPr lang="en-US" dirty="0" smtClean="0"/>
              <a:t> </a:t>
            </a:r>
            <a:r>
              <a:rPr lang="th-TH" dirty="0" smtClean="0"/>
              <a:t>ตัวอย่างรายงานประจำปี</a:t>
            </a:r>
          </a:p>
          <a:p>
            <a:r>
              <a:rPr lang="en-US" dirty="0" smtClean="0"/>
              <a:t>TrainM1 </a:t>
            </a:r>
            <a:r>
              <a:rPr lang="th-TH" dirty="0" smtClean="0"/>
              <a:t>สำหรับการจัดเก็บข้อมูล </a:t>
            </a:r>
            <a:endParaRPr lang="en-US" dirty="0" smtClean="0"/>
          </a:p>
          <a:p>
            <a:r>
              <a:rPr lang="en-US" dirty="0" smtClean="0"/>
              <a:t>TrainM2 </a:t>
            </a:r>
            <a:r>
              <a:rPr lang="th-TH" dirty="0" smtClean="0"/>
              <a:t>สำหรับการจัดทำรายงาน </a:t>
            </a:r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หัวเรื่องการอบรม</a:t>
            </a:r>
          </a:p>
        </p:txBody>
      </p:sp>
      <p:sp>
        <p:nvSpPr>
          <p:cNvPr id="8195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/>
              <a:t>ความรู้เกี่ยวข้องประกันคุณภาพ </a:t>
            </a:r>
            <a:r>
              <a:rPr lang="en-US" dirty="0" smtClean="0"/>
              <a:t>( 1.30 </a:t>
            </a:r>
            <a:r>
              <a:rPr lang="th-TH" dirty="0" smtClean="0"/>
              <a:t>น.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</a:pPr>
            <a:r>
              <a:rPr lang="th-TH" dirty="0" smtClean="0"/>
              <a:t>การออกแบบจัดเก็บข้อมูล</a:t>
            </a:r>
          </a:p>
          <a:p>
            <a:pPr>
              <a:spcBef>
                <a:spcPts val="0"/>
              </a:spcBef>
            </a:pPr>
            <a:r>
              <a:rPr lang="th-TH" dirty="0" smtClean="0"/>
              <a:t>การใช้เอ๊กเชลล์ในการออกแบบเก็บข้อมูลดิบ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ประเภทข้อมูล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การสำเนา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การจัดจอภาพ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การใช้สูตร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การเขียนโมดูลในการตรวจสอบข้อมูล</a:t>
            </a:r>
          </a:p>
          <a:p>
            <a:pPr lvl="1">
              <a:spcBef>
                <a:spcPts val="0"/>
              </a:spcBef>
            </a:pPr>
            <a:r>
              <a:rPr lang="th-TH" dirty="0" smtClean="0"/>
              <a:t>การพิมพ์รายงานในเอ๊กเชลล์</a:t>
            </a:r>
          </a:p>
          <a:p>
            <a:endParaRPr lang="en-US" dirty="0" smtClean="0"/>
          </a:p>
          <a:p>
            <a:endParaRPr lang="th-TH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หัวเรื่องการอบรม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/>
              <a:t>การจัดทำรายงานสรุป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รายงานประกอบการจัดทำรายงานประจำปี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การจัดแบบประเมินคุณภาพ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การจัดทำ </a:t>
            </a:r>
            <a:r>
              <a:rPr lang="en-US" sz="3200" dirty="0" smtClean="0"/>
              <a:t>Common Data </a:t>
            </a:r>
            <a:r>
              <a:rPr lang="th-TH" sz="3200" dirty="0" smtClean="0"/>
              <a:t>เพื่อพร้อมโหลด </a:t>
            </a:r>
            <a:r>
              <a:rPr lang="en-US" sz="3200" dirty="0" err="1" smtClean="0"/>
              <a:t>CheQa</a:t>
            </a:r>
            <a:r>
              <a:rPr lang="en-US" sz="3200" dirty="0" smtClean="0"/>
              <a:t> Online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การกระจายค่าใช้จ่ายส่วนกลาง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รายงานเพื่อตรวจติดตาม ตามความต้องการ </a:t>
            </a:r>
            <a:r>
              <a:rPr lang="th-TH" sz="3200" dirty="0" err="1" smtClean="0"/>
              <a:t>ก.พ.ร.</a:t>
            </a:r>
            <a:r>
              <a:rPr lang="th-TH" sz="3200" dirty="0" smtClean="0"/>
              <a:t> และ </a:t>
            </a:r>
            <a:r>
              <a:rPr lang="th-TH" sz="3200" dirty="0" err="1" smtClean="0"/>
              <a:t>สกอ.</a:t>
            </a:r>
            <a:r>
              <a:rPr lang="th-TH" sz="3200" dirty="0" smtClean="0"/>
              <a:t> (ตามตัวบ่งชี้ </a:t>
            </a:r>
            <a:r>
              <a:rPr lang="en-US" sz="3200" dirty="0" smtClean="0"/>
              <a:t>1.1) </a:t>
            </a:r>
          </a:p>
          <a:p>
            <a:pPr lvl="1">
              <a:spcBef>
                <a:spcPts val="0"/>
              </a:spcBef>
            </a:pPr>
            <a:r>
              <a:rPr lang="th-TH" sz="3200" dirty="0" smtClean="0"/>
              <a:t>การเตรียมรายงานเพื่อการตรวจสอบ (การคัดกรอง)</a:t>
            </a:r>
          </a:p>
          <a:p>
            <a:pPr>
              <a:spcBef>
                <a:spcPts val="0"/>
              </a:spcBef>
            </a:pPr>
            <a:r>
              <a:rPr lang="th-TH" dirty="0" smtClean="0"/>
              <a:t>การทำแผนภูมิ (</a:t>
            </a:r>
            <a:r>
              <a:rPr lang="en-US" dirty="0" smtClean="0"/>
              <a:t>3 </a:t>
            </a:r>
            <a:r>
              <a:rPr lang="th-TH" dirty="0" smtClean="0"/>
              <a:t>ชั่วโมง)</a:t>
            </a:r>
          </a:p>
          <a:p>
            <a:pPr>
              <a:spcBef>
                <a:spcPts val="0"/>
              </a:spcBef>
            </a:pPr>
            <a:r>
              <a:rPr lang="th-TH" dirty="0" smtClean="0"/>
              <a:t>การใช้เครื่องมืออื่น ๆ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ความรู้ที่เกี่ยวข้องกับประกันคุณภาพ</a:t>
            </a:r>
          </a:p>
        </p:txBody>
      </p:sp>
      <p:sp>
        <p:nvSpPr>
          <p:cNvPr id="9219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mtClean="0"/>
              <a:t>ภารกิจของมหาวิทยาลัย</a:t>
            </a:r>
          </a:p>
          <a:p>
            <a:r>
              <a:rPr lang="th-TH" smtClean="0"/>
              <a:t>ระเบียบ พ.ร.บ. ที่เกี่ยวข้อง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ภาพนิ่ง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8358896" y="6096000"/>
            <a:ext cx="785104" cy="4801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สมศ.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88913"/>
            <a:ext cx="5534025" cy="67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5157</TotalTime>
  <Words>1527</Words>
  <Application>Microsoft Office PowerPoint</Application>
  <PresentationFormat>นำเสนอทางหน้าจอ (4:3)</PresentationFormat>
  <Paragraphs>192</Paragraphs>
  <Slides>38</Slides>
  <Notes>4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40" baseType="lpstr">
      <vt:lpstr>Blends</vt:lpstr>
      <vt:lpstr>Visio</vt:lpstr>
      <vt:lpstr>การจัดเก็บข้อมูลประกันคุณภาพ อย่างมืออาชีพด้วยเอ๊กเซลล์</vt:lpstr>
      <vt:lpstr>วัตถุประสงค์การอบรม</vt:lpstr>
      <vt:lpstr>เอกสารประกอบการอบรม</vt:lpstr>
      <vt:lpstr>ไฟล์ประกอบการอบรม</vt:lpstr>
      <vt:lpstr>หัวเรื่องการอบรม</vt:lpstr>
      <vt:lpstr>หัวเรื่องการอบรม</vt:lpstr>
      <vt:lpstr>ความรู้ที่เกี่ยวข้องกับประกันคุณภาพ</vt:lpstr>
      <vt:lpstr>ภาพนิ่ง 8</vt:lpstr>
      <vt:lpstr>ภาพนิ่ง 9</vt:lpstr>
      <vt:lpstr>ภาพนิ่ง 10</vt:lpstr>
      <vt:lpstr>ระบบประกันคุณภาพภายในสถาบัน</vt:lpstr>
      <vt:lpstr>ภาพนิ่ง 12</vt:lpstr>
      <vt:lpstr>ภาพนิ่ง 13</vt:lpstr>
      <vt:lpstr>วงจรคุณภาพ</vt:lpstr>
      <vt:lpstr>ภาพนิ่ง 15</vt:lpstr>
      <vt:lpstr>ภาพนิ่ง 16</vt:lpstr>
      <vt:lpstr>ภาพนิ่ง 17</vt:lpstr>
      <vt:lpstr>ภาพนิ่ง 18</vt:lpstr>
      <vt:lpstr>การจัดทำแผนกลยุทธ์</vt:lpstr>
      <vt:lpstr>แนวคิดในการจัดทำตัวบ่งชี้</vt:lpstr>
      <vt:lpstr>ความสำคัญของดัชนีชี้วัด</vt:lpstr>
      <vt:lpstr>ขั้นตอนในการสร้างตัวชี้วัด</vt:lpstr>
      <vt:lpstr>ขั้นตอนในการสร้างตัวชี้วัด (2)</vt:lpstr>
      <vt:lpstr>แนวคิดในการพัฒนาตัวบ่งชี้</vt:lpstr>
      <vt:lpstr>แนวคิดในการออกแบบจัดเก็บข้อมูล</vt:lpstr>
      <vt:lpstr>ตัวอย่างตัวบ่งชี้</vt:lpstr>
      <vt:lpstr>ตัวบ่งชี้ที่ 2.1 มีระบบและกลไกการพัฒนาและบริหารหลักสูตร </vt:lpstr>
      <vt:lpstr>ตัวบ่งชี้ที่ 3.1  มีการจัดบริการแก่นักศึกษาและศิษย์เก่า</vt:lpstr>
      <vt:lpstr>ตัวบ่งชี้ที่ 3.2   มีการส่งเสริมกิจกรรมนักศึกษาที่ครบถ้วนและสอดคล้องกับคุณลักษณะของบัณฑิตที่พึงประสงค์</vt:lpstr>
      <vt:lpstr>การออกแบบแผ่นงานเพื่อจัดเก็บข้อมูล</vt:lpstr>
      <vt:lpstr>ภาพนิ่ง 31</vt:lpstr>
      <vt:lpstr>ออกแบบตารางเพื่อติดตามการปรับปรุงหลักสูตร</vt:lpstr>
      <vt:lpstr>ออกแบบจัดเก็บกิจกรรมในการพัฒนานิสิต</vt:lpstr>
      <vt:lpstr>ข้อมูลที่ต้องจัดเก็บประกอบด้วย</vt:lpstr>
      <vt:lpstr>แผนภูมิที่แสดงผลการประเมินพร้อมผลลัพธ์</vt:lpstr>
      <vt:lpstr>ภาพนิ่ง 36</vt:lpstr>
      <vt:lpstr>ภาพนิ่ง 37</vt:lpstr>
      <vt:lpstr>ภาพนิ่ง 38</vt:lpstr>
    </vt:vector>
  </TitlesOfParts>
  <Company>QAKU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TOP</dc:creator>
  <cp:lastModifiedBy>chulee</cp:lastModifiedBy>
  <cp:revision>184</cp:revision>
  <dcterms:created xsi:type="dcterms:W3CDTF">2005-10-06T02:56:37Z</dcterms:created>
  <dcterms:modified xsi:type="dcterms:W3CDTF">2009-10-25T23:55:05Z</dcterms:modified>
</cp:coreProperties>
</file>