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7" r:id="rId3"/>
    <p:sldId id="276" r:id="rId4"/>
    <p:sldId id="265" r:id="rId5"/>
    <p:sldId id="273" r:id="rId6"/>
    <p:sldId id="257" r:id="rId7"/>
    <p:sldId id="270" r:id="rId8"/>
    <p:sldId id="258" r:id="rId9"/>
    <p:sldId id="260" r:id="rId10"/>
    <p:sldId id="262" r:id="rId11"/>
    <p:sldId id="261" r:id="rId12"/>
    <p:sldId id="263" r:id="rId13"/>
    <p:sldId id="278" r:id="rId14"/>
    <p:sldId id="266" r:id="rId15"/>
    <p:sldId id="274" r:id="rId16"/>
    <p:sldId id="275" r:id="rId17"/>
    <p:sldId id="271" r:id="rId18"/>
    <p:sldId id="268" r:id="rId19"/>
    <p:sldId id="269" r:id="rId20"/>
    <p:sldId id="272" r:id="rId21"/>
  </p:sldIdLst>
  <p:sldSz cx="9144000" cy="6858000" type="screen4x3"/>
  <p:notesSz cx="7099300" cy="102346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66FF"/>
    <a:srgbClr val="3366CC"/>
    <a:srgbClr val="FF9900"/>
    <a:srgbClr val="CCECFF"/>
    <a:srgbClr val="6699FF"/>
    <a:srgbClr val="FF66FF"/>
    <a:srgbClr val="FF99FF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21" autoAdjust="0"/>
    <p:restoredTop sz="93588" autoAdjust="0"/>
  </p:normalViewPr>
  <p:slideViewPr>
    <p:cSldViewPr snapToGrid="0">
      <p:cViewPr varScale="1">
        <p:scale>
          <a:sx n="90" d="100"/>
          <a:sy n="90" d="100"/>
        </p:scale>
        <p:origin x="-120" y="-306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-786" y="-9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n-US" smtClean="0"/>
              <a:t>01403343 Chem:KU-KPS</a:t>
            </a: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705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0514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705" y="9720514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37E7B1E0-BED9-4152-8BF5-CB1C068A8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294722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n-US" smtClean="0"/>
              <a:t>01403343 Chem:KU-KPS</a:t>
            </a:r>
            <a:endParaRPr lang="th-TH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705" y="1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3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0514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705" y="9720514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58BD6627-7445-4F50-876C-485EDA4B46D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1313752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D6627-7445-4F50-876C-485EDA4B46D1}" type="slidenum">
              <a:rPr lang="en-US" smtClean="0"/>
              <a:pPr>
                <a:defRPr/>
              </a:pPr>
              <a:t>1</a:t>
            </a:fld>
            <a:endParaRPr lang="th-TH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01403343 Chem:KU-KPS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16895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94336-DAF2-4399-81FC-74F3DE2116A9}" type="slidenum">
              <a:rPr lang="th-TH" smtClean="0"/>
              <a:pPr/>
              <a:t>18</a:t>
            </a:fld>
            <a:endParaRPr lang="th-TH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01403343 Chem:KU-KPS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30545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</p:grpSp>
      <p:sp>
        <p:nvSpPr>
          <p:cNvPr id="1844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0" i="0"/>
            </a:lvl1pPr>
          </a:lstStyle>
          <a:p>
            <a:pPr>
              <a:defRPr/>
            </a:pPr>
            <a:fld id="{853AA986-954C-4932-BC64-CF422212865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97F4A-7779-445A-9831-4DD90993563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F7DA6-9C97-41DA-9BA1-443E06A39AB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71008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9B453-1AC1-4C23-A69E-8475C1607CB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DE4F6-EB55-432C-89D3-88D971E1A5A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8050"/>
            <a:ext cx="403860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03860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80B31-4FB1-4CE5-B53E-04D58510DF9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8BB36-6E43-4F6D-8345-28E5885D2E2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E3094-BF03-4523-9919-AF8B93B8DF8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0FBBE-47E6-43FF-B368-768008D9155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1B769-00DC-4186-9621-ADA60DFDA52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0A169-0937-4063-9AE8-0EBEE65278D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 rot="1395891">
            <a:off x="-92064" y="2281084"/>
            <a:ext cx="929132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smtClean="0">
                <a:solidFill>
                  <a:srgbClr val="021430"/>
                </a:solidFill>
                <a:latin typeface="Magneto" pitchFamily="82" charset="0"/>
              </a:rPr>
              <a:t>Chem</a:t>
            </a:r>
            <a:r>
              <a:rPr lang="en-US" sz="8800" baseline="0" smtClean="0">
                <a:solidFill>
                  <a:srgbClr val="021430"/>
                </a:solidFill>
                <a:latin typeface="Magneto" pitchFamily="82" charset="0"/>
              </a:rPr>
              <a:t>:KU-KPS</a:t>
            </a:r>
          </a:p>
          <a:p>
            <a:pPr algn="r"/>
            <a:r>
              <a:rPr lang="en-US" sz="2400" baseline="0" smtClean="0">
                <a:solidFill>
                  <a:srgbClr val="021430"/>
                </a:solidFill>
                <a:latin typeface="Magneto" pitchFamily="82" charset="0"/>
              </a:rPr>
              <a:t>Piti Treesukol</a:t>
            </a:r>
            <a:endParaRPr lang="th-TH" sz="700">
              <a:solidFill>
                <a:srgbClr val="021430"/>
              </a:solidFill>
              <a:latin typeface="Magneto" pitchFamily="82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741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741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741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741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</p:grpSp>
      <p:sp>
        <p:nvSpPr>
          <p:cNvPr id="1741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7125"/>
            <a:ext cx="82296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46863"/>
            <a:ext cx="2133600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i="1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7F41D99E-1D2E-497C-92A0-19672ED1D17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99CCFF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99CCFF"/>
          </a:solidFill>
          <a:effectLst>
            <a:outerShdw blurRad="38100" dist="38100" dir="2700000" algn="tl">
              <a:srgbClr val="FFFFFF"/>
            </a:outerShdw>
          </a:effectLst>
          <a:latin typeface="TH SarabunPSK" pitchFamily="34" charset="-34"/>
          <a:cs typeface="TH SarabunPSK" pitchFamily="34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99CCFF"/>
          </a:solidFill>
          <a:effectLst>
            <a:outerShdw blurRad="38100" dist="38100" dir="2700000" algn="tl">
              <a:srgbClr val="FFFFFF"/>
            </a:outerShdw>
          </a:effectLst>
          <a:latin typeface="TH SarabunPSK" pitchFamily="34" charset="-34"/>
          <a:cs typeface="TH SarabunPSK" pitchFamily="34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99CCFF"/>
          </a:solidFill>
          <a:effectLst>
            <a:outerShdw blurRad="38100" dist="38100" dir="2700000" algn="tl">
              <a:srgbClr val="FFFFFF"/>
            </a:outerShdw>
          </a:effectLst>
          <a:latin typeface="TH SarabunPSK" pitchFamily="34" charset="-34"/>
          <a:cs typeface="TH SarabunPSK" pitchFamily="34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99CCFF"/>
          </a:solidFill>
          <a:effectLst>
            <a:outerShdw blurRad="38100" dist="38100" dir="2700000" algn="tl">
              <a:srgbClr val="FFFFFF"/>
            </a:outerShdw>
          </a:effectLst>
          <a:latin typeface="TH SarabunPSK" pitchFamily="34" charset="-34"/>
          <a:cs typeface="TH SarabunPSK" pitchFamily="34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rgbClr val="99CCFF"/>
          </a:solidFill>
          <a:effectLst>
            <a:outerShdw blurRad="38100" dist="38100" dir="2700000" algn="tl">
              <a:srgbClr val="FFFFFF"/>
            </a:outerShdw>
          </a:effectLst>
          <a:latin typeface="Antique Olive Roman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rgbClr val="99CCFF"/>
          </a:solidFill>
          <a:effectLst>
            <a:outerShdw blurRad="38100" dist="38100" dir="2700000" algn="tl">
              <a:srgbClr val="FFFFFF"/>
            </a:outerShdw>
          </a:effectLst>
          <a:latin typeface="Antique Olive Roman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rgbClr val="99CCFF"/>
          </a:solidFill>
          <a:effectLst>
            <a:outerShdw blurRad="38100" dist="38100" dir="2700000" algn="tl">
              <a:srgbClr val="FFFFFF"/>
            </a:outerShdw>
          </a:effectLst>
          <a:latin typeface="Antique Olive Roman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rgbClr val="99CCFF"/>
          </a:solidFill>
          <a:effectLst>
            <a:outerShdw blurRad="38100" dist="38100" dir="2700000" algn="tl">
              <a:srgbClr val="FFFFFF"/>
            </a:outerShdw>
          </a:effectLst>
          <a:latin typeface="Antique Olive Roman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FFFF00"/>
        </a:buClr>
        <a:buSzPct val="75000"/>
        <a:buFont typeface="Wingdings" pitchFamily="2" charset="2"/>
        <a:buChar char="l"/>
        <a:defRPr sz="4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FF00"/>
        </a:buClr>
        <a:buSzPct val="110000"/>
        <a:buFont typeface="Wingdings" pitchFamily="2" charset="2"/>
        <a:buChar char="§"/>
        <a:defRPr sz="36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32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8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6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jpeg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jpeg"/><Relationship Id="rId11" Type="http://schemas.openxmlformats.org/officeDocument/2006/relationships/oleObject" Target="../embeddings/oleObject5.bin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5ECD4-2C64-46BE-B1EF-480EC27C2188}" type="slidenum">
              <a:rPr lang="en-US"/>
              <a:pPr>
                <a:defRPr/>
              </a:pPr>
              <a:t>1</a:t>
            </a:fld>
            <a:endParaRPr lang="th-TH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i="0" smtClean="0">
                <a:solidFill>
                  <a:srgbClr val="3399FF">
                    <a:lumMod val="60000"/>
                    <a:lumOff val="40000"/>
                  </a:srgbClr>
                </a:solidFill>
                <a:latin typeface="Arial Narrow"/>
                <a:cs typeface="Angsana New"/>
              </a:rPr>
              <a:t>Physical Chemistry III</a:t>
            </a:r>
            <a:br>
              <a:rPr lang="en-US" sz="3600" i="0" smtClean="0">
                <a:solidFill>
                  <a:srgbClr val="3399FF">
                    <a:lumMod val="60000"/>
                    <a:lumOff val="40000"/>
                  </a:srgbClr>
                </a:solidFill>
                <a:latin typeface="Arial Narrow"/>
                <a:cs typeface="Angsana New"/>
              </a:rPr>
            </a:br>
            <a:r>
              <a:rPr lang="en-US" sz="3600" i="0" smtClean="0">
                <a:solidFill>
                  <a:srgbClr val="3399FF">
                    <a:lumMod val="60000"/>
                    <a:lumOff val="40000"/>
                  </a:srgbClr>
                </a:solidFill>
                <a:latin typeface="Arial Narrow"/>
                <a:cs typeface="Angsana New"/>
              </a:rPr>
              <a:t>01403343 </a:t>
            </a:r>
            <a:r>
              <a:rPr lang="en-US" sz="7200" smtClean="0"/>
              <a:t/>
            </a:r>
            <a:br>
              <a:rPr lang="en-US" sz="7200" smtClean="0"/>
            </a:br>
            <a:r>
              <a:rPr lang="en-US" sz="6600" i="0" smtClean="0">
                <a:solidFill>
                  <a:schemeClr val="accent1">
                    <a:lumMod val="75000"/>
                  </a:schemeClr>
                </a:solidFill>
                <a:latin typeface="Albertus MT" pitchFamily="34" charset="0"/>
              </a:rPr>
              <a:t>Introduction</a:t>
            </a:r>
            <a:endParaRPr lang="en-US" sz="4800" i="0" smtClean="0">
              <a:solidFill>
                <a:schemeClr val="accent1">
                  <a:lumMod val="75000"/>
                </a:schemeClr>
              </a:solidFill>
              <a:latin typeface="Albertus MT" pitchFamily="34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sz="2400" b="0" smtClean="0">
                <a:solidFill>
                  <a:srgbClr val="FFFFFF"/>
                </a:solidFill>
                <a:latin typeface="Arial"/>
                <a:cs typeface="Angsana New"/>
              </a:rPr>
              <a:t>Piti Treesukol</a:t>
            </a:r>
          </a:p>
          <a:p>
            <a:pPr lvl="0"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sz="1600" b="0" smtClean="0">
                <a:solidFill>
                  <a:srgbClr val="FFFFFF"/>
                </a:solidFill>
                <a:latin typeface="Arial"/>
                <a:cs typeface="Angsana New"/>
              </a:rPr>
              <a:t>Chemistry Department</a:t>
            </a:r>
          </a:p>
          <a:p>
            <a:pPr lvl="0"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sz="1600" b="0" smtClean="0">
                <a:solidFill>
                  <a:srgbClr val="FFFFFF"/>
                </a:solidFill>
                <a:latin typeface="Arial"/>
                <a:cs typeface="Angsana New"/>
              </a:rPr>
              <a:t>Faculty of Liberal Arts and Science</a:t>
            </a:r>
          </a:p>
          <a:p>
            <a:pPr lvl="0"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sz="1600" b="0" smtClean="0">
                <a:solidFill>
                  <a:srgbClr val="FFFFFF"/>
                </a:solidFill>
                <a:latin typeface="Arial"/>
                <a:cs typeface="Angsana New"/>
              </a:rPr>
              <a:t>Kasetsart University : Kamphaeng Saen Campus</a:t>
            </a:r>
            <a:endParaRPr lang="en-US" sz="1600" b="0">
              <a:solidFill>
                <a:srgbClr val="FFFFFF"/>
              </a:solidFill>
              <a:latin typeface="Arial"/>
              <a:cs typeface="Angsana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D6F9D-5717-4E87-BA56-B14B1D7B39EA}" type="slidenum">
              <a:rPr lang="en-US"/>
              <a:pPr>
                <a:defRPr/>
              </a:pPr>
              <a:t>10</a:t>
            </a:fld>
            <a:endParaRPr lang="th-TH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mtClean="0"/>
              <a:t>การแก้ปัญหา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mtClean="0"/>
              <a:t>ปัจจุบันแม่มีอายุมากกว่าลูก </a:t>
            </a:r>
            <a:r>
              <a:rPr lang="en-US" smtClean="0"/>
              <a:t>21</a:t>
            </a:r>
            <a:r>
              <a:rPr lang="th-TH" smtClean="0"/>
              <a:t> ปี และอีก </a:t>
            </a:r>
            <a:r>
              <a:rPr lang="en-US" smtClean="0"/>
              <a:t>6</a:t>
            </a:r>
            <a:r>
              <a:rPr lang="th-TH" smtClean="0"/>
              <a:t> ปีข้างหน้าแม่จะมีอายุเป็น </a:t>
            </a:r>
            <a:r>
              <a:rPr lang="en-US" smtClean="0"/>
              <a:t>5</a:t>
            </a:r>
            <a:r>
              <a:rPr lang="th-TH" smtClean="0"/>
              <a:t> เท่าของลูก อยากทราบว่าตอนนี้ พ่อของลูกอยู่ที่ไหน</a:t>
            </a:r>
            <a:br>
              <a:rPr lang="th-TH" smtClean="0"/>
            </a:br>
            <a:endParaRPr lang="th-TH" smtClean="0"/>
          </a:p>
          <a:p>
            <a:pPr lvl="1"/>
            <a:r>
              <a:rPr lang="th-TH" smtClean="0"/>
              <a:t>แม่ </a:t>
            </a:r>
            <a:r>
              <a:rPr lang="en-US" smtClean="0"/>
              <a:t>= x </a:t>
            </a:r>
            <a:r>
              <a:rPr lang="th-TH" smtClean="0"/>
              <a:t>ปี ลูก </a:t>
            </a:r>
            <a:r>
              <a:rPr lang="en-US" smtClean="0"/>
              <a:t>= Y </a:t>
            </a:r>
            <a:r>
              <a:rPr lang="th-TH" smtClean="0"/>
              <a:t>ปี</a:t>
            </a:r>
            <a:endParaRPr lang="en-US" smtClean="0"/>
          </a:p>
          <a:p>
            <a:pPr lvl="1"/>
            <a:r>
              <a:rPr lang="en-US" smtClean="0">
                <a:solidFill>
                  <a:srgbClr val="FFFF00"/>
                </a:solidFill>
              </a:rPr>
              <a:t>X = Y+21</a:t>
            </a:r>
          </a:p>
          <a:p>
            <a:pPr lvl="1"/>
            <a:r>
              <a:rPr lang="en-US" smtClean="0">
                <a:solidFill>
                  <a:srgbClr val="FFFF00"/>
                </a:solidFill>
              </a:rPr>
              <a:t>X+6 = 5(Y+6)</a:t>
            </a:r>
          </a:p>
          <a:p>
            <a:pPr lvl="1"/>
            <a:r>
              <a:rPr lang="en-US" smtClean="0"/>
              <a:t>Y+27=5Y+30</a:t>
            </a:r>
          </a:p>
          <a:p>
            <a:pPr lvl="1"/>
            <a:r>
              <a:rPr lang="en-US" smtClean="0"/>
              <a:t>-4Y=3</a:t>
            </a:r>
          </a:p>
          <a:p>
            <a:pPr lvl="1"/>
            <a:r>
              <a:rPr lang="en-US" sz="4000" smtClean="0">
                <a:solidFill>
                  <a:srgbClr val="00FFCC"/>
                </a:solidFill>
              </a:rPr>
              <a:t>Y= -0.75</a:t>
            </a:r>
          </a:p>
          <a:p>
            <a:pPr eaLnBrk="1" hangingPunct="1"/>
            <a:endParaRPr lang="th-TH" sz="540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044CA8-54DA-4806-9CA4-C5B13FD4BC2C}" type="slidenum">
              <a:rPr lang="en-US"/>
              <a:pPr>
                <a:defRPr/>
              </a:pPr>
              <a:t>11</a:t>
            </a:fld>
            <a:endParaRPr lang="th-TH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h-TH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mtClean="0"/>
              <a:t>ทีมฟุตบอล 6 ทีม</a:t>
            </a:r>
          </a:p>
          <a:p>
            <a:r>
              <a:rPr lang="th-TH" smtClean="0"/>
              <a:t>แข่งแบบพบกันหมด</a:t>
            </a:r>
          </a:p>
          <a:p>
            <a:r>
              <a:rPr lang="th-TH" smtClean="0"/>
              <a:t>มีการแข่งแบบเหย้า-เยือน</a:t>
            </a:r>
          </a:p>
          <a:p>
            <a:endParaRPr lang="th-TH" smtClean="0"/>
          </a:p>
          <a:p>
            <a:pPr lvl="1"/>
            <a:r>
              <a:rPr lang="th-TH" smtClean="0"/>
              <a:t>แต่ละทีมต้องเตะฟุตบอลกี่ครั้ง</a:t>
            </a:r>
          </a:p>
          <a:p>
            <a:pPr lvl="1"/>
            <a:r>
              <a:rPr lang="th-TH" smtClean="0"/>
              <a:t>จะมีการเตะฟุตบอลทั้งหมดกี่ครั้ง</a:t>
            </a:r>
          </a:p>
          <a:p>
            <a:pPr lvl="1"/>
            <a:r>
              <a:rPr lang="th-TH" smtClean="0"/>
              <a:t>ทีม </a:t>
            </a:r>
            <a:r>
              <a:rPr lang="en-US" smtClean="0"/>
              <a:t>A </a:t>
            </a:r>
            <a:r>
              <a:rPr lang="th-TH" smtClean="0"/>
              <a:t>แข่งในบ้านมีโอกาสชนะ 80</a:t>
            </a:r>
            <a:r>
              <a:rPr lang="en-US" smtClean="0"/>
              <a:t>% </a:t>
            </a:r>
            <a:r>
              <a:rPr lang="th-TH" smtClean="0"/>
              <a:t>แข่งนอกบ้านมีโอกาสชนะ 40</a:t>
            </a:r>
            <a:r>
              <a:rPr lang="en-US" smtClean="0"/>
              <a:t>% </a:t>
            </a:r>
            <a:r>
              <a:rPr lang="th-TH" smtClean="0"/>
              <a:t>ทีม </a:t>
            </a:r>
            <a:r>
              <a:rPr lang="en-US" smtClean="0"/>
              <a:t>A </a:t>
            </a:r>
            <a:r>
              <a:rPr lang="th-TH" smtClean="0"/>
              <a:t>จะชนะกี่ครั้ง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14D54-B2B6-4CE5-869A-B0FE89E7A050}" type="slidenum">
              <a:rPr lang="en-US"/>
              <a:pPr>
                <a:defRPr/>
              </a:pPr>
              <a:t>12</a:t>
            </a:fld>
            <a:endParaRPr lang="th-TH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h-TH" smtClean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th-TH" smtClean="0"/>
              <a:t>ลูกเต๋า มี 6 หน้า</a:t>
            </a:r>
          </a:p>
          <a:p>
            <a:pPr lvl="1">
              <a:spcBef>
                <a:spcPts val="0"/>
              </a:spcBef>
              <a:defRPr/>
            </a:pPr>
            <a:r>
              <a:rPr lang="th-TH" smtClean="0"/>
              <a:t>ความน่าจะเป็นที่จะทอยลูกเต๋าได้แต้ม 3 เท่ากับเท่าใด</a:t>
            </a:r>
          </a:p>
          <a:p>
            <a:pPr lvl="1">
              <a:spcBef>
                <a:spcPts val="0"/>
              </a:spcBef>
              <a:defRPr/>
            </a:pPr>
            <a:r>
              <a:rPr lang="th-TH" smtClean="0"/>
              <a:t>ทอยลูกเต๋า 24 ครั้ง จะได้แต้มใดบ่อยที่สุด และได้กี่ครั้ง</a:t>
            </a:r>
          </a:p>
          <a:p>
            <a:pPr lvl="1">
              <a:spcBef>
                <a:spcPts val="0"/>
              </a:spcBef>
              <a:defRPr/>
            </a:pPr>
            <a:r>
              <a:rPr lang="th-TH" smtClean="0"/>
              <a:t>ทอยลูกเต๋า 2000 ครั้ง จะได้แต้มรวมกันเท่าใด</a:t>
            </a:r>
          </a:p>
          <a:p>
            <a:pPr lvl="1">
              <a:spcBef>
                <a:spcPts val="0"/>
              </a:spcBef>
              <a:defRPr/>
            </a:pPr>
            <a:r>
              <a:rPr lang="th-TH" smtClean="0"/>
              <a:t>มีลูกเต๋าสามครั้ง มีความน่าจะเป็นเท่าใดที่ได้แต้มรวมกันเท่ากับ 10</a:t>
            </a:r>
          </a:p>
          <a:p>
            <a:pPr marL="742950" lvl="2" indent="-342900">
              <a:spcBef>
                <a:spcPts val="0"/>
              </a:spcBef>
              <a:buClr>
                <a:srgbClr val="FFFF00"/>
              </a:buClr>
              <a:defRPr/>
            </a:pPr>
            <a:endParaRPr lang="th-TH" smtClean="0">
              <a:ea typeface="+mn-ea"/>
            </a:endParaRPr>
          </a:p>
          <a:p>
            <a:pPr marL="342900" lvl="1" indent="-342900">
              <a:spcBef>
                <a:spcPts val="0"/>
              </a:spcBef>
              <a:buClr>
                <a:srgbClr val="FFFF00"/>
              </a:buClr>
              <a:defRPr/>
            </a:pPr>
            <a:r>
              <a:rPr lang="th-TH" smtClean="0">
                <a:ea typeface="+mn-ea"/>
              </a:rPr>
              <a:t>ถ้าหน้าลูกเต๋า</a:t>
            </a:r>
            <a:r>
              <a:rPr lang="th-TH" smtClean="0"/>
              <a:t>มีแต้ม เป็น 1 2 3 3 4 6 ผลที่ได้จะเปลี่ยนไปอย่างไร</a:t>
            </a:r>
            <a:endParaRPr lang="th-TH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สถิติ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สถิติคืออะไร</a:t>
            </a:r>
          </a:p>
          <a:p>
            <a:r>
              <a:rPr lang="th-TH" smtClean="0"/>
              <a:t>เราใช้สถิติกับอะไรบ้าง</a:t>
            </a:r>
          </a:p>
          <a:p>
            <a:r>
              <a:rPr lang="th-TH" smtClean="0"/>
              <a:t>เราไม่ใช้สถิติกับเรื่องอะไรบ้าง</a:t>
            </a:r>
          </a:p>
          <a:p>
            <a:r>
              <a:rPr lang="th-TH" smtClean="0"/>
              <a:t>โดยสรุป </a:t>
            </a:r>
          </a:p>
          <a:p>
            <a:pPr lvl="1"/>
            <a:r>
              <a:rPr lang="th-TH" smtClean="0"/>
              <a:t>สถิติใช้เพื่ออะไร </a:t>
            </a:r>
          </a:p>
          <a:p>
            <a:pPr lvl="1"/>
            <a:r>
              <a:rPr lang="th-TH" smtClean="0"/>
              <a:t>ใช้เมื่อไหร่</a:t>
            </a:r>
          </a:p>
          <a:p>
            <a:pPr lvl="1"/>
            <a:r>
              <a:rPr lang="th-TH" smtClean="0"/>
              <a:t>ใช้ได้เนื่องจากอะไร</a:t>
            </a:r>
          </a:p>
          <a:p>
            <a:pPr lvl="1"/>
            <a:r>
              <a:rPr lang="th-TH" smtClean="0"/>
              <a:t>ตอนไหนที่ไม่ใช้หรือไม่ควรใช้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9B453-1AC1-4C23-A69E-8475C1607CB3}" type="slidenum">
              <a:rPr lang="en-US" smtClean="0"/>
              <a:pPr>
                <a:defRPr/>
              </a:pPr>
              <a:t>13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สถิติอธิบายเกี่ยวกับ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ความน่าจะเป็น </a:t>
            </a:r>
            <a:r>
              <a:rPr lang="en-US" smtClean="0"/>
              <a:t>?</a:t>
            </a:r>
          </a:p>
          <a:p>
            <a:pPr lvl="1"/>
            <a:r>
              <a:rPr lang="th-TH" smtClean="0"/>
              <a:t>ต้องการอธิบายปรากฏการณ์ในภาพรวม</a:t>
            </a:r>
          </a:p>
          <a:p>
            <a:pPr lvl="1"/>
            <a:r>
              <a:rPr lang="th-TH" smtClean="0"/>
              <a:t>มี</a:t>
            </a:r>
            <a:r>
              <a:rPr lang="th-TH" smtClean="0"/>
              <a:t>ปัจจัยอื่น ๆ ที่</a:t>
            </a:r>
            <a:r>
              <a:rPr lang="th-TH" smtClean="0"/>
              <a:t>ไม่ทราบ</a:t>
            </a:r>
          </a:p>
          <a:p>
            <a:pPr lvl="1"/>
            <a:r>
              <a:rPr lang="th-TH" smtClean="0"/>
              <a:t>มีการเบี่ยงเบนเนื่องจากปัจจัยข้างเคียง</a:t>
            </a:r>
          </a:p>
          <a:p>
            <a:pPr lvl="1"/>
            <a:r>
              <a:rPr lang="th-TH" smtClean="0"/>
              <a:t>ไม่สามารถอธิบายได้อย่างแน่นอน </a:t>
            </a:r>
            <a:r>
              <a:rPr lang="en-US" smtClean="0"/>
              <a:t>(Exact)</a:t>
            </a:r>
          </a:p>
          <a:p>
            <a:pPr lvl="1"/>
            <a:r>
              <a:rPr lang="th-TH" smtClean="0"/>
              <a:t>ต้องมีกลุ่มตัวอย่างปริมาณหนึ่งที่เพียงพอ</a:t>
            </a:r>
          </a:p>
          <a:p>
            <a:pPr lvl="2"/>
            <a:r>
              <a:rPr lang="th-TH" smtClean="0"/>
              <a:t>โอกาสที่ฝนจะตก</a:t>
            </a:r>
          </a:p>
          <a:p>
            <a:pPr lvl="2"/>
            <a:r>
              <a:rPr lang="th-TH" smtClean="0"/>
              <a:t>ความเป็นไปได้ที่จะเกิดอุบัติเหตุ</a:t>
            </a:r>
          </a:p>
          <a:p>
            <a:pPr lvl="2"/>
            <a:r>
              <a:rPr lang="th-TH" smtClean="0"/>
              <a:t>โอกาสที่จะติดเชื้อ</a:t>
            </a:r>
          </a:p>
          <a:p>
            <a:pPr lvl="2"/>
            <a:endParaRPr lang="th-TH" smtClean="0"/>
          </a:p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9B453-1AC1-4C23-A69E-8475C1607CB3}" type="slidenum">
              <a:rPr lang="en-US" smtClean="0"/>
              <a:pPr>
                <a:defRPr/>
              </a:pPr>
              <a:t>14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การใช้สถิติ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มีตำแหน่งงาน 3 ตำแหน่ง</a:t>
            </a:r>
          </a:p>
          <a:p>
            <a:pPr lvl="1"/>
            <a:r>
              <a:rPr lang="th-TH" smtClean="0"/>
              <a:t>ผู้จัดการ เงินเดือน 50</a:t>
            </a:r>
            <a:r>
              <a:rPr lang="en-US" smtClean="0"/>
              <a:t>,000 </a:t>
            </a:r>
            <a:r>
              <a:rPr lang="th-TH" smtClean="0"/>
              <a:t>มี 4 ตำแหน่ง</a:t>
            </a:r>
            <a:endParaRPr lang="en-US" smtClean="0"/>
          </a:p>
          <a:p>
            <a:pPr lvl="1"/>
            <a:r>
              <a:rPr lang="th-TH" smtClean="0"/>
              <a:t>คนงาน เงินเดือน </a:t>
            </a:r>
            <a:r>
              <a:rPr lang="en-US" smtClean="0"/>
              <a:t>10,000 </a:t>
            </a:r>
            <a:r>
              <a:rPr lang="th-TH" smtClean="0"/>
              <a:t>มี 50 ตำแหน่ง</a:t>
            </a:r>
            <a:endParaRPr lang="en-US" smtClean="0"/>
          </a:p>
          <a:p>
            <a:pPr lvl="1"/>
            <a:r>
              <a:rPr lang="th-TH" smtClean="0"/>
              <a:t>คนส่งของ เงินเดือน 15</a:t>
            </a:r>
            <a:r>
              <a:rPr lang="en-US" smtClean="0"/>
              <a:t>,000 </a:t>
            </a:r>
            <a:r>
              <a:rPr lang="th-TH" smtClean="0"/>
              <a:t>มี 2 ตำแหน่ง</a:t>
            </a:r>
          </a:p>
          <a:p>
            <a:r>
              <a:rPr lang="th-TH" smtClean="0"/>
              <a:t>โอกาสที่พนักงานที่เดินชนกับเราที่ทางเข้าบริษัทตอนเช้าจะเป็นผู้จัดการมีเท่าไร</a:t>
            </a:r>
          </a:p>
          <a:p>
            <a:r>
              <a:rPr lang="th-TH" smtClean="0"/>
              <a:t>ความน่าจะเป็นที่พนักงาน 1 คนมีเงินเดือนสูงกว่า 13</a:t>
            </a:r>
            <a:r>
              <a:rPr lang="en-US" smtClean="0"/>
              <a:t>,000 </a:t>
            </a:r>
            <a:endParaRPr lang="th-TH" smtClean="0"/>
          </a:p>
          <a:p>
            <a:r>
              <a:rPr lang="th-TH" smtClean="0"/>
              <a:t>เงินเดือนเฉลี่ยของพนักงานในบริษัทนี้เป็นเท่าไร</a:t>
            </a:r>
          </a:p>
          <a:p>
            <a:r>
              <a:rPr lang="th-TH" smtClean="0"/>
              <a:t>ความน่าจะเป็นที่พนักงานที่ขับรถชนเสาไฟฟ้าหน้าบริษัทจะเป็นผู้จัดการบริษัท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9B453-1AC1-4C23-A69E-8475C1607CB3}" type="slidenum">
              <a:rPr lang="en-US" smtClean="0"/>
              <a:pPr>
                <a:defRPr/>
              </a:pPr>
              <a:t>15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smtClean="0">
                <a:effectLst/>
              </a:rPr>
              <a:t>ความน่าจะเป็นที่พนักงานที่ขับรถชนเสาไฟฟ้าหน้า</a:t>
            </a:r>
            <a:r>
              <a:rPr lang="th-TH" sz="4000" smtClean="0">
                <a:effectLst/>
              </a:rPr>
              <a:t>บริษัทระหว่างวันทำงานจะ</a:t>
            </a:r>
            <a:r>
              <a:rPr lang="th-TH" sz="4000" smtClean="0">
                <a:effectLst/>
              </a:rPr>
              <a:t>เป็นผู้จัดการ</a:t>
            </a:r>
            <a:r>
              <a:rPr lang="th-TH" sz="4000" smtClean="0">
                <a:effectLst/>
              </a:rPr>
              <a:t>บริษัท </a:t>
            </a:r>
            <a:r>
              <a:rPr lang="en-US" sz="4000" smtClean="0">
                <a:effectLst/>
              </a:rPr>
              <a:t>?</a:t>
            </a:r>
            <a:endParaRPr lang="th-TH" sz="400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ผู้จัดการ ใช้เวลา</a:t>
            </a:r>
          </a:p>
          <a:p>
            <a:pPr lvl="1"/>
            <a:r>
              <a:rPr lang="th-TH" smtClean="0"/>
              <a:t>60</a:t>
            </a:r>
            <a:r>
              <a:rPr lang="en-US" smtClean="0"/>
              <a:t>% </a:t>
            </a:r>
            <a:r>
              <a:rPr lang="th-TH" smtClean="0"/>
              <a:t>ในห้องทำงาน</a:t>
            </a:r>
          </a:p>
          <a:p>
            <a:pPr lvl="1"/>
            <a:r>
              <a:rPr lang="th-TH" smtClean="0"/>
              <a:t>20</a:t>
            </a:r>
            <a:r>
              <a:rPr lang="en-US" smtClean="0"/>
              <a:t>% </a:t>
            </a:r>
            <a:r>
              <a:rPr lang="th-TH" smtClean="0"/>
              <a:t>ในห้องน้ำ</a:t>
            </a:r>
          </a:p>
          <a:p>
            <a:pPr lvl="1"/>
            <a:r>
              <a:rPr lang="en-US" smtClean="0"/>
              <a:t>20% </a:t>
            </a:r>
            <a:r>
              <a:rPr lang="th-TH" smtClean="0"/>
              <a:t>ขับรถไปพบลูกค้า</a:t>
            </a:r>
          </a:p>
          <a:p>
            <a:r>
              <a:rPr lang="th-TH" smtClean="0"/>
              <a:t>คนงาน ใช้เวลา</a:t>
            </a:r>
          </a:p>
          <a:p>
            <a:pPr lvl="1"/>
            <a:r>
              <a:rPr lang="th-TH" smtClean="0"/>
              <a:t>85</a:t>
            </a:r>
            <a:r>
              <a:rPr lang="en-US" smtClean="0"/>
              <a:t>% </a:t>
            </a:r>
            <a:r>
              <a:rPr lang="th-TH" smtClean="0"/>
              <a:t>ในโรงงาน</a:t>
            </a:r>
          </a:p>
          <a:p>
            <a:pPr lvl="1"/>
            <a:r>
              <a:rPr lang="th-TH" smtClean="0"/>
              <a:t>10</a:t>
            </a:r>
            <a:r>
              <a:rPr lang="en-US" smtClean="0"/>
              <a:t>% </a:t>
            </a:r>
            <a:r>
              <a:rPr lang="th-TH" smtClean="0"/>
              <a:t>ในห้องน้ำ</a:t>
            </a:r>
          </a:p>
          <a:p>
            <a:pPr lvl="1"/>
            <a:r>
              <a:rPr lang="en-US" smtClean="0"/>
              <a:t>5% </a:t>
            </a:r>
            <a:r>
              <a:rPr lang="th-TH" smtClean="0"/>
              <a:t>ขับรถไปกินข้าว</a:t>
            </a:r>
          </a:p>
          <a:p>
            <a:r>
              <a:rPr lang="th-TH" smtClean="0"/>
              <a:t>คนส่งของ ใช้เวลา</a:t>
            </a:r>
          </a:p>
          <a:p>
            <a:pPr lvl="1"/>
            <a:r>
              <a:rPr lang="en-US" smtClean="0"/>
              <a:t>5% </a:t>
            </a:r>
            <a:r>
              <a:rPr lang="th-TH" smtClean="0"/>
              <a:t>ในห้องทำงาน</a:t>
            </a:r>
          </a:p>
          <a:p>
            <a:pPr lvl="1"/>
            <a:r>
              <a:rPr lang="en-US" smtClean="0"/>
              <a:t>15% </a:t>
            </a:r>
            <a:r>
              <a:rPr lang="th-TH" smtClean="0"/>
              <a:t>ในห้องน้ำ</a:t>
            </a:r>
          </a:p>
          <a:p>
            <a:pPr lvl="1"/>
            <a:r>
              <a:rPr lang="en-US" smtClean="0"/>
              <a:t>80% </a:t>
            </a:r>
            <a:r>
              <a:rPr lang="th-TH" smtClean="0"/>
              <a:t>ขับรถไปส่งของ</a:t>
            </a:r>
          </a:p>
          <a:p>
            <a:pPr lvl="1"/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9B453-1AC1-4C23-A69E-8475C1607CB3}" type="slidenum">
              <a:rPr lang="en-US" smtClean="0"/>
              <a:pPr>
                <a:defRPr/>
              </a:pPr>
              <a:t>16</a:t>
            </a:fld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4573328" y="1961708"/>
            <a:ext cx="426116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344613" algn="l"/>
                <a:tab pos="2238375" algn="l"/>
              </a:tabLst>
            </a:pPr>
            <a:r>
              <a:rPr lang="th-TH" sz="3600" b="1" smtClean="0">
                <a:latin typeface="TH SarabunPSK" pitchFamily="34" charset="-34"/>
                <a:cs typeface="TH SarabunPSK" pitchFamily="34" charset="-34"/>
              </a:rPr>
              <a:t>การใช้เวลาบนถนน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  <a:tabLst>
                <a:tab pos="1700213" algn="l"/>
                <a:tab pos="2603500" algn="l"/>
              </a:tabLst>
            </a:pPr>
            <a:r>
              <a:rPr lang="th-TH" sz="3200" b="1" smtClean="0">
                <a:latin typeface="TH SarabunPSK" pitchFamily="34" charset="-34"/>
                <a:cs typeface="TH SarabunPSK" pitchFamily="34" charset="-34"/>
              </a:rPr>
              <a:t>ผู้จัดการ </a:t>
            </a:r>
            <a:r>
              <a:rPr lang="en-US" sz="3200" b="1" smtClean="0">
                <a:latin typeface="TH SarabunPSK" pitchFamily="34" charset="-34"/>
                <a:cs typeface="TH SarabunPSK" pitchFamily="34" charset="-34"/>
              </a:rPr>
              <a:t>	20% 	4 </a:t>
            </a:r>
            <a:r>
              <a:rPr lang="th-TH" sz="3200" b="1" smtClean="0">
                <a:latin typeface="TH SarabunPSK" pitchFamily="34" charset="-34"/>
                <a:cs typeface="TH SarabunPSK" pitchFamily="34" charset="-34"/>
              </a:rPr>
              <a:t>คน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  <a:tabLst>
                <a:tab pos="1700213" algn="l"/>
                <a:tab pos="2603500" algn="l"/>
              </a:tabLst>
            </a:pPr>
            <a:r>
              <a:rPr lang="th-TH" sz="3200" b="1" smtClean="0">
                <a:latin typeface="TH SarabunPSK" pitchFamily="34" charset="-34"/>
                <a:cs typeface="TH SarabunPSK" pitchFamily="34" charset="-34"/>
              </a:rPr>
              <a:t>คนงาน </a:t>
            </a:r>
            <a:r>
              <a:rPr lang="en-US" sz="3200" b="1" smtClean="0">
                <a:latin typeface="TH SarabunPSK" pitchFamily="34" charset="-34"/>
                <a:cs typeface="TH SarabunPSK" pitchFamily="34" charset="-34"/>
              </a:rPr>
              <a:t>	5% 	50 </a:t>
            </a:r>
            <a:r>
              <a:rPr lang="th-TH" sz="3200" b="1" smtClean="0">
                <a:latin typeface="TH SarabunPSK" pitchFamily="34" charset="-34"/>
                <a:cs typeface="TH SarabunPSK" pitchFamily="34" charset="-34"/>
              </a:rPr>
              <a:t>คน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  <a:tabLst>
                <a:tab pos="1700213" algn="l"/>
                <a:tab pos="2603500" algn="l"/>
              </a:tabLst>
            </a:pPr>
            <a:r>
              <a:rPr lang="th-TH" sz="3200" b="1" smtClean="0">
                <a:latin typeface="TH SarabunPSK" pitchFamily="34" charset="-34"/>
                <a:cs typeface="TH SarabunPSK" pitchFamily="34" charset="-34"/>
              </a:rPr>
              <a:t>คนส่งของ </a:t>
            </a:r>
            <a:r>
              <a:rPr lang="en-US" sz="3200" b="1" smtClean="0">
                <a:latin typeface="TH SarabunPSK" pitchFamily="34" charset="-34"/>
                <a:cs typeface="TH SarabunPSK" pitchFamily="34" charset="-34"/>
              </a:rPr>
              <a:t>	80% 	2 </a:t>
            </a:r>
            <a:r>
              <a:rPr lang="th-TH" sz="3200" b="1" smtClean="0">
                <a:latin typeface="TH SarabunPSK" pitchFamily="34" charset="-34"/>
                <a:cs typeface="TH SarabunPSK" pitchFamily="34" charset="-34"/>
              </a:rPr>
              <a:t>คน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100763" y="2500312"/>
            <a:ext cx="985837" cy="15001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ounded Rectangle 6"/>
          <p:cNvSpPr/>
          <p:nvPr/>
        </p:nvSpPr>
        <p:spPr>
          <a:xfrm>
            <a:off x="6029327" y="2471738"/>
            <a:ext cx="1128712" cy="164306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4643438" y="2043113"/>
            <a:ext cx="2528887" cy="37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 animBg="1"/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430767" y="3905026"/>
            <a:ext cx="6615953" cy="2700169"/>
          </a:xfrm>
          <a:prstGeom prst="roundRect">
            <a:avLst>
              <a:gd name="adj" fmla="val 75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ความน่าจะเป็น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เหตุการณ์ทั้งหมดที่เป็นไปได้ (อาจซ้ำกันได้)</a:t>
            </a:r>
          </a:p>
          <a:p>
            <a:pPr lvl="1"/>
            <a:r>
              <a:rPr lang="th-TH" smtClean="0"/>
              <a:t>นิสิต 300 คน</a:t>
            </a:r>
          </a:p>
          <a:p>
            <a:pPr lvl="1"/>
            <a:r>
              <a:rPr lang="th-TH" smtClean="0"/>
              <a:t>วัดความสูงของนิสิตแต่ละคน </a:t>
            </a:r>
            <a:r>
              <a:rPr lang="en-US" smtClean="0"/>
              <a:t>*</a:t>
            </a:r>
            <a:endParaRPr lang="th-TH" smtClean="0"/>
          </a:p>
          <a:p>
            <a:pPr lvl="1"/>
            <a:r>
              <a:rPr lang="th-TH" smtClean="0"/>
              <a:t>ความน่าจะเป็นที่เลือกนิสิต 1 คน และได้คนที่มีความสูงเท่ากับ 167 ซม.</a:t>
            </a:r>
          </a:p>
          <a:p>
            <a:pPr lvl="1"/>
            <a:r>
              <a:rPr lang="th-TH" smtClean="0"/>
              <a:t>ค่าเฉลี่ยความสูงหาได้จากความน่าจะเป็น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9B453-1AC1-4C23-A69E-8475C1607CB3}" type="slidenum">
              <a:rPr lang="en-US" smtClean="0"/>
              <a:pPr>
                <a:defRPr/>
              </a:pPr>
              <a:t>17</a:t>
            </a:fld>
            <a:endParaRPr lang="th-TH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25714" y="3963670"/>
          <a:ext cx="1662738" cy="844998"/>
        </p:xfrm>
        <a:graphic>
          <a:graphicData uri="http://schemas.openxmlformats.org/presentationml/2006/ole">
            <p:oleObj spid="_x0000_s25610" name="Equation" r:id="rId3" imgW="774364" imgH="393529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711805" y="4136672"/>
          <a:ext cx="1662112" cy="735012"/>
        </p:xfrm>
        <a:graphic>
          <a:graphicData uri="http://schemas.openxmlformats.org/presentationml/2006/ole">
            <p:oleObj spid="_x0000_s25611" name="Equation" r:id="rId4" imgW="774364" imgH="342751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159000" y="4910138"/>
          <a:ext cx="4964113" cy="954087"/>
        </p:xfrm>
        <a:graphic>
          <a:graphicData uri="http://schemas.openxmlformats.org/presentationml/2006/ole">
            <p:oleObj spid="_x0000_s25612" name="Equation" r:id="rId5" imgW="2311400" imgH="44450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602249" y="6030520"/>
          <a:ext cx="4337050" cy="436563"/>
        </p:xfrm>
        <a:graphic>
          <a:graphicData uri="http://schemas.openxmlformats.org/presentationml/2006/ole">
            <p:oleObj spid="_x0000_s25613" name="Equation" r:id="rId6" imgW="20193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53"/>
          <p:cNvSpPr/>
          <p:nvPr/>
        </p:nvSpPr>
        <p:spPr>
          <a:xfrm>
            <a:off x="6131859" y="3808207"/>
            <a:ext cx="2721685" cy="2506532"/>
          </a:xfrm>
          <a:prstGeom prst="roundRect">
            <a:avLst>
              <a:gd name="adj" fmla="val 507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2" name="Group 44"/>
          <p:cNvGrpSpPr/>
          <p:nvPr/>
        </p:nvGrpSpPr>
        <p:grpSpPr>
          <a:xfrm>
            <a:off x="157997" y="1127008"/>
            <a:ext cx="2403190" cy="2561815"/>
            <a:chOff x="715218" y="492000"/>
            <a:chExt cx="3011557" cy="3210339"/>
          </a:xfrm>
        </p:grpSpPr>
        <p:sp>
          <p:nvSpPr>
            <p:cNvPr id="11" name="Freeform 10"/>
            <p:cNvSpPr/>
            <p:nvPr/>
          </p:nvSpPr>
          <p:spPr>
            <a:xfrm>
              <a:off x="715218" y="492000"/>
              <a:ext cx="3011557" cy="3210339"/>
            </a:xfrm>
            <a:custGeom>
              <a:avLst/>
              <a:gdLst>
                <a:gd name="connsiteX0" fmla="*/ 2951922 w 3011557"/>
                <a:gd name="connsiteY0" fmla="*/ 0 h 3210339"/>
                <a:gd name="connsiteX1" fmla="*/ 1282148 w 3011557"/>
                <a:gd name="connsiteY1" fmla="*/ 198782 h 3210339"/>
                <a:gd name="connsiteX2" fmla="*/ 566530 w 3011557"/>
                <a:gd name="connsiteY2" fmla="*/ 844826 h 3210339"/>
                <a:gd name="connsiteX3" fmla="*/ 59635 w 3011557"/>
                <a:gd name="connsiteY3" fmla="*/ 834886 h 3210339"/>
                <a:gd name="connsiteX4" fmla="*/ 0 w 3011557"/>
                <a:gd name="connsiteY4" fmla="*/ 983973 h 3210339"/>
                <a:gd name="connsiteX5" fmla="*/ 288235 w 3011557"/>
                <a:gd name="connsiteY5" fmla="*/ 1143000 h 3210339"/>
                <a:gd name="connsiteX6" fmla="*/ 109330 w 3011557"/>
                <a:gd name="connsiteY6" fmla="*/ 1928191 h 3210339"/>
                <a:gd name="connsiteX7" fmla="*/ 1282148 w 3011557"/>
                <a:gd name="connsiteY7" fmla="*/ 2574234 h 3210339"/>
                <a:gd name="connsiteX8" fmla="*/ 1610139 w 3011557"/>
                <a:gd name="connsiteY8" fmla="*/ 2504660 h 3210339"/>
                <a:gd name="connsiteX9" fmla="*/ 2514600 w 3011557"/>
                <a:gd name="connsiteY9" fmla="*/ 3210339 h 3210339"/>
                <a:gd name="connsiteX10" fmla="*/ 2633870 w 3011557"/>
                <a:gd name="connsiteY10" fmla="*/ 3140765 h 3210339"/>
                <a:gd name="connsiteX11" fmla="*/ 2623930 w 3011557"/>
                <a:gd name="connsiteY11" fmla="*/ 2922104 h 3210339"/>
                <a:gd name="connsiteX12" fmla="*/ 2862470 w 3011557"/>
                <a:gd name="connsiteY12" fmla="*/ 2902226 h 3210339"/>
                <a:gd name="connsiteX13" fmla="*/ 2842591 w 3011557"/>
                <a:gd name="connsiteY13" fmla="*/ 2643808 h 3210339"/>
                <a:gd name="connsiteX14" fmla="*/ 2425148 w 3011557"/>
                <a:gd name="connsiteY14" fmla="*/ 2524539 h 3210339"/>
                <a:gd name="connsiteX15" fmla="*/ 2385391 w 3011557"/>
                <a:gd name="connsiteY15" fmla="*/ 2206486 h 3210339"/>
                <a:gd name="connsiteX16" fmla="*/ 2932043 w 3011557"/>
                <a:gd name="connsiteY16" fmla="*/ 1858617 h 3210339"/>
                <a:gd name="connsiteX17" fmla="*/ 3011557 w 3011557"/>
                <a:gd name="connsiteY17" fmla="*/ 1351721 h 3210339"/>
                <a:gd name="connsiteX18" fmla="*/ 2892287 w 3011557"/>
                <a:gd name="connsiteY18" fmla="*/ 1083365 h 3210339"/>
                <a:gd name="connsiteX19" fmla="*/ 2951922 w 3011557"/>
                <a:gd name="connsiteY19" fmla="*/ 0 h 321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011557" h="3210339">
                  <a:moveTo>
                    <a:pt x="2951922" y="0"/>
                  </a:moveTo>
                  <a:lnTo>
                    <a:pt x="1282148" y="198782"/>
                  </a:lnTo>
                  <a:lnTo>
                    <a:pt x="566530" y="844826"/>
                  </a:lnTo>
                  <a:lnTo>
                    <a:pt x="59635" y="834886"/>
                  </a:lnTo>
                  <a:lnTo>
                    <a:pt x="0" y="983973"/>
                  </a:lnTo>
                  <a:lnTo>
                    <a:pt x="288235" y="1143000"/>
                  </a:lnTo>
                  <a:lnTo>
                    <a:pt x="109330" y="1928191"/>
                  </a:lnTo>
                  <a:lnTo>
                    <a:pt x="1282148" y="2574234"/>
                  </a:lnTo>
                  <a:lnTo>
                    <a:pt x="1610139" y="2504660"/>
                  </a:lnTo>
                  <a:lnTo>
                    <a:pt x="2514600" y="3210339"/>
                  </a:lnTo>
                  <a:lnTo>
                    <a:pt x="2633870" y="3140765"/>
                  </a:lnTo>
                  <a:lnTo>
                    <a:pt x="2623930" y="2922104"/>
                  </a:lnTo>
                  <a:lnTo>
                    <a:pt x="2862470" y="2902226"/>
                  </a:lnTo>
                  <a:lnTo>
                    <a:pt x="2842591" y="2643808"/>
                  </a:lnTo>
                  <a:lnTo>
                    <a:pt x="2425148" y="2524539"/>
                  </a:lnTo>
                  <a:lnTo>
                    <a:pt x="2385391" y="2206486"/>
                  </a:lnTo>
                  <a:lnTo>
                    <a:pt x="2932043" y="1858617"/>
                  </a:lnTo>
                  <a:lnTo>
                    <a:pt x="3011557" y="1351721"/>
                  </a:lnTo>
                  <a:lnTo>
                    <a:pt x="2892287" y="1083365"/>
                  </a:lnTo>
                  <a:lnTo>
                    <a:pt x="2951922" y="0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3" name="Group 32"/>
            <p:cNvGrpSpPr/>
            <p:nvPr/>
          </p:nvGrpSpPr>
          <p:grpSpPr>
            <a:xfrm>
              <a:off x="1824367" y="1399296"/>
              <a:ext cx="959896" cy="1018892"/>
              <a:chOff x="1967842" y="1038610"/>
              <a:chExt cx="1005854" cy="1067674"/>
            </a:xfrm>
          </p:grpSpPr>
          <p:sp>
            <p:nvSpPr>
              <p:cNvPr id="32" name="Freeform 31"/>
              <p:cNvSpPr/>
              <p:nvPr/>
            </p:nvSpPr>
            <p:spPr>
              <a:xfrm>
                <a:off x="1979712" y="1052736"/>
                <a:ext cx="974034" cy="1053548"/>
              </a:xfrm>
              <a:custGeom>
                <a:avLst/>
                <a:gdLst>
                  <a:gd name="connsiteX0" fmla="*/ 49695 w 974034"/>
                  <a:gd name="connsiteY0" fmla="*/ 9939 h 1053548"/>
                  <a:gd name="connsiteX1" fmla="*/ 119269 w 974034"/>
                  <a:gd name="connsiteY1" fmla="*/ 218661 h 1053548"/>
                  <a:gd name="connsiteX2" fmla="*/ 0 w 974034"/>
                  <a:gd name="connsiteY2" fmla="*/ 487017 h 1053548"/>
                  <a:gd name="connsiteX3" fmla="*/ 139147 w 974034"/>
                  <a:gd name="connsiteY3" fmla="*/ 437322 h 1053548"/>
                  <a:gd name="connsiteX4" fmla="*/ 149087 w 974034"/>
                  <a:gd name="connsiteY4" fmla="*/ 715617 h 1053548"/>
                  <a:gd name="connsiteX5" fmla="*/ 29817 w 974034"/>
                  <a:gd name="connsiteY5" fmla="*/ 904461 h 1053548"/>
                  <a:gd name="connsiteX6" fmla="*/ 258417 w 974034"/>
                  <a:gd name="connsiteY6" fmla="*/ 1053548 h 1053548"/>
                  <a:gd name="connsiteX7" fmla="*/ 805069 w 974034"/>
                  <a:gd name="connsiteY7" fmla="*/ 1003852 h 1053548"/>
                  <a:gd name="connsiteX8" fmla="*/ 974034 w 974034"/>
                  <a:gd name="connsiteY8" fmla="*/ 894522 h 1053548"/>
                  <a:gd name="connsiteX9" fmla="*/ 775252 w 974034"/>
                  <a:gd name="connsiteY9" fmla="*/ 725556 h 1053548"/>
                  <a:gd name="connsiteX10" fmla="*/ 815008 w 974034"/>
                  <a:gd name="connsiteY10" fmla="*/ 427382 h 1053548"/>
                  <a:gd name="connsiteX11" fmla="*/ 944217 w 974034"/>
                  <a:gd name="connsiteY11" fmla="*/ 487017 h 1053548"/>
                  <a:gd name="connsiteX12" fmla="*/ 834887 w 974034"/>
                  <a:gd name="connsiteY12" fmla="*/ 238539 h 1053548"/>
                  <a:gd name="connsiteX13" fmla="*/ 874643 w 974034"/>
                  <a:gd name="connsiteY13" fmla="*/ 0 h 1053548"/>
                  <a:gd name="connsiteX14" fmla="*/ 467139 w 974034"/>
                  <a:gd name="connsiteY14" fmla="*/ 29817 h 1053548"/>
                  <a:gd name="connsiteX15" fmla="*/ 49695 w 974034"/>
                  <a:gd name="connsiteY15" fmla="*/ 9939 h 1053548"/>
                  <a:gd name="connsiteX0" fmla="*/ 49695 w 974034"/>
                  <a:gd name="connsiteY0" fmla="*/ 9939 h 1053548"/>
                  <a:gd name="connsiteX1" fmla="*/ 119269 w 974034"/>
                  <a:gd name="connsiteY1" fmla="*/ 218661 h 1053548"/>
                  <a:gd name="connsiteX2" fmla="*/ 0 w 974034"/>
                  <a:gd name="connsiteY2" fmla="*/ 487017 h 1053548"/>
                  <a:gd name="connsiteX3" fmla="*/ 139147 w 974034"/>
                  <a:gd name="connsiteY3" fmla="*/ 437322 h 1053548"/>
                  <a:gd name="connsiteX4" fmla="*/ 149087 w 974034"/>
                  <a:gd name="connsiteY4" fmla="*/ 715617 h 1053548"/>
                  <a:gd name="connsiteX5" fmla="*/ 29817 w 974034"/>
                  <a:gd name="connsiteY5" fmla="*/ 904461 h 1053548"/>
                  <a:gd name="connsiteX6" fmla="*/ 258417 w 974034"/>
                  <a:gd name="connsiteY6" fmla="*/ 1053548 h 1053548"/>
                  <a:gd name="connsiteX7" fmla="*/ 805069 w 974034"/>
                  <a:gd name="connsiteY7" fmla="*/ 1003852 h 1053548"/>
                  <a:gd name="connsiteX8" fmla="*/ 974034 w 974034"/>
                  <a:gd name="connsiteY8" fmla="*/ 894522 h 1053548"/>
                  <a:gd name="connsiteX9" fmla="*/ 792088 w 974034"/>
                  <a:gd name="connsiteY9" fmla="*/ 720080 h 1053548"/>
                  <a:gd name="connsiteX10" fmla="*/ 815008 w 974034"/>
                  <a:gd name="connsiteY10" fmla="*/ 427382 h 1053548"/>
                  <a:gd name="connsiteX11" fmla="*/ 944217 w 974034"/>
                  <a:gd name="connsiteY11" fmla="*/ 487017 h 1053548"/>
                  <a:gd name="connsiteX12" fmla="*/ 834887 w 974034"/>
                  <a:gd name="connsiteY12" fmla="*/ 238539 h 1053548"/>
                  <a:gd name="connsiteX13" fmla="*/ 874643 w 974034"/>
                  <a:gd name="connsiteY13" fmla="*/ 0 h 1053548"/>
                  <a:gd name="connsiteX14" fmla="*/ 467139 w 974034"/>
                  <a:gd name="connsiteY14" fmla="*/ 29817 h 1053548"/>
                  <a:gd name="connsiteX15" fmla="*/ 49695 w 974034"/>
                  <a:gd name="connsiteY15" fmla="*/ 9939 h 105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74034" h="1053548">
                    <a:moveTo>
                      <a:pt x="49695" y="9939"/>
                    </a:moveTo>
                    <a:lnTo>
                      <a:pt x="119269" y="218661"/>
                    </a:lnTo>
                    <a:lnTo>
                      <a:pt x="0" y="487017"/>
                    </a:lnTo>
                    <a:lnTo>
                      <a:pt x="139147" y="437322"/>
                    </a:lnTo>
                    <a:lnTo>
                      <a:pt x="149087" y="715617"/>
                    </a:lnTo>
                    <a:lnTo>
                      <a:pt x="29817" y="904461"/>
                    </a:lnTo>
                    <a:lnTo>
                      <a:pt x="258417" y="1053548"/>
                    </a:lnTo>
                    <a:lnTo>
                      <a:pt x="805069" y="1003852"/>
                    </a:lnTo>
                    <a:lnTo>
                      <a:pt x="974034" y="894522"/>
                    </a:lnTo>
                    <a:lnTo>
                      <a:pt x="792088" y="720080"/>
                    </a:lnTo>
                    <a:lnTo>
                      <a:pt x="815008" y="427382"/>
                    </a:lnTo>
                    <a:lnTo>
                      <a:pt x="944217" y="487017"/>
                    </a:lnTo>
                    <a:lnTo>
                      <a:pt x="834887" y="238539"/>
                    </a:lnTo>
                    <a:lnTo>
                      <a:pt x="874643" y="0"/>
                    </a:lnTo>
                    <a:lnTo>
                      <a:pt x="467139" y="29817"/>
                    </a:lnTo>
                    <a:lnTo>
                      <a:pt x="49695" y="993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pic>
            <p:nvPicPr>
              <p:cNvPr id="1050" name="Picture 26" descr="http://t3.gstatic.com/images?q=tbn:ANd9GcQDCTMEeiJ_quoqvUOxlOUpjoOXAqG8EijYk1UI3Wq_S1thkqgF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67842" y="1038610"/>
                <a:ext cx="1005854" cy="1056378"/>
              </a:xfrm>
              <a:prstGeom prst="rect">
                <a:avLst/>
              </a:prstGeom>
              <a:noFill/>
            </p:spPr>
          </p:pic>
        </p:grpSp>
        <p:sp>
          <p:nvSpPr>
            <p:cNvPr id="34" name="TextBox 33"/>
            <p:cNvSpPr txBox="1"/>
            <p:nvPr/>
          </p:nvSpPr>
          <p:spPr>
            <a:xfrm>
              <a:off x="2610190" y="804450"/>
              <a:ext cx="864096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/>
                <a:t>A</a:t>
              </a:r>
              <a:endParaRPr lang="th-TH" sz="4800" b="1"/>
            </a:p>
          </p:txBody>
        </p:sp>
      </p:grpSp>
      <p:grpSp>
        <p:nvGrpSpPr>
          <p:cNvPr id="4" name="Group 43"/>
          <p:cNvGrpSpPr/>
          <p:nvPr/>
        </p:nvGrpSpPr>
        <p:grpSpPr>
          <a:xfrm>
            <a:off x="2765214" y="663720"/>
            <a:ext cx="2236632" cy="2736304"/>
            <a:chOff x="3409122" y="49696"/>
            <a:chExt cx="2802835" cy="3429000"/>
          </a:xfrm>
        </p:grpSpPr>
        <p:sp>
          <p:nvSpPr>
            <p:cNvPr id="12" name="Freeform 11"/>
            <p:cNvSpPr/>
            <p:nvPr/>
          </p:nvSpPr>
          <p:spPr>
            <a:xfrm>
              <a:off x="3409122" y="49696"/>
              <a:ext cx="2802835" cy="3429000"/>
            </a:xfrm>
            <a:custGeom>
              <a:avLst/>
              <a:gdLst>
                <a:gd name="connsiteX0" fmla="*/ 2673626 w 2802835"/>
                <a:gd name="connsiteY0" fmla="*/ 119269 h 3429000"/>
                <a:gd name="connsiteX1" fmla="*/ 1749287 w 2802835"/>
                <a:gd name="connsiteY1" fmla="*/ 0 h 3429000"/>
                <a:gd name="connsiteX2" fmla="*/ 844826 w 2802835"/>
                <a:gd name="connsiteY2" fmla="*/ 467139 h 3429000"/>
                <a:gd name="connsiteX3" fmla="*/ 59635 w 2802835"/>
                <a:gd name="connsiteY3" fmla="*/ 427382 h 3429000"/>
                <a:gd name="connsiteX4" fmla="*/ 0 w 2802835"/>
                <a:gd name="connsiteY4" fmla="*/ 1520687 h 3429000"/>
                <a:gd name="connsiteX5" fmla="*/ 129208 w 2802835"/>
                <a:gd name="connsiteY5" fmla="*/ 1749287 h 3429000"/>
                <a:gd name="connsiteX6" fmla="*/ 377687 w 2802835"/>
                <a:gd name="connsiteY6" fmla="*/ 1630017 h 3429000"/>
                <a:gd name="connsiteX7" fmla="*/ 655982 w 2802835"/>
                <a:gd name="connsiteY7" fmla="*/ 1699591 h 3429000"/>
                <a:gd name="connsiteX8" fmla="*/ 526774 w 2802835"/>
                <a:gd name="connsiteY8" fmla="*/ 2633869 h 3429000"/>
                <a:gd name="connsiteX9" fmla="*/ 2057400 w 2802835"/>
                <a:gd name="connsiteY9" fmla="*/ 3429000 h 3429000"/>
                <a:gd name="connsiteX10" fmla="*/ 2584174 w 2802835"/>
                <a:gd name="connsiteY10" fmla="*/ 3369365 h 3429000"/>
                <a:gd name="connsiteX11" fmla="*/ 2425148 w 2802835"/>
                <a:gd name="connsiteY11" fmla="*/ 3190461 h 3429000"/>
                <a:gd name="connsiteX12" fmla="*/ 2802835 w 2802835"/>
                <a:gd name="connsiteY12" fmla="*/ 2683565 h 3429000"/>
                <a:gd name="connsiteX13" fmla="*/ 2395330 w 2802835"/>
                <a:gd name="connsiteY13" fmla="*/ 2266121 h 3429000"/>
                <a:gd name="connsiteX14" fmla="*/ 2584174 w 2802835"/>
                <a:gd name="connsiteY14" fmla="*/ 1878495 h 3429000"/>
                <a:gd name="connsiteX15" fmla="*/ 2395330 w 2802835"/>
                <a:gd name="connsiteY15" fmla="*/ 1470991 h 3429000"/>
                <a:gd name="connsiteX16" fmla="*/ 2633869 w 2802835"/>
                <a:gd name="connsiteY16" fmla="*/ 1113182 h 3429000"/>
                <a:gd name="connsiteX17" fmla="*/ 2673626 w 2802835"/>
                <a:gd name="connsiteY17" fmla="*/ 119269 h 342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02835" h="3429000">
                  <a:moveTo>
                    <a:pt x="2673626" y="119269"/>
                  </a:moveTo>
                  <a:lnTo>
                    <a:pt x="1749287" y="0"/>
                  </a:lnTo>
                  <a:lnTo>
                    <a:pt x="844826" y="467139"/>
                  </a:lnTo>
                  <a:lnTo>
                    <a:pt x="59635" y="427382"/>
                  </a:lnTo>
                  <a:lnTo>
                    <a:pt x="0" y="1520687"/>
                  </a:lnTo>
                  <a:lnTo>
                    <a:pt x="129208" y="1749287"/>
                  </a:lnTo>
                  <a:lnTo>
                    <a:pt x="377687" y="1630017"/>
                  </a:lnTo>
                  <a:lnTo>
                    <a:pt x="655982" y="1699591"/>
                  </a:lnTo>
                  <a:lnTo>
                    <a:pt x="526774" y="2633869"/>
                  </a:lnTo>
                  <a:lnTo>
                    <a:pt x="2057400" y="3429000"/>
                  </a:lnTo>
                  <a:lnTo>
                    <a:pt x="2584174" y="3369365"/>
                  </a:lnTo>
                  <a:lnTo>
                    <a:pt x="2425148" y="3190461"/>
                  </a:lnTo>
                  <a:lnTo>
                    <a:pt x="2802835" y="2683565"/>
                  </a:lnTo>
                  <a:lnTo>
                    <a:pt x="2395330" y="2266121"/>
                  </a:lnTo>
                  <a:lnTo>
                    <a:pt x="2584174" y="1878495"/>
                  </a:lnTo>
                  <a:lnTo>
                    <a:pt x="2395330" y="1470991"/>
                  </a:lnTo>
                  <a:lnTo>
                    <a:pt x="2633869" y="1113182"/>
                  </a:lnTo>
                  <a:lnTo>
                    <a:pt x="2673626" y="119269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034" name="Picture 10" descr="http://t3.gstatic.com/images?q=tbn:ANd9GcQs-JnLkNu1urvSic74y-NC-V7YK-zgzmM4v6dNTt6tgqsxdjbqyw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99992" y="1268760"/>
              <a:ext cx="864096" cy="864096"/>
            </a:xfrm>
            <a:prstGeom prst="rect">
              <a:avLst/>
            </a:prstGeom>
            <a:noFill/>
          </p:spPr>
        </p:pic>
        <p:sp>
          <p:nvSpPr>
            <p:cNvPr id="35" name="TextBox 34"/>
            <p:cNvSpPr txBox="1"/>
            <p:nvPr/>
          </p:nvSpPr>
          <p:spPr>
            <a:xfrm>
              <a:off x="5004048" y="476672"/>
              <a:ext cx="8640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smtClean="0"/>
                <a:t>B</a:t>
              </a:r>
              <a:endParaRPr lang="th-TH" sz="4800" b="1"/>
            </a:p>
          </p:txBody>
        </p:sp>
      </p:grpSp>
      <p:grpSp>
        <p:nvGrpSpPr>
          <p:cNvPr id="5" name="Group 45"/>
          <p:cNvGrpSpPr/>
          <p:nvPr/>
        </p:nvGrpSpPr>
        <p:grpSpPr>
          <a:xfrm>
            <a:off x="2250391" y="2116249"/>
            <a:ext cx="1496915" cy="1721095"/>
            <a:chOff x="2915816" y="1759226"/>
            <a:chExt cx="1875859" cy="2156791"/>
          </a:xfrm>
        </p:grpSpPr>
        <p:sp>
          <p:nvSpPr>
            <p:cNvPr id="13" name="Freeform 12"/>
            <p:cNvSpPr/>
            <p:nvPr/>
          </p:nvSpPr>
          <p:spPr>
            <a:xfrm>
              <a:off x="2915816" y="1759226"/>
              <a:ext cx="1875859" cy="2156791"/>
            </a:xfrm>
            <a:custGeom>
              <a:avLst/>
              <a:gdLst>
                <a:gd name="connsiteX0" fmla="*/ 636105 w 1858618"/>
                <a:gd name="connsiteY0" fmla="*/ 139148 h 2156791"/>
                <a:gd name="connsiteX1" fmla="*/ 884583 w 1858618"/>
                <a:gd name="connsiteY1" fmla="*/ 0 h 2156791"/>
                <a:gd name="connsiteX2" fmla="*/ 1083365 w 1858618"/>
                <a:gd name="connsiteY2" fmla="*/ 49696 h 2156791"/>
                <a:gd name="connsiteX3" fmla="*/ 954157 w 1858618"/>
                <a:gd name="connsiteY3" fmla="*/ 983974 h 2156791"/>
                <a:gd name="connsiteX4" fmla="*/ 1858618 w 1858618"/>
                <a:gd name="connsiteY4" fmla="*/ 1540565 h 2156791"/>
                <a:gd name="connsiteX5" fmla="*/ 1212574 w 1858618"/>
                <a:gd name="connsiteY5" fmla="*/ 2156791 h 2156791"/>
                <a:gd name="connsiteX6" fmla="*/ 815009 w 1858618"/>
                <a:gd name="connsiteY6" fmla="*/ 2087217 h 2156791"/>
                <a:gd name="connsiteX7" fmla="*/ 914400 w 1858618"/>
                <a:gd name="connsiteY7" fmla="*/ 1967948 h 2156791"/>
                <a:gd name="connsiteX8" fmla="*/ 477078 w 1858618"/>
                <a:gd name="connsiteY8" fmla="*/ 1639957 h 2156791"/>
                <a:gd name="connsiteX9" fmla="*/ 457200 w 1858618"/>
                <a:gd name="connsiteY9" fmla="*/ 1302026 h 2156791"/>
                <a:gd name="connsiteX10" fmla="*/ 19878 w 1858618"/>
                <a:gd name="connsiteY10" fmla="*/ 1222513 h 2156791"/>
                <a:gd name="connsiteX11" fmla="*/ 0 w 1858618"/>
                <a:gd name="connsiteY11" fmla="*/ 964096 h 2156791"/>
                <a:gd name="connsiteX12" fmla="*/ 546652 w 1858618"/>
                <a:gd name="connsiteY12" fmla="*/ 636104 h 2156791"/>
                <a:gd name="connsiteX13" fmla="*/ 636105 w 1858618"/>
                <a:gd name="connsiteY13" fmla="*/ 139148 h 2156791"/>
                <a:gd name="connsiteX0" fmla="*/ 636105 w 1875859"/>
                <a:gd name="connsiteY0" fmla="*/ 139148 h 2156791"/>
                <a:gd name="connsiteX1" fmla="*/ 884583 w 1875859"/>
                <a:gd name="connsiteY1" fmla="*/ 0 h 2156791"/>
                <a:gd name="connsiteX2" fmla="*/ 1083365 w 1875859"/>
                <a:gd name="connsiteY2" fmla="*/ 49696 h 2156791"/>
                <a:gd name="connsiteX3" fmla="*/ 954157 w 1875859"/>
                <a:gd name="connsiteY3" fmla="*/ 983974 h 2156791"/>
                <a:gd name="connsiteX4" fmla="*/ 1875859 w 1875859"/>
                <a:gd name="connsiteY4" fmla="*/ 1453750 h 2156791"/>
                <a:gd name="connsiteX5" fmla="*/ 1212574 w 1875859"/>
                <a:gd name="connsiteY5" fmla="*/ 2156791 h 2156791"/>
                <a:gd name="connsiteX6" fmla="*/ 815009 w 1875859"/>
                <a:gd name="connsiteY6" fmla="*/ 2087217 h 2156791"/>
                <a:gd name="connsiteX7" fmla="*/ 914400 w 1875859"/>
                <a:gd name="connsiteY7" fmla="*/ 1967948 h 2156791"/>
                <a:gd name="connsiteX8" fmla="*/ 477078 w 1875859"/>
                <a:gd name="connsiteY8" fmla="*/ 1639957 h 2156791"/>
                <a:gd name="connsiteX9" fmla="*/ 457200 w 1875859"/>
                <a:gd name="connsiteY9" fmla="*/ 1302026 h 2156791"/>
                <a:gd name="connsiteX10" fmla="*/ 19878 w 1875859"/>
                <a:gd name="connsiteY10" fmla="*/ 1222513 h 2156791"/>
                <a:gd name="connsiteX11" fmla="*/ 0 w 1875859"/>
                <a:gd name="connsiteY11" fmla="*/ 964096 h 2156791"/>
                <a:gd name="connsiteX12" fmla="*/ 546652 w 1875859"/>
                <a:gd name="connsiteY12" fmla="*/ 636104 h 2156791"/>
                <a:gd name="connsiteX13" fmla="*/ 636105 w 1875859"/>
                <a:gd name="connsiteY13" fmla="*/ 139148 h 2156791"/>
                <a:gd name="connsiteX0" fmla="*/ 636105 w 1875859"/>
                <a:gd name="connsiteY0" fmla="*/ 139148 h 2156791"/>
                <a:gd name="connsiteX1" fmla="*/ 884583 w 1875859"/>
                <a:gd name="connsiteY1" fmla="*/ 0 h 2156791"/>
                <a:gd name="connsiteX2" fmla="*/ 1083365 w 1875859"/>
                <a:gd name="connsiteY2" fmla="*/ 49696 h 2156791"/>
                <a:gd name="connsiteX3" fmla="*/ 954157 w 1875859"/>
                <a:gd name="connsiteY3" fmla="*/ 983974 h 2156791"/>
                <a:gd name="connsiteX4" fmla="*/ 1875859 w 1875859"/>
                <a:gd name="connsiteY4" fmla="*/ 1453750 h 2156791"/>
                <a:gd name="connsiteX5" fmla="*/ 1212574 w 1875859"/>
                <a:gd name="connsiteY5" fmla="*/ 2156791 h 2156791"/>
                <a:gd name="connsiteX6" fmla="*/ 795739 w 1875859"/>
                <a:gd name="connsiteY6" fmla="*/ 2029814 h 2156791"/>
                <a:gd name="connsiteX7" fmla="*/ 914400 w 1875859"/>
                <a:gd name="connsiteY7" fmla="*/ 1967948 h 2156791"/>
                <a:gd name="connsiteX8" fmla="*/ 477078 w 1875859"/>
                <a:gd name="connsiteY8" fmla="*/ 1639957 h 2156791"/>
                <a:gd name="connsiteX9" fmla="*/ 457200 w 1875859"/>
                <a:gd name="connsiteY9" fmla="*/ 1302026 h 2156791"/>
                <a:gd name="connsiteX10" fmla="*/ 19878 w 1875859"/>
                <a:gd name="connsiteY10" fmla="*/ 1222513 h 2156791"/>
                <a:gd name="connsiteX11" fmla="*/ 0 w 1875859"/>
                <a:gd name="connsiteY11" fmla="*/ 964096 h 2156791"/>
                <a:gd name="connsiteX12" fmla="*/ 546652 w 1875859"/>
                <a:gd name="connsiteY12" fmla="*/ 636104 h 2156791"/>
                <a:gd name="connsiteX13" fmla="*/ 636105 w 1875859"/>
                <a:gd name="connsiteY13" fmla="*/ 139148 h 2156791"/>
                <a:gd name="connsiteX0" fmla="*/ 636105 w 1875859"/>
                <a:gd name="connsiteY0" fmla="*/ 139148 h 2156791"/>
                <a:gd name="connsiteX1" fmla="*/ 884583 w 1875859"/>
                <a:gd name="connsiteY1" fmla="*/ 0 h 2156791"/>
                <a:gd name="connsiteX2" fmla="*/ 1083365 w 1875859"/>
                <a:gd name="connsiteY2" fmla="*/ 49696 h 2156791"/>
                <a:gd name="connsiteX3" fmla="*/ 954157 w 1875859"/>
                <a:gd name="connsiteY3" fmla="*/ 983974 h 2156791"/>
                <a:gd name="connsiteX4" fmla="*/ 1875859 w 1875859"/>
                <a:gd name="connsiteY4" fmla="*/ 1453750 h 2156791"/>
                <a:gd name="connsiteX5" fmla="*/ 1212574 w 1875859"/>
                <a:gd name="connsiteY5" fmla="*/ 2156791 h 2156791"/>
                <a:gd name="connsiteX6" fmla="*/ 795739 w 1875859"/>
                <a:gd name="connsiteY6" fmla="*/ 2029814 h 2156791"/>
                <a:gd name="connsiteX7" fmla="*/ 914400 w 1875859"/>
                <a:gd name="connsiteY7" fmla="*/ 1967948 h 2156791"/>
                <a:gd name="connsiteX8" fmla="*/ 477078 w 1875859"/>
                <a:gd name="connsiteY8" fmla="*/ 1639957 h 2156791"/>
                <a:gd name="connsiteX9" fmla="*/ 457200 w 1875859"/>
                <a:gd name="connsiteY9" fmla="*/ 1302026 h 2156791"/>
                <a:gd name="connsiteX10" fmla="*/ 19878 w 1875859"/>
                <a:gd name="connsiteY10" fmla="*/ 1222513 h 2156791"/>
                <a:gd name="connsiteX11" fmla="*/ 0 w 1875859"/>
                <a:gd name="connsiteY11" fmla="*/ 964096 h 2156791"/>
                <a:gd name="connsiteX12" fmla="*/ 546652 w 1875859"/>
                <a:gd name="connsiteY12" fmla="*/ 636104 h 2156791"/>
                <a:gd name="connsiteX13" fmla="*/ 636105 w 1875859"/>
                <a:gd name="connsiteY13" fmla="*/ 139148 h 2156791"/>
                <a:gd name="connsiteX0" fmla="*/ 636105 w 1875859"/>
                <a:gd name="connsiteY0" fmla="*/ 139148 h 2156791"/>
                <a:gd name="connsiteX1" fmla="*/ 884583 w 1875859"/>
                <a:gd name="connsiteY1" fmla="*/ 0 h 2156791"/>
                <a:gd name="connsiteX2" fmla="*/ 1083365 w 1875859"/>
                <a:gd name="connsiteY2" fmla="*/ 49696 h 2156791"/>
                <a:gd name="connsiteX3" fmla="*/ 954157 w 1875859"/>
                <a:gd name="connsiteY3" fmla="*/ 983974 h 2156791"/>
                <a:gd name="connsiteX4" fmla="*/ 1875859 w 1875859"/>
                <a:gd name="connsiteY4" fmla="*/ 1453750 h 2156791"/>
                <a:gd name="connsiteX5" fmla="*/ 1212574 w 1875859"/>
                <a:gd name="connsiteY5" fmla="*/ 2156791 h 2156791"/>
                <a:gd name="connsiteX6" fmla="*/ 867747 w 1875859"/>
                <a:gd name="connsiteY6" fmla="*/ 2029814 h 2156791"/>
                <a:gd name="connsiteX7" fmla="*/ 914400 w 1875859"/>
                <a:gd name="connsiteY7" fmla="*/ 1967948 h 2156791"/>
                <a:gd name="connsiteX8" fmla="*/ 477078 w 1875859"/>
                <a:gd name="connsiteY8" fmla="*/ 1639957 h 2156791"/>
                <a:gd name="connsiteX9" fmla="*/ 457200 w 1875859"/>
                <a:gd name="connsiteY9" fmla="*/ 1302026 h 2156791"/>
                <a:gd name="connsiteX10" fmla="*/ 19878 w 1875859"/>
                <a:gd name="connsiteY10" fmla="*/ 1222513 h 2156791"/>
                <a:gd name="connsiteX11" fmla="*/ 0 w 1875859"/>
                <a:gd name="connsiteY11" fmla="*/ 964096 h 2156791"/>
                <a:gd name="connsiteX12" fmla="*/ 546652 w 1875859"/>
                <a:gd name="connsiteY12" fmla="*/ 636104 h 2156791"/>
                <a:gd name="connsiteX13" fmla="*/ 636105 w 1875859"/>
                <a:gd name="connsiteY13" fmla="*/ 139148 h 2156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75859" h="2156791">
                  <a:moveTo>
                    <a:pt x="636105" y="139148"/>
                  </a:moveTo>
                  <a:lnTo>
                    <a:pt x="884583" y="0"/>
                  </a:lnTo>
                  <a:lnTo>
                    <a:pt x="1083365" y="49696"/>
                  </a:lnTo>
                  <a:lnTo>
                    <a:pt x="954157" y="983974"/>
                  </a:lnTo>
                  <a:lnTo>
                    <a:pt x="1875859" y="1453750"/>
                  </a:lnTo>
                  <a:lnTo>
                    <a:pt x="1212574" y="2156791"/>
                  </a:lnTo>
                  <a:lnTo>
                    <a:pt x="867747" y="2029814"/>
                  </a:lnTo>
                  <a:lnTo>
                    <a:pt x="914400" y="1967948"/>
                  </a:lnTo>
                  <a:lnTo>
                    <a:pt x="477078" y="1639957"/>
                  </a:lnTo>
                  <a:lnTo>
                    <a:pt x="457200" y="1302026"/>
                  </a:lnTo>
                  <a:lnTo>
                    <a:pt x="19878" y="1222513"/>
                  </a:lnTo>
                  <a:lnTo>
                    <a:pt x="0" y="964096"/>
                  </a:lnTo>
                  <a:lnTo>
                    <a:pt x="546652" y="636104"/>
                  </a:lnTo>
                  <a:lnTo>
                    <a:pt x="636105" y="139148"/>
                  </a:lnTo>
                  <a:close/>
                </a:path>
              </a:pathLst>
            </a:custGeom>
            <a:solidFill>
              <a:srgbClr val="0066FF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6" name="Group 23"/>
            <p:cNvGrpSpPr/>
            <p:nvPr/>
          </p:nvGrpSpPr>
          <p:grpSpPr>
            <a:xfrm>
              <a:off x="3536634" y="2938578"/>
              <a:ext cx="731527" cy="719251"/>
              <a:chOff x="1961403" y="1457395"/>
              <a:chExt cx="877709" cy="862980"/>
            </a:xfrm>
          </p:grpSpPr>
          <p:sp>
            <p:nvSpPr>
              <p:cNvPr id="23" name="Freeform 22"/>
              <p:cNvSpPr/>
              <p:nvPr/>
            </p:nvSpPr>
            <p:spPr>
              <a:xfrm>
                <a:off x="1974407" y="1523359"/>
                <a:ext cx="864705" cy="705678"/>
              </a:xfrm>
              <a:custGeom>
                <a:avLst/>
                <a:gdLst>
                  <a:gd name="connsiteX0" fmla="*/ 248478 w 864705"/>
                  <a:gd name="connsiteY0" fmla="*/ 0 h 705679"/>
                  <a:gd name="connsiteX1" fmla="*/ 626165 w 864705"/>
                  <a:gd name="connsiteY1" fmla="*/ 149087 h 705679"/>
                  <a:gd name="connsiteX2" fmla="*/ 864705 w 864705"/>
                  <a:gd name="connsiteY2" fmla="*/ 288235 h 705679"/>
                  <a:gd name="connsiteX3" fmla="*/ 824948 w 864705"/>
                  <a:gd name="connsiteY3" fmla="*/ 337931 h 705679"/>
                  <a:gd name="connsiteX4" fmla="*/ 834887 w 864705"/>
                  <a:gd name="connsiteY4" fmla="*/ 546652 h 705679"/>
                  <a:gd name="connsiteX5" fmla="*/ 397565 w 864705"/>
                  <a:gd name="connsiteY5" fmla="*/ 705679 h 705679"/>
                  <a:gd name="connsiteX6" fmla="*/ 29818 w 864705"/>
                  <a:gd name="connsiteY6" fmla="*/ 556592 h 705679"/>
                  <a:gd name="connsiteX7" fmla="*/ 39757 w 864705"/>
                  <a:gd name="connsiteY7" fmla="*/ 357809 h 705679"/>
                  <a:gd name="connsiteX8" fmla="*/ 0 w 864705"/>
                  <a:gd name="connsiteY8" fmla="*/ 318052 h 705679"/>
                  <a:gd name="connsiteX9" fmla="*/ 248478 w 864705"/>
                  <a:gd name="connsiteY9" fmla="*/ 0 h 705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64705" h="705679">
                    <a:moveTo>
                      <a:pt x="248478" y="0"/>
                    </a:moveTo>
                    <a:lnTo>
                      <a:pt x="626165" y="149087"/>
                    </a:lnTo>
                    <a:lnTo>
                      <a:pt x="864705" y="288235"/>
                    </a:lnTo>
                    <a:lnTo>
                      <a:pt x="824948" y="337931"/>
                    </a:lnTo>
                    <a:lnTo>
                      <a:pt x="834887" y="546652"/>
                    </a:lnTo>
                    <a:lnTo>
                      <a:pt x="397565" y="705679"/>
                    </a:lnTo>
                    <a:lnTo>
                      <a:pt x="29818" y="556592"/>
                    </a:lnTo>
                    <a:lnTo>
                      <a:pt x="39757" y="357809"/>
                    </a:lnTo>
                    <a:lnTo>
                      <a:pt x="0" y="318052"/>
                    </a:lnTo>
                    <a:lnTo>
                      <a:pt x="248478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pic>
            <p:nvPicPr>
              <p:cNvPr id="1036" name="Picture 12" descr="http://t2.gstatic.com/images?q=tbn:ANd9GcQ7I29UjzocDI0wKf07w00yg2YnMcF2gCGCgeBsZwgXXQdFkOkP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61403" y="1457395"/>
                <a:ext cx="862980" cy="862980"/>
              </a:xfrm>
              <a:prstGeom prst="rect">
                <a:avLst/>
              </a:prstGeom>
              <a:noFill/>
            </p:spPr>
          </p:pic>
        </p:grpSp>
        <p:sp>
          <p:nvSpPr>
            <p:cNvPr id="36" name="TextBox 35"/>
            <p:cNvSpPr txBox="1"/>
            <p:nvPr/>
          </p:nvSpPr>
          <p:spPr>
            <a:xfrm>
              <a:off x="3245308" y="2432640"/>
              <a:ext cx="864096" cy="809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smtClean="0"/>
                <a:t>C</a:t>
              </a:r>
              <a:endParaRPr lang="th-TH" sz="3600" b="1"/>
            </a:p>
          </p:txBody>
        </p:sp>
      </p:grpSp>
      <p:grpSp>
        <p:nvGrpSpPr>
          <p:cNvPr id="7" name="Group 46"/>
          <p:cNvGrpSpPr/>
          <p:nvPr/>
        </p:nvGrpSpPr>
        <p:grpSpPr>
          <a:xfrm>
            <a:off x="968521" y="3318952"/>
            <a:ext cx="2292149" cy="2514227"/>
            <a:chOff x="1411357" y="3101009"/>
            <a:chExt cx="2872408" cy="3150704"/>
          </a:xfrm>
        </p:grpSpPr>
        <p:sp>
          <p:nvSpPr>
            <p:cNvPr id="14" name="Freeform 13"/>
            <p:cNvSpPr/>
            <p:nvPr/>
          </p:nvSpPr>
          <p:spPr>
            <a:xfrm>
              <a:off x="1411357" y="3101009"/>
              <a:ext cx="2872408" cy="3150704"/>
            </a:xfrm>
            <a:custGeom>
              <a:avLst/>
              <a:gdLst>
                <a:gd name="connsiteX0" fmla="*/ 318052 w 2872408"/>
                <a:gd name="connsiteY0" fmla="*/ 59634 h 3150704"/>
                <a:gd name="connsiteX1" fmla="*/ 626165 w 2872408"/>
                <a:gd name="connsiteY1" fmla="*/ 0 h 3150704"/>
                <a:gd name="connsiteX2" fmla="*/ 1530626 w 2872408"/>
                <a:gd name="connsiteY2" fmla="*/ 665921 h 3150704"/>
                <a:gd name="connsiteX3" fmla="*/ 1769165 w 2872408"/>
                <a:gd name="connsiteY3" fmla="*/ 596348 h 3150704"/>
                <a:gd name="connsiteX4" fmla="*/ 1749286 w 2872408"/>
                <a:gd name="connsiteY4" fmla="*/ 387626 h 3150704"/>
                <a:gd name="connsiteX5" fmla="*/ 1938130 w 2872408"/>
                <a:gd name="connsiteY5" fmla="*/ 347869 h 3150704"/>
                <a:gd name="connsiteX6" fmla="*/ 2315817 w 2872408"/>
                <a:gd name="connsiteY6" fmla="*/ 626165 h 3150704"/>
                <a:gd name="connsiteX7" fmla="*/ 2206486 w 2872408"/>
                <a:gd name="connsiteY7" fmla="*/ 755374 h 3150704"/>
                <a:gd name="connsiteX8" fmla="*/ 2703443 w 2872408"/>
                <a:gd name="connsiteY8" fmla="*/ 894521 h 3150704"/>
                <a:gd name="connsiteX9" fmla="*/ 2872408 w 2872408"/>
                <a:gd name="connsiteY9" fmla="*/ 1252330 h 3150704"/>
                <a:gd name="connsiteX10" fmla="*/ 2474843 w 2872408"/>
                <a:gd name="connsiteY10" fmla="*/ 2047461 h 3150704"/>
                <a:gd name="connsiteX11" fmla="*/ 2544417 w 2872408"/>
                <a:gd name="connsiteY11" fmla="*/ 2832652 h 3150704"/>
                <a:gd name="connsiteX12" fmla="*/ 2037521 w 2872408"/>
                <a:gd name="connsiteY12" fmla="*/ 2991678 h 3150704"/>
                <a:gd name="connsiteX13" fmla="*/ 2027582 w 2872408"/>
                <a:gd name="connsiteY13" fmla="*/ 3150704 h 3150704"/>
                <a:gd name="connsiteX14" fmla="*/ 1570382 w 2872408"/>
                <a:gd name="connsiteY14" fmla="*/ 3021495 h 3150704"/>
                <a:gd name="connsiteX15" fmla="*/ 1461052 w 2872408"/>
                <a:gd name="connsiteY15" fmla="*/ 2484782 h 3150704"/>
                <a:gd name="connsiteX16" fmla="*/ 1590260 w 2872408"/>
                <a:gd name="connsiteY16" fmla="*/ 2266121 h 3150704"/>
                <a:gd name="connsiteX17" fmla="*/ 934278 w 2872408"/>
                <a:gd name="connsiteY17" fmla="*/ 2763078 h 3150704"/>
                <a:gd name="connsiteX18" fmla="*/ 536713 w 2872408"/>
                <a:gd name="connsiteY18" fmla="*/ 2405269 h 3150704"/>
                <a:gd name="connsiteX19" fmla="*/ 457200 w 2872408"/>
                <a:gd name="connsiteY19" fmla="*/ 2067339 h 3150704"/>
                <a:gd name="connsiteX20" fmla="*/ 874643 w 2872408"/>
                <a:gd name="connsiteY20" fmla="*/ 1709530 h 3150704"/>
                <a:gd name="connsiteX21" fmla="*/ 765313 w 2872408"/>
                <a:gd name="connsiteY21" fmla="*/ 1272208 h 3150704"/>
                <a:gd name="connsiteX22" fmla="*/ 496956 w 2872408"/>
                <a:gd name="connsiteY22" fmla="*/ 1321904 h 3150704"/>
                <a:gd name="connsiteX23" fmla="*/ 367747 w 2872408"/>
                <a:gd name="connsiteY23" fmla="*/ 1162878 h 3150704"/>
                <a:gd name="connsiteX24" fmla="*/ 69573 w 2872408"/>
                <a:gd name="connsiteY24" fmla="*/ 1143000 h 3150704"/>
                <a:gd name="connsiteX25" fmla="*/ 149086 w 2872408"/>
                <a:gd name="connsiteY25" fmla="*/ 516834 h 3150704"/>
                <a:gd name="connsiteX26" fmla="*/ 0 w 2872408"/>
                <a:gd name="connsiteY26" fmla="*/ 278295 h 3150704"/>
                <a:gd name="connsiteX27" fmla="*/ 298173 w 2872408"/>
                <a:gd name="connsiteY27" fmla="*/ 188843 h 3150704"/>
                <a:gd name="connsiteX28" fmla="*/ 318052 w 2872408"/>
                <a:gd name="connsiteY28" fmla="*/ 59634 h 3150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72408" h="3150704">
                  <a:moveTo>
                    <a:pt x="318052" y="59634"/>
                  </a:moveTo>
                  <a:lnTo>
                    <a:pt x="626165" y="0"/>
                  </a:lnTo>
                  <a:lnTo>
                    <a:pt x="1530626" y="665921"/>
                  </a:lnTo>
                  <a:lnTo>
                    <a:pt x="1769165" y="596348"/>
                  </a:lnTo>
                  <a:lnTo>
                    <a:pt x="1749286" y="387626"/>
                  </a:lnTo>
                  <a:lnTo>
                    <a:pt x="1938130" y="347869"/>
                  </a:lnTo>
                  <a:lnTo>
                    <a:pt x="2315817" y="626165"/>
                  </a:lnTo>
                  <a:lnTo>
                    <a:pt x="2206486" y="755374"/>
                  </a:lnTo>
                  <a:lnTo>
                    <a:pt x="2703443" y="894521"/>
                  </a:lnTo>
                  <a:lnTo>
                    <a:pt x="2872408" y="1252330"/>
                  </a:lnTo>
                  <a:lnTo>
                    <a:pt x="2474843" y="2047461"/>
                  </a:lnTo>
                  <a:lnTo>
                    <a:pt x="2544417" y="2832652"/>
                  </a:lnTo>
                  <a:lnTo>
                    <a:pt x="2037521" y="2991678"/>
                  </a:lnTo>
                  <a:lnTo>
                    <a:pt x="2027582" y="3150704"/>
                  </a:lnTo>
                  <a:lnTo>
                    <a:pt x="1570382" y="3021495"/>
                  </a:lnTo>
                  <a:lnTo>
                    <a:pt x="1461052" y="2484782"/>
                  </a:lnTo>
                  <a:lnTo>
                    <a:pt x="1590260" y="2266121"/>
                  </a:lnTo>
                  <a:lnTo>
                    <a:pt x="934278" y="2763078"/>
                  </a:lnTo>
                  <a:lnTo>
                    <a:pt x="536713" y="2405269"/>
                  </a:lnTo>
                  <a:lnTo>
                    <a:pt x="457200" y="2067339"/>
                  </a:lnTo>
                  <a:lnTo>
                    <a:pt x="874643" y="1709530"/>
                  </a:lnTo>
                  <a:lnTo>
                    <a:pt x="765313" y="1272208"/>
                  </a:lnTo>
                  <a:lnTo>
                    <a:pt x="496956" y="1321904"/>
                  </a:lnTo>
                  <a:lnTo>
                    <a:pt x="367747" y="1162878"/>
                  </a:lnTo>
                  <a:lnTo>
                    <a:pt x="69573" y="1143000"/>
                  </a:lnTo>
                  <a:lnTo>
                    <a:pt x="149086" y="516834"/>
                  </a:lnTo>
                  <a:lnTo>
                    <a:pt x="0" y="278295"/>
                  </a:lnTo>
                  <a:lnTo>
                    <a:pt x="298173" y="188843"/>
                  </a:lnTo>
                  <a:lnTo>
                    <a:pt x="318052" y="59634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040" name="Picture 16" descr="http://t0.gstatic.com/images?q=tbn:ANd9GcTrT2zYmH-XtiRKWVj5P7XXtwILF30VrCN6rr-n9yQoeX_Yb_BVMA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03688" y="3960810"/>
              <a:ext cx="1098850" cy="792087"/>
            </a:xfrm>
            <a:prstGeom prst="rect">
              <a:avLst/>
            </a:prstGeom>
            <a:noFill/>
          </p:spPr>
        </p:pic>
        <p:sp>
          <p:nvSpPr>
            <p:cNvPr id="37" name="TextBox 36"/>
            <p:cNvSpPr txBox="1"/>
            <p:nvPr/>
          </p:nvSpPr>
          <p:spPr>
            <a:xfrm>
              <a:off x="1835696" y="3501008"/>
              <a:ext cx="8640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smtClean="0"/>
                <a:t>D</a:t>
              </a:r>
              <a:endParaRPr lang="th-TH" sz="4800" b="1"/>
            </a:p>
          </p:txBody>
        </p:sp>
      </p:grpSp>
      <p:grpSp>
        <p:nvGrpSpPr>
          <p:cNvPr id="8" name="Group 42"/>
          <p:cNvGrpSpPr/>
          <p:nvPr/>
        </p:nvGrpSpPr>
        <p:grpSpPr>
          <a:xfrm>
            <a:off x="3143463" y="3485174"/>
            <a:ext cx="1530743" cy="2121545"/>
            <a:chOff x="3965713" y="3284984"/>
            <a:chExt cx="1918252" cy="2658616"/>
          </a:xfrm>
        </p:grpSpPr>
        <p:sp>
          <p:nvSpPr>
            <p:cNvPr id="16" name="Freeform 15"/>
            <p:cNvSpPr/>
            <p:nvPr/>
          </p:nvSpPr>
          <p:spPr>
            <a:xfrm>
              <a:off x="3965713" y="3284984"/>
              <a:ext cx="1918252" cy="2658616"/>
            </a:xfrm>
            <a:custGeom>
              <a:avLst/>
              <a:gdLst>
                <a:gd name="connsiteX0" fmla="*/ 914400 w 1918252"/>
                <a:gd name="connsiteY0" fmla="*/ 0 h 2584174"/>
                <a:gd name="connsiteX1" fmla="*/ 238539 w 1918252"/>
                <a:gd name="connsiteY1" fmla="*/ 596348 h 2584174"/>
                <a:gd name="connsiteX2" fmla="*/ 427383 w 1918252"/>
                <a:gd name="connsiteY2" fmla="*/ 983974 h 2584174"/>
                <a:gd name="connsiteX3" fmla="*/ 0 w 1918252"/>
                <a:gd name="connsiteY3" fmla="*/ 1828800 h 2584174"/>
                <a:gd name="connsiteX4" fmla="*/ 79513 w 1918252"/>
                <a:gd name="connsiteY4" fmla="*/ 2584174 h 2584174"/>
                <a:gd name="connsiteX5" fmla="*/ 437322 w 1918252"/>
                <a:gd name="connsiteY5" fmla="*/ 2494722 h 2584174"/>
                <a:gd name="connsiteX6" fmla="*/ 586409 w 1918252"/>
                <a:gd name="connsiteY6" fmla="*/ 2176670 h 2584174"/>
                <a:gd name="connsiteX7" fmla="*/ 1252330 w 1918252"/>
                <a:gd name="connsiteY7" fmla="*/ 1987826 h 2584174"/>
                <a:gd name="connsiteX8" fmla="*/ 1669774 w 1918252"/>
                <a:gd name="connsiteY8" fmla="*/ 1401417 h 2584174"/>
                <a:gd name="connsiteX9" fmla="*/ 1580322 w 1918252"/>
                <a:gd name="connsiteY9" fmla="*/ 1292087 h 2584174"/>
                <a:gd name="connsiteX10" fmla="*/ 1689652 w 1918252"/>
                <a:gd name="connsiteY10" fmla="*/ 1073426 h 2584174"/>
                <a:gd name="connsiteX11" fmla="*/ 1888435 w 1918252"/>
                <a:gd name="connsiteY11" fmla="*/ 1063487 h 2584174"/>
                <a:gd name="connsiteX12" fmla="*/ 1918252 w 1918252"/>
                <a:gd name="connsiteY12" fmla="*/ 606287 h 2584174"/>
                <a:gd name="connsiteX13" fmla="*/ 1828800 w 1918252"/>
                <a:gd name="connsiteY13" fmla="*/ 178904 h 2584174"/>
                <a:gd name="connsiteX14" fmla="*/ 1500809 w 1918252"/>
                <a:gd name="connsiteY14" fmla="*/ 198783 h 2584174"/>
                <a:gd name="connsiteX15" fmla="*/ 914400 w 1918252"/>
                <a:gd name="connsiteY15" fmla="*/ 0 h 2584174"/>
                <a:gd name="connsiteX0" fmla="*/ 894319 w 1918252"/>
                <a:gd name="connsiteY0" fmla="*/ 0 h 2658616"/>
                <a:gd name="connsiteX1" fmla="*/ 238539 w 1918252"/>
                <a:gd name="connsiteY1" fmla="*/ 670790 h 2658616"/>
                <a:gd name="connsiteX2" fmla="*/ 427383 w 1918252"/>
                <a:gd name="connsiteY2" fmla="*/ 1058416 h 2658616"/>
                <a:gd name="connsiteX3" fmla="*/ 0 w 1918252"/>
                <a:gd name="connsiteY3" fmla="*/ 1903242 h 2658616"/>
                <a:gd name="connsiteX4" fmla="*/ 79513 w 1918252"/>
                <a:gd name="connsiteY4" fmla="*/ 2658616 h 2658616"/>
                <a:gd name="connsiteX5" fmla="*/ 437322 w 1918252"/>
                <a:gd name="connsiteY5" fmla="*/ 2569164 h 2658616"/>
                <a:gd name="connsiteX6" fmla="*/ 586409 w 1918252"/>
                <a:gd name="connsiteY6" fmla="*/ 2251112 h 2658616"/>
                <a:gd name="connsiteX7" fmla="*/ 1252330 w 1918252"/>
                <a:gd name="connsiteY7" fmla="*/ 2062268 h 2658616"/>
                <a:gd name="connsiteX8" fmla="*/ 1669774 w 1918252"/>
                <a:gd name="connsiteY8" fmla="*/ 1475859 h 2658616"/>
                <a:gd name="connsiteX9" fmla="*/ 1580322 w 1918252"/>
                <a:gd name="connsiteY9" fmla="*/ 1366529 h 2658616"/>
                <a:gd name="connsiteX10" fmla="*/ 1689652 w 1918252"/>
                <a:gd name="connsiteY10" fmla="*/ 1147868 h 2658616"/>
                <a:gd name="connsiteX11" fmla="*/ 1888435 w 1918252"/>
                <a:gd name="connsiteY11" fmla="*/ 1137929 h 2658616"/>
                <a:gd name="connsiteX12" fmla="*/ 1918252 w 1918252"/>
                <a:gd name="connsiteY12" fmla="*/ 680729 h 2658616"/>
                <a:gd name="connsiteX13" fmla="*/ 1828800 w 1918252"/>
                <a:gd name="connsiteY13" fmla="*/ 253346 h 2658616"/>
                <a:gd name="connsiteX14" fmla="*/ 1500809 w 1918252"/>
                <a:gd name="connsiteY14" fmla="*/ 273225 h 2658616"/>
                <a:gd name="connsiteX15" fmla="*/ 894319 w 1918252"/>
                <a:gd name="connsiteY15" fmla="*/ 0 h 2658616"/>
                <a:gd name="connsiteX0" fmla="*/ 894319 w 1918252"/>
                <a:gd name="connsiteY0" fmla="*/ 0 h 2658616"/>
                <a:gd name="connsiteX1" fmla="*/ 238539 w 1918252"/>
                <a:gd name="connsiteY1" fmla="*/ 670790 h 2658616"/>
                <a:gd name="connsiteX2" fmla="*/ 427383 w 1918252"/>
                <a:gd name="connsiteY2" fmla="*/ 1058416 h 2658616"/>
                <a:gd name="connsiteX3" fmla="*/ 0 w 1918252"/>
                <a:gd name="connsiteY3" fmla="*/ 1903242 h 2658616"/>
                <a:gd name="connsiteX4" fmla="*/ 79513 w 1918252"/>
                <a:gd name="connsiteY4" fmla="*/ 2658616 h 2658616"/>
                <a:gd name="connsiteX5" fmla="*/ 437322 w 1918252"/>
                <a:gd name="connsiteY5" fmla="*/ 2569164 h 2658616"/>
                <a:gd name="connsiteX6" fmla="*/ 586409 w 1918252"/>
                <a:gd name="connsiteY6" fmla="*/ 2251112 h 2658616"/>
                <a:gd name="connsiteX7" fmla="*/ 1252330 w 1918252"/>
                <a:gd name="connsiteY7" fmla="*/ 2062268 h 2658616"/>
                <a:gd name="connsiteX8" fmla="*/ 1669774 w 1918252"/>
                <a:gd name="connsiteY8" fmla="*/ 1475859 h 2658616"/>
                <a:gd name="connsiteX9" fmla="*/ 1580322 w 1918252"/>
                <a:gd name="connsiteY9" fmla="*/ 1366529 h 2658616"/>
                <a:gd name="connsiteX10" fmla="*/ 1689652 w 1918252"/>
                <a:gd name="connsiteY10" fmla="*/ 1147868 h 2658616"/>
                <a:gd name="connsiteX11" fmla="*/ 1902431 w 1918252"/>
                <a:gd name="connsiteY11" fmla="*/ 1080120 h 2658616"/>
                <a:gd name="connsiteX12" fmla="*/ 1918252 w 1918252"/>
                <a:gd name="connsiteY12" fmla="*/ 680729 h 2658616"/>
                <a:gd name="connsiteX13" fmla="*/ 1828800 w 1918252"/>
                <a:gd name="connsiteY13" fmla="*/ 253346 h 2658616"/>
                <a:gd name="connsiteX14" fmla="*/ 1500809 w 1918252"/>
                <a:gd name="connsiteY14" fmla="*/ 273225 h 2658616"/>
                <a:gd name="connsiteX15" fmla="*/ 894319 w 1918252"/>
                <a:gd name="connsiteY15" fmla="*/ 0 h 265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18252" h="2658616">
                  <a:moveTo>
                    <a:pt x="894319" y="0"/>
                  </a:moveTo>
                  <a:lnTo>
                    <a:pt x="238539" y="670790"/>
                  </a:lnTo>
                  <a:lnTo>
                    <a:pt x="427383" y="1058416"/>
                  </a:lnTo>
                  <a:lnTo>
                    <a:pt x="0" y="1903242"/>
                  </a:lnTo>
                  <a:lnTo>
                    <a:pt x="79513" y="2658616"/>
                  </a:lnTo>
                  <a:lnTo>
                    <a:pt x="437322" y="2569164"/>
                  </a:lnTo>
                  <a:lnTo>
                    <a:pt x="586409" y="2251112"/>
                  </a:lnTo>
                  <a:lnTo>
                    <a:pt x="1252330" y="2062268"/>
                  </a:lnTo>
                  <a:lnTo>
                    <a:pt x="1669774" y="1475859"/>
                  </a:lnTo>
                  <a:lnTo>
                    <a:pt x="1580322" y="1366529"/>
                  </a:lnTo>
                  <a:lnTo>
                    <a:pt x="1689652" y="1147868"/>
                  </a:lnTo>
                  <a:lnTo>
                    <a:pt x="1902431" y="1080120"/>
                  </a:lnTo>
                  <a:lnTo>
                    <a:pt x="1918252" y="680729"/>
                  </a:lnTo>
                  <a:lnTo>
                    <a:pt x="1828800" y="253346"/>
                  </a:lnTo>
                  <a:lnTo>
                    <a:pt x="1500809" y="273225"/>
                  </a:lnTo>
                  <a:lnTo>
                    <a:pt x="894319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038" name="Picture 14" descr="http://t0.gstatic.com/images?q=tbn:ANd9GcSV_TXmeoCY4pdLh1062ZuQgRN73S69VWJOSaFFF7slaR4tgJtFQ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7984" y="3915942"/>
              <a:ext cx="936104" cy="936104"/>
            </a:xfrm>
            <a:prstGeom prst="rect">
              <a:avLst/>
            </a:prstGeom>
            <a:noFill/>
          </p:spPr>
        </p:pic>
        <p:sp>
          <p:nvSpPr>
            <p:cNvPr id="38" name="TextBox 37"/>
            <p:cNvSpPr txBox="1"/>
            <p:nvPr/>
          </p:nvSpPr>
          <p:spPr>
            <a:xfrm>
              <a:off x="4716016" y="3429000"/>
              <a:ext cx="864096" cy="809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smtClean="0"/>
                <a:t>E</a:t>
              </a:r>
              <a:endParaRPr lang="th-TH" sz="3600" b="1"/>
            </a:p>
          </p:txBody>
        </p:sp>
      </p:grpSp>
      <p:grpSp>
        <p:nvGrpSpPr>
          <p:cNvPr id="9" name="Group 41"/>
          <p:cNvGrpSpPr/>
          <p:nvPr/>
        </p:nvGrpSpPr>
        <p:grpSpPr>
          <a:xfrm>
            <a:off x="4666067" y="3646634"/>
            <a:ext cx="880038" cy="1348323"/>
            <a:chOff x="5656380" y="3488635"/>
            <a:chExt cx="1102820" cy="1689652"/>
          </a:xfrm>
        </p:grpSpPr>
        <p:sp>
          <p:nvSpPr>
            <p:cNvPr id="17" name="Freeform 16"/>
            <p:cNvSpPr/>
            <p:nvPr/>
          </p:nvSpPr>
          <p:spPr>
            <a:xfrm>
              <a:off x="5656380" y="3488635"/>
              <a:ext cx="1003852" cy="1689652"/>
            </a:xfrm>
            <a:custGeom>
              <a:avLst/>
              <a:gdLst>
                <a:gd name="connsiteX0" fmla="*/ 397565 w 1003852"/>
                <a:gd name="connsiteY0" fmla="*/ 0 h 1689652"/>
                <a:gd name="connsiteX1" fmla="*/ 208722 w 1003852"/>
                <a:gd name="connsiteY1" fmla="*/ 49695 h 1689652"/>
                <a:gd name="connsiteX2" fmla="*/ 318052 w 1003852"/>
                <a:gd name="connsiteY2" fmla="*/ 467139 h 1689652"/>
                <a:gd name="connsiteX3" fmla="*/ 298174 w 1003852"/>
                <a:gd name="connsiteY3" fmla="*/ 954156 h 1689652"/>
                <a:gd name="connsiteX4" fmla="*/ 59635 w 1003852"/>
                <a:gd name="connsiteY4" fmla="*/ 1003852 h 1689652"/>
                <a:gd name="connsiteX5" fmla="*/ 0 w 1003852"/>
                <a:gd name="connsiteY5" fmla="*/ 1162878 h 1689652"/>
                <a:gd name="connsiteX6" fmla="*/ 79513 w 1003852"/>
                <a:gd name="connsiteY6" fmla="*/ 1262269 h 1689652"/>
                <a:gd name="connsiteX7" fmla="*/ 775252 w 1003852"/>
                <a:gd name="connsiteY7" fmla="*/ 1331843 h 1689652"/>
                <a:gd name="connsiteX8" fmla="*/ 765313 w 1003852"/>
                <a:gd name="connsiteY8" fmla="*/ 1689652 h 1689652"/>
                <a:gd name="connsiteX9" fmla="*/ 1003852 w 1003852"/>
                <a:gd name="connsiteY9" fmla="*/ 1689652 h 1689652"/>
                <a:gd name="connsiteX10" fmla="*/ 1003852 w 1003852"/>
                <a:gd name="connsiteY10" fmla="*/ 1232452 h 1689652"/>
                <a:gd name="connsiteX11" fmla="*/ 397565 w 1003852"/>
                <a:gd name="connsiteY11" fmla="*/ 0 h 1689652"/>
                <a:gd name="connsiteX0" fmla="*/ 397565 w 1003852"/>
                <a:gd name="connsiteY0" fmla="*/ 0 h 1689652"/>
                <a:gd name="connsiteX1" fmla="*/ 211764 w 1003852"/>
                <a:gd name="connsiteY1" fmla="*/ 12373 h 1689652"/>
                <a:gd name="connsiteX2" fmla="*/ 318052 w 1003852"/>
                <a:gd name="connsiteY2" fmla="*/ 467139 h 1689652"/>
                <a:gd name="connsiteX3" fmla="*/ 298174 w 1003852"/>
                <a:gd name="connsiteY3" fmla="*/ 954156 h 1689652"/>
                <a:gd name="connsiteX4" fmla="*/ 59635 w 1003852"/>
                <a:gd name="connsiteY4" fmla="*/ 1003852 h 1689652"/>
                <a:gd name="connsiteX5" fmla="*/ 0 w 1003852"/>
                <a:gd name="connsiteY5" fmla="*/ 1162878 h 1689652"/>
                <a:gd name="connsiteX6" fmla="*/ 79513 w 1003852"/>
                <a:gd name="connsiteY6" fmla="*/ 1262269 h 1689652"/>
                <a:gd name="connsiteX7" fmla="*/ 775252 w 1003852"/>
                <a:gd name="connsiteY7" fmla="*/ 1331843 h 1689652"/>
                <a:gd name="connsiteX8" fmla="*/ 765313 w 1003852"/>
                <a:gd name="connsiteY8" fmla="*/ 1689652 h 1689652"/>
                <a:gd name="connsiteX9" fmla="*/ 1003852 w 1003852"/>
                <a:gd name="connsiteY9" fmla="*/ 1689652 h 1689652"/>
                <a:gd name="connsiteX10" fmla="*/ 1003852 w 1003852"/>
                <a:gd name="connsiteY10" fmla="*/ 1232452 h 1689652"/>
                <a:gd name="connsiteX11" fmla="*/ 397565 w 1003852"/>
                <a:gd name="connsiteY11" fmla="*/ 0 h 168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03852" h="1689652">
                  <a:moveTo>
                    <a:pt x="397565" y="0"/>
                  </a:moveTo>
                  <a:lnTo>
                    <a:pt x="211764" y="12373"/>
                  </a:lnTo>
                  <a:lnTo>
                    <a:pt x="318052" y="467139"/>
                  </a:lnTo>
                  <a:lnTo>
                    <a:pt x="298174" y="954156"/>
                  </a:lnTo>
                  <a:lnTo>
                    <a:pt x="59635" y="1003852"/>
                  </a:lnTo>
                  <a:lnTo>
                    <a:pt x="0" y="1162878"/>
                  </a:lnTo>
                  <a:lnTo>
                    <a:pt x="79513" y="1262269"/>
                  </a:lnTo>
                  <a:lnTo>
                    <a:pt x="775252" y="1331843"/>
                  </a:lnTo>
                  <a:lnTo>
                    <a:pt x="765313" y="1689652"/>
                  </a:lnTo>
                  <a:lnTo>
                    <a:pt x="1003852" y="1689652"/>
                  </a:lnTo>
                  <a:lnTo>
                    <a:pt x="1003852" y="1232452"/>
                  </a:lnTo>
                  <a:lnTo>
                    <a:pt x="397565" y="0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048" name="Picture 24" descr="http://t2.gstatic.com/images?q=tbn:ANd9GcRrKKRRxkuDu7dwTELSPHLpBkONFQorrGOH6o2hoLB-hhAnxd6jaA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40152" y="4365104"/>
              <a:ext cx="597979" cy="382042"/>
            </a:xfrm>
            <a:prstGeom prst="rect">
              <a:avLst/>
            </a:prstGeom>
            <a:noFill/>
          </p:spPr>
        </p:pic>
        <p:sp>
          <p:nvSpPr>
            <p:cNvPr id="39" name="TextBox 38"/>
            <p:cNvSpPr txBox="1"/>
            <p:nvPr/>
          </p:nvSpPr>
          <p:spPr>
            <a:xfrm>
              <a:off x="5895104" y="3816003"/>
              <a:ext cx="864096" cy="655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/>
                <a:t>F</a:t>
              </a:r>
              <a:endParaRPr lang="th-TH" sz="2800" b="1"/>
            </a:p>
          </p:txBody>
        </p:sp>
      </p:grpSp>
      <p:grpSp>
        <p:nvGrpSpPr>
          <p:cNvPr id="10" name="Group 40"/>
          <p:cNvGrpSpPr/>
          <p:nvPr/>
        </p:nvGrpSpPr>
        <p:grpSpPr>
          <a:xfrm>
            <a:off x="2746987" y="4784202"/>
            <a:ext cx="2688716" cy="1512356"/>
            <a:chOff x="3359426" y="4783887"/>
            <a:chExt cx="3369365" cy="1895209"/>
          </a:xfrm>
        </p:grpSpPr>
        <p:sp>
          <p:nvSpPr>
            <p:cNvPr id="18" name="Freeform 17"/>
            <p:cNvSpPr/>
            <p:nvPr/>
          </p:nvSpPr>
          <p:spPr>
            <a:xfrm>
              <a:off x="3359426" y="4830417"/>
              <a:ext cx="3369365" cy="1848679"/>
            </a:xfrm>
            <a:custGeom>
              <a:avLst/>
              <a:gdLst>
                <a:gd name="connsiteX0" fmla="*/ 2345635 w 3369365"/>
                <a:gd name="connsiteY0" fmla="*/ 0 h 1848679"/>
                <a:gd name="connsiteX1" fmla="*/ 2991678 w 3369365"/>
                <a:gd name="connsiteY1" fmla="*/ 69574 h 1848679"/>
                <a:gd name="connsiteX2" fmla="*/ 2991678 w 3369365"/>
                <a:gd name="connsiteY2" fmla="*/ 417444 h 1848679"/>
                <a:gd name="connsiteX3" fmla="*/ 3319670 w 3369365"/>
                <a:gd name="connsiteY3" fmla="*/ 437322 h 1848679"/>
                <a:gd name="connsiteX4" fmla="*/ 3369365 w 3369365"/>
                <a:gd name="connsiteY4" fmla="*/ 765313 h 1848679"/>
                <a:gd name="connsiteX5" fmla="*/ 3279913 w 3369365"/>
                <a:gd name="connsiteY5" fmla="*/ 954157 h 1848679"/>
                <a:gd name="connsiteX6" fmla="*/ 2792896 w 3369365"/>
                <a:gd name="connsiteY6" fmla="*/ 1003853 h 1848679"/>
                <a:gd name="connsiteX7" fmla="*/ 2683565 w 3369365"/>
                <a:gd name="connsiteY7" fmla="*/ 1311966 h 1848679"/>
                <a:gd name="connsiteX8" fmla="*/ 2117035 w 3369365"/>
                <a:gd name="connsiteY8" fmla="*/ 1470992 h 1848679"/>
                <a:gd name="connsiteX9" fmla="*/ 2047461 w 3369365"/>
                <a:gd name="connsiteY9" fmla="*/ 1252331 h 1848679"/>
                <a:gd name="connsiteX10" fmla="*/ 1898374 w 3369365"/>
                <a:gd name="connsiteY10" fmla="*/ 1441174 h 1848679"/>
                <a:gd name="connsiteX11" fmla="*/ 1590261 w 3369365"/>
                <a:gd name="connsiteY11" fmla="*/ 1500809 h 1848679"/>
                <a:gd name="connsiteX12" fmla="*/ 1441174 w 3369365"/>
                <a:gd name="connsiteY12" fmla="*/ 1351722 h 1848679"/>
                <a:gd name="connsiteX13" fmla="*/ 844826 w 3369365"/>
                <a:gd name="connsiteY13" fmla="*/ 1441174 h 1848679"/>
                <a:gd name="connsiteX14" fmla="*/ 695739 w 3369365"/>
                <a:gd name="connsiteY14" fmla="*/ 1848679 h 1848679"/>
                <a:gd name="connsiteX15" fmla="*/ 0 w 3369365"/>
                <a:gd name="connsiteY15" fmla="*/ 1848679 h 1848679"/>
                <a:gd name="connsiteX16" fmla="*/ 178904 w 3369365"/>
                <a:gd name="connsiteY16" fmla="*/ 1292087 h 1848679"/>
                <a:gd name="connsiteX17" fmla="*/ 1133061 w 3369365"/>
                <a:gd name="connsiteY17" fmla="*/ 1083366 h 1848679"/>
                <a:gd name="connsiteX18" fmla="*/ 1262270 w 3369365"/>
                <a:gd name="connsiteY18" fmla="*/ 775253 h 1848679"/>
                <a:gd name="connsiteX19" fmla="*/ 1908313 w 3369365"/>
                <a:gd name="connsiteY19" fmla="*/ 596348 h 1848679"/>
                <a:gd name="connsiteX20" fmla="*/ 2345635 w 3369365"/>
                <a:gd name="connsiteY20" fmla="*/ 0 h 1848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369365" h="1848679">
                  <a:moveTo>
                    <a:pt x="2345635" y="0"/>
                  </a:moveTo>
                  <a:lnTo>
                    <a:pt x="2991678" y="69574"/>
                  </a:lnTo>
                  <a:lnTo>
                    <a:pt x="2991678" y="417444"/>
                  </a:lnTo>
                  <a:lnTo>
                    <a:pt x="3319670" y="437322"/>
                  </a:lnTo>
                  <a:lnTo>
                    <a:pt x="3369365" y="765313"/>
                  </a:lnTo>
                  <a:lnTo>
                    <a:pt x="3279913" y="954157"/>
                  </a:lnTo>
                  <a:lnTo>
                    <a:pt x="2792896" y="1003853"/>
                  </a:lnTo>
                  <a:lnTo>
                    <a:pt x="2683565" y="1311966"/>
                  </a:lnTo>
                  <a:lnTo>
                    <a:pt x="2117035" y="1470992"/>
                  </a:lnTo>
                  <a:lnTo>
                    <a:pt x="2047461" y="1252331"/>
                  </a:lnTo>
                  <a:lnTo>
                    <a:pt x="1898374" y="1441174"/>
                  </a:lnTo>
                  <a:lnTo>
                    <a:pt x="1590261" y="1500809"/>
                  </a:lnTo>
                  <a:lnTo>
                    <a:pt x="1441174" y="1351722"/>
                  </a:lnTo>
                  <a:lnTo>
                    <a:pt x="844826" y="1441174"/>
                  </a:lnTo>
                  <a:lnTo>
                    <a:pt x="695739" y="1848679"/>
                  </a:lnTo>
                  <a:lnTo>
                    <a:pt x="0" y="1848679"/>
                  </a:lnTo>
                  <a:lnTo>
                    <a:pt x="178904" y="1292087"/>
                  </a:lnTo>
                  <a:lnTo>
                    <a:pt x="1133061" y="1083366"/>
                  </a:lnTo>
                  <a:lnTo>
                    <a:pt x="1262270" y="775253"/>
                  </a:lnTo>
                  <a:lnTo>
                    <a:pt x="1908313" y="596348"/>
                  </a:lnTo>
                  <a:lnTo>
                    <a:pt x="2345635" y="0"/>
                  </a:lnTo>
                  <a:close/>
                </a:path>
              </a:pathLst>
            </a:custGeom>
            <a:solidFill>
              <a:srgbClr val="FF99FF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046" name="Picture 22" descr="http://t0.gstatic.com/images?q=tbn:ANd9GcTpHE_o4cNBlvrby3zmnv5jpf2LcxkpcJ0eKIT_jiEAYLDByJK9Og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26923" y="4783887"/>
              <a:ext cx="720080" cy="765086"/>
            </a:xfrm>
            <a:prstGeom prst="rect">
              <a:avLst/>
            </a:prstGeom>
            <a:noFill/>
          </p:spPr>
        </p:pic>
        <p:sp>
          <p:nvSpPr>
            <p:cNvPr id="40" name="TextBox 39"/>
            <p:cNvSpPr txBox="1"/>
            <p:nvPr/>
          </p:nvSpPr>
          <p:spPr>
            <a:xfrm>
              <a:off x="4716016" y="5445224"/>
              <a:ext cx="864096" cy="9642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smtClean="0"/>
                <a:t>G</a:t>
              </a:r>
              <a:endParaRPr lang="th-TH" sz="4400" b="1"/>
            </a:p>
          </p:txBody>
        </p:sp>
      </p:grpSp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6335760" y="3817795"/>
          <a:ext cx="2324100" cy="1177925"/>
        </p:xfrm>
        <a:graphic>
          <a:graphicData uri="http://schemas.openxmlformats.org/presentationml/2006/ole">
            <p:oleObj spid="_x0000_s1030" name="Equation" r:id="rId11" imgW="850531" imgH="431613" progId="Equation.3">
              <p:embed/>
            </p:oleObj>
          </a:graphicData>
        </a:graphic>
      </p:graphicFrame>
      <p:graphicFrame>
        <p:nvGraphicFramePr>
          <p:cNvPr id="1052" name="Object 28"/>
          <p:cNvGraphicFramePr>
            <a:graphicFrameLocks noChangeAspect="1"/>
          </p:cNvGraphicFramePr>
          <p:nvPr/>
        </p:nvGraphicFramePr>
        <p:xfrm>
          <a:off x="6278679" y="5124697"/>
          <a:ext cx="2495550" cy="1177925"/>
        </p:xfrm>
        <a:graphic>
          <a:graphicData uri="http://schemas.openxmlformats.org/presentationml/2006/ole">
            <p:oleObj spid="_x0000_s1031" name="Equation" r:id="rId12" imgW="914400" imgH="431800" progId="Equation.3">
              <p:embed/>
            </p:oleObj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6959022" y="6334780"/>
            <a:ext cx="1268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H Sarabun New" pitchFamily="34" charset="-34"/>
                <a:cs typeface="TH Sarabun New" pitchFamily="34" charset="-34"/>
              </a:rPr>
              <a:t>i </a:t>
            </a:r>
            <a:r>
              <a:rPr lang="th-TH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H Sarabun New" pitchFamily="34" charset="-34"/>
                <a:cs typeface="TH Sarabun New" pitchFamily="34" charset="-34"/>
              </a:rPr>
              <a:t>คืออะไร 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H Sarabun New" pitchFamily="34" charset="-34"/>
                <a:cs typeface="TH Sarabun New" pitchFamily="34" charset="-34"/>
              </a:rPr>
              <a:t>?</a:t>
            </a:r>
            <a:endParaRPr lang="th-TH" sz="2800" b="1">
              <a:solidFill>
                <a:schemeClr val="accent1">
                  <a:lumMod val="60000"/>
                  <a:lumOff val="40000"/>
                </a:schemeClr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53" name="Content Placeholder 52"/>
          <p:cNvSpPr>
            <a:spLocks noGrp="1"/>
          </p:cNvSpPr>
          <p:nvPr>
            <p:ph idx="1"/>
          </p:nvPr>
        </p:nvSpPr>
        <p:spPr>
          <a:xfrm>
            <a:off x="5292762" y="182880"/>
            <a:ext cx="3851239" cy="37775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th-TH" b="1" smtClean="0"/>
              <a:t>สภาวะน้ำท่วมแต่ละอำเภอ</a:t>
            </a:r>
          </a:p>
          <a:p>
            <a:pPr>
              <a:spcBef>
                <a:spcPts val="0"/>
              </a:spcBef>
            </a:pPr>
            <a:r>
              <a:rPr lang="th-TH" sz="2800" b="1" smtClean="0"/>
              <a:t>พื้นที่น้ำท่วม</a:t>
            </a:r>
          </a:p>
          <a:p>
            <a:pPr>
              <a:spcBef>
                <a:spcPts val="0"/>
              </a:spcBef>
            </a:pPr>
            <a:r>
              <a:rPr lang="th-TH" sz="2800" b="1" smtClean="0"/>
              <a:t>จำนวนผู้ประสบภัย</a:t>
            </a:r>
          </a:p>
          <a:p>
            <a:pPr>
              <a:spcBef>
                <a:spcPts val="0"/>
              </a:spcBef>
            </a:pPr>
            <a:r>
              <a:rPr lang="th-TH" sz="2800" b="1" smtClean="0"/>
              <a:t>มูลค่าความเสียหาย</a:t>
            </a:r>
          </a:p>
          <a:p>
            <a:pPr>
              <a:spcBef>
                <a:spcPts val="0"/>
              </a:spcBef>
            </a:pPr>
            <a:r>
              <a:rPr lang="th-TH" sz="2800" b="1" smtClean="0"/>
              <a:t>มวลน้ำ</a:t>
            </a:r>
          </a:p>
          <a:p>
            <a:pPr>
              <a:spcBef>
                <a:spcPts val="0"/>
              </a:spcBef>
            </a:pPr>
            <a:r>
              <a:rPr lang="th-TH" sz="2800" b="1" smtClean="0"/>
              <a:t>ระดับน้ำ</a:t>
            </a:r>
          </a:p>
          <a:p>
            <a:pPr>
              <a:spcBef>
                <a:spcPts val="0"/>
              </a:spcBef>
            </a:pPr>
            <a:r>
              <a:rPr lang="th-TH" sz="2800" b="1" smtClean="0"/>
              <a:t>สีของน้ำ</a:t>
            </a:r>
          </a:p>
          <a:p>
            <a:pPr>
              <a:spcBef>
                <a:spcPts val="0"/>
              </a:spcBef>
            </a:pPr>
            <a:r>
              <a:rPr lang="th-TH" sz="2800" b="1" smtClean="0"/>
              <a:t>ค่าระดับ ออกซิเจนในน้ำ</a:t>
            </a:r>
          </a:p>
          <a:p>
            <a:pPr>
              <a:spcBef>
                <a:spcPts val="0"/>
              </a:spcBef>
              <a:buNone/>
            </a:pPr>
            <a:r>
              <a:rPr lang="th-TH" b="1" smtClean="0"/>
              <a:t>ภาพรวมของจังหวัด </a:t>
            </a:r>
            <a:r>
              <a:rPr lang="en-US" b="1" smtClean="0"/>
              <a:t>?</a:t>
            </a:r>
            <a:endParaRPr lang="th-TH" b="1" smtClean="0"/>
          </a:p>
          <a:p>
            <a:pPr>
              <a:spcBef>
                <a:spcPts val="0"/>
              </a:spcBef>
            </a:pPr>
            <a:endParaRPr lang="th-TH" sz="2800"/>
          </a:p>
        </p:txBody>
      </p:sp>
      <p:pic>
        <p:nvPicPr>
          <p:cNvPr id="67" name="Picture 1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206" y="2060848"/>
            <a:ext cx="332259" cy="3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86"/>
          <p:cNvGrpSpPr/>
          <p:nvPr/>
        </p:nvGrpSpPr>
        <p:grpSpPr>
          <a:xfrm>
            <a:off x="1818342" y="2348880"/>
            <a:ext cx="3932659" cy="3240360"/>
            <a:chOff x="1979712" y="2348880"/>
            <a:chExt cx="3932659" cy="3240360"/>
          </a:xfrm>
        </p:grpSpPr>
        <p:pic>
          <p:nvPicPr>
            <p:cNvPr id="68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1920" y="2348880"/>
              <a:ext cx="332259" cy="383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1960" y="2348880"/>
              <a:ext cx="332259" cy="383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0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63888" y="4797152"/>
              <a:ext cx="332259" cy="383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4797152"/>
              <a:ext cx="332259" cy="383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712" y="4557471"/>
              <a:ext cx="332259" cy="383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3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47653" y="2973295"/>
              <a:ext cx="332259" cy="383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39752" y="4557471"/>
              <a:ext cx="332259" cy="383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5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99792" y="4557471"/>
              <a:ext cx="332259" cy="383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39752" y="4941168"/>
              <a:ext cx="332259" cy="383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7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99792" y="4941168"/>
              <a:ext cx="332259" cy="383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8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99992" y="5205543"/>
              <a:ext cx="332259" cy="383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9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60032" y="5205543"/>
              <a:ext cx="332259" cy="383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0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20072" y="4653136"/>
              <a:ext cx="332259" cy="383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" name="Picture 11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80112" y="4653136"/>
              <a:ext cx="332259" cy="383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1" grpId="0"/>
      <p:bldP spid="5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500230" y="1417320"/>
          <a:ext cx="4038300" cy="2591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1126628"/>
                <a:gridCol w="1126628"/>
                <a:gridCol w="1126628"/>
              </a:tblGrid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th-TH" sz="2000" smtClean="0"/>
                        <a:t>อำเภอ</a:t>
                      </a:r>
                      <a:endParaRPr lang="th-TH" sz="2000"/>
                    </a:p>
                  </a:txBody>
                  <a:tcPr marL="45381" marR="453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smtClean="0"/>
                        <a:t>พื้นที่(ล้านไร่)</a:t>
                      </a:r>
                      <a:endParaRPr lang="th-TH" sz="2000"/>
                    </a:p>
                  </a:txBody>
                  <a:tcPr marL="45381" marR="453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smtClean="0"/>
                        <a:t>พื้นที่น้ำท่วม</a:t>
                      </a:r>
                      <a:r>
                        <a:rPr lang="en-US" sz="2000" smtClean="0"/>
                        <a:t/>
                      </a:r>
                      <a:br>
                        <a:rPr lang="en-US" sz="2000" smtClean="0"/>
                      </a:br>
                      <a:r>
                        <a:rPr lang="th-TH" sz="2000" smtClean="0"/>
                        <a:t>(ล้านไร่)</a:t>
                      </a:r>
                      <a:endParaRPr lang="th-TH" sz="2000"/>
                    </a:p>
                  </a:txBody>
                  <a:tcPr marL="45381" marR="453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smtClean="0"/>
                        <a:t>ระดับน้ำ</a:t>
                      </a:r>
                      <a:r>
                        <a:rPr lang="th-TH" sz="2000" baseline="0" smtClean="0"/>
                        <a:t> </a:t>
                      </a:r>
                      <a:br>
                        <a:rPr lang="th-TH" sz="2000" baseline="0" smtClean="0"/>
                      </a:br>
                      <a:r>
                        <a:rPr lang="th-TH" sz="2000" baseline="0" smtClean="0"/>
                        <a:t>(ซม.)</a:t>
                      </a:r>
                      <a:endParaRPr lang="th-TH" sz="2000"/>
                    </a:p>
                  </a:txBody>
                  <a:tcPr marL="45381" marR="45381" anchor="ctr"/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</a:t>
                      </a:r>
                      <a:endParaRPr lang="th-TH"/>
                    </a:p>
                  </a:txBody>
                  <a:tcPr marL="45381" marR="453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20</a:t>
                      </a:r>
                      <a:endParaRPr lang="th-TH"/>
                    </a:p>
                  </a:txBody>
                  <a:tcPr marL="45381" marR="453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15</a:t>
                      </a:r>
                      <a:endParaRPr lang="th-TH"/>
                    </a:p>
                  </a:txBody>
                  <a:tcPr marL="45381" marR="453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80</a:t>
                      </a:r>
                      <a:endParaRPr lang="th-TH"/>
                    </a:p>
                  </a:txBody>
                  <a:tcPr marL="45381" marR="45381" anchor="ctr"/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</a:t>
                      </a:r>
                    </a:p>
                  </a:txBody>
                  <a:tcPr marL="45381" marR="453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49</a:t>
                      </a:r>
                      <a:endParaRPr lang="th-TH"/>
                    </a:p>
                  </a:txBody>
                  <a:tcPr marL="45381" marR="453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35</a:t>
                      </a:r>
                      <a:endParaRPr lang="th-TH"/>
                    </a:p>
                  </a:txBody>
                  <a:tcPr marL="45381" marR="453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120</a:t>
                      </a:r>
                      <a:endParaRPr lang="th-TH"/>
                    </a:p>
                  </a:txBody>
                  <a:tcPr marL="45381" marR="45381" anchor="ctr"/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C</a:t>
                      </a:r>
                      <a:endParaRPr lang="th-TH"/>
                    </a:p>
                  </a:txBody>
                  <a:tcPr marL="45381" marR="453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35</a:t>
                      </a:r>
                      <a:endParaRPr lang="th-TH"/>
                    </a:p>
                  </a:txBody>
                  <a:tcPr marL="45381" marR="453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10</a:t>
                      </a:r>
                      <a:endParaRPr lang="th-TH"/>
                    </a:p>
                  </a:txBody>
                  <a:tcPr marL="45381" marR="453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50</a:t>
                      </a:r>
                      <a:endParaRPr lang="th-TH"/>
                    </a:p>
                  </a:txBody>
                  <a:tcPr marL="45381" marR="45381" anchor="ctr"/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398494"/>
            <a:ext cx="4038600" cy="4732431"/>
          </a:xfrm>
        </p:spPr>
        <p:txBody>
          <a:bodyPr/>
          <a:lstStyle/>
          <a:p>
            <a:r>
              <a:rPr lang="th-TH" sz="3600" smtClean="0"/>
              <a:t>พื้นที่น้ำท่วมของจังหวัด</a:t>
            </a:r>
          </a:p>
          <a:p>
            <a:r>
              <a:rPr lang="th-TH" sz="3600" smtClean="0"/>
              <a:t/>
            </a:r>
            <a:br>
              <a:rPr lang="th-TH" sz="3600" smtClean="0"/>
            </a:br>
            <a:r>
              <a:rPr lang="th-TH" sz="3600" smtClean="0"/>
              <a:t/>
            </a:r>
            <a:br>
              <a:rPr lang="th-TH" sz="3600" smtClean="0"/>
            </a:br>
            <a:r>
              <a:rPr lang="th-TH" sz="3600" smtClean="0"/>
              <a:t/>
            </a:r>
            <a:br>
              <a:rPr lang="th-TH" sz="3600" smtClean="0"/>
            </a:br>
            <a:r>
              <a:rPr lang="th-TH" sz="3600" smtClean="0"/>
              <a:t/>
            </a:r>
            <a:br>
              <a:rPr lang="th-TH" sz="3600" smtClean="0"/>
            </a:br>
            <a:endParaRPr lang="th-TH" sz="3600" smtClean="0"/>
          </a:p>
          <a:p>
            <a:r>
              <a:rPr lang="th-TH" sz="3600" smtClean="0"/>
              <a:t>ระดับน้ำของจังหวัด</a:t>
            </a:r>
            <a:endParaRPr lang="th-TH" sz="3600"/>
          </a:p>
        </p:txBody>
      </p:sp>
      <p:sp>
        <p:nvSpPr>
          <p:cNvPr id="9" name="Rounded Rectangle 8"/>
          <p:cNvSpPr/>
          <p:nvPr/>
        </p:nvSpPr>
        <p:spPr>
          <a:xfrm>
            <a:off x="4744122" y="1828799"/>
            <a:ext cx="4184725" cy="2009887"/>
          </a:xfrm>
          <a:prstGeom prst="roundRect">
            <a:avLst>
              <a:gd name="adj" fmla="val 1047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09478" y="2162176"/>
          <a:ext cx="2199359" cy="408303"/>
        </p:xfrm>
        <a:graphic>
          <a:graphicData uri="http://schemas.openxmlformats.org/presentationml/2006/ole">
            <p:oleObj spid="_x0000_s2060" name="Equation" r:id="rId3" imgW="1091726" imgH="203112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314428" y="2916555"/>
          <a:ext cx="2122395" cy="408303"/>
        </p:xfrm>
        <a:graphic>
          <a:graphicData uri="http://schemas.openxmlformats.org/presentationml/2006/ole">
            <p:oleObj spid="_x0000_s2061" name="Equation" r:id="rId4" imgW="1054100" imgH="203200" progId="Equation.3">
              <p:embed/>
            </p:oleObj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4767429" y="4509261"/>
            <a:ext cx="4184725" cy="2009887"/>
          </a:xfrm>
          <a:prstGeom prst="roundRect">
            <a:avLst>
              <a:gd name="adj" fmla="val 1047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923511" y="4571230"/>
          <a:ext cx="2308950" cy="409695"/>
        </p:xfrm>
        <a:graphic>
          <a:graphicData uri="http://schemas.openxmlformats.org/presentationml/2006/ole">
            <p:oleObj spid="_x0000_s2062" name="Equation" r:id="rId5" imgW="1143000" imgH="203200" progId="Equation.3">
              <p:embed/>
            </p:oleObj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4914927" y="4941999"/>
          <a:ext cx="2746132" cy="794520"/>
        </p:xfrm>
        <a:graphic>
          <a:graphicData uri="http://schemas.openxmlformats.org/presentationml/2006/ole">
            <p:oleObj spid="_x0000_s2063" name="Equation" r:id="rId6" imgW="1358310" imgH="393529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918579" y="5717281"/>
          <a:ext cx="3900487" cy="795338"/>
        </p:xfrm>
        <a:graphic>
          <a:graphicData uri="http://schemas.openxmlformats.org/presentationml/2006/ole">
            <p:oleObj spid="_x0000_s2064" name="Equation" r:id="rId7" imgW="19304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เป้าหมายในการเรียน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วิชานี้สามารถนำไปประโยชน์อย่างไร</a:t>
            </a:r>
          </a:p>
          <a:p>
            <a:r>
              <a:rPr lang="th-TH" smtClean="0"/>
              <a:t>เราเรียนวิชานี้เพื่ออะไร</a:t>
            </a:r>
          </a:p>
          <a:p>
            <a:r>
              <a:rPr lang="th-TH" smtClean="0"/>
              <a:t>เราเรียนไปเพื่ออะไร</a:t>
            </a:r>
          </a:p>
          <a:p>
            <a:r>
              <a:rPr lang="th-TH" smtClean="0"/>
              <a:t>แต่ละวัน ชีวิตเราเปลี่ยนแปลงไปอย่างไรบ้าง</a:t>
            </a:r>
          </a:p>
          <a:p>
            <a:r>
              <a:rPr lang="th-TH" smtClean="0"/>
              <a:t>เราหวังอะไรกับชีวิต</a:t>
            </a:r>
          </a:p>
          <a:p>
            <a:pPr lvl="1"/>
            <a:r>
              <a:rPr lang="th-TH" smtClean="0"/>
              <a:t>เลือกเรียนเคมีเพราะอะไร</a:t>
            </a:r>
          </a:p>
          <a:p>
            <a:pPr lvl="1"/>
            <a:r>
              <a:rPr lang="th-TH" smtClean="0"/>
              <a:t>อนาคตอยากมีชีวิตยังไง</a:t>
            </a:r>
          </a:p>
          <a:p>
            <a:pPr lvl="1"/>
            <a:r>
              <a:rPr lang="th-TH" smtClean="0"/>
              <a:t>อยากรู้หรือไม่ว่าอนาคตเราจะเป็นอย่างไร</a:t>
            </a:r>
          </a:p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9B453-1AC1-4C23-A69E-8475C1607CB3}" type="slidenum">
              <a:rPr lang="en-US" smtClean="0"/>
              <a:pPr>
                <a:defRPr/>
              </a:pPr>
              <a:t>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123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th-TH" sz="4800" smtClean="0"/>
              <a:t>คนไหนที่เราเกลียดมากกว่ากัน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th-TH" sz="4400" smtClean="0"/>
              <a:t>แฟนใหม่ของแฟนเก่า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th-TH" sz="4400" smtClean="0"/>
              <a:t>แฟนเก่าของแฟนใหม่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th-TH" sz="4800" smtClean="0"/>
              <a:t>รู้ภาษา เข้าใจความหมาย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th-TH" sz="4400" smtClean="0"/>
              <a:t>อดทน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4400" smtClean="0"/>
              <a:t>discover</a:t>
            </a:r>
            <a:endParaRPr lang="th-TH" sz="440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F23A5-90B0-4FB3-90DB-40302A1EDBB2}" type="slidenum">
              <a:rPr lang="en-US"/>
              <a:pPr>
                <a:defRPr/>
              </a:pPr>
              <a:t>20</a:t>
            </a:fld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Galton Board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9B453-1AC1-4C23-A69E-8475C1607CB3}" type="slidenum">
              <a:rPr lang="en-US" smtClean="0"/>
              <a:pPr>
                <a:defRPr/>
              </a:pPr>
              <a:t>3</a:t>
            </a:fld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229350" y="2800350"/>
            <a:ext cx="22193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smtClean="0">
                <a:solidFill>
                  <a:srgbClr val="FFFF00"/>
                </a:solidFill>
                <a:latin typeface="_Layiji MaHaNiYom V 1.2" pitchFamily="2" charset="0"/>
                <a:cs typeface="_Layiji MaHaNiYom V 1.2" pitchFamily="2" charset="0"/>
              </a:rPr>
              <a:t>ชีวิตนี้น้อยนัก แต่สำคัญนัก</a:t>
            </a:r>
            <a:endParaRPr lang="th-TH" sz="4000">
              <a:solidFill>
                <a:srgbClr val="FFFF00"/>
              </a:solidFill>
              <a:latin typeface="_Layiji MaHaNiYom V 1.2" pitchFamily="2" charset="0"/>
              <a:cs typeface="_Layiji MaHaNiYom V 1.2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028949" y="1228030"/>
            <a:ext cx="2912745" cy="5204949"/>
            <a:chOff x="3028949" y="1228030"/>
            <a:chExt cx="2912745" cy="5204949"/>
          </a:xfrm>
        </p:grpSpPr>
        <p:pic>
          <p:nvPicPr>
            <p:cNvPr id="26626" name="Picture 2" descr="top view of Pascal's Marble Ru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8949" y="1228030"/>
              <a:ext cx="2912745" cy="52049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913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10066" y="4412511"/>
              <a:ext cx="297600" cy="1662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77676" y="4437321"/>
              <a:ext cx="297600" cy="1655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31108" y="4405422"/>
              <a:ext cx="297600" cy="1662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59238" y="4416055"/>
              <a:ext cx="297600" cy="1662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95173" y="4416055"/>
              <a:ext cx="297600" cy="1662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138293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/>
              <a:t>การวัดผลสัมฤทธิ์ในการเรียน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38200" indent="-838200">
              <a:buFontTx/>
              <a:buAutoNum type="arabicParenR"/>
              <a:tabLst>
                <a:tab pos="6819900" algn="r"/>
              </a:tabLst>
            </a:pPr>
            <a:r>
              <a:rPr lang="th-TH" dirty="0" smtClean="0"/>
              <a:t>การเข้าห้อง/ความสนใจในชั้นเรียน </a:t>
            </a:r>
            <a:r>
              <a:rPr lang="en-US" dirty="0" smtClean="0"/>
              <a:t>	10 %</a:t>
            </a:r>
            <a:endParaRPr lang="th-TH" dirty="0" smtClean="0"/>
          </a:p>
          <a:p>
            <a:pPr marL="838200" indent="-838200">
              <a:buFontTx/>
              <a:buAutoNum type="arabicParenR"/>
              <a:tabLst>
                <a:tab pos="6819900" algn="r"/>
              </a:tabLst>
            </a:pPr>
            <a:r>
              <a:rPr lang="th-TH" smtClean="0"/>
              <a:t>การบ้าน/โครงงาน</a:t>
            </a:r>
            <a:r>
              <a:rPr lang="en-US" smtClean="0"/>
              <a:t>	20 </a:t>
            </a:r>
            <a:r>
              <a:rPr lang="en-US" dirty="0" smtClean="0"/>
              <a:t>%</a:t>
            </a:r>
            <a:endParaRPr lang="th-TH" dirty="0" smtClean="0"/>
          </a:p>
          <a:p>
            <a:pPr marL="838200" indent="-838200">
              <a:buFontTx/>
              <a:buAutoNum type="arabicParenR"/>
              <a:tabLst>
                <a:tab pos="6819900" algn="r"/>
              </a:tabLst>
            </a:pPr>
            <a:r>
              <a:rPr lang="th-TH" dirty="0" smtClean="0"/>
              <a:t>สอบกลางภาค </a:t>
            </a:r>
            <a:r>
              <a:rPr lang="en-US" dirty="0" smtClean="0"/>
              <a:t>	35 %</a:t>
            </a:r>
            <a:endParaRPr lang="th-TH" dirty="0" smtClean="0"/>
          </a:p>
          <a:p>
            <a:pPr marL="838200" indent="-838200">
              <a:buFontTx/>
              <a:buAutoNum type="arabicParenR"/>
              <a:tabLst>
                <a:tab pos="6819900" algn="r"/>
              </a:tabLst>
            </a:pPr>
            <a:r>
              <a:rPr lang="th-TH" dirty="0" smtClean="0"/>
              <a:t>สอบปลายภาค </a:t>
            </a:r>
            <a:r>
              <a:rPr lang="en-US" dirty="0" smtClean="0"/>
              <a:t>	35 %</a:t>
            </a:r>
            <a:endParaRPr lang="th-TH" dirty="0" smtClean="0"/>
          </a:p>
          <a:p>
            <a:pPr marL="838200" indent="-838200">
              <a:tabLst>
                <a:tab pos="6819900" algn="r"/>
              </a:tabLst>
            </a:pP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1946275"/>
            <a:ext cx="8229600" cy="771008"/>
          </a:xfrm>
        </p:spPr>
        <p:txBody>
          <a:bodyPr/>
          <a:lstStyle/>
          <a:p>
            <a:r>
              <a:rPr lang="th-TH" smtClean="0"/>
              <a:t>คะแนนการเข้าห้อง/ส่วนร่วมในชั้นเรียน</a:t>
            </a:r>
            <a:br>
              <a:rPr lang="th-TH" smtClean="0"/>
            </a:br>
            <a:r>
              <a:rPr lang="th-TH" smtClean="0"/>
              <a:t/>
            </a:r>
            <a:br>
              <a:rPr lang="th-TH" smtClean="0"/>
            </a:br>
            <a:r>
              <a:rPr lang="th-TH" smtClean="0"/>
              <a:t/>
            </a:r>
            <a:br>
              <a:rPr lang="th-TH" smtClean="0"/>
            </a:br>
            <a:r>
              <a:rPr lang="th-TH" smtClean="0"/>
              <a:t/>
            </a:r>
            <a:br>
              <a:rPr lang="th-TH" smtClean="0"/>
            </a:br>
            <a:r>
              <a:rPr lang="th-TH" smtClean="0"/>
              <a:t>คะแนนการบ้าน/โครงงาน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แบ่งกลุ่ม กลุ่มละ 3 </a:t>
            </a:r>
            <a:r>
              <a:rPr lang="th-TH" smtClean="0"/>
              <a:t>คน </a:t>
            </a:r>
            <a:endParaRPr lang="th-TH" smtClean="0"/>
          </a:p>
          <a:p>
            <a:r>
              <a:rPr lang="th-TH" smtClean="0"/>
              <a:t>เช็คชื่อเป็น</a:t>
            </a:r>
            <a:r>
              <a:rPr lang="th-TH" smtClean="0"/>
              <a:t>กลุ่ม</a:t>
            </a:r>
            <a:endParaRPr lang="th-TH" smtClean="0"/>
          </a:p>
          <a:p>
            <a:r>
              <a:rPr lang="th-TH" smtClean="0"/>
              <a:t>สรุปเนื้อหาแต่</a:t>
            </a:r>
            <a:r>
              <a:rPr lang="th-TH" smtClean="0"/>
              <a:t>ละครั้ง (รายคน)</a:t>
            </a:r>
            <a:endParaRPr lang="th-TH" smtClean="0"/>
          </a:p>
          <a:p>
            <a:r>
              <a:rPr lang="th-TH" smtClean="0"/>
              <a:t>ตอบคำถาม ให้คะแนนเป็นกลุ่ม</a:t>
            </a:r>
          </a:p>
          <a:p>
            <a:endParaRPr lang="th-TH" smtClean="0"/>
          </a:p>
          <a:p>
            <a:endParaRPr lang="th-TH" smtClean="0"/>
          </a:p>
          <a:p>
            <a:endParaRPr lang="th-TH" smtClean="0"/>
          </a:p>
          <a:p>
            <a:r>
              <a:rPr lang="th-TH" smtClean="0"/>
              <a:t>คะแนนเป็นกลุ่ม/รายคน</a:t>
            </a:r>
          </a:p>
          <a:p>
            <a:r>
              <a:rPr lang="th-TH" smtClean="0"/>
              <a:t>ลอกกันคะแนนเป็นศูนย์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9B453-1AC1-4C23-A69E-8475C1607CB3}" type="slidenum">
              <a:rPr lang="en-US" smtClean="0"/>
              <a:pPr>
                <a:defRPr/>
              </a:pPr>
              <a:t>5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AE101D-DCB6-4A4E-BCFB-931E16747A3C}" type="slidenum">
              <a:rPr lang="en-US"/>
              <a:pPr>
                <a:defRPr/>
              </a:pPr>
              <a:t>6</a:t>
            </a:fld>
            <a:endParaRPr lang="th-TH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Required Background</a:t>
            </a:r>
            <a:endParaRPr lang="th-TH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Mathematics</a:t>
            </a:r>
          </a:p>
          <a:p>
            <a:pPr lvl="1" eaLnBrk="1" hangingPunct="1"/>
            <a:r>
              <a:rPr lang="en-US" smtClean="0"/>
              <a:t>Algebra</a:t>
            </a:r>
          </a:p>
          <a:p>
            <a:pPr lvl="1" eaLnBrk="1" hangingPunct="1"/>
            <a:r>
              <a:rPr lang="en-US" smtClean="0"/>
              <a:t>Differential &amp; Integrate</a:t>
            </a:r>
          </a:p>
          <a:p>
            <a:pPr eaLnBrk="1" hangingPunct="1"/>
            <a:r>
              <a:rPr lang="en-US" smtClean="0"/>
              <a:t>Physics</a:t>
            </a:r>
          </a:p>
          <a:p>
            <a:pPr eaLnBrk="1" hangingPunct="1"/>
            <a:r>
              <a:rPr lang="en-US" smtClean="0"/>
              <a:t>Chemistry</a:t>
            </a:r>
            <a:endParaRPr lang="th-TH" smtClean="0"/>
          </a:p>
          <a:p>
            <a:pPr eaLnBrk="1" hangingPunct="1"/>
            <a:r>
              <a:rPr lang="en-US" smtClean="0"/>
              <a:t>Statistic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Chemistry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Classical Thermodynamics</a:t>
            </a:r>
          </a:p>
          <a:p>
            <a:r>
              <a:rPr lang="en-US" smtClean="0"/>
              <a:t>Chemical Kinetics</a:t>
            </a:r>
          </a:p>
          <a:p>
            <a:r>
              <a:rPr lang="en-US" smtClean="0"/>
              <a:t>Quantum Chemistry</a:t>
            </a:r>
          </a:p>
          <a:p>
            <a:r>
              <a:rPr lang="en-US" smtClean="0"/>
              <a:t>Statistical Thermodynamics</a:t>
            </a:r>
          </a:p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9B453-1AC1-4C23-A69E-8475C1607CB3}" type="slidenum">
              <a:rPr lang="en-US" smtClean="0"/>
              <a:pPr>
                <a:defRPr/>
              </a:pPr>
              <a:t>7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1E0E1-7F55-4729-A577-67D03F320960}" type="slidenum">
              <a:rPr lang="en-US"/>
              <a:pPr>
                <a:defRPr/>
              </a:pPr>
              <a:t>8</a:t>
            </a:fld>
            <a:endParaRPr lang="th-TH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Thermodynamics</a:t>
            </a:r>
            <a:endParaRPr lang="th-TH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Laws of Thermodynamics</a:t>
            </a:r>
          </a:p>
          <a:p>
            <a:pPr lvl="1"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Law: Energy-Heat-Work</a:t>
            </a:r>
          </a:p>
          <a:p>
            <a:pPr lvl="1" eaLnBrk="1" hangingPunct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Law: Entropy</a:t>
            </a:r>
          </a:p>
          <a:p>
            <a:pPr lvl="1" eaLnBrk="1" hangingPunct="1"/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 Law: Zero kelvin</a:t>
            </a:r>
          </a:p>
          <a:p>
            <a:pPr eaLnBrk="1" hangingPunct="1"/>
            <a:r>
              <a:rPr lang="en-US" smtClean="0"/>
              <a:t>Energy Exchange</a:t>
            </a:r>
          </a:p>
          <a:p>
            <a:pPr eaLnBrk="1" hangingPunct="1"/>
            <a:r>
              <a:rPr lang="en-US" smtClean="0"/>
              <a:t>Chemical &amp; Physical Change</a:t>
            </a:r>
            <a:endParaRPr lang="th-TH" smtClean="0"/>
          </a:p>
          <a:p>
            <a:pPr eaLnBrk="1" hangingPunct="1"/>
            <a:r>
              <a:rPr lang="en-US" smtClean="0"/>
              <a:t>Thermodynamic Properties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FA5237-3E87-47A5-B9D4-1FFB00BA77D9}" type="slidenum">
              <a:rPr lang="en-US"/>
              <a:pPr>
                <a:defRPr/>
              </a:pPr>
              <a:t>9</a:t>
            </a:fld>
            <a:endParaRPr lang="th-TH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Quantum Chemistry</a:t>
            </a:r>
            <a:endParaRPr lang="th-TH" smtClean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Microscopic properties</a:t>
            </a:r>
          </a:p>
          <a:p>
            <a:pPr lvl="1" eaLnBrk="1" hangingPunct="1"/>
            <a:r>
              <a:rPr lang="en-US" smtClean="0"/>
              <a:t>Atom, Molecule, Cluster</a:t>
            </a:r>
          </a:p>
          <a:p>
            <a:pPr eaLnBrk="1" hangingPunct="1"/>
            <a:r>
              <a:rPr lang="en-US" smtClean="0"/>
              <a:t>Wave function</a:t>
            </a:r>
          </a:p>
          <a:p>
            <a:pPr lvl="1" eaLnBrk="1" hangingPunct="1"/>
            <a:r>
              <a:rPr lang="en-US" smtClean="0"/>
              <a:t>Quantum number</a:t>
            </a:r>
          </a:p>
          <a:p>
            <a:pPr lvl="1" eaLnBrk="1" hangingPunct="1"/>
            <a:r>
              <a:rPr lang="en-US" smtClean="0"/>
              <a:t>Orbitals </a:t>
            </a:r>
            <a:endParaRPr lang="th-TH" smtClean="0"/>
          </a:p>
          <a:p>
            <a:pPr eaLnBrk="1" hangingPunct="1"/>
            <a:r>
              <a:rPr lang="en-US" smtClean="0"/>
              <a:t>Electronic properties</a:t>
            </a:r>
          </a:p>
          <a:p>
            <a:pPr lvl="1" eaLnBrk="1" hangingPunct="1"/>
            <a:r>
              <a:rPr lang="en-US" smtClean="0"/>
              <a:t>Electron configuration</a:t>
            </a:r>
          </a:p>
          <a:p>
            <a:pPr lvl="1" eaLnBrk="1" hangingPunct="1"/>
            <a:r>
              <a:rPr lang="en-US" smtClean="0"/>
              <a:t>Electron distribution</a:t>
            </a:r>
          </a:p>
          <a:p>
            <a:pPr lvl="1" eaLnBrk="1" hangingPunct="1"/>
            <a:r>
              <a:rPr lang="en-US" smtClean="0"/>
              <a:t>Energy</a:t>
            </a:r>
          </a:p>
          <a:p>
            <a:pPr lvl="1" eaLnBrk="1" hangingPunct="1"/>
            <a:r>
              <a:rPr lang="en-US" smtClean="0"/>
              <a:t>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uiExpand="1" build="p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Custom 2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3314</TotalTime>
  <Words>805</Words>
  <Application>Microsoft Office PowerPoint</Application>
  <PresentationFormat>On-screen Show (4:3)</PresentationFormat>
  <Paragraphs>198</Paragraphs>
  <Slides>20</Slides>
  <Notes>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Orbit</vt:lpstr>
      <vt:lpstr>Equation</vt:lpstr>
      <vt:lpstr>Physical Chemistry III 01403343  Introduction</vt:lpstr>
      <vt:lpstr>เป้าหมายในการเรียน</vt:lpstr>
      <vt:lpstr>Galton Board</vt:lpstr>
      <vt:lpstr>การวัดผลสัมฤทธิ์ในการเรียน</vt:lpstr>
      <vt:lpstr>คะแนนการเข้าห้อง/ส่วนร่วมในชั้นเรียน    คะแนนการบ้าน/โครงงาน</vt:lpstr>
      <vt:lpstr>Required Background</vt:lpstr>
      <vt:lpstr>Physical Chemistry</vt:lpstr>
      <vt:lpstr>Thermodynamics</vt:lpstr>
      <vt:lpstr>Quantum Chemistry</vt:lpstr>
      <vt:lpstr>การแก้ปัญหา</vt:lpstr>
      <vt:lpstr>Slide 11</vt:lpstr>
      <vt:lpstr>Slide 12</vt:lpstr>
      <vt:lpstr>สถิติ</vt:lpstr>
      <vt:lpstr>สถิติอธิบายเกี่ยวกับ</vt:lpstr>
      <vt:lpstr>การใช้สถิติ</vt:lpstr>
      <vt:lpstr>ความน่าจะเป็นที่พนักงานที่ขับรถชนเสาไฟฟ้าหน้าบริษัทระหว่างวันทำงานจะเป็นผู้จัดการบริษัท ?</vt:lpstr>
      <vt:lpstr>ความน่าจะเป็น</vt:lpstr>
      <vt:lpstr>Slide 18</vt:lpstr>
      <vt:lpstr>Slide 19</vt:lpstr>
      <vt:lpstr>Slide 20</vt:lpstr>
    </vt:vector>
  </TitlesOfParts>
  <Company>- ETH0 -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Thermodynamic</dc:title>
  <dc:creator>Piti</dc:creator>
  <cp:lastModifiedBy>Office Of Computer Services</cp:lastModifiedBy>
  <cp:revision>82</cp:revision>
  <dcterms:created xsi:type="dcterms:W3CDTF">2008-10-27T14:59:11Z</dcterms:created>
  <dcterms:modified xsi:type="dcterms:W3CDTF">2016-01-18T03:21:29Z</dcterms:modified>
</cp:coreProperties>
</file>