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79" r:id="rId4"/>
    <p:sldId id="270" r:id="rId5"/>
    <p:sldId id="271" r:id="rId6"/>
    <p:sldId id="272" r:id="rId7"/>
    <p:sldId id="257" r:id="rId8"/>
    <p:sldId id="277" r:id="rId9"/>
    <p:sldId id="258" r:id="rId10"/>
    <p:sldId id="259" r:id="rId11"/>
    <p:sldId id="260" r:id="rId12"/>
    <p:sldId id="261" r:id="rId13"/>
    <p:sldId id="263" r:id="rId14"/>
    <p:sldId id="281" r:id="rId15"/>
    <p:sldId id="280" r:id="rId16"/>
    <p:sldId id="262" r:id="rId17"/>
    <p:sldId id="264" r:id="rId18"/>
    <p:sldId id="265" r:id="rId19"/>
    <p:sldId id="266" r:id="rId20"/>
    <p:sldId id="267" r:id="rId21"/>
    <p:sldId id="268" r:id="rId22"/>
    <p:sldId id="274" r:id="rId23"/>
    <p:sldId id="275" r:id="rId24"/>
    <p:sldId id="278" r:id="rId25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FF"/>
    <a:srgbClr val="99CC00"/>
    <a:srgbClr val="FF6699"/>
    <a:srgbClr val="FFCC66"/>
    <a:srgbClr val="99FF33"/>
    <a:srgbClr val="00CC00"/>
    <a:srgbClr val="33CCCC"/>
    <a:srgbClr val="00FFFF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8" autoAdjust="0"/>
    <p:restoredTop sz="91425" autoAdjust="0"/>
  </p:normalViewPr>
  <p:slideViewPr>
    <p:cSldViewPr>
      <p:cViewPr>
        <p:scale>
          <a:sx n="80" d="100"/>
          <a:sy n="80" d="100"/>
        </p:scale>
        <p:origin x="-40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 smtClean="0"/>
              <a:t>01403343 Chem:KU-KPS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A1BF9EA-2B00-40B6-AD90-B64E7AA6CA4B}" type="datetimeFigureOut">
              <a:rPr lang="th-TH" smtClean="0"/>
              <a:pPr/>
              <a:t>29/02/59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584463B-2605-4734-B8EF-22AE026DEC8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486969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smtClean="0"/>
              <a:t>01403343 Chem:KU-KPS</a:t>
            </a:r>
            <a:endParaRPr lang="th-TH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th-TH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th-TH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D4D74EB-8FDF-418D-ABF2-9715DD26E047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540319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D74EB-8FDF-418D-ABF2-9715DD26E047}" type="slidenum">
              <a:rPr lang="en-US" smtClean="0"/>
              <a:pPr/>
              <a:t>1</a:t>
            </a:fld>
            <a:endParaRPr lang="th-TH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01403343 Chem:KU-KPS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5753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717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0">
                <a:latin typeface="+mn-lt"/>
              </a:defRPr>
            </a:lvl1pPr>
          </a:lstStyle>
          <a:p>
            <a:fld id="{E9E2F644-928D-4B55-B2C0-7CC1AE735A4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3D599-412F-4DAD-93AC-01E020F9074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58BC-1D5E-417A-B986-061E8FE80D8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E368-6294-4158-ACE8-8EF1F1A3BCE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C24A-C7F6-468B-A975-63068520C29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8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8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11324-000D-4416-A6C9-4E693C8E6DB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71032-7389-4B65-B053-907198815D5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BF4D2-7938-4B3E-9021-5987FFA16FB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EBA98-D957-4B6D-B850-D6DD92C6EB5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4D7D8-1FC7-41DE-BBA6-4D1782D0B14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6F6EE-A489-4AE0-91AD-CBBFF155F36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 rot="1395891">
            <a:off x="-92064" y="2281084"/>
            <a:ext cx="92913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smtClean="0">
                <a:solidFill>
                  <a:srgbClr val="021430"/>
                </a:solidFill>
                <a:latin typeface="Magneto" pitchFamily="82" charset="0"/>
              </a:rPr>
              <a:t>Chem</a:t>
            </a:r>
            <a:r>
              <a:rPr lang="en-US" sz="8800" baseline="0" smtClean="0">
                <a:solidFill>
                  <a:srgbClr val="021430"/>
                </a:solidFill>
                <a:latin typeface="Magneto" pitchFamily="82" charset="0"/>
              </a:rPr>
              <a:t>:KU-KPS</a:t>
            </a:r>
          </a:p>
          <a:p>
            <a:pPr algn="r"/>
            <a:r>
              <a:rPr lang="en-US" sz="2400" baseline="0" smtClean="0">
                <a:solidFill>
                  <a:srgbClr val="021430"/>
                </a:solidFill>
                <a:latin typeface="Magneto" pitchFamily="82" charset="0"/>
              </a:rPr>
              <a:t>Piti Treesukol</a:t>
            </a:r>
            <a:endParaRPr lang="th-TH" sz="700">
              <a:solidFill>
                <a:srgbClr val="021430"/>
              </a:solidFill>
              <a:latin typeface="Magneto" pitchFamily="82" charset="0"/>
            </a:endParaRP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th-TH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th-TH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effectLst>
                  <a:outerShdw blurRad="38100" dist="38100" dir="2700000" algn="tl">
                    <a:srgbClr val="010199"/>
                  </a:outerShdw>
                </a:effectLst>
                <a:latin typeface="+mj-lt"/>
              </a:defRPr>
            </a:lvl1pPr>
          </a:lstStyle>
          <a:p>
            <a:fld id="{6D8546F6-B2AA-46CE-94C0-9F2871F6252D}" type="slidenum">
              <a:rPr lang="en-US"/>
              <a:pPr/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entury Gothic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93893A0-5944-41B8-A598-9877802DD796}" type="slidenum">
              <a:rPr lang="en-US"/>
              <a:pPr/>
              <a:t>1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3399FF">
                    <a:lumMod val="60000"/>
                    <a:lumOff val="40000"/>
                  </a:srgbClr>
                </a:solidFill>
                <a:latin typeface="Arial Narrow"/>
              </a:rPr>
              <a:t>Physical Chemistry IV</a:t>
            </a:r>
            <a:br>
              <a:rPr lang="en-US" sz="3600" dirty="0" smtClean="0">
                <a:solidFill>
                  <a:srgbClr val="3399FF">
                    <a:lumMod val="60000"/>
                    <a:lumOff val="40000"/>
                  </a:srgbClr>
                </a:solidFill>
                <a:latin typeface="Arial Narrow"/>
              </a:rPr>
            </a:br>
            <a:r>
              <a:rPr lang="en-US" sz="3600" dirty="0" smtClean="0">
                <a:solidFill>
                  <a:srgbClr val="3399FF">
                    <a:lumMod val="60000"/>
                    <a:lumOff val="40000"/>
                  </a:srgbClr>
                </a:solidFill>
                <a:latin typeface="Arial Narrow"/>
              </a:rPr>
              <a:t>01403343 </a:t>
            </a:r>
            <a:r>
              <a:rPr lang="en-US" i="1" dirty="0" smtClean="0">
                <a:solidFill>
                  <a:srgbClr val="99CCFF"/>
                </a:solidFill>
                <a:latin typeface="TH SarabunPSK"/>
                <a:cs typeface="TH SarabunPSK"/>
              </a:rPr>
              <a:t/>
            </a:r>
            <a:br>
              <a:rPr lang="en-US" i="1" dirty="0" smtClean="0">
                <a:solidFill>
                  <a:srgbClr val="99CCFF"/>
                </a:solidFill>
                <a:latin typeface="TH SarabunPSK"/>
                <a:cs typeface="TH SarabunPSK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lbertus MT" pitchFamily="34" charset="0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lbertus MT" pitchFamily="34" charset="0"/>
              </a:rPr>
              <a:t>Ensemble</a:t>
            </a:r>
            <a:endParaRPr lang="th-TH" dirty="0">
              <a:solidFill>
                <a:schemeClr val="accent1">
                  <a:lumMod val="75000"/>
                </a:schemeClr>
              </a:solidFill>
              <a:latin typeface="Albertus MT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FFFF00"/>
              </a:buClr>
            </a:pPr>
            <a:r>
              <a:rPr lang="en-US" sz="2400" smtClean="0">
                <a:solidFill>
                  <a:srgbClr val="FFFFFF"/>
                </a:solidFill>
              </a:rPr>
              <a:t>Piti Treesukol</a:t>
            </a:r>
          </a:p>
          <a:p>
            <a:pPr lvl="0">
              <a:buClr>
                <a:srgbClr val="FFFF00"/>
              </a:buClr>
            </a:pPr>
            <a:r>
              <a:rPr lang="en-US" sz="1600" smtClean="0">
                <a:solidFill>
                  <a:srgbClr val="FFFFFF"/>
                </a:solidFill>
              </a:rPr>
              <a:t>Chemistry Department</a:t>
            </a:r>
          </a:p>
          <a:p>
            <a:pPr lvl="0">
              <a:buClr>
                <a:srgbClr val="FFFF00"/>
              </a:buClr>
            </a:pPr>
            <a:r>
              <a:rPr lang="en-US" sz="1600" smtClean="0">
                <a:solidFill>
                  <a:srgbClr val="FFFFFF"/>
                </a:solidFill>
              </a:rPr>
              <a:t>Faculty of Liberal Arts and Science</a:t>
            </a:r>
          </a:p>
          <a:p>
            <a:pPr lvl="0">
              <a:buClr>
                <a:srgbClr val="FFFF00"/>
              </a:buClr>
            </a:pPr>
            <a:r>
              <a:rPr lang="en-US" sz="1600" smtClean="0">
                <a:solidFill>
                  <a:srgbClr val="FFFFFF"/>
                </a:solidFill>
              </a:rPr>
              <a:t>Kasetsart University : Kamphaeng Saen Campus</a:t>
            </a:r>
            <a:endParaRPr lang="en-US" sz="16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37B9-5860-4F83-B65A-E72055B41703}" type="slidenum">
              <a:rPr lang="en-US"/>
              <a:pPr/>
              <a:t>10</a:t>
            </a:fld>
            <a:endParaRPr lang="th-TH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Canonical Ensemble</a:t>
            </a:r>
            <a:endParaRPr lang="th-TH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800"/>
              <a:t>Canonical Ensemble: </a:t>
            </a:r>
            <a:r>
              <a:rPr lang="en-US" sz="2400" i="1">
                <a:solidFill>
                  <a:schemeClr val="hlink"/>
                </a:solidFill>
              </a:rPr>
              <a:t>A canonical ensemble </a:t>
            </a:r>
            <a:r>
              <a:rPr lang="en-US" sz="2400" i="1" smtClean="0">
                <a:solidFill>
                  <a:schemeClr val="hlink"/>
                </a:solidFill>
              </a:rPr>
              <a:t>is </a:t>
            </a:r>
            <a:r>
              <a:rPr lang="en-US" sz="2400" i="1">
                <a:solidFill>
                  <a:schemeClr val="hlink"/>
                </a:solidFill>
              </a:rPr>
              <a:t>a statistical ensemble representing a probability distribution of microscopic states of the system.</a:t>
            </a:r>
          </a:p>
          <a:p>
            <a:pPr lvl="1"/>
            <a:r>
              <a:rPr lang="en-US" sz="2400"/>
              <a:t>All systems are in thermal equilibrium (T)</a:t>
            </a:r>
          </a:p>
          <a:p>
            <a:pPr lvl="1"/>
            <a:r>
              <a:rPr lang="en-US" sz="2400"/>
              <a:t>Volumes (V) and compositions (N) of each systems are equal</a:t>
            </a:r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r>
              <a:rPr lang="en-US" sz="2000"/>
              <a:t>Configuration of the Ensemble and its weight</a:t>
            </a:r>
            <a:endParaRPr lang="th-TH" sz="2000"/>
          </a:p>
        </p:txBody>
      </p:sp>
      <p:grpSp>
        <p:nvGrpSpPr>
          <p:cNvPr id="10433" name="Group 193"/>
          <p:cNvGrpSpPr>
            <a:grpSpLocks/>
          </p:cNvGrpSpPr>
          <p:nvPr/>
        </p:nvGrpSpPr>
        <p:grpSpPr bwMode="auto">
          <a:xfrm>
            <a:off x="3575050" y="3573463"/>
            <a:ext cx="2228850" cy="2232025"/>
            <a:chOff x="2269" y="2115"/>
            <a:chExt cx="1404" cy="1406"/>
          </a:xfrm>
        </p:grpSpPr>
        <p:grpSp>
          <p:nvGrpSpPr>
            <p:cNvPr id="10244" name="Group 4"/>
            <p:cNvGrpSpPr>
              <a:grpSpLocks/>
            </p:cNvGrpSpPr>
            <p:nvPr/>
          </p:nvGrpSpPr>
          <p:grpSpPr bwMode="auto">
            <a:xfrm>
              <a:off x="2757" y="2603"/>
              <a:ext cx="430" cy="430"/>
              <a:chOff x="2426" y="2115"/>
              <a:chExt cx="817" cy="817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FF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46" name="Oval 6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1" name="Oval 11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2" name="Oval 12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3" name="Oval 13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4" name="Oval 14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5" name="Oval 15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/>
          </p:nvGrpSpPr>
          <p:grpSpPr bwMode="auto">
            <a:xfrm rot="-5400000">
              <a:off x="2269" y="2604"/>
              <a:ext cx="430" cy="429"/>
              <a:chOff x="2426" y="2115"/>
              <a:chExt cx="817" cy="817"/>
            </a:xfrm>
          </p:grpSpPr>
          <p:sp>
            <p:nvSpPr>
              <p:cNvPr id="10258" name="Rectangle 18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6" name="Oval 26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7" name="Oval 27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68" name="Oval 28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293" name="Group 53"/>
            <p:cNvGrpSpPr>
              <a:grpSpLocks/>
            </p:cNvGrpSpPr>
            <p:nvPr/>
          </p:nvGrpSpPr>
          <p:grpSpPr bwMode="auto">
            <a:xfrm rot="5400000" flipH="1">
              <a:off x="3243" y="2604"/>
              <a:ext cx="430" cy="429"/>
              <a:chOff x="2426" y="2115"/>
              <a:chExt cx="817" cy="817"/>
            </a:xfrm>
          </p:grpSpPr>
          <p:sp>
            <p:nvSpPr>
              <p:cNvPr id="10294" name="Rectangle 54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5" name="Oval 55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6" name="Oval 56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7" name="Oval 57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8" name="Oval 58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9" name="Oval 59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0" name="Oval 60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1" name="Oval 61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2" name="Oval 62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3" name="Oval 63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4" name="Oval 64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305" name="Group 65"/>
            <p:cNvGrpSpPr>
              <a:grpSpLocks/>
            </p:cNvGrpSpPr>
            <p:nvPr/>
          </p:nvGrpSpPr>
          <p:grpSpPr bwMode="auto">
            <a:xfrm flipV="1">
              <a:off x="2760" y="3091"/>
              <a:ext cx="430" cy="430"/>
              <a:chOff x="2426" y="2115"/>
              <a:chExt cx="817" cy="817"/>
            </a:xfrm>
          </p:grpSpPr>
          <p:sp>
            <p:nvSpPr>
              <p:cNvPr id="10306" name="Rectangle 66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7" name="Oval 67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8" name="Oval 68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9" name="Oval 69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0" name="Oval 70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1" name="Oval 71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2" name="Oval 72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3" name="Oval 73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4" name="Oval 74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5" name="Oval 75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6" name="Oval 76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317" name="Group 77"/>
            <p:cNvGrpSpPr>
              <a:grpSpLocks/>
            </p:cNvGrpSpPr>
            <p:nvPr/>
          </p:nvGrpSpPr>
          <p:grpSpPr bwMode="auto">
            <a:xfrm rot="5400000" flipV="1">
              <a:off x="2269" y="3091"/>
              <a:ext cx="430" cy="430"/>
              <a:chOff x="2426" y="2115"/>
              <a:chExt cx="817" cy="817"/>
            </a:xfrm>
          </p:grpSpPr>
          <p:sp>
            <p:nvSpPr>
              <p:cNvPr id="10318" name="Rectangle 78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9" name="Oval 79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0" name="Oval 80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1" name="Oval 81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2" name="Oval 82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3" name="Oval 83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4" name="Oval 84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5" name="Oval 85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6" name="Oval 86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7" name="Oval 87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8" name="Oval 88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353" name="Group 113"/>
            <p:cNvGrpSpPr>
              <a:grpSpLocks/>
            </p:cNvGrpSpPr>
            <p:nvPr/>
          </p:nvGrpSpPr>
          <p:grpSpPr bwMode="auto">
            <a:xfrm rot="-5400000" flipH="1" flipV="1">
              <a:off x="3243" y="3091"/>
              <a:ext cx="430" cy="430"/>
              <a:chOff x="2426" y="2115"/>
              <a:chExt cx="817" cy="817"/>
            </a:xfrm>
          </p:grpSpPr>
          <p:sp>
            <p:nvSpPr>
              <p:cNvPr id="10354" name="Rectangle 114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55" name="Oval 115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56" name="Oval 116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57" name="Oval 117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58" name="Oval 118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59" name="Oval 119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0" name="Oval 120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1" name="Oval 121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2" name="Oval 122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3" name="Oval 123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4" name="Oval 124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365" name="Group 125"/>
            <p:cNvGrpSpPr>
              <a:grpSpLocks/>
            </p:cNvGrpSpPr>
            <p:nvPr/>
          </p:nvGrpSpPr>
          <p:grpSpPr bwMode="auto">
            <a:xfrm rot="5400000">
              <a:off x="2760" y="2115"/>
              <a:ext cx="430" cy="430"/>
              <a:chOff x="2426" y="2115"/>
              <a:chExt cx="817" cy="817"/>
            </a:xfrm>
          </p:grpSpPr>
          <p:sp>
            <p:nvSpPr>
              <p:cNvPr id="10366" name="Rectangle 126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7" name="Oval 127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8" name="Oval 128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69" name="Oval 129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0" name="Oval 130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1" name="Oval 131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2" name="Oval 132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3" name="Oval 133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4" name="Oval 134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5" name="Oval 135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6" name="Oval 136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377" name="Group 137"/>
            <p:cNvGrpSpPr>
              <a:grpSpLocks/>
            </p:cNvGrpSpPr>
            <p:nvPr/>
          </p:nvGrpSpPr>
          <p:grpSpPr bwMode="auto">
            <a:xfrm>
              <a:off x="2269" y="2115"/>
              <a:ext cx="430" cy="430"/>
              <a:chOff x="2426" y="2115"/>
              <a:chExt cx="817" cy="817"/>
            </a:xfrm>
          </p:grpSpPr>
          <p:sp>
            <p:nvSpPr>
              <p:cNvPr id="10378" name="Rectangle 138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79" name="Oval 139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0" name="Oval 140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1" name="Oval 141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2" name="Oval 142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3" name="Oval 143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4" name="Oval 144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5" name="Oval 145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6" name="Oval 146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7" name="Oval 147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88" name="Oval 148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413" name="Group 173"/>
            <p:cNvGrpSpPr>
              <a:grpSpLocks/>
            </p:cNvGrpSpPr>
            <p:nvPr/>
          </p:nvGrpSpPr>
          <p:grpSpPr bwMode="auto">
            <a:xfrm rot="10800000" flipH="1">
              <a:off x="3243" y="2115"/>
              <a:ext cx="430" cy="430"/>
              <a:chOff x="2426" y="2115"/>
              <a:chExt cx="817" cy="817"/>
            </a:xfrm>
          </p:grpSpPr>
          <p:sp>
            <p:nvSpPr>
              <p:cNvPr id="10414" name="Rectangle 174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15" name="Oval 175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16" name="Oval 176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17" name="Oval 177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18" name="Oval 178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19" name="Oval 179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20" name="Oval 180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21" name="Oval 181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22" name="Oval 182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23" name="Oval 183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424" name="Oval 184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10428" name="Group 188"/>
          <p:cNvGrpSpPr>
            <a:grpSpLocks/>
          </p:cNvGrpSpPr>
          <p:nvPr/>
        </p:nvGrpSpPr>
        <p:grpSpPr bwMode="auto">
          <a:xfrm>
            <a:off x="2339975" y="4311650"/>
            <a:ext cx="1412875" cy="341313"/>
            <a:chOff x="286" y="2205"/>
            <a:chExt cx="1097" cy="265"/>
          </a:xfrm>
        </p:grpSpPr>
        <p:graphicFrame>
          <p:nvGraphicFramePr>
            <p:cNvPr id="10429" name="Object 189"/>
            <p:cNvGraphicFramePr>
              <a:graphicFrameLocks noChangeAspect="1"/>
            </p:cNvGraphicFramePr>
            <p:nvPr/>
          </p:nvGraphicFramePr>
          <p:xfrm>
            <a:off x="286" y="2205"/>
            <a:ext cx="765" cy="265"/>
          </p:xfrm>
          <a:graphic>
            <a:graphicData uri="http://schemas.openxmlformats.org/presentationml/2006/ole">
              <p:oleObj spid="_x0000_s10447" name="Equation" r:id="rId3" imgW="21109680" imgH="7302600" progId="Equation.3">
                <p:embed/>
              </p:oleObj>
            </a:graphicData>
          </a:graphic>
        </p:graphicFrame>
        <p:sp>
          <p:nvSpPr>
            <p:cNvPr id="10430" name="Line 190"/>
            <p:cNvSpPr>
              <a:spLocks noChangeShapeType="1"/>
            </p:cNvSpPr>
            <p:nvPr/>
          </p:nvSpPr>
          <p:spPr bwMode="auto">
            <a:xfrm>
              <a:off x="1111" y="2341"/>
              <a:ext cx="272" cy="46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0434" name="Group 194"/>
          <p:cNvGrpSpPr>
            <a:grpSpLocks/>
          </p:cNvGrpSpPr>
          <p:nvPr/>
        </p:nvGrpSpPr>
        <p:grpSpPr bwMode="auto">
          <a:xfrm>
            <a:off x="5940425" y="3613150"/>
            <a:ext cx="1625600" cy="2159000"/>
            <a:chOff x="3742" y="2115"/>
            <a:chExt cx="1024" cy="1360"/>
          </a:xfrm>
        </p:grpSpPr>
        <p:sp>
          <p:nvSpPr>
            <p:cNvPr id="10427" name="AutoShape 187"/>
            <p:cNvSpPr>
              <a:spLocks/>
            </p:cNvSpPr>
            <p:nvPr/>
          </p:nvSpPr>
          <p:spPr bwMode="auto">
            <a:xfrm>
              <a:off x="3742" y="2115"/>
              <a:ext cx="166" cy="1360"/>
            </a:xfrm>
            <a:prstGeom prst="rightBrace">
              <a:avLst>
                <a:gd name="adj1" fmla="val 68273"/>
                <a:gd name="adj2" fmla="val 50000"/>
              </a:avLst>
            </a:prstGeom>
            <a:noFill/>
            <a:ln w="1905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aphicFrame>
          <p:nvGraphicFramePr>
            <p:cNvPr id="10432" name="Object 192"/>
            <p:cNvGraphicFramePr>
              <a:graphicFrameLocks noChangeAspect="1"/>
            </p:cNvGraphicFramePr>
            <p:nvPr/>
          </p:nvGraphicFramePr>
          <p:xfrm>
            <a:off x="3923" y="2514"/>
            <a:ext cx="843" cy="351"/>
          </p:xfrm>
          <a:graphic>
            <a:graphicData uri="http://schemas.openxmlformats.org/presentationml/2006/ole">
              <p:oleObj spid="_x0000_s10448" name="Equation" r:id="rId4" imgW="799560" imgH="3301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06-D7CC-4AF2-A2FD-0754F32C5AB0}" type="slidenum">
              <a:rPr lang="en-US"/>
              <a:pPr/>
              <a:t>11</a:t>
            </a:fld>
            <a:endParaRPr lang="th-TH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Dominating Configurations</a:t>
            </a:r>
            <a:endParaRPr lang="th-TH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256212"/>
          </a:xfrm>
        </p:spPr>
        <p:txBody>
          <a:bodyPr/>
          <a:lstStyle/>
          <a:p>
            <a:r>
              <a:rPr lang="en-US" sz="2800"/>
              <a:t>Some of the configuration,     , of the ensembles will be very much more probable than others.</a:t>
            </a:r>
          </a:p>
          <a:p>
            <a:pPr lvl="1"/>
            <a:r>
              <a:rPr lang="en-US" sz="2400"/>
              <a:t>Energy of the whole ensemble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In the thermodynamic limit,             , the dominating configuration is overwhelmingly the most probable, and it dominates the properties of the system virtually completely </a:t>
            </a:r>
            <a:endParaRPr lang="th-TH" sz="2400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843213" y="4043363"/>
          <a:ext cx="2894012" cy="657225"/>
        </p:xfrm>
        <a:graphic>
          <a:graphicData uri="http://schemas.openxmlformats.org/presentationml/2006/ole">
            <p:oleObj spid="_x0000_s11336" name="Equation" r:id="rId3" imgW="35732880" imgH="811548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003800" y="1052513"/>
          <a:ext cx="576263" cy="515937"/>
        </p:xfrm>
        <a:graphic>
          <a:graphicData uri="http://schemas.openxmlformats.org/presentationml/2006/ole">
            <p:oleObj spid="_x0000_s11337" name="Equation" r:id="rId4" imgW="8111160" imgH="7302600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580063" y="1916113"/>
          <a:ext cx="1643062" cy="777875"/>
        </p:xfrm>
        <a:graphic>
          <a:graphicData uri="http://schemas.openxmlformats.org/presentationml/2006/ole">
            <p:oleObj spid="_x0000_s11338" name="Equation" r:id="rId5" imgW="23952960" imgH="11366640" progId="Equation.3">
              <p:embed/>
            </p:oleObj>
          </a:graphicData>
        </a:graphic>
      </p:graphicFrame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2690813" y="2974975"/>
            <a:ext cx="1439862" cy="1066800"/>
            <a:chOff x="1383" y="2251"/>
            <a:chExt cx="1225" cy="907"/>
          </a:xfrm>
        </p:grpSpPr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1383" y="2251"/>
              <a:ext cx="272" cy="27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1701" y="2251"/>
              <a:ext cx="272" cy="27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018" y="2251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2336" y="2251"/>
              <a:ext cx="272" cy="27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383" y="2568"/>
              <a:ext cx="272" cy="2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701" y="2568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2018" y="2568"/>
              <a:ext cx="272" cy="272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336" y="2568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383" y="2886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1701" y="2886"/>
              <a:ext cx="272" cy="272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2018" y="2886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2336" y="2886"/>
              <a:ext cx="272" cy="2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1303" name="Group 39"/>
          <p:cNvGrpSpPr>
            <a:grpSpLocks/>
          </p:cNvGrpSpPr>
          <p:nvPr/>
        </p:nvGrpSpPr>
        <p:grpSpPr bwMode="auto">
          <a:xfrm>
            <a:off x="4500563" y="2965450"/>
            <a:ext cx="1439862" cy="1066800"/>
            <a:chOff x="2608" y="2115"/>
            <a:chExt cx="907" cy="672"/>
          </a:xfrm>
        </p:grpSpPr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2608" y="2115"/>
              <a:ext cx="201" cy="202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2843" y="2115"/>
              <a:ext cx="202" cy="202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078" y="2115"/>
              <a:ext cx="202" cy="202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314" y="2115"/>
              <a:ext cx="201" cy="202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2608" y="2350"/>
              <a:ext cx="201" cy="201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2843" y="2350"/>
              <a:ext cx="202" cy="201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3078" y="2350"/>
              <a:ext cx="202" cy="201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3314" y="2350"/>
              <a:ext cx="201" cy="201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2608" y="2585"/>
              <a:ext cx="201" cy="202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2843" y="2585"/>
              <a:ext cx="202" cy="202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3078" y="2585"/>
              <a:ext cx="202" cy="202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314" y="2585"/>
              <a:ext cx="201" cy="202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3563938" y="2406650"/>
          <a:ext cx="1562100" cy="527050"/>
        </p:xfrm>
        <a:graphic>
          <a:graphicData uri="http://schemas.openxmlformats.org/presentationml/2006/ole">
            <p:oleObj spid="_x0000_s11339" name="Equation" r:id="rId6" imgW="22734360" imgH="7709040" progId="Equation.3">
              <p:embed/>
            </p:oleObj>
          </a:graphicData>
        </a:graphic>
      </p:graphicFrame>
      <p:graphicFrame>
        <p:nvGraphicFramePr>
          <p:cNvPr id="11305" name="Object 41"/>
          <p:cNvGraphicFramePr>
            <a:graphicFrameLocks noChangeAspect="1"/>
          </p:cNvGraphicFramePr>
          <p:nvPr/>
        </p:nvGraphicFramePr>
        <p:xfrm>
          <a:off x="4932363" y="4616450"/>
          <a:ext cx="1008062" cy="438150"/>
        </p:xfrm>
        <a:graphic>
          <a:graphicData uri="http://schemas.openxmlformats.org/presentationml/2006/ole">
            <p:oleObj spid="_x0000_s11340" name="Equation" r:id="rId7" imgW="15829200" imgH="689616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156176" y="3356992"/>
            <a:ext cx="211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{11,0,0,0,0,0,0,0,1}</a:t>
            </a:r>
            <a:endParaRPr lang="th-TH"/>
          </a:p>
        </p:txBody>
      </p:sp>
      <p:sp>
        <p:nvSpPr>
          <p:cNvPr id="38" name="TextBox 37"/>
          <p:cNvSpPr txBox="1"/>
          <p:nvPr/>
        </p:nvSpPr>
        <p:spPr>
          <a:xfrm>
            <a:off x="539552" y="3356992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{1,6,1,1,1,1,1,0,0}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56B3-37A9-43DD-B99F-B9FC19E0F3D0}" type="slidenum">
              <a:rPr lang="en-US"/>
              <a:pPr/>
              <a:t>12</a:t>
            </a:fld>
            <a:endParaRPr lang="th-TH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weight of a configuration   	         is</a:t>
            </a:r>
            <a:endParaRPr lang="th-TH"/>
          </a:p>
          <a:p>
            <a:endParaRPr lang="th-TH"/>
          </a:p>
          <a:p>
            <a:endParaRPr lang="th-TH"/>
          </a:p>
          <a:p>
            <a:pPr lvl="1"/>
            <a:r>
              <a:rPr lang="en-US"/>
              <a:t>The configuration of greatest weight, subject to the total energy and composition constraints is given by the canonical distribution</a:t>
            </a:r>
            <a:endParaRPr lang="th-TH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156325" y="1125538"/>
          <a:ext cx="1728788" cy="498475"/>
        </p:xfrm>
        <a:graphic>
          <a:graphicData uri="http://schemas.openxmlformats.org/presentationml/2006/ole">
            <p:oleObj spid="_x0000_s12320" name="Equation" r:id="rId3" imgW="25171560" imgH="730260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203575" y="1700213"/>
          <a:ext cx="2455863" cy="996950"/>
        </p:xfrm>
        <a:graphic>
          <a:graphicData uri="http://schemas.openxmlformats.org/presentationml/2006/ole">
            <p:oleObj spid="_x0000_s12321" name="Equation" r:id="rId4" imgW="35732880" imgH="14617800" progId="Equation.3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910013" y="4508500"/>
          <a:ext cx="1452562" cy="969963"/>
        </p:xfrm>
        <a:graphic>
          <a:graphicData uri="http://schemas.openxmlformats.org/presentationml/2006/ole">
            <p:oleObj spid="_x0000_s12322" name="Equation" r:id="rId5" imgW="21109680" imgH="14211360" progId="Equation.3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924300" y="5516563"/>
          <a:ext cx="1703388" cy="747712"/>
        </p:xfrm>
        <a:graphic>
          <a:graphicData uri="http://schemas.openxmlformats.org/presentationml/2006/ole">
            <p:oleObj spid="_x0000_s12323" name="Equation" r:id="rId6" imgW="24765480" imgH="10960200" progId="Equation.3">
              <p:embed/>
            </p:oleObj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940425" y="5589588"/>
            <a:ext cx="309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folHlink"/>
                </a:solidFill>
              </a:rPr>
              <a:t>Canonical Partition Function</a:t>
            </a:r>
            <a:endParaRPr lang="th-TH" i="1">
              <a:solidFill>
                <a:schemeClr val="folHlink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940425" y="4797425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folHlink"/>
                </a:solidFill>
              </a:rPr>
              <a:t>Canonical Distribution</a:t>
            </a:r>
            <a:endParaRPr lang="th-TH" i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E9E-2B25-4BA0-B19B-3EAE631B31E4}" type="slidenum">
              <a:rPr lang="en-US"/>
              <a:pPr/>
              <a:t>13</a:t>
            </a:fld>
            <a:endParaRPr lang="th-TH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Fluctuations from the </a:t>
            </a:r>
            <a:br>
              <a:rPr lang="en-US" sz="3600"/>
            </a:br>
            <a:r>
              <a:rPr lang="en-US" sz="3600"/>
              <a:t>Most Probable Distribution</a:t>
            </a:r>
            <a:endParaRPr lang="th-TH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5578475" cy="5708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probability of an ensemble having a specified energy is given by the probability of state times the number of state</a:t>
            </a:r>
          </a:p>
          <a:p>
            <a:pPr lvl="1">
              <a:lnSpc>
                <a:spcPct val="90000"/>
              </a:lnSpc>
              <a:buClr>
                <a:srgbClr val="CC99FF"/>
              </a:buClr>
              <a:buFont typeface="Wingdings" pitchFamily="2" charset="2"/>
              <a:buChar char="§"/>
            </a:pPr>
            <a:r>
              <a:rPr lang="en-US" sz="2400">
                <a:solidFill>
                  <a:srgbClr val="00CCFF"/>
                </a:solidFill>
              </a:rPr>
              <a:t>Low energy states are more probable than the higher ones</a:t>
            </a:r>
          </a:p>
          <a:p>
            <a:pPr lvl="1">
              <a:lnSpc>
                <a:spcPct val="90000"/>
              </a:lnSpc>
              <a:buClr>
                <a:srgbClr val="CC99FF"/>
              </a:buClr>
              <a:buFont typeface="Wingdings" pitchFamily="2" charset="2"/>
              <a:buChar char="§"/>
            </a:pPr>
            <a:r>
              <a:rPr lang="en-US" sz="2400"/>
              <a:t>There may be numerous states with almost identical energies</a:t>
            </a:r>
          </a:p>
          <a:p>
            <a:pPr lvl="1">
              <a:lnSpc>
                <a:spcPct val="90000"/>
              </a:lnSpc>
              <a:buClr>
                <a:srgbClr val="CC99FF"/>
              </a:buClr>
              <a:buFont typeface="Wingdings" pitchFamily="2" charset="2"/>
              <a:buChar char="§"/>
            </a:pPr>
            <a:r>
              <a:rPr lang="en-US" sz="2400">
                <a:solidFill>
                  <a:srgbClr val="00FF00"/>
                </a:solidFill>
              </a:rPr>
              <a:t>The density of states is a very sharply increasing function of energy</a:t>
            </a:r>
          </a:p>
          <a:p>
            <a:pPr>
              <a:lnSpc>
                <a:spcPct val="90000"/>
              </a:lnSpc>
            </a:pPr>
            <a:r>
              <a:rPr lang="en-US" sz="2800"/>
              <a:t>Most members of the ensemble have an energy very close to the mean value</a:t>
            </a:r>
            <a:endParaRPr lang="th-TH" sz="28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26263" y="4945063"/>
            <a:ext cx="1887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Energy</a:t>
            </a:r>
            <a:endParaRPr lang="th-TH"/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6053138" y="1881188"/>
            <a:ext cx="3200400" cy="3030537"/>
            <a:chOff x="3648" y="1185"/>
            <a:chExt cx="2016" cy="1909"/>
          </a:xfrm>
        </p:grpSpPr>
        <p:sp>
          <p:nvSpPr>
            <p:cNvPr id="15365" name="Freeform 5"/>
            <p:cNvSpPr>
              <a:spLocks/>
            </p:cNvSpPr>
            <p:nvPr/>
          </p:nvSpPr>
          <p:spPr bwMode="auto">
            <a:xfrm>
              <a:off x="3648" y="1514"/>
              <a:ext cx="1467" cy="1580"/>
            </a:xfrm>
            <a:custGeom>
              <a:avLst/>
              <a:gdLst/>
              <a:ahLst/>
              <a:cxnLst>
                <a:cxn ang="0">
                  <a:pos x="0" y="1580"/>
                </a:cxn>
                <a:cxn ang="0">
                  <a:pos x="555" y="1387"/>
                </a:cxn>
                <a:cxn ang="0">
                  <a:pos x="1152" y="928"/>
                </a:cxn>
                <a:cxn ang="0">
                  <a:pos x="1467" y="0"/>
                </a:cxn>
              </a:cxnLst>
              <a:rect l="0" t="0" r="r" b="b"/>
              <a:pathLst>
                <a:path w="1467" h="1580">
                  <a:moveTo>
                    <a:pt x="0" y="1580"/>
                  </a:moveTo>
                  <a:cubicBezTo>
                    <a:pt x="92" y="1548"/>
                    <a:pt x="363" y="1496"/>
                    <a:pt x="555" y="1387"/>
                  </a:cubicBezTo>
                  <a:cubicBezTo>
                    <a:pt x="747" y="1278"/>
                    <a:pt x="1000" y="1159"/>
                    <a:pt x="1152" y="928"/>
                  </a:cubicBezTo>
                  <a:cubicBezTo>
                    <a:pt x="1304" y="697"/>
                    <a:pt x="1401" y="193"/>
                    <a:pt x="1467" y="0"/>
                  </a:cubicBezTo>
                </a:path>
              </a:pathLst>
            </a:custGeom>
            <a:noFill/>
            <a:ln w="28575" cap="rnd" cmpd="sng">
              <a:solidFill>
                <a:srgbClr val="99FF3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4912" y="1185"/>
              <a:ext cx="7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solidFill>
                    <a:srgbClr val="339933"/>
                  </a:solidFill>
                </a:rPr>
                <a:t>Number of States</a:t>
              </a:r>
              <a:endParaRPr lang="th-TH" sz="1400" i="1">
                <a:solidFill>
                  <a:srgbClr val="339933"/>
                </a:solidFill>
              </a:endParaRPr>
            </a:p>
          </p:txBody>
        </p: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6013450" y="1868488"/>
            <a:ext cx="2492375" cy="3065462"/>
            <a:chOff x="3623" y="1177"/>
            <a:chExt cx="1570" cy="1931"/>
          </a:xfrm>
        </p:grpSpPr>
        <p:sp>
          <p:nvSpPr>
            <p:cNvPr id="15368" name="Freeform 8"/>
            <p:cNvSpPr>
              <a:spLocks/>
            </p:cNvSpPr>
            <p:nvPr/>
          </p:nvSpPr>
          <p:spPr bwMode="auto">
            <a:xfrm>
              <a:off x="3795" y="1507"/>
              <a:ext cx="1398" cy="1601"/>
            </a:xfrm>
            <a:custGeom>
              <a:avLst/>
              <a:gdLst/>
              <a:ahLst/>
              <a:cxnLst>
                <a:cxn ang="0">
                  <a:pos x="1398" y="1601"/>
                </a:cxn>
                <a:cxn ang="0">
                  <a:pos x="818" y="1416"/>
                </a:cxn>
                <a:cxn ang="0">
                  <a:pos x="289" y="939"/>
                </a:cxn>
                <a:cxn ang="0">
                  <a:pos x="0" y="0"/>
                </a:cxn>
              </a:cxnLst>
              <a:rect l="0" t="0" r="r" b="b"/>
              <a:pathLst>
                <a:path w="1398" h="1601">
                  <a:moveTo>
                    <a:pt x="1398" y="1601"/>
                  </a:moveTo>
                  <a:cubicBezTo>
                    <a:pt x="1301" y="1570"/>
                    <a:pt x="1003" y="1526"/>
                    <a:pt x="818" y="1416"/>
                  </a:cubicBezTo>
                  <a:cubicBezTo>
                    <a:pt x="633" y="1306"/>
                    <a:pt x="425" y="1175"/>
                    <a:pt x="289" y="939"/>
                  </a:cubicBezTo>
                  <a:cubicBezTo>
                    <a:pt x="153" y="703"/>
                    <a:pt x="60" y="196"/>
                    <a:pt x="0" y="0"/>
                  </a:cubicBezTo>
                </a:path>
              </a:pathLst>
            </a:custGeom>
            <a:noFill/>
            <a:ln w="28575" cap="rnd" cmpd="sng">
              <a:solidFill>
                <a:srgbClr val="0099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3623" y="1177"/>
              <a:ext cx="7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solidFill>
                    <a:schemeClr val="accent1"/>
                  </a:solidFill>
                </a:rPr>
                <a:t>Probability of States</a:t>
              </a:r>
              <a:endParaRPr lang="th-TH" sz="1400" i="1">
                <a:solidFill>
                  <a:schemeClr val="accent1"/>
                </a:solidFill>
              </a:endParaRPr>
            </a:p>
          </p:txBody>
        </p: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6121400" y="1554163"/>
            <a:ext cx="2395538" cy="3460750"/>
            <a:chOff x="3691" y="979"/>
            <a:chExt cx="1509" cy="2180"/>
          </a:xfrm>
        </p:grpSpPr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3691" y="1448"/>
              <a:ext cx="1509" cy="1711"/>
            </a:xfrm>
            <a:custGeom>
              <a:avLst/>
              <a:gdLst/>
              <a:ahLst/>
              <a:cxnLst>
                <a:cxn ang="0">
                  <a:pos x="0" y="1646"/>
                </a:cxn>
                <a:cxn ang="0">
                  <a:pos x="608" y="1416"/>
                </a:cxn>
                <a:cxn ang="0">
                  <a:pos x="709" y="3"/>
                </a:cxn>
                <a:cxn ang="0">
                  <a:pos x="848" y="1437"/>
                </a:cxn>
                <a:cxn ang="0">
                  <a:pos x="1509" y="1645"/>
                </a:cxn>
              </a:cxnLst>
              <a:rect l="0" t="0" r="r" b="b"/>
              <a:pathLst>
                <a:path w="1509" h="1711">
                  <a:moveTo>
                    <a:pt x="0" y="1646"/>
                  </a:moveTo>
                  <a:cubicBezTo>
                    <a:pt x="101" y="1608"/>
                    <a:pt x="490" y="1690"/>
                    <a:pt x="608" y="1416"/>
                  </a:cubicBezTo>
                  <a:cubicBezTo>
                    <a:pt x="726" y="1142"/>
                    <a:pt x="669" y="0"/>
                    <a:pt x="709" y="3"/>
                  </a:cubicBezTo>
                  <a:cubicBezTo>
                    <a:pt x="749" y="6"/>
                    <a:pt x="715" y="1163"/>
                    <a:pt x="848" y="1437"/>
                  </a:cubicBezTo>
                  <a:cubicBezTo>
                    <a:pt x="981" y="1711"/>
                    <a:pt x="1371" y="1602"/>
                    <a:pt x="1509" y="1645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4214" y="979"/>
              <a:ext cx="7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solidFill>
                    <a:srgbClr val="CC3300"/>
                  </a:solidFill>
                </a:rPr>
                <a:t>Probability of Energy</a:t>
              </a:r>
              <a:endParaRPr lang="th-TH" sz="1400" i="1">
                <a:solidFill>
                  <a:srgbClr val="CC3300"/>
                </a:solidFill>
              </a:endParaRPr>
            </a:p>
          </p:txBody>
        </p:sp>
      </p:grpSp>
      <p:sp>
        <p:nvSpPr>
          <p:cNvPr id="15364" name="Freeform 4"/>
          <p:cNvSpPr>
            <a:spLocks/>
          </p:cNvSpPr>
          <p:nvPr/>
        </p:nvSpPr>
        <p:spPr bwMode="auto">
          <a:xfrm>
            <a:off x="6053138" y="2327275"/>
            <a:ext cx="2798762" cy="259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33"/>
              </a:cxn>
              <a:cxn ang="0">
                <a:pos x="1859" y="1633"/>
              </a:cxn>
            </a:cxnLst>
            <a:rect l="0" t="0" r="r" b="b"/>
            <a:pathLst>
              <a:path w="1859" h="1633">
                <a:moveTo>
                  <a:pt x="0" y="0"/>
                </a:moveTo>
                <a:lnTo>
                  <a:pt x="0" y="1633"/>
                </a:lnTo>
                <a:lnTo>
                  <a:pt x="1859" y="1633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E368-6294-4158-ACE8-8EF1F1A3BCE8}" type="slidenum">
              <a:rPr lang="en-US" smtClean="0"/>
              <a:pPr/>
              <a:t>14</a:t>
            </a:fld>
            <a:endParaRPr lang="th-TH"/>
          </a:p>
        </p:txBody>
      </p:sp>
      <p:pic>
        <p:nvPicPr>
          <p:cNvPr id="40962" name="Picture 2" descr="http://www.potentash.com/wp-content/uploads/2015/10/sho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74" t="-999" r="1174" b="999"/>
          <a:stretch/>
        </p:blipFill>
        <p:spPr bwMode="auto">
          <a:xfrm>
            <a:off x="324000" y="648000"/>
            <a:ext cx="6096000" cy="577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52845" y="1335880"/>
            <a:ext cx="5919355" cy="4944346"/>
            <a:chOff x="452845" y="1335880"/>
            <a:chExt cx="5919355" cy="4944346"/>
          </a:xfrm>
        </p:grpSpPr>
        <p:sp>
          <p:nvSpPr>
            <p:cNvPr id="5" name="Rounded Rectangle 4"/>
            <p:cNvSpPr/>
            <p:nvPr/>
          </p:nvSpPr>
          <p:spPr>
            <a:xfrm>
              <a:off x="457200" y="1335880"/>
              <a:ext cx="5915000" cy="2309144"/>
            </a:xfrm>
            <a:prstGeom prst="roundRect">
              <a:avLst>
                <a:gd name="adj" fmla="val 4573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2846" y="3714437"/>
              <a:ext cx="5919354" cy="601547"/>
            </a:xfrm>
            <a:prstGeom prst="roundRect">
              <a:avLst>
                <a:gd name="adj" fmla="val 4573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2846" y="4387055"/>
              <a:ext cx="5062141" cy="907469"/>
            </a:xfrm>
            <a:prstGeom prst="roundRect">
              <a:avLst>
                <a:gd name="adj" fmla="val 4573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2845" y="5372757"/>
              <a:ext cx="4407187" cy="907469"/>
            </a:xfrm>
            <a:prstGeom prst="roundRect">
              <a:avLst>
                <a:gd name="adj" fmla="val 4573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Oval 5"/>
            <p:cNvSpPr/>
            <p:nvPr/>
          </p:nvSpPr>
          <p:spPr>
            <a:xfrm>
              <a:off x="5643833" y="5589240"/>
              <a:ext cx="690986" cy="6909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444208" y="980728"/>
            <a:ext cx="2699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แบบ </a:t>
            </a:r>
            <a:r>
              <a:rPr lang="en-US" sz="4400" b="1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vs </a:t>
            </a:r>
            <a:r>
              <a:rPr lang="th-TH" sz="4400" b="1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ราคา </a:t>
            </a:r>
            <a:r>
              <a:rPr lang="en-US" sz="4400" b="1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?</a:t>
            </a:r>
            <a:endParaRPr lang="th-TH" sz="4400" b="1">
              <a:solidFill>
                <a:srgbClr val="FFC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328842" y="1915532"/>
            <a:ext cx="3669551" cy="4825791"/>
            <a:chOff x="4328842" y="1915532"/>
            <a:chExt cx="3669551" cy="4825791"/>
          </a:xfrm>
        </p:grpSpPr>
        <p:grpSp>
          <p:nvGrpSpPr>
            <p:cNvPr id="15" name="Group 14"/>
            <p:cNvGrpSpPr/>
            <p:nvPr/>
          </p:nvGrpSpPr>
          <p:grpSpPr>
            <a:xfrm>
              <a:off x="4328842" y="1915532"/>
              <a:ext cx="3669551" cy="4825791"/>
              <a:chOff x="4328842" y="1915532"/>
              <a:chExt cx="3669551" cy="482579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6296811" y="1915532"/>
                <a:ext cx="1701582" cy="735809"/>
                <a:chOff x="6296811" y="1915532"/>
                <a:chExt cx="1701582" cy="735809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7108406" y="1915532"/>
                  <a:ext cx="8899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10,000</a:t>
                  </a:r>
                  <a:endParaRPr lang="th-TH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6396445" y="2100198"/>
                  <a:ext cx="767843" cy="444137"/>
                </a:xfrm>
                <a:custGeom>
                  <a:avLst/>
                  <a:gdLst>
                    <a:gd name="connsiteX0" fmla="*/ 1227909 w 1227909"/>
                    <a:gd name="connsiteY0" fmla="*/ 0 h 444137"/>
                    <a:gd name="connsiteX1" fmla="*/ 452846 w 1227909"/>
                    <a:gd name="connsiteY1" fmla="*/ 0 h 444137"/>
                    <a:gd name="connsiteX2" fmla="*/ 0 w 1227909"/>
                    <a:gd name="connsiteY2" fmla="*/ 444137 h 444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27909" h="444137">
                      <a:moveTo>
                        <a:pt x="1227909" y="0"/>
                      </a:moveTo>
                      <a:lnTo>
                        <a:pt x="452846" y="0"/>
                      </a:lnTo>
                      <a:lnTo>
                        <a:pt x="0" y="444137"/>
                      </a:ln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6296811" y="2507325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296811" y="3347082"/>
                <a:ext cx="1573342" cy="735809"/>
                <a:chOff x="6296811" y="1915532"/>
                <a:chExt cx="1573342" cy="7358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7108406" y="1915532"/>
                  <a:ext cx="7617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5,000</a:t>
                  </a:r>
                  <a:endParaRPr lang="th-TH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6396445" y="2100198"/>
                  <a:ext cx="767843" cy="444137"/>
                </a:xfrm>
                <a:custGeom>
                  <a:avLst/>
                  <a:gdLst>
                    <a:gd name="connsiteX0" fmla="*/ 1227909 w 1227909"/>
                    <a:gd name="connsiteY0" fmla="*/ 0 h 444137"/>
                    <a:gd name="connsiteX1" fmla="*/ 452846 w 1227909"/>
                    <a:gd name="connsiteY1" fmla="*/ 0 h 444137"/>
                    <a:gd name="connsiteX2" fmla="*/ 0 w 1227909"/>
                    <a:gd name="connsiteY2" fmla="*/ 444137 h 444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27909" h="444137">
                      <a:moveTo>
                        <a:pt x="1227909" y="0"/>
                      </a:moveTo>
                      <a:lnTo>
                        <a:pt x="452846" y="0"/>
                      </a:lnTo>
                      <a:lnTo>
                        <a:pt x="0" y="444137"/>
                      </a:ln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296811" y="2507325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5425956" y="4285422"/>
                <a:ext cx="2463428" cy="511730"/>
                <a:chOff x="6296811" y="1784541"/>
                <a:chExt cx="1375156" cy="1015115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7246738" y="1784541"/>
                  <a:ext cx="425229" cy="7326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2,000</a:t>
                  </a:r>
                  <a:endParaRPr lang="th-TH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6358405" y="2097419"/>
                  <a:ext cx="899355" cy="461413"/>
                </a:xfrm>
                <a:custGeom>
                  <a:avLst/>
                  <a:gdLst>
                    <a:gd name="connsiteX0" fmla="*/ 1227909 w 1227909"/>
                    <a:gd name="connsiteY0" fmla="*/ 0 h 444137"/>
                    <a:gd name="connsiteX1" fmla="*/ 452846 w 1227909"/>
                    <a:gd name="connsiteY1" fmla="*/ 0 h 444137"/>
                    <a:gd name="connsiteX2" fmla="*/ 0 w 1227909"/>
                    <a:gd name="connsiteY2" fmla="*/ 444137 h 444137"/>
                    <a:gd name="connsiteX0" fmla="*/ 1227909 w 1227909"/>
                    <a:gd name="connsiteY0" fmla="*/ 17276 h 461413"/>
                    <a:gd name="connsiteX1" fmla="*/ 140287 w 1227909"/>
                    <a:gd name="connsiteY1" fmla="*/ 0 h 461413"/>
                    <a:gd name="connsiteX2" fmla="*/ 0 w 1227909"/>
                    <a:gd name="connsiteY2" fmla="*/ 461413 h 461413"/>
                    <a:gd name="connsiteX0" fmla="*/ 1573956 w 1573956"/>
                    <a:gd name="connsiteY0" fmla="*/ 34550 h 461413"/>
                    <a:gd name="connsiteX1" fmla="*/ 140287 w 1573956"/>
                    <a:gd name="connsiteY1" fmla="*/ 0 h 461413"/>
                    <a:gd name="connsiteX2" fmla="*/ 0 w 1573956"/>
                    <a:gd name="connsiteY2" fmla="*/ 461413 h 461413"/>
                    <a:gd name="connsiteX0" fmla="*/ 2031632 w 2031632"/>
                    <a:gd name="connsiteY0" fmla="*/ 34550 h 461413"/>
                    <a:gd name="connsiteX1" fmla="*/ 140287 w 2031632"/>
                    <a:gd name="connsiteY1" fmla="*/ 0 h 461413"/>
                    <a:gd name="connsiteX2" fmla="*/ 0 w 2031632"/>
                    <a:gd name="connsiteY2" fmla="*/ 461413 h 461413"/>
                    <a:gd name="connsiteX0" fmla="*/ 2065121 w 2065121"/>
                    <a:gd name="connsiteY0" fmla="*/ 34550 h 461413"/>
                    <a:gd name="connsiteX1" fmla="*/ 140287 w 2065121"/>
                    <a:gd name="connsiteY1" fmla="*/ 0 h 461413"/>
                    <a:gd name="connsiteX2" fmla="*/ 0 w 2065121"/>
                    <a:gd name="connsiteY2" fmla="*/ 461413 h 46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65121" h="461413">
                      <a:moveTo>
                        <a:pt x="2065121" y="34550"/>
                      </a:moveTo>
                      <a:lnTo>
                        <a:pt x="140287" y="0"/>
                      </a:lnTo>
                      <a:lnTo>
                        <a:pt x="0" y="461413"/>
                      </a:ln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296811" y="2465755"/>
                  <a:ext cx="92079" cy="3339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328842" y="6183975"/>
                <a:ext cx="3596144" cy="557348"/>
                <a:chOff x="5587051" y="1360147"/>
                <a:chExt cx="2007470" cy="1105608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7169292" y="1733113"/>
                  <a:ext cx="425229" cy="7326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1,000</a:t>
                  </a:r>
                  <a:endParaRPr lang="th-TH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5651535" y="1692061"/>
                  <a:ext cx="1518344" cy="474301"/>
                </a:xfrm>
                <a:custGeom>
                  <a:avLst/>
                  <a:gdLst>
                    <a:gd name="connsiteX0" fmla="*/ 1227909 w 1227909"/>
                    <a:gd name="connsiteY0" fmla="*/ 0 h 444137"/>
                    <a:gd name="connsiteX1" fmla="*/ 452846 w 1227909"/>
                    <a:gd name="connsiteY1" fmla="*/ 0 h 444137"/>
                    <a:gd name="connsiteX2" fmla="*/ 0 w 1227909"/>
                    <a:gd name="connsiteY2" fmla="*/ 444137 h 444137"/>
                    <a:gd name="connsiteX0" fmla="*/ 1227909 w 1227909"/>
                    <a:gd name="connsiteY0" fmla="*/ 17276 h 461413"/>
                    <a:gd name="connsiteX1" fmla="*/ 140287 w 1227909"/>
                    <a:gd name="connsiteY1" fmla="*/ 0 h 461413"/>
                    <a:gd name="connsiteX2" fmla="*/ 0 w 1227909"/>
                    <a:gd name="connsiteY2" fmla="*/ 461413 h 461413"/>
                    <a:gd name="connsiteX0" fmla="*/ 1573956 w 1573956"/>
                    <a:gd name="connsiteY0" fmla="*/ 34550 h 461413"/>
                    <a:gd name="connsiteX1" fmla="*/ 140287 w 1573956"/>
                    <a:gd name="connsiteY1" fmla="*/ 0 h 461413"/>
                    <a:gd name="connsiteX2" fmla="*/ 0 w 1573956"/>
                    <a:gd name="connsiteY2" fmla="*/ 461413 h 461413"/>
                    <a:gd name="connsiteX0" fmla="*/ 2031632 w 2031632"/>
                    <a:gd name="connsiteY0" fmla="*/ 34550 h 461413"/>
                    <a:gd name="connsiteX1" fmla="*/ 140287 w 2031632"/>
                    <a:gd name="connsiteY1" fmla="*/ 0 h 461413"/>
                    <a:gd name="connsiteX2" fmla="*/ 0 w 2031632"/>
                    <a:gd name="connsiteY2" fmla="*/ 461413 h 461413"/>
                    <a:gd name="connsiteX0" fmla="*/ 2065121 w 2065121"/>
                    <a:gd name="connsiteY0" fmla="*/ 34550 h 461413"/>
                    <a:gd name="connsiteX1" fmla="*/ 140287 w 2065121"/>
                    <a:gd name="connsiteY1" fmla="*/ 0 h 461413"/>
                    <a:gd name="connsiteX2" fmla="*/ 0 w 2065121"/>
                    <a:gd name="connsiteY2" fmla="*/ 461413 h 46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65121" h="461413">
                      <a:moveTo>
                        <a:pt x="2065121" y="34550"/>
                      </a:moveTo>
                      <a:lnTo>
                        <a:pt x="140287" y="0"/>
                      </a:lnTo>
                      <a:lnTo>
                        <a:pt x="0" y="461413"/>
                      </a:ln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5587051" y="1360147"/>
                  <a:ext cx="92079" cy="3339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6027250" y="5194149"/>
                <a:ext cx="1675467" cy="401386"/>
                <a:chOff x="6358405" y="1762605"/>
                <a:chExt cx="935294" cy="796227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6975851" y="1762605"/>
                  <a:ext cx="317848" cy="7326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/>
                    <a:t>1</a:t>
                  </a:r>
                  <a:r>
                    <a:rPr lang="en-US" smtClean="0"/>
                    <a:t>00</a:t>
                  </a:r>
                  <a:endParaRPr lang="th-TH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6358405" y="2097419"/>
                  <a:ext cx="592571" cy="461413"/>
                </a:xfrm>
                <a:custGeom>
                  <a:avLst/>
                  <a:gdLst>
                    <a:gd name="connsiteX0" fmla="*/ 1227909 w 1227909"/>
                    <a:gd name="connsiteY0" fmla="*/ 0 h 444137"/>
                    <a:gd name="connsiteX1" fmla="*/ 452846 w 1227909"/>
                    <a:gd name="connsiteY1" fmla="*/ 0 h 444137"/>
                    <a:gd name="connsiteX2" fmla="*/ 0 w 1227909"/>
                    <a:gd name="connsiteY2" fmla="*/ 444137 h 444137"/>
                    <a:gd name="connsiteX0" fmla="*/ 1227909 w 1227909"/>
                    <a:gd name="connsiteY0" fmla="*/ 17276 h 461413"/>
                    <a:gd name="connsiteX1" fmla="*/ 140287 w 1227909"/>
                    <a:gd name="connsiteY1" fmla="*/ 0 h 461413"/>
                    <a:gd name="connsiteX2" fmla="*/ 0 w 1227909"/>
                    <a:gd name="connsiteY2" fmla="*/ 461413 h 461413"/>
                    <a:gd name="connsiteX0" fmla="*/ 1573956 w 1573956"/>
                    <a:gd name="connsiteY0" fmla="*/ 34550 h 461413"/>
                    <a:gd name="connsiteX1" fmla="*/ 140287 w 1573956"/>
                    <a:gd name="connsiteY1" fmla="*/ 0 h 461413"/>
                    <a:gd name="connsiteX2" fmla="*/ 0 w 1573956"/>
                    <a:gd name="connsiteY2" fmla="*/ 461413 h 461413"/>
                    <a:gd name="connsiteX0" fmla="*/ 2031632 w 2031632"/>
                    <a:gd name="connsiteY0" fmla="*/ 34550 h 461413"/>
                    <a:gd name="connsiteX1" fmla="*/ 140287 w 2031632"/>
                    <a:gd name="connsiteY1" fmla="*/ 0 h 461413"/>
                    <a:gd name="connsiteX2" fmla="*/ 0 w 2031632"/>
                    <a:gd name="connsiteY2" fmla="*/ 461413 h 461413"/>
                    <a:gd name="connsiteX0" fmla="*/ 2065121 w 2065121"/>
                    <a:gd name="connsiteY0" fmla="*/ 34550 h 461413"/>
                    <a:gd name="connsiteX1" fmla="*/ 140287 w 2065121"/>
                    <a:gd name="connsiteY1" fmla="*/ 0 h 461413"/>
                    <a:gd name="connsiteX2" fmla="*/ 0 w 2065121"/>
                    <a:gd name="connsiteY2" fmla="*/ 461413 h 46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65121" h="461413">
                      <a:moveTo>
                        <a:pt x="2065121" y="34550"/>
                      </a:moveTo>
                      <a:lnTo>
                        <a:pt x="140287" y="0"/>
                      </a:lnTo>
                      <a:lnTo>
                        <a:pt x="0" y="461413"/>
                      </a:lnTo>
                    </a:path>
                  </a:pathLst>
                </a:custGeom>
                <a:noFill/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  <p:sp>
          <p:nvSpPr>
            <p:cNvPr id="32" name="TextBox 31"/>
            <p:cNvSpPr txBox="1"/>
            <p:nvPr/>
          </p:nvSpPr>
          <p:spPr>
            <a:xfrm>
              <a:off x="7164288" y="486916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500</a:t>
              </a:r>
              <a:endParaRPr lang="th-TH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228184" y="5013176"/>
              <a:ext cx="864096" cy="0"/>
            </a:xfrm>
            <a:prstGeom prst="line">
              <a:avLst/>
            </a:pr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64979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798" y="1989287"/>
            <a:ext cx="8188002" cy="3897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Probability of degenerated system</a:t>
            </a:r>
            <a:endParaRPr lang="th-TH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79231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E368-6294-4158-ACE8-8EF1F1A3BCE8}" type="slidenum">
              <a:rPr lang="en-US" smtClean="0"/>
              <a:pPr/>
              <a:t>15</a:t>
            </a:fld>
            <a:endParaRPr lang="th-TH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997" y="3080811"/>
            <a:ext cx="1186490" cy="27912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6465" y="3084008"/>
            <a:ext cx="1186490" cy="27912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3757" y="3087058"/>
            <a:ext cx="1186490" cy="27912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3402" y="3080812"/>
            <a:ext cx="1186490" cy="27912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76956" y="3085167"/>
            <a:ext cx="1186490" cy="27912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06344" y="5587851"/>
            <a:ext cx="100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  <a:sym typeface="Symbol" panose="05050102010706020507" pitchFamily="18" charset="2"/>
              </a:rPr>
              <a:t> 1</a:t>
            </a:r>
            <a:endParaRPr lang="th-TH" sz="2000" b="1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9129" y="5605596"/>
            <a:ext cx="100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  <a:sym typeface="Symbol" panose="05050102010706020507" pitchFamily="18" charset="2"/>
              </a:rPr>
              <a:t> = 1</a:t>
            </a:r>
            <a:endParaRPr lang="th-TH" sz="20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6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239-4E00-4FC2-8919-C5F0A2931579}" type="slidenum">
              <a:rPr lang="en-US"/>
              <a:pPr/>
              <a:t>16</a:t>
            </a:fld>
            <a:endParaRPr lang="th-TH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Thermodynamic Information</a:t>
            </a:r>
            <a:endParaRPr lang="th-TH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052513"/>
            <a:ext cx="8229600" cy="5078412"/>
          </a:xfrm>
        </p:spPr>
        <p:txBody>
          <a:bodyPr/>
          <a:lstStyle/>
          <a:p>
            <a:r>
              <a:rPr lang="en-US" sz="2800"/>
              <a:t>The canonical partition function (Q) carries all the thermodynamic information about a system </a:t>
            </a:r>
            <a:endParaRPr lang="th-TH" sz="2800"/>
          </a:p>
          <a:p>
            <a:pPr lvl="1"/>
            <a:r>
              <a:rPr lang="en-US" sz="2400"/>
              <a:t>Q dose not assume that the molecules are independent</a:t>
            </a:r>
            <a:r>
              <a:rPr lang="en-US" sz="2400" smtClean="0"/>
              <a:t>. </a:t>
            </a:r>
            <a:endParaRPr lang="th-TH" sz="2400"/>
          </a:p>
          <a:p>
            <a:r>
              <a:rPr lang="en-US" sz="2800" b="1" i="1"/>
              <a:t>The Internal Energy</a:t>
            </a:r>
            <a:r>
              <a:rPr lang="en-US" sz="2000" b="1" i="1" smtClean="0"/>
              <a:t>: </a:t>
            </a:r>
            <a:r>
              <a:rPr lang="en-US" sz="2000" b="1" i="1" smtClean="0"/>
              <a:t>(average </a:t>
            </a:r>
            <a:r>
              <a:rPr lang="en-US" sz="2000" b="1" i="1" smtClean="0"/>
              <a:t>energy </a:t>
            </a:r>
            <a:r>
              <a:rPr lang="en-US" sz="2000" b="1" i="1" smtClean="0"/>
              <a:t>of each system)</a:t>
            </a:r>
            <a:endParaRPr lang="en-US" sz="2800" b="1" i="1"/>
          </a:p>
          <a:p>
            <a:pPr lvl="1">
              <a:buClr>
                <a:srgbClr val="99FF33"/>
              </a:buClr>
              <a:buSzTx/>
              <a:buFont typeface="Wingdings" pitchFamily="2" charset="2"/>
              <a:buChar char="§"/>
            </a:pPr>
            <a:r>
              <a:rPr lang="en-US" sz="2400"/>
              <a:t> </a:t>
            </a:r>
            <a:endParaRPr lang="en-US" sz="2400">
              <a:sym typeface="Symbol" pitchFamily="18" charset="2"/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566863" y="3409950"/>
          <a:ext cx="3354387" cy="465138"/>
        </p:xfrm>
        <a:graphic>
          <a:graphicData uri="http://schemas.openxmlformats.org/presentationml/2006/ole">
            <p:oleObj spid="_x0000_s14366" name="Equation" r:id="rId3" imgW="55636560" imgH="770904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579563" y="4025900"/>
          <a:ext cx="4849812" cy="808038"/>
        </p:xfrm>
        <a:graphic>
          <a:graphicData uri="http://schemas.openxmlformats.org/presentationml/2006/ole">
            <p:oleObj spid="_x0000_s14367" name="Equation" r:id="rId4" imgW="80415000" imgH="13398480" progId="Equation.3">
              <p:embed/>
            </p:oleObj>
          </a:graphicData>
        </a:graphic>
      </p:graphicFrame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5140325" y="3360738"/>
            <a:ext cx="1293813" cy="527050"/>
            <a:chOff x="4299" y="2227"/>
            <a:chExt cx="815" cy="332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4299" y="2328"/>
              <a:ext cx="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folHlink"/>
                  </a:solidFill>
                </a:rPr>
                <a:t>as N </a:t>
              </a:r>
              <a:r>
                <a:rPr lang="en-US">
                  <a:solidFill>
                    <a:schemeClr val="folHlink"/>
                  </a:solidFill>
                  <a:sym typeface="Symbol" pitchFamily="18" charset="2"/>
                </a:rPr>
                <a:t> 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4502" y="2227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folHlink"/>
                  </a:solidFill>
                </a:rPr>
                <a:t>~</a:t>
              </a:r>
              <a:endParaRPr lang="th-TH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1600200" y="4983163"/>
          <a:ext cx="4775200" cy="906462"/>
        </p:xfrm>
        <a:graphic>
          <a:graphicData uri="http://schemas.openxmlformats.org/presentationml/2006/ole">
            <p:oleObj spid="_x0000_s14368" name="Equation" r:id="rId5" imgW="79196400" imgH="1502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C7C-6531-4398-9455-A7747902A62A}" type="slidenum">
              <a:rPr lang="en-US"/>
              <a:pPr/>
              <a:t>17</a:t>
            </a:fld>
            <a:endParaRPr lang="th-TH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i="1"/>
              <a:t>The Entropy:</a:t>
            </a:r>
          </a:p>
          <a:p>
            <a:pPr lvl="1"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en-US" sz="2400"/>
              <a:t>The total weight of a configuration of the ensemble is the product of the average weight of each member of the ensemble;</a:t>
            </a:r>
          </a:p>
          <a:p>
            <a:pPr lvl="1">
              <a:buClr>
                <a:schemeClr val="folHlink"/>
              </a:buClr>
              <a:buSzTx/>
              <a:buFont typeface="Wingdings" pitchFamily="2" charset="2"/>
              <a:buChar char="§"/>
            </a:pPr>
            <a:endParaRPr lang="en-US" sz="2400"/>
          </a:p>
          <a:p>
            <a:pPr lvl="1"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en-US" sz="2400"/>
              <a:t>The entropy</a:t>
            </a:r>
            <a:endParaRPr lang="th-TH" sz="240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060825" y="2649538"/>
          <a:ext cx="1077913" cy="415925"/>
        </p:xfrm>
        <a:graphic>
          <a:graphicData uri="http://schemas.openxmlformats.org/presentationml/2006/ole">
            <p:oleObj spid="_x0000_s16409" name="Equation" r:id="rId3" imgW="17859960" imgH="689616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630488" y="3546475"/>
          <a:ext cx="4432300" cy="885825"/>
        </p:xfrm>
        <a:graphic>
          <a:graphicData uri="http://schemas.openxmlformats.org/presentationml/2006/ole">
            <p:oleObj spid="_x0000_s16410" name="Equation" r:id="rId4" imgW="62948160" imgH="1258560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179763" y="4473575"/>
          <a:ext cx="3001962" cy="885825"/>
        </p:xfrm>
        <a:graphic>
          <a:graphicData uri="http://schemas.openxmlformats.org/presentationml/2006/ole">
            <p:oleObj spid="_x0000_s16411" name="Equation" r:id="rId5" imgW="42638400" imgH="1258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F1C-C23C-4CE0-BCA5-C6264B428D5E}" type="slidenum">
              <a:rPr lang="en-US"/>
              <a:pPr/>
              <a:t>18</a:t>
            </a:fld>
            <a:endParaRPr lang="th-TH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Independent Molecules</a:t>
            </a:r>
            <a:endParaRPr lang="th-TH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When the molecules are </a:t>
            </a:r>
            <a:r>
              <a:rPr lang="en-US" sz="2800" smtClean="0"/>
              <a:t>independent</a:t>
            </a: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 lvl="1"/>
            <a:r>
              <a:rPr lang="en-US" sz="2400" smtClean="0"/>
              <a:t>Distinguishable </a:t>
            </a:r>
            <a:r>
              <a:rPr lang="en-US" sz="2400"/>
              <a:t>independent molecules</a:t>
            </a:r>
            <a:r>
              <a:rPr lang="en-US" sz="2400" smtClean="0"/>
              <a:t>:</a:t>
            </a:r>
          </a:p>
          <a:p>
            <a:pPr lvl="1">
              <a:buNone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 lvl="1"/>
            <a:r>
              <a:rPr lang="en-US" sz="2400"/>
              <a:t>Indistinguishable independent molecules: </a:t>
            </a:r>
            <a:endParaRPr lang="th-TH" sz="240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946527" y="1925021"/>
          <a:ext cx="1057275" cy="514350"/>
        </p:xfrm>
        <a:graphic>
          <a:graphicData uri="http://schemas.openxmlformats.org/presentationml/2006/ole">
            <p:oleObj spid="_x0000_s17427" name="Equation" r:id="rId3" imgW="15016680" imgH="73026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029450" y="2897916"/>
          <a:ext cx="1143000" cy="942975"/>
        </p:xfrm>
        <a:graphic>
          <a:graphicData uri="http://schemas.openxmlformats.org/presentationml/2006/ole">
            <p:oleObj spid="_x0000_s17428" name="Equation" r:id="rId4" imgW="16235280" imgH="13398480" progId="Equation.3">
              <p:embed/>
            </p:oleObj>
          </a:graphicData>
        </a:graphic>
      </p:graphicFrame>
      <p:grpSp>
        <p:nvGrpSpPr>
          <p:cNvPr id="17464" name="Group 56"/>
          <p:cNvGrpSpPr>
            <a:grpSpLocks/>
          </p:cNvGrpSpPr>
          <p:nvPr/>
        </p:nvGrpSpPr>
        <p:grpSpPr bwMode="auto">
          <a:xfrm>
            <a:off x="4505829" y="4568563"/>
            <a:ext cx="1616075" cy="1482725"/>
            <a:chOff x="1098" y="3136"/>
            <a:chExt cx="1018" cy="934"/>
          </a:xfrm>
        </p:grpSpPr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1098" y="3136"/>
              <a:ext cx="1018" cy="9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1461" y="3530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1853" y="3335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1850" y="3813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1196" y="3202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1427" y="3854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7463" name="Group 55"/>
          <p:cNvGrpSpPr>
            <a:grpSpLocks/>
          </p:cNvGrpSpPr>
          <p:nvPr/>
        </p:nvGrpSpPr>
        <p:grpSpPr bwMode="auto">
          <a:xfrm>
            <a:off x="2638929" y="4563801"/>
            <a:ext cx="1616075" cy="1482725"/>
            <a:chOff x="2252" y="3139"/>
            <a:chExt cx="1018" cy="934"/>
          </a:xfrm>
        </p:grpSpPr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2252" y="3139"/>
              <a:ext cx="1018" cy="9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2928" y="3451"/>
              <a:ext cx="154" cy="15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2690" y="3229"/>
              <a:ext cx="154" cy="154"/>
            </a:xfrm>
            <a:prstGeom prst="ellipse">
              <a:avLst/>
            </a:prstGeom>
            <a:gradFill rotWithShape="1">
              <a:gsLst>
                <a:gs pos="0">
                  <a:srgbClr val="FF5050"/>
                </a:gs>
                <a:gs pos="100000">
                  <a:srgbClr val="FF505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2631" y="3592"/>
              <a:ext cx="128" cy="128"/>
            </a:xfrm>
            <a:prstGeom prst="ellipse">
              <a:avLst/>
            </a:prstGeom>
            <a:gradFill rotWithShape="1">
              <a:gsLst>
                <a:gs pos="0">
                  <a:srgbClr val="99FF33"/>
                </a:gs>
                <a:gs pos="100000">
                  <a:srgbClr val="99FF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2426" y="3813"/>
              <a:ext cx="154" cy="154"/>
            </a:xfrm>
            <a:prstGeom prst="ellipse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2350" y="3205"/>
              <a:ext cx="128" cy="128"/>
            </a:xfrm>
            <a:prstGeom prst="ellipse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CC99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2879" y="3846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7462" name="Group 54"/>
          <p:cNvGrpSpPr>
            <a:grpSpLocks/>
          </p:cNvGrpSpPr>
          <p:nvPr/>
        </p:nvGrpSpPr>
        <p:grpSpPr bwMode="auto">
          <a:xfrm>
            <a:off x="6463216" y="4573326"/>
            <a:ext cx="1531938" cy="1476375"/>
            <a:chOff x="3657" y="3128"/>
            <a:chExt cx="965" cy="930"/>
          </a:xfrm>
        </p:grpSpPr>
        <p:grpSp>
          <p:nvGrpSpPr>
            <p:cNvPr id="17437" name="Group 29"/>
            <p:cNvGrpSpPr>
              <a:grpSpLocks/>
            </p:cNvGrpSpPr>
            <p:nvPr/>
          </p:nvGrpSpPr>
          <p:grpSpPr bwMode="auto">
            <a:xfrm>
              <a:off x="3665" y="3128"/>
              <a:ext cx="352" cy="344"/>
              <a:chOff x="3611" y="3549"/>
              <a:chExt cx="352" cy="344"/>
            </a:xfrm>
          </p:grpSpPr>
          <p:sp>
            <p:nvSpPr>
              <p:cNvPr id="17436" name="Freeform 28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35" name="Oval 27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38" name="Group 30"/>
            <p:cNvGrpSpPr>
              <a:grpSpLocks/>
            </p:cNvGrpSpPr>
            <p:nvPr/>
          </p:nvGrpSpPr>
          <p:grpSpPr bwMode="auto">
            <a:xfrm>
              <a:off x="3966" y="3136"/>
              <a:ext cx="352" cy="344"/>
              <a:chOff x="3611" y="3549"/>
              <a:chExt cx="352" cy="344"/>
            </a:xfrm>
          </p:grpSpPr>
          <p:sp>
            <p:nvSpPr>
              <p:cNvPr id="17439" name="Freeform 31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40" name="Oval 32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41" name="Group 33"/>
            <p:cNvGrpSpPr>
              <a:grpSpLocks/>
            </p:cNvGrpSpPr>
            <p:nvPr/>
          </p:nvGrpSpPr>
          <p:grpSpPr bwMode="auto">
            <a:xfrm>
              <a:off x="4270" y="3129"/>
              <a:ext cx="352" cy="344"/>
              <a:chOff x="3611" y="3549"/>
              <a:chExt cx="352" cy="344"/>
            </a:xfrm>
          </p:grpSpPr>
          <p:sp>
            <p:nvSpPr>
              <p:cNvPr id="17442" name="Freeform 34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43" name="Oval 35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44" name="Group 36"/>
            <p:cNvGrpSpPr>
              <a:grpSpLocks/>
            </p:cNvGrpSpPr>
            <p:nvPr/>
          </p:nvGrpSpPr>
          <p:grpSpPr bwMode="auto">
            <a:xfrm>
              <a:off x="3657" y="3424"/>
              <a:ext cx="352" cy="344"/>
              <a:chOff x="3611" y="3549"/>
              <a:chExt cx="352" cy="344"/>
            </a:xfrm>
          </p:grpSpPr>
          <p:sp>
            <p:nvSpPr>
              <p:cNvPr id="17445" name="Freeform 37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46" name="Oval 38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47" name="Group 39"/>
            <p:cNvGrpSpPr>
              <a:grpSpLocks/>
            </p:cNvGrpSpPr>
            <p:nvPr/>
          </p:nvGrpSpPr>
          <p:grpSpPr bwMode="auto">
            <a:xfrm>
              <a:off x="3958" y="3432"/>
              <a:ext cx="352" cy="344"/>
              <a:chOff x="3611" y="3549"/>
              <a:chExt cx="352" cy="344"/>
            </a:xfrm>
          </p:grpSpPr>
          <p:sp>
            <p:nvSpPr>
              <p:cNvPr id="17448" name="Freeform 40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49" name="Oval 41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50" name="Group 42"/>
            <p:cNvGrpSpPr>
              <a:grpSpLocks/>
            </p:cNvGrpSpPr>
            <p:nvPr/>
          </p:nvGrpSpPr>
          <p:grpSpPr bwMode="auto">
            <a:xfrm>
              <a:off x="4262" y="3425"/>
              <a:ext cx="352" cy="344"/>
              <a:chOff x="3611" y="3549"/>
              <a:chExt cx="352" cy="344"/>
            </a:xfrm>
          </p:grpSpPr>
          <p:sp>
            <p:nvSpPr>
              <p:cNvPr id="17451" name="Freeform 43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52" name="Oval 44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53" name="Group 45"/>
            <p:cNvGrpSpPr>
              <a:grpSpLocks/>
            </p:cNvGrpSpPr>
            <p:nvPr/>
          </p:nvGrpSpPr>
          <p:grpSpPr bwMode="auto">
            <a:xfrm>
              <a:off x="3665" y="3706"/>
              <a:ext cx="352" cy="344"/>
              <a:chOff x="3611" y="3549"/>
              <a:chExt cx="352" cy="344"/>
            </a:xfrm>
          </p:grpSpPr>
          <p:sp>
            <p:nvSpPr>
              <p:cNvPr id="17454" name="Freeform 46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55" name="Oval 47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56" name="Group 48"/>
            <p:cNvGrpSpPr>
              <a:grpSpLocks/>
            </p:cNvGrpSpPr>
            <p:nvPr/>
          </p:nvGrpSpPr>
          <p:grpSpPr bwMode="auto">
            <a:xfrm>
              <a:off x="3966" y="3714"/>
              <a:ext cx="352" cy="344"/>
              <a:chOff x="3611" y="3549"/>
              <a:chExt cx="352" cy="344"/>
            </a:xfrm>
          </p:grpSpPr>
          <p:sp>
            <p:nvSpPr>
              <p:cNvPr id="17457" name="Freeform 49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58" name="Oval 50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7459" name="Group 51"/>
            <p:cNvGrpSpPr>
              <a:grpSpLocks/>
            </p:cNvGrpSpPr>
            <p:nvPr/>
          </p:nvGrpSpPr>
          <p:grpSpPr bwMode="auto">
            <a:xfrm>
              <a:off x="4270" y="3707"/>
              <a:ext cx="352" cy="344"/>
              <a:chOff x="3611" y="3549"/>
              <a:chExt cx="352" cy="344"/>
            </a:xfrm>
          </p:grpSpPr>
          <p:sp>
            <p:nvSpPr>
              <p:cNvPr id="17460" name="Freeform 52"/>
              <p:cNvSpPr>
                <a:spLocks/>
              </p:cNvSpPr>
              <p:nvPr/>
            </p:nvSpPr>
            <p:spPr bwMode="auto">
              <a:xfrm>
                <a:off x="3675" y="3616"/>
                <a:ext cx="288" cy="277"/>
              </a:xfrm>
              <a:custGeom>
                <a:avLst/>
                <a:gdLst/>
                <a:ahLst/>
                <a:cxnLst>
                  <a:cxn ang="0">
                    <a:pos x="0" y="277"/>
                  </a:cxn>
                  <a:cxn ang="0">
                    <a:pos x="0" y="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77">
                    <a:moveTo>
                      <a:pt x="0" y="277"/>
                    </a:moveTo>
                    <a:lnTo>
                      <a:pt x="0" y="0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7461" name="Oval 53"/>
              <p:cNvSpPr>
                <a:spLocks noChangeArrowheads="1"/>
              </p:cNvSpPr>
              <p:nvPr/>
            </p:nvSpPr>
            <p:spPr bwMode="auto">
              <a:xfrm>
                <a:off x="3611" y="3549"/>
                <a:ext cx="128" cy="12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395791" y="5101963"/>
            <a:ext cx="216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9966"/>
                </a:solidFill>
              </a:rPr>
              <a:t>Distinguishable ?</a:t>
            </a:r>
            <a:endParaRPr lang="th-TH" sz="2000">
              <a:solidFill>
                <a:srgbClr val="FF99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976-9C2C-4EC3-AC64-9CC796C154AA}" type="slidenum">
              <a:rPr lang="en-US"/>
              <a:pPr/>
              <a:t>19</a:t>
            </a:fld>
            <a:endParaRPr lang="th-TH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Entropy of a Monatomic Gas</a:t>
            </a:r>
            <a:endParaRPr lang="th-TH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For indistinguishable independent molecules</a:t>
            </a:r>
          </a:p>
          <a:p>
            <a:endParaRPr lang="en-US" sz="3600"/>
          </a:p>
          <a:p>
            <a:pPr lvl="1"/>
            <a:r>
              <a:rPr lang="en-US" sz="2400"/>
              <a:t>Using Stirling Approximation</a:t>
            </a:r>
          </a:p>
          <a:p>
            <a:pPr lvl="1"/>
            <a:endParaRPr lang="en-US" sz="3600"/>
          </a:p>
          <a:p>
            <a:pPr lvl="1"/>
            <a:r>
              <a:rPr lang="en-US" sz="2400"/>
              <a:t>The partition function is due to the translation only</a:t>
            </a:r>
            <a:endParaRPr lang="th-TH" sz="240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451100" y="1585913"/>
          <a:ext cx="3821113" cy="774700"/>
        </p:xfrm>
        <a:graphic>
          <a:graphicData uri="http://schemas.openxmlformats.org/presentationml/2006/ole">
            <p:oleObj spid="_x0000_s18457" name="Equation" r:id="rId3" imgW="62136000" imgH="125856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366963" y="2706688"/>
          <a:ext cx="4095750" cy="690562"/>
        </p:xfrm>
        <a:graphic>
          <a:graphicData uri="http://schemas.openxmlformats.org/presentationml/2006/ole">
            <p:oleObj spid="_x0000_s18458" name="Equation" r:id="rId4" imgW="74728080" imgH="1258560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454275" y="3848100"/>
          <a:ext cx="4508500" cy="2500313"/>
        </p:xfrm>
        <a:graphic>
          <a:graphicData uri="http://schemas.openxmlformats.org/presentationml/2006/ole">
            <p:oleObj spid="_x0000_s18459" name="Equation" r:id="rId5" imgW="74728080" imgH="414399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8264" y="2924944"/>
            <a:ext cx="1988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mtClean="0">
                <a:solidFill>
                  <a:srgbClr val="92D050"/>
                </a:solidFill>
              </a:rPr>
              <a:t>n is number of mole</a:t>
            </a:r>
            <a:endParaRPr lang="th-TH" sz="1600" i="1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600" smtClean="0">
                <a:solidFill>
                  <a:srgbClr val="FFC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 (9)</a:t>
            </a:r>
            <a:endParaRPr lang="th-TH" sz="6600">
              <a:solidFill>
                <a:srgbClr val="FFC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Ensemble </a:t>
            </a:r>
            <a:r>
              <a:rPr lang="th-TH" sz="4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คืออะไร</a:t>
            </a:r>
          </a:p>
          <a:p>
            <a:r>
              <a:rPr lang="en-US" sz="4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Ensemble </a:t>
            </a:r>
            <a:r>
              <a:rPr lang="th-TH" sz="4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มีประโยชน์อย่างไร</a:t>
            </a:r>
          </a:p>
          <a:p>
            <a:r>
              <a:rPr lang="th-TH" sz="4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ตัวแปรต่อไปนี้คืออะไร</a:t>
            </a:r>
            <a:endParaRPr lang="th-TH" sz="4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E368-6294-4158-ACE8-8EF1F1A3BCE8}" type="slidenum">
              <a:rPr lang="en-US" smtClean="0"/>
              <a:pPr/>
              <a:t>2</a:t>
            </a:fld>
            <a:endParaRPr lang="th-TH"/>
          </a:p>
        </p:txBody>
      </p:sp>
      <p:graphicFrame>
        <p:nvGraphicFramePr>
          <p:cNvPr id="5" name="Object 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2786895"/>
              </p:ext>
            </p:extLst>
          </p:nvPr>
        </p:nvGraphicFramePr>
        <p:xfrm>
          <a:off x="4355976" y="2636912"/>
          <a:ext cx="1584176" cy="659604"/>
        </p:xfrm>
        <a:graphic>
          <a:graphicData uri="http://schemas.openxmlformats.org/presentationml/2006/ole">
            <p:oleObj spid="_x0000_s41988" name="Equation" r:id="rId3" imgW="799560" imgH="3301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116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E7A1-FC28-4066-971E-4285174BA08B}" type="slidenum">
              <a:rPr lang="en-US"/>
              <a:pPr/>
              <a:t>20</a:t>
            </a:fld>
            <a:endParaRPr lang="th-TH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For monatomic gas</a:t>
            </a:r>
            <a:endParaRPr lang="th-TH" sz="2400"/>
          </a:p>
          <a:p>
            <a:pPr lvl="1"/>
            <a:endParaRPr lang="th-TH" sz="3200"/>
          </a:p>
          <a:p>
            <a:pPr lvl="1"/>
            <a:r>
              <a:rPr lang="en-US" sz="2400"/>
              <a:t>For monatomic perfect gas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When a monatomic perfect gas expands isothermally from V</a:t>
            </a:r>
            <a:r>
              <a:rPr lang="en-US" sz="2400" baseline="-25000"/>
              <a:t>i</a:t>
            </a:r>
            <a:r>
              <a:rPr lang="en-US" sz="2400"/>
              <a:t> to V</a:t>
            </a:r>
            <a:r>
              <a:rPr lang="en-US" sz="2400" baseline="-25000"/>
              <a:t>f</a:t>
            </a:r>
            <a:r>
              <a:rPr lang="en-US" sz="2400"/>
              <a:t>:</a:t>
            </a:r>
            <a:endParaRPr lang="th-TH" sz="2400"/>
          </a:p>
          <a:p>
            <a:endParaRPr lang="th-TH" sz="280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376613" y="1362075"/>
          <a:ext cx="2070100" cy="846138"/>
        </p:xfrm>
        <a:graphic>
          <a:graphicData uri="http://schemas.openxmlformats.org/presentationml/2006/ole">
            <p:oleObj spid="_x0000_s19482" name="Equation" r:id="rId3" imgW="37764000" imgH="1543068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416300" y="2635250"/>
          <a:ext cx="2047875" cy="846138"/>
        </p:xfrm>
        <a:graphic>
          <a:graphicData uri="http://schemas.openxmlformats.org/presentationml/2006/ole">
            <p:oleObj spid="_x0000_s19483" name="Equation" r:id="rId4" imgW="37357560" imgH="15430680" progId="Equation.3">
              <p:embed/>
            </p:oleObj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715000" y="1566863"/>
            <a:ext cx="307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folHlink"/>
                </a:solidFill>
              </a:rPr>
              <a:t>Sackur-Tetrode equation</a:t>
            </a:r>
            <a:endParaRPr lang="th-TH" i="1">
              <a:solidFill>
                <a:schemeClr val="folHlink"/>
              </a:solidFill>
            </a:endParaRP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173413" y="4083050"/>
          <a:ext cx="3116262" cy="1246188"/>
        </p:xfrm>
        <a:graphic>
          <a:graphicData uri="http://schemas.openxmlformats.org/presentationml/2006/ole">
            <p:oleObj spid="_x0000_s19484" name="Equation" r:id="rId5" imgW="56855160" imgH="22745880" progId="Equation.3">
              <p:embed/>
            </p:oleObj>
          </a:graphicData>
        </a:graphic>
      </p:graphicFrame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2803525" y="5476875"/>
            <a:ext cx="1114425" cy="809625"/>
            <a:chOff x="1991" y="3570"/>
            <a:chExt cx="851" cy="510"/>
          </a:xfrm>
        </p:grpSpPr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1999" y="4080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1991" y="3917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991" y="3736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991" y="3570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5048250" y="5511800"/>
            <a:ext cx="1566863" cy="931863"/>
            <a:chOff x="4200" y="3186"/>
            <a:chExt cx="859" cy="854"/>
          </a:xfrm>
        </p:grpSpPr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4216" y="4040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4208" y="3877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4208" y="3696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4208" y="3530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4200" y="3367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4200" y="3186"/>
              <a:ext cx="84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817813" y="5329238"/>
            <a:ext cx="1109662" cy="11096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5056188" y="5332413"/>
            <a:ext cx="1524000" cy="11096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346325" y="5645150"/>
            <a:ext cx="379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folHlink"/>
                </a:solidFill>
              </a:rPr>
              <a:t>V</a:t>
            </a:r>
            <a:r>
              <a:rPr lang="en-US" b="1" i="1" baseline="-25000">
                <a:solidFill>
                  <a:schemeClr val="folHlink"/>
                </a:solidFill>
              </a:rPr>
              <a:t>i</a:t>
            </a:r>
            <a:endParaRPr lang="th-TH" b="1" i="1" baseline="-25000">
              <a:solidFill>
                <a:schemeClr val="folHlink"/>
              </a:solidFill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669088" y="56927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folHlink"/>
                </a:solidFill>
              </a:rPr>
              <a:t>V</a:t>
            </a:r>
            <a:r>
              <a:rPr lang="en-US" b="1" i="1" baseline="-25000">
                <a:solidFill>
                  <a:schemeClr val="folHlink"/>
                </a:solidFill>
              </a:rPr>
              <a:t>f</a:t>
            </a:r>
            <a:endParaRPr lang="th-TH" b="1" i="1" baseline="-25000">
              <a:solidFill>
                <a:schemeClr val="folHlink"/>
              </a:solidFill>
            </a:endParaRPr>
          </a:p>
        </p:txBody>
      </p:sp>
      <p:sp>
        <p:nvSpPr>
          <p:cNvPr id="19482" name="AutoShape 26"/>
          <p:cNvSpPr>
            <a:spLocks noChangeArrowheads="1"/>
          </p:cNvSpPr>
          <p:nvPr/>
        </p:nvSpPr>
        <p:spPr bwMode="auto">
          <a:xfrm>
            <a:off x="4233863" y="5676900"/>
            <a:ext cx="574675" cy="423863"/>
          </a:xfrm>
          <a:prstGeom prst="rightArrow">
            <a:avLst>
              <a:gd name="adj1" fmla="val 50000"/>
              <a:gd name="adj2" fmla="val 33895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7332663" y="5603875"/>
            <a:ext cx="1150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99FF"/>
                </a:solidFill>
                <a:latin typeface="Symbol" pitchFamily="18" charset="2"/>
              </a:rPr>
              <a:t>D</a:t>
            </a:r>
            <a:r>
              <a:rPr lang="en-US" sz="2800">
                <a:solidFill>
                  <a:srgbClr val="CC99FF"/>
                </a:solidFill>
              </a:rPr>
              <a:t>s=?</a:t>
            </a:r>
            <a:endParaRPr lang="th-TH" sz="2800">
              <a:solidFill>
                <a:srgbClr val="CC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C78-8C55-4AFC-920F-FEAAA0F09916}" type="slidenum">
              <a:rPr lang="en-US"/>
              <a:pPr/>
              <a:t>21</a:t>
            </a:fld>
            <a:endParaRPr lang="th-TH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</a:t>
            </a:r>
            <a:endParaRPr lang="th-TH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Calculate the standard molar entropy of Ar(g) at 25 </a:t>
            </a:r>
            <a:r>
              <a:rPr lang="en-US" sz="2800">
                <a:sym typeface="Symbol" pitchFamily="18" charset="2"/>
              </a:rPr>
              <a:t></a:t>
            </a:r>
            <a:r>
              <a:rPr lang="en-US" sz="2800"/>
              <a:t>C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 smtClean="0"/>
              <a:t>What is the difference to Calculate </a:t>
            </a:r>
            <a:r>
              <a:rPr lang="en-US" sz="2800"/>
              <a:t>the standard molar entropy of H</a:t>
            </a:r>
            <a:r>
              <a:rPr lang="en-US" sz="2800" baseline="-25000"/>
              <a:t>2</a:t>
            </a:r>
            <a:r>
              <a:rPr lang="en-US" sz="2800"/>
              <a:t>(g</a:t>
            </a:r>
            <a:r>
              <a:rPr lang="en-US" sz="2800" smtClean="0"/>
              <a:t>), instead of He(g)?</a:t>
            </a:r>
            <a:endParaRPr lang="th-TH" sz="280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273425" y="1906588"/>
          <a:ext cx="2047875" cy="846137"/>
        </p:xfrm>
        <a:graphic>
          <a:graphicData uri="http://schemas.openxmlformats.org/presentationml/2006/ole">
            <p:oleObj spid="_x0000_s20498" name="Equation" r:id="rId3" imgW="37357560" imgH="1543068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520825" y="3009900"/>
          <a:ext cx="6700838" cy="935038"/>
        </p:xfrm>
        <a:graphic>
          <a:graphicData uri="http://schemas.openxmlformats.org/presentationml/2006/ole">
            <p:oleObj spid="_x0000_s20499" name="Equation" r:id="rId4" imgW="122253480" imgH="1705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947B-F7B1-4FB0-8373-99B3CCDF904A}" type="slidenum">
              <a:rPr lang="en-US"/>
              <a:pPr/>
              <a:t>22</a:t>
            </a:fld>
            <a:endParaRPr lang="th-TH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4038600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Configuration</a:t>
            </a:r>
          </a:p>
          <a:p>
            <a:pPr>
              <a:lnSpc>
                <a:spcPct val="90000"/>
              </a:lnSpc>
            </a:pPr>
            <a:r>
              <a:rPr lang="en-US"/>
              <a:t>Weight</a:t>
            </a:r>
          </a:p>
          <a:p>
            <a:pPr>
              <a:lnSpc>
                <a:spcPct val="90000"/>
              </a:lnSpc>
            </a:pPr>
            <a:r>
              <a:rPr lang="en-US"/>
              <a:t>Microstates</a:t>
            </a:r>
          </a:p>
          <a:p>
            <a:pPr>
              <a:lnSpc>
                <a:spcPct val="90000"/>
              </a:lnSpc>
            </a:pPr>
            <a:r>
              <a:rPr lang="en-US"/>
              <a:t>Stirling Approximation</a:t>
            </a:r>
          </a:p>
          <a:p>
            <a:pPr>
              <a:lnSpc>
                <a:spcPct val="90000"/>
              </a:lnSpc>
            </a:pPr>
            <a:r>
              <a:rPr lang="en-US"/>
              <a:t>Partition Function</a:t>
            </a:r>
          </a:p>
          <a:p>
            <a:pPr lvl="1">
              <a:lnSpc>
                <a:spcPct val="90000"/>
              </a:lnSpc>
            </a:pPr>
            <a:r>
              <a:rPr lang="en-US"/>
              <a:t>T </a:t>
            </a:r>
            <a:r>
              <a:rPr lang="en-US">
                <a:sym typeface="Symbol" pitchFamily="18" charset="2"/>
              </a:rPr>
              <a:t> 0</a:t>
            </a:r>
          </a:p>
          <a:p>
            <a:pPr lvl="1">
              <a:lnSpc>
                <a:spcPct val="90000"/>
              </a:lnSpc>
            </a:pPr>
            <a:r>
              <a:rPr lang="en-US"/>
              <a:t>T </a:t>
            </a:r>
            <a:r>
              <a:rPr lang="en-US">
                <a:sym typeface="Symbol" pitchFamily="18" charset="2"/>
              </a:rPr>
              <a:t> </a:t>
            </a:r>
          </a:p>
          <a:p>
            <a:pPr>
              <a:lnSpc>
                <a:spcPct val="90000"/>
              </a:lnSpc>
            </a:pPr>
            <a:r>
              <a:rPr lang="en-US">
                <a:sym typeface="Symbol" pitchFamily="18" charset="2"/>
              </a:rPr>
              <a:t>Energy levels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pitchFamily="18" charset="2"/>
              </a:rPr>
              <a:t>Translation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pitchFamily="18" charset="2"/>
              </a:rPr>
              <a:t>Vibration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pitchFamily="18" charset="2"/>
              </a:rPr>
              <a:t>Rotation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pitchFamily="18" charset="2"/>
              </a:rPr>
              <a:t>Effect of T and V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pitchFamily="18" charset="2"/>
              </a:rPr>
              <a:t>Thermal Wavelength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Determining Thermodynamics Properties</a:t>
            </a:r>
          </a:p>
          <a:p>
            <a:pPr>
              <a:lnSpc>
                <a:spcPct val="90000"/>
              </a:lnSpc>
            </a:pPr>
            <a:r>
              <a:rPr lang="en-US"/>
              <a:t>Ensemble</a:t>
            </a:r>
          </a:p>
          <a:p>
            <a:pPr>
              <a:lnSpc>
                <a:spcPct val="90000"/>
              </a:lnSpc>
            </a:pPr>
            <a:r>
              <a:rPr lang="en-US"/>
              <a:t>Canonical Ensemble</a:t>
            </a:r>
            <a:endParaRPr lang="th-TH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5267325" y="3889375"/>
          <a:ext cx="3140075" cy="1327150"/>
        </p:xfrm>
        <a:graphic>
          <a:graphicData uri="http://schemas.openxmlformats.org/presentationml/2006/ole">
            <p:oleObj spid="_x0000_s39945" name="Equation" r:id="rId3" imgW="1320800" imgH="558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E368-6294-4158-ACE8-8EF1F1A3BCE8}" type="slidenum">
              <a:rPr lang="en-US" smtClean="0"/>
              <a:pPr/>
              <a:t>23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971600" y="14847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475656" y="1484784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1979712" y="1484784"/>
            <a:ext cx="432048" cy="432048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971600" y="1988840"/>
            <a:ext cx="432048" cy="432048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1475656" y="1988840"/>
            <a:ext cx="432048" cy="43204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1979712" y="1988840"/>
            <a:ext cx="432048" cy="432048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th-TH"/>
          </a:p>
        </p:txBody>
      </p:sp>
      <p:sp>
        <p:nvSpPr>
          <p:cNvPr id="19" name="Rectangle 18"/>
          <p:cNvSpPr/>
          <p:nvPr/>
        </p:nvSpPr>
        <p:spPr>
          <a:xfrm>
            <a:off x="4283968" y="14847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20" name="Rectangle 19"/>
          <p:cNvSpPr/>
          <p:nvPr/>
        </p:nvSpPr>
        <p:spPr>
          <a:xfrm>
            <a:off x="6012160" y="1988840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7236296" y="1484784"/>
            <a:ext cx="432048" cy="432048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24" name="Rectangle 23"/>
          <p:cNvSpPr/>
          <p:nvPr/>
        </p:nvSpPr>
        <p:spPr>
          <a:xfrm>
            <a:off x="3275856" y="1484784"/>
            <a:ext cx="432048" cy="432048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th-TH"/>
          </a:p>
        </p:txBody>
      </p:sp>
      <p:sp>
        <p:nvSpPr>
          <p:cNvPr id="26" name="Rectangle 25"/>
          <p:cNvSpPr/>
          <p:nvPr/>
        </p:nvSpPr>
        <p:spPr>
          <a:xfrm>
            <a:off x="5004048" y="1988840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27" name="Rectangle 26"/>
          <p:cNvSpPr/>
          <p:nvPr/>
        </p:nvSpPr>
        <p:spPr>
          <a:xfrm>
            <a:off x="6732240" y="1988840"/>
            <a:ext cx="432048" cy="432048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30" name="Rectangle 29"/>
          <p:cNvSpPr/>
          <p:nvPr/>
        </p:nvSpPr>
        <p:spPr>
          <a:xfrm>
            <a:off x="3779912" y="1484784"/>
            <a:ext cx="432048" cy="432048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th-TH"/>
          </a:p>
        </p:txBody>
      </p:sp>
      <p:sp>
        <p:nvSpPr>
          <p:cNvPr id="31" name="Rectangle 30"/>
          <p:cNvSpPr/>
          <p:nvPr/>
        </p:nvSpPr>
        <p:spPr>
          <a:xfrm>
            <a:off x="3779912" y="198884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33" name="Rectangle 32"/>
          <p:cNvSpPr/>
          <p:nvPr/>
        </p:nvSpPr>
        <p:spPr>
          <a:xfrm>
            <a:off x="4283968" y="198884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34" name="Rectangle 33"/>
          <p:cNvSpPr/>
          <p:nvPr/>
        </p:nvSpPr>
        <p:spPr>
          <a:xfrm>
            <a:off x="6012160" y="14847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36" name="Rectangle 35"/>
          <p:cNvSpPr/>
          <p:nvPr/>
        </p:nvSpPr>
        <p:spPr>
          <a:xfrm>
            <a:off x="5508104" y="1484784"/>
            <a:ext cx="432048" cy="432048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5508104" y="198884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40" name="Rectangle 39"/>
          <p:cNvSpPr/>
          <p:nvPr/>
        </p:nvSpPr>
        <p:spPr>
          <a:xfrm>
            <a:off x="7740352" y="1988840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41" name="Rectangle 40"/>
          <p:cNvSpPr/>
          <p:nvPr/>
        </p:nvSpPr>
        <p:spPr>
          <a:xfrm>
            <a:off x="6732240" y="1484784"/>
            <a:ext cx="432048" cy="432048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th-TH"/>
          </a:p>
        </p:txBody>
      </p:sp>
      <p:sp>
        <p:nvSpPr>
          <p:cNvPr id="46" name="Rectangle 45"/>
          <p:cNvSpPr/>
          <p:nvPr/>
        </p:nvSpPr>
        <p:spPr>
          <a:xfrm>
            <a:off x="7740352" y="1484784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47" name="Rectangle 46"/>
          <p:cNvSpPr/>
          <p:nvPr/>
        </p:nvSpPr>
        <p:spPr>
          <a:xfrm>
            <a:off x="7236296" y="1988840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48" name="Rectangle 47"/>
          <p:cNvSpPr/>
          <p:nvPr/>
        </p:nvSpPr>
        <p:spPr>
          <a:xfrm>
            <a:off x="3779912" y="249289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49" name="Rectangle 48"/>
          <p:cNvSpPr/>
          <p:nvPr/>
        </p:nvSpPr>
        <p:spPr>
          <a:xfrm>
            <a:off x="3275856" y="249289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283968" y="249289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51" name="Rectangle 50"/>
          <p:cNvSpPr/>
          <p:nvPr/>
        </p:nvSpPr>
        <p:spPr>
          <a:xfrm>
            <a:off x="3275856" y="1988840"/>
            <a:ext cx="432048" cy="432048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th-TH"/>
          </a:p>
        </p:txBody>
      </p:sp>
      <p:sp>
        <p:nvSpPr>
          <p:cNvPr id="52" name="Rectangle 51"/>
          <p:cNvSpPr/>
          <p:nvPr/>
        </p:nvSpPr>
        <p:spPr>
          <a:xfrm>
            <a:off x="5004048" y="2492896"/>
            <a:ext cx="432048" cy="432048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th-TH"/>
          </a:p>
        </p:txBody>
      </p:sp>
      <p:sp>
        <p:nvSpPr>
          <p:cNvPr id="55" name="Rectangle 54"/>
          <p:cNvSpPr/>
          <p:nvPr/>
        </p:nvSpPr>
        <p:spPr>
          <a:xfrm>
            <a:off x="6012160" y="2492896"/>
            <a:ext cx="432048" cy="432048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56" name="Rectangle 55"/>
          <p:cNvSpPr/>
          <p:nvPr/>
        </p:nvSpPr>
        <p:spPr>
          <a:xfrm>
            <a:off x="5004048" y="1484784"/>
            <a:ext cx="432048" cy="432048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57" name="Rectangle 56"/>
          <p:cNvSpPr/>
          <p:nvPr/>
        </p:nvSpPr>
        <p:spPr>
          <a:xfrm>
            <a:off x="5508104" y="2492896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60" name="Rectangle 59"/>
          <p:cNvSpPr/>
          <p:nvPr/>
        </p:nvSpPr>
        <p:spPr>
          <a:xfrm>
            <a:off x="7740352" y="2492896"/>
            <a:ext cx="432048" cy="432048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61" name="Rectangle 60"/>
          <p:cNvSpPr/>
          <p:nvPr/>
        </p:nvSpPr>
        <p:spPr>
          <a:xfrm>
            <a:off x="7236296" y="2492896"/>
            <a:ext cx="432048" cy="432048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62" name="Rectangle 61"/>
          <p:cNvSpPr/>
          <p:nvPr/>
        </p:nvSpPr>
        <p:spPr>
          <a:xfrm>
            <a:off x="6732240" y="2492896"/>
            <a:ext cx="432048" cy="432048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คนเรียนจบเคมี มก.กพส. มีเงินเดือนเท่าไร</a:t>
            </a:r>
          </a:p>
          <a:p>
            <a:pPr lvl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มีคนเรียนจบหลายคน</a:t>
            </a:r>
          </a:p>
          <a:p>
            <a:pPr lvl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แต่ละคนมีคุณภาพเท่าเทียมกัน</a:t>
            </a:r>
          </a:p>
          <a:p>
            <a:pPr lvl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แต่ละคนจบไม่พร้อมกัน เริ่มทำงาน/อายุงานไม่เท่ากัน</a:t>
            </a:r>
          </a:p>
          <a:p>
            <a:pPr lvl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ต้องการข้อมูลในภาพรวม</a:t>
            </a:r>
          </a:p>
          <a:p>
            <a:pPr lvl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ค่าเฉลี่ยเงินเดือนของทุกคนที่จบ 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เฉลี่ยเทียบกับจำนวนคน</a:t>
            </a:r>
          </a:p>
          <a:p>
            <a:pPr lvl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ค่าเฉลี่ยเงินเดือนของแต่ละคนที่จบ 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(เงินเดือนเพิ่มขึ้นหรือลดลงขึ้นกับตำแหน่ง เศรษฐกิจ ประสบการณ์ พฤติกรรม)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เฉลี่ยเทียบกับเวลา (ในช่วงที่สนใจ)</a:t>
            </a:r>
            <a:endParaRPr lang="th-TH" b="1" dirty="0">
              <a:solidFill>
                <a:srgbClr val="FFC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E368-6294-4158-ACE8-8EF1F1A3BCE8}" type="slidenum">
              <a:rPr lang="en-US" smtClean="0"/>
              <a:pPr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12148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Evolving System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E368-6294-4158-ACE8-8EF1F1A3BCE8}" type="slidenum">
              <a:rPr lang="en-US" smtClean="0"/>
              <a:pPr/>
              <a:t>3</a:t>
            </a:fld>
            <a:endParaRPr lang="th-TH"/>
          </a:p>
        </p:txBody>
      </p:sp>
      <p:grpSp>
        <p:nvGrpSpPr>
          <p:cNvPr id="16" name="Group 15"/>
          <p:cNvGrpSpPr/>
          <p:nvPr/>
        </p:nvGrpSpPr>
        <p:grpSpPr>
          <a:xfrm>
            <a:off x="539552" y="1484784"/>
            <a:ext cx="3544416" cy="1058490"/>
            <a:chOff x="539552" y="1484784"/>
            <a:chExt cx="3544416" cy="1058490"/>
          </a:xfrm>
        </p:grpSpPr>
        <p:sp>
          <p:nvSpPr>
            <p:cNvPr id="6" name="Rectangle 5"/>
            <p:cNvSpPr/>
            <p:nvPr/>
          </p:nvSpPr>
          <p:spPr>
            <a:xfrm>
              <a:off x="539552" y="1484784"/>
              <a:ext cx="1008112" cy="1042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91680" y="1619944"/>
              <a:ext cx="23922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at t</a:t>
              </a:r>
              <a:r>
                <a:rPr lang="en-US" baseline="-25000"/>
                <a:t>0</a:t>
              </a:r>
              <a:r>
                <a:rPr lang="en-US"/>
                <a:t> </a:t>
              </a:r>
              <a:endParaRPr lang="th-TH"/>
            </a:p>
            <a:p>
              <a:r>
                <a:rPr lang="en-US" smtClean="0"/>
                <a:t>N, V, E are constant, therefore {n</a:t>
              </a:r>
              <a:r>
                <a:rPr lang="en-US" baseline="-25000" smtClean="0"/>
                <a:t>i</a:t>
              </a:r>
              <a:r>
                <a:rPr lang="en-US" smtClean="0"/>
                <a:t>}, X</a:t>
              </a:r>
              <a:endParaRPr lang="th-TH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9552" y="2606411"/>
            <a:ext cx="3544416" cy="1319409"/>
            <a:chOff x="3635896" y="2390387"/>
            <a:chExt cx="3544416" cy="1319409"/>
          </a:xfrm>
        </p:grpSpPr>
        <p:sp>
          <p:nvSpPr>
            <p:cNvPr id="8" name="Rectangle 7"/>
            <p:cNvSpPr/>
            <p:nvPr/>
          </p:nvSpPr>
          <p:spPr>
            <a:xfrm>
              <a:off x="3635896" y="2667413"/>
              <a:ext cx="1008112" cy="1042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88024" y="2781639"/>
              <a:ext cx="23922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at </a:t>
              </a:r>
              <a:r>
                <a:rPr lang="en-US" smtClean="0"/>
                <a:t>t</a:t>
              </a:r>
              <a:r>
                <a:rPr lang="en-US" baseline="-25000" smtClean="0"/>
                <a:t>1</a:t>
              </a:r>
              <a:r>
                <a:rPr lang="en-US" smtClean="0"/>
                <a:t> </a:t>
              </a:r>
              <a:endParaRPr lang="th-TH"/>
            </a:p>
            <a:p>
              <a:r>
                <a:rPr lang="en-US" smtClean="0"/>
                <a:t>N, V, E are constant, therefore {n</a:t>
              </a:r>
              <a:r>
                <a:rPr lang="en-US" baseline="-25000" smtClean="0"/>
                <a:t>i</a:t>
              </a:r>
              <a:r>
                <a:rPr lang="en-US" smtClean="0"/>
                <a:t>}, X</a:t>
              </a:r>
              <a:endParaRPr lang="th-TH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031940" y="2390387"/>
              <a:ext cx="216024" cy="246525"/>
            </a:xfrm>
            <a:prstGeom prst="downArrow">
              <a:avLst>
                <a:gd name="adj1" fmla="val 78219"/>
                <a:gd name="adj2" fmla="val 4656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9552" y="4017491"/>
            <a:ext cx="3832448" cy="1319409"/>
            <a:chOff x="3635896" y="3801467"/>
            <a:chExt cx="3832448" cy="1319409"/>
          </a:xfrm>
        </p:grpSpPr>
        <p:sp>
          <p:nvSpPr>
            <p:cNvPr id="11" name="Rectangle 10"/>
            <p:cNvSpPr/>
            <p:nvPr/>
          </p:nvSpPr>
          <p:spPr>
            <a:xfrm>
              <a:off x="3635896" y="4078493"/>
              <a:ext cx="1008112" cy="1042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8024" y="4192719"/>
              <a:ext cx="26803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at </a:t>
              </a:r>
              <a:r>
                <a:rPr lang="en-US" smtClean="0"/>
                <a:t>t</a:t>
              </a:r>
              <a:r>
                <a:rPr lang="en-US" baseline="-25000" smtClean="0"/>
                <a:t>2</a:t>
              </a:r>
              <a:r>
                <a:rPr lang="en-US" smtClean="0"/>
                <a:t> </a:t>
              </a:r>
              <a:endParaRPr lang="th-TH"/>
            </a:p>
            <a:p>
              <a:r>
                <a:rPr lang="en-US" smtClean="0"/>
                <a:t>N, V, E are constant, therefore {n</a:t>
              </a:r>
              <a:r>
                <a:rPr lang="en-US" baseline="-25000" smtClean="0"/>
                <a:t>i</a:t>
              </a:r>
              <a:r>
                <a:rPr lang="en-US" smtClean="0"/>
                <a:t>}, X</a:t>
              </a:r>
              <a:endParaRPr lang="th-TH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031940" y="3801467"/>
              <a:ext cx="216024" cy="246525"/>
            </a:xfrm>
            <a:prstGeom prst="downArrow">
              <a:avLst>
                <a:gd name="adj1" fmla="val 78219"/>
                <a:gd name="adj2" fmla="val 4656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32040" y="1484784"/>
            <a:ext cx="3544416" cy="1058490"/>
            <a:chOff x="539552" y="1484784"/>
            <a:chExt cx="3544416" cy="1058490"/>
          </a:xfrm>
        </p:grpSpPr>
        <p:sp>
          <p:nvSpPr>
            <p:cNvPr id="18" name="Rectangle 17"/>
            <p:cNvSpPr/>
            <p:nvPr/>
          </p:nvSpPr>
          <p:spPr>
            <a:xfrm>
              <a:off x="539552" y="1484784"/>
              <a:ext cx="1008112" cy="1042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91680" y="1619944"/>
              <a:ext cx="23922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at t</a:t>
              </a:r>
              <a:r>
                <a:rPr lang="en-US" baseline="-25000"/>
                <a:t>0</a:t>
              </a:r>
              <a:r>
                <a:rPr lang="en-US"/>
                <a:t> </a:t>
              </a:r>
              <a:endParaRPr lang="th-TH"/>
            </a:p>
            <a:p>
              <a:r>
                <a:rPr lang="en-US" smtClean="0"/>
                <a:t>N, V, T are constant, therefore {n</a:t>
              </a:r>
              <a:r>
                <a:rPr lang="en-US" baseline="-25000" smtClean="0"/>
                <a:t>j</a:t>
              </a:r>
              <a:r>
                <a:rPr lang="en-US" smtClean="0"/>
                <a:t>}, X</a:t>
              </a:r>
              <a:r>
                <a:rPr lang="en-US" baseline="-25000" smtClean="0"/>
                <a:t>0</a:t>
              </a:r>
              <a:endParaRPr lang="th-TH" baseline="-250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32040" y="2606411"/>
            <a:ext cx="4067944" cy="1319409"/>
            <a:chOff x="3635896" y="2390387"/>
            <a:chExt cx="4067944" cy="1319409"/>
          </a:xfrm>
        </p:grpSpPr>
        <p:sp>
          <p:nvSpPr>
            <p:cNvPr id="21" name="Rectangle 20"/>
            <p:cNvSpPr/>
            <p:nvPr/>
          </p:nvSpPr>
          <p:spPr>
            <a:xfrm>
              <a:off x="3635896" y="2667413"/>
              <a:ext cx="1008112" cy="1042383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8024" y="2781639"/>
              <a:ext cx="29158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at </a:t>
              </a:r>
              <a:r>
                <a:rPr lang="en-US" smtClean="0"/>
                <a:t>t</a:t>
              </a:r>
              <a:r>
                <a:rPr lang="en-US" baseline="-25000" smtClean="0"/>
                <a:t>1</a:t>
              </a:r>
              <a:r>
                <a:rPr lang="en-US" smtClean="0"/>
                <a:t> </a:t>
              </a:r>
              <a:endParaRPr lang="th-TH"/>
            </a:p>
            <a:p>
              <a:r>
                <a:rPr lang="en-US" smtClean="0"/>
                <a:t>N, V, T are constant, therefore {n</a:t>
              </a:r>
              <a:r>
                <a:rPr lang="en-US" baseline="-25000" smtClean="0"/>
                <a:t>j</a:t>
              </a:r>
              <a:r>
                <a:rPr lang="en-US" smtClean="0"/>
                <a:t>} </a:t>
              </a:r>
              <a:r>
                <a:rPr lang="en-US" smtClean="0"/>
                <a:t>changed, X</a:t>
              </a:r>
              <a:r>
                <a:rPr lang="en-US" baseline="-25000" smtClean="0"/>
                <a:t>1</a:t>
              </a:r>
              <a:endParaRPr lang="th-TH" baseline="-25000"/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4031940" y="2390387"/>
              <a:ext cx="216024" cy="246525"/>
            </a:xfrm>
            <a:prstGeom prst="downArrow">
              <a:avLst>
                <a:gd name="adj1" fmla="val 78219"/>
                <a:gd name="adj2" fmla="val 4656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32040" y="4017491"/>
            <a:ext cx="4067944" cy="1319409"/>
            <a:chOff x="3635896" y="3801467"/>
            <a:chExt cx="4067944" cy="1319409"/>
          </a:xfrm>
        </p:grpSpPr>
        <p:sp>
          <p:nvSpPr>
            <p:cNvPr id="25" name="Rectangle 24"/>
            <p:cNvSpPr/>
            <p:nvPr/>
          </p:nvSpPr>
          <p:spPr>
            <a:xfrm>
              <a:off x="3635896" y="4078493"/>
              <a:ext cx="1008112" cy="10423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88024" y="4192719"/>
              <a:ext cx="29158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at </a:t>
              </a:r>
              <a:r>
                <a:rPr lang="en-US" smtClean="0"/>
                <a:t>t</a:t>
              </a:r>
              <a:r>
                <a:rPr lang="en-US" baseline="-25000" smtClean="0"/>
                <a:t>2</a:t>
              </a:r>
              <a:r>
                <a:rPr lang="en-US" smtClean="0"/>
                <a:t> </a:t>
              </a:r>
              <a:endParaRPr lang="th-TH"/>
            </a:p>
            <a:p>
              <a:r>
                <a:rPr lang="en-US" smtClean="0"/>
                <a:t>N, V, T are constant, therefore {n</a:t>
              </a:r>
              <a:r>
                <a:rPr lang="en-US" baseline="-25000" smtClean="0"/>
                <a:t>j</a:t>
              </a:r>
              <a:r>
                <a:rPr lang="en-US" smtClean="0"/>
                <a:t>} </a:t>
              </a:r>
              <a:r>
                <a:rPr lang="en-US" smtClean="0"/>
                <a:t>changed, X</a:t>
              </a:r>
              <a:r>
                <a:rPr lang="en-US" baseline="-25000" smtClean="0"/>
                <a:t>2</a:t>
              </a:r>
              <a:endParaRPr lang="th-TH" baseline="-25000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4031940" y="3801467"/>
              <a:ext cx="216024" cy="246525"/>
            </a:xfrm>
            <a:prstGeom prst="downArrow">
              <a:avLst>
                <a:gd name="adj1" fmla="val 78219"/>
                <a:gd name="adj2" fmla="val 4656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2915" y="5447179"/>
            <a:ext cx="2484976" cy="1027060"/>
            <a:chOff x="592915" y="5447179"/>
            <a:chExt cx="2484976" cy="1027060"/>
          </a:xfrm>
        </p:grpSpPr>
        <p:sp>
          <p:nvSpPr>
            <p:cNvPr id="28" name="TextBox 27"/>
            <p:cNvSpPr txBox="1"/>
            <p:nvPr/>
          </p:nvSpPr>
          <p:spPr>
            <a:xfrm>
              <a:off x="592915" y="6012574"/>
              <a:ext cx="24849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FFFF00"/>
                  </a:solidFill>
                </a:rPr>
                <a:t>Observable  = X </a:t>
              </a:r>
              <a:endParaRPr lang="th-TH" sz="2400">
                <a:solidFill>
                  <a:srgbClr val="FFFF00"/>
                </a:solidFill>
              </a:endParaRP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935596" y="5447179"/>
              <a:ext cx="216024" cy="246525"/>
            </a:xfrm>
            <a:prstGeom prst="downArrow">
              <a:avLst>
                <a:gd name="adj1" fmla="val 78219"/>
                <a:gd name="adj2" fmla="val 46566"/>
              </a:avLst>
            </a:prstGeom>
            <a:solidFill>
              <a:srgbClr val="92D05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32040" y="5459072"/>
            <a:ext cx="4091185" cy="1013199"/>
            <a:chOff x="4932040" y="5459072"/>
            <a:chExt cx="4091185" cy="1013199"/>
          </a:xfrm>
        </p:grpSpPr>
        <p:grpSp>
          <p:nvGrpSpPr>
            <p:cNvPr id="33" name="Group 32"/>
            <p:cNvGrpSpPr/>
            <p:nvPr/>
          </p:nvGrpSpPr>
          <p:grpSpPr>
            <a:xfrm>
              <a:off x="4932040" y="6010606"/>
              <a:ext cx="4091185" cy="461665"/>
              <a:chOff x="4932040" y="5674635"/>
              <a:chExt cx="4091185" cy="461665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4932040" y="5674635"/>
                <a:ext cx="40911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rgbClr val="FFFF00"/>
                    </a:solidFill>
                  </a:rPr>
                  <a:t>Observable  =  X   over time </a:t>
                </a:r>
                <a:endParaRPr lang="th-TH" sz="2400">
                  <a:solidFill>
                    <a:srgbClr val="FFFF00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6974396" y="5720398"/>
                <a:ext cx="72008" cy="319864"/>
              </a:xfrm>
              <a:custGeom>
                <a:avLst/>
                <a:gdLst>
                  <a:gd name="connsiteX0" fmla="*/ 152400 w 152400"/>
                  <a:gd name="connsiteY0" fmla="*/ 0 h 482600"/>
                  <a:gd name="connsiteX1" fmla="*/ 0 w 152400"/>
                  <a:gd name="connsiteY1" fmla="*/ 245533 h 482600"/>
                  <a:gd name="connsiteX2" fmla="*/ 135467 w 152400"/>
                  <a:gd name="connsiteY2" fmla="*/ 482600 h 48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0" h="482600">
                    <a:moveTo>
                      <a:pt x="152400" y="0"/>
                    </a:moveTo>
                    <a:lnTo>
                      <a:pt x="0" y="245533"/>
                    </a:lnTo>
                    <a:lnTo>
                      <a:pt x="135467" y="482600"/>
                    </a:ln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32" name="Freeform 31"/>
              <p:cNvSpPr/>
              <p:nvPr/>
            </p:nvSpPr>
            <p:spPr>
              <a:xfrm flipH="1">
                <a:off x="7347562" y="5728602"/>
                <a:ext cx="72008" cy="319864"/>
              </a:xfrm>
              <a:custGeom>
                <a:avLst/>
                <a:gdLst>
                  <a:gd name="connsiteX0" fmla="*/ 152400 w 152400"/>
                  <a:gd name="connsiteY0" fmla="*/ 0 h 482600"/>
                  <a:gd name="connsiteX1" fmla="*/ 0 w 152400"/>
                  <a:gd name="connsiteY1" fmla="*/ 245533 h 482600"/>
                  <a:gd name="connsiteX2" fmla="*/ 135467 w 152400"/>
                  <a:gd name="connsiteY2" fmla="*/ 482600 h 48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0" h="482600">
                    <a:moveTo>
                      <a:pt x="152400" y="0"/>
                    </a:moveTo>
                    <a:lnTo>
                      <a:pt x="0" y="245533"/>
                    </a:lnTo>
                    <a:lnTo>
                      <a:pt x="135467" y="482600"/>
                    </a:ln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35" name="Down Arrow 34"/>
            <p:cNvSpPr/>
            <p:nvPr/>
          </p:nvSpPr>
          <p:spPr>
            <a:xfrm>
              <a:off x="5346614" y="5459072"/>
              <a:ext cx="216024" cy="246525"/>
            </a:xfrm>
            <a:prstGeom prst="downArrow">
              <a:avLst>
                <a:gd name="adj1" fmla="val 78219"/>
                <a:gd name="adj2" fmla="val 46566"/>
              </a:avLst>
            </a:prstGeom>
            <a:solidFill>
              <a:srgbClr val="92D05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395536" y="1196752"/>
            <a:ext cx="4104456" cy="5328592"/>
          </a:xfrm>
          <a:prstGeom prst="roundRect">
            <a:avLst>
              <a:gd name="adj" fmla="val 5683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Rounded Rectangle 39"/>
          <p:cNvSpPr/>
          <p:nvPr/>
        </p:nvSpPr>
        <p:spPr>
          <a:xfrm>
            <a:off x="4788024" y="1196752"/>
            <a:ext cx="4104456" cy="5328592"/>
          </a:xfrm>
          <a:prstGeom prst="roundRect">
            <a:avLst>
              <a:gd name="adj" fmla="val 5683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61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9FA8-1AAF-4355-ADE8-FA3C2BB8BCD0}" type="slidenum">
              <a:rPr lang="en-US"/>
              <a:pPr/>
              <a:t>4</a:t>
            </a:fld>
            <a:endParaRPr lang="th-TH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2300" y="1052513"/>
            <a:ext cx="5524500" cy="5078412"/>
          </a:xfrm>
        </p:spPr>
        <p:txBody>
          <a:bodyPr/>
          <a:lstStyle/>
          <a:p>
            <a:r>
              <a:rPr lang="en-US"/>
              <a:t>Event is a series of consecutive pictures of evolving system.</a:t>
            </a:r>
          </a:p>
          <a:p>
            <a:r>
              <a:rPr lang="en-US"/>
              <a:t>System is changing with time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>
                <a:solidFill>
                  <a:srgbClr val="FFC000"/>
                </a:solidFill>
              </a:rPr>
              <a:t>Equilibrium?</a:t>
            </a:r>
          </a:p>
          <a:p>
            <a:r>
              <a:rPr lang="en-US" smtClean="0"/>
              <a:t>Changes?</a:t>
            </a:r>
            <a:endParaRPr lang="th-TH"/>
          </a:p>
        </p:txBody>
      </p:sp>
      <p:pic>
        <p:nvPicPr>
          <p:cNvPr id="23561" name="Picture 9" descr="film-strip-old-fol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150813"/>
            <a:ext cx="1897062" cy="6553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9212-613B-4450-A070-1DEE5D426386}" type="slidenum">
              <a:rPr lang="en-US"/>
              <a:pPr/>
              <a:t>5</a:t>
            </a:fld>
            <a:endParaRPr lang="th-TH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World</a:t>
            </a:r>
            <a:endParaRPr lang="th-TH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64175"/>
            <a:ext cx="8229600" cy="887413"/>
          </a:xfrm>
        </p:spPr>
        <p:txBody>
          <a:bodyPr/>
          <a:lstStyle/>
          <a:p>
            <a:r>
              <a:rPr lang="en-US" sz="2400"/>
              <a:t>Average over time </a:t>
            </a:r>
            <a:r>
              <a:rPr lang="en-US" sz="2400">
                <a:cs typeface="Arial" pitchFamily="34" charset="0"/>
              </a:rPr>
              <a:t>=</a:t>
            </a:r>
            <a:r>
              <a:rPr lang="en-US" sz="2400"/>
              <a:t> average over a group of identical systems</a:t>
            </a:r>
            <a:endParaRPr lang="th-TH" sz="2400"/>
          </a:p>
        </p:txBody>
      </p:sp>
      <p:grpSp>
        <p:nvGrpSpPr>
          <p:cNvPr id="24614" name="Group 38"/>
          <p:cNvGrpSpPr>
            <a:grpSpLocks/>
          </p:cNvGrpSpPr>
          <p:nvPr/>
        </p:nvGrpSpPr>
        <p:grpSpPr bwMode="auto">
          <a:xfrm>
            <a:off x="193675" y="1354138"/>
            <a:ext cx="8137525" cy="1050925"/>
            <a:chOff x="122" y="853"/>
            <a:chExt cx="5126" cy="662"/>
          </a:xfrm>
        </p:grpSpPr>
        <p:grpSp>
          <p:nvGrpSpPr>
            <p:cNvPr id="24583" name="Group 7"/>
            <p:cNvGrpSpPr>
              <a:grpSpLocks/>
            </p:cNvGrpSpPr>
            <p:nvPr/>
          </p:nvGrpSpPr>
          <p:grpSpPr bwMode="auto">
            <a:xfrm>
              <a:off x="443" y="853"/>
              <a:ext cx="4805" cy="662"/>
              <a:chOff x="443" y="853"/>
              <a:chExt cx="4890" cy="662"/>
            </a:xfrm>
          </p:grpSpPr>
          <p:sp>
            <p:nvSpPr>
              <p:cNvPr id="24580" name="Rectangle 4"/>
              <p:cNvSpPr>
                <a:spLocks noChangeArrowheads="1"/>
              </p:cNvSpPr>
              <p:nvPr/>
            </p:nvSpPr>
            <p:spPr bwMode="auto">
              <a:xfrm>
                <a:off x="443" y="853"/>
                <a:ext cx="4890" cy="6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4581" name="Line 5"/>
              <p:cNvSpPr>
                <a:spLocks noChangeShapeType="1"/>
              </p:cNvSpPr>
              <p:nvPr/>
            </p:nvSpPr>
            <p:spPr bwMode="auto">
              <a:xfrm>
                <a:off x="485" y="885"/>
                <a:ext cx="482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4582" name="Line 6"/>
              <p:cNvSpPr>
                <a:spLocks noChangeShapeType="1"/>
              </p:cNvSpPr>
              <p:nvPr/>
            </p:nvSpPr>
            <p:spPr bwMode="auto">
              <a:xfrm>
                <a:off x="477" y="1459"/>
                <a:ext cx="482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489" y="924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  <a:endParaRPr lang="th-TH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1175" y="927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  <a:endParaRPr lang="th-TH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851" y="927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  <a:endParaRPr lang="th-TH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2537" y="926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  <a:endParaRPr lang="th-TH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3211" y="922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th-TH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3897" y="925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th-TH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3" y="925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th-TH"/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122" y="1018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99FF"/>
                  </a:solidFill>
                </a:rPr>
                <a:t>A</a:t>
              </a:r>
              <a:endParaRPr lang="th-TH" sz="2400" b="1">
                <a:solidFill>
                  <a:srgbClr val="CC99FF"/>
                </a:solidFill>
              </a:endParaRPr>
            </a:p>
          </p:txBody>
        </p:sp>
      </p:grpSp>
      <p:grpSp>
        <p:nvGrpSpPr>
          <p:cNvPr id="24615" name="Group 39"/>
          <p:cNvGrpSpPr>
            <a:grpSpLocks/>
          </p:cNvGrpSpPr>
          <p:nvPr/>
        </p:nvGrpSpPr>
        <p:grpSpPr bwMode="auto">
          <a:xfrm>
            <a:off x="188913" y="2541588"/>
            <a:ext cx="8137525" cy="1050925"/>
            <a:chOff x="122" y="853"/>
            <a:chExt cx="5126" cy="662"/>
          </a:xfrm>
        </p:grpSpPr>
        <p:grpSp>
          <p:nvGrpSpPr>
            <p:cNvPr id="24616" name="Group 40"/>
            <p:cNvGrpSpPr>
              <a:grpSpLocks/>
            </p:cNvGrpSpPr>
            <p:nvPr/>
          </p:nvGrpSpPr>
          <p:grpSpPr bwMode="auto">
            <a:xfrm>
              <a:off x="443" y="853"/>
              <a:ext cx="4805" cy="662"/>
              <a:chOff x="443" y="853"/>
              <a:chExt cx="4890" cy="662"/>
            </a:xfrm>
          </p:grpSpPr>
          <p:sp>
            <p:nvSpPr>
              <p:cNvPr id="24617" name="Rectangle 41"/>
              <p:cNvSpPr>
                <a:spLocks noChangeArrowheads="1"/>
              </p:cNvSpPr>
              <p:nvPr/>
            </p:nvSpPr>
            <p:spPr bwMode="auto">
              <a:xfrm>
                <a:off x="443" y="853"/>
                <a:ext cx="4890" cy="6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485" y="885"/>
                <a:ext cx="482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477" y="1459"/>
                <a:ext cx="482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489" y="924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  <a:endParaRPr lang="th-TH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1175" y="927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  <a:endParaRPr lang="th-TH"/>
            </a:p>
          </p:txBody>
        </p:sp>
        <p:sp>
          <p:nvSpPr>
            <p:cNvPr id="24622" name="Rectangle 46"/>
            <p:cNvSpPr>
              <a:spLocks noChangeArrowheads="1"/>
            </p:cNvSpPr>
            <p:nvPr/>
          </p:nvSpPr>
          <p:spPr bwMode="auto">
            <a:xfrm>
              <a:off x="1851" y="927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  <a:endParaRPr lang="th-TH"/>
            </a:p>
          </p:txBody>
        </p:sp>
        <p:sp>
          <p:nvSpPr>
            <p:cNvPr id="24623" name="Rectangle 47"/>
            <p:cNvSpPr>
              <a:spLocks noChangeArrowheads="1"/>
            </p:cNvSpPr>
            <p:nvPr/>
          </p:nvSpPr>
          <p:spPr bwMode="auto">
            <a:xfrm>
              <a:off x="2537" y="926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  <a:endParaRPr lang="th-TH"/>
            </a:p>
          </p:txBody>
        </p:sp>
        <p:sp>
          <p:nvSpPr>
            <p:cNvPr id="24624" name="Rectangle 48"/>
            <p:cNvSpPr>
              <a:spLocks noChangeArrowheads="1"/>
            </p:cNvSpPr>
            <p:nvPr/>
          </p:nvSpPr>
          <p:spPr bwMode="auto">
            <a:xfrm>
              <a:off x="3211" y="922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  <a:endParaRPr lang="th-TH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3897" y="925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  <a:endParaRPr lang="th-TH"/>
            </a:p>
          </p:txBody>
        </p:sp>
        <p:sp>
          <p:nvSpPr>
            <p:cNvPr id="24626" name="Rectangle 50"/>
            <p:cNvSpPr>
              <a:spLocks noChangeArrowheads="1"/>
            </p:cNvSpPr>
            <p:nvPr/>
          </p:nvSpPr>
          <p:spPr bwMode="auto">
            <a:xfrm>
              <a:off x="4573" y="925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  <a:endParaRPr lang="th-TH"/>
            </a:p>
          </p:txBody>
        </p:sp>
        <p:sp>
          <p:nvSpPr>
            <p:cNvPr id="24627" name="Text Box 51"/>
            <p:cNvSpPr txBox="1">
              <a:spLocks noChangeArrowheads="1"/>
            </p:cNvSpPr>
            <p:nvPr/>
          </p:nvSpPr>
          <p:spPr bwMode="auto">
            <a:xfrm>
              <a:off x="122" y="1018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99FF"/>
                  </a:solidFill>
                </a:rPr>
                <a:t>B</a:t>
              </a:r>
              <a:endParaRPr lang="th-TH" sz="2400" b="1">
                <a:solidFill>
                  <a:srgbClr val="CC99FF"/>
                </a:solidFill>
              </a:endParaRPr>
            </a:p>
          </p:txBody>
        </p:sp>
      </p:grpSp>
      <p:grpSp>
        <p:nvGrpSpPr>
          <p:cNvPr id="24630" name="Group 54"/>
          <p:cNvGrpSpPr>
            <a:grpSpLocks/>
          </p:cNvGrpSpPr>
          <p:nvPr/>
        </p:nvGrpSpPr>
        <p:grpSpPr bwMode="auto">
          <a:xfrm>
            <a:off x="176213" y="3756025"/>
            <a:ext cx="8137525" cy="1050925"/>
            <a:chOff x="122" y="853"/>
            <a:chExt cx="5126" cy="662"/>
          </a:xfrm>
        </p:grpSpPr>
        <p:grpSp>
          <p:nvGrpSpPr>
            <p:cNvPr id="24631" name="Group 55"/>
            <p:cNvGrpSpPr>
              <a:grpSpLocks/>
            </p:cNvGrpSpPr>
            <p:nvPr/>
          </p:nvGrpSpPr>
          <p:grpSpPr bwMode="auto">
            <a:xfrm>
              <a:off x="443" y="853"/>
              <a:ext cx="4805" cy="662"/>
              <a:chOff x="443" y="853"/>
              <a:chExt cx="4890" cy="662"/>
            </a:xfrm>
          </p:grpSpPr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443" y="853"/>
                <a:ext cx="4890" cy="6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4633" name="Line 57"/>
              <p:cNvSpPr>
                <a:spLocks noChangeShapeType="1"/>
              </p:cNvSpPr>
              <p:nvPr/>
            </p:nvSpPr>
            <p:spPr bwMode="auto">
              <a:xfrm>
                <a:off x="485" y="885"/>
                <a:ext cx="482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4634" name="Line 58"/>
              <p:cNvSpPr>
                <a:spLocks noChangeShapeType="1"/>
              </p:cNvSpPr>
              <p:nvPr/>
            </p:nvSpPr>
            <p:spPr bwMode="auto">
              <a:xfrm>
                <a:off x="477" y="1459"/>
                <a:ext cx="482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4635" name="Rectangle 59"/>
            <p:cNvSpPr>
              <a:spLocks noChangeArrowheads="1"/>
            </p:cNvSpPr>
            <p:nvPr/>
          </p:nvSpPr>
          <p:spPr bwMode="auto">
            <a:xfrm>
              <a:off x="489" y="924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  <a:endParaRPr lang="th-TH"/>
            </a:p>
          </p:txBody>
        </p:sp>
        <p:sp>
          <p:nvSpPr>
            <p:cNvPr id="24636" name="Rectangle 60"/>
            <p:cNvSpPr>
              <a:spLocks noChangeArrowheads="1"/>
            </p:cNvSpPr>
            <p:nvPr/>
          </p:nvSpPr>
          <p:spPr bwMode="auto">
            <a:xfrm>
              <a:off x="1175" y="927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  <a:endParaRPr lang="th-TH"/>
            </a:p>
          </p:txBody>
        </p:sp>
        <p:sp>
          <p:nvSpPr>
            <p:cNvPr id="24637" name="Rectangle 61"/>
            <p:cNvSpPr>
              <a:spLocks noChangeArrowheads="1"/>
            </p:cNvSpPr>
            <p:nvPr/>
          </p:nvSpPr>
          <p:spPr bwMode="auto">
            <a:xfrm>
              <a:off x="1851" y="927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th-TH"/>
            </a:p>
          </p:txBody>
        </p:sp>
        <p:sp>
          <p:nvSpPr>
            <p:cNvPr id="24638" name="Rectangle 62"/>
            <p:cNvSpPr>
              <a:spLocks noChangeArrowheads="1"/>
            </p:cNvSpPr>
            <p:nvPr/>
          </p:nvSpPr>
          <p:spPr bwMode="auto">
            <a:xfrm>
              <a:off x="2537" y="926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th-TH"/>
            </a:p>
          </p:txBody>
        </p:sp>
        <p:sp>
          <p:nvSpPr>
            <p:cNvPr id="24639" name="Rectangle 63"/>
            <p:cNvSpPr>
              <a:spLocks noChangeArrowheads="1"/>
            </p:cNvSpPr>
            <p:nvPr/>
          </p:nvSpPr>
          <p:spPr bwMode="auto">
            <a:xfrm>
              <a:off x="3211" y="922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th-TH"/>
            </a:p>
          </p:txBody>
        </p:sp>
        <p:sp>
          <p:nvSpPr>
            <p:cNvPr id="24640" name="Rectangle 64"/>
            <p:cNvSpPr>
              <a:spLocks noChangeArrowheads="1"/>
            </p:cNvSpPr>
            <p:nvPr/>
          </p:nvSpPr>
          <p:spPr bwMode="auto">
            <a:xfrm>
              <a:off x="3897" y="925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  <a:endParaRPr lang="th-TH"/>
            </a:p>
          </p:txBody>
        </p:sp>
        <p:sp>
          <p:nvSpPr>
            <p:cNvPr id="24641" name="Rectangle 65"/>
            <p:cNvSpPr>
              <a:spLocks noChangeArrowheads="1"/>
            </p:cNvSpPr>
            <p:nvPr/>
          </p:nvSpPr>
          <p:spPr bwMode="auto">
            <a:xfrm>
              <a:off x="4573" y="925"/>
              <a:ext cx="6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  <a:endParaRPr lang="th-TH"/>
            </a:p>
          </p:txBody>
        </p:sp>
        <p:sp>
          <p:nvSpPr>
            <p:cNvPr id="24642" name="Text Box 66"/>
            <p:cNvSpPr txBox="1">
              <a:spLocks noChangeArrowheads="1"/>
            </p:cNvSpPr>
            <p:nvPr/>
          </p:nvSpPr>
          <p:spPr bwMode="auto">
            <a:xfrm>
              <a:off x="122" y="1018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99FF"/>
                  </a:solidFill>
                </a:rPr>
                <a:t>C</a:t>
              </a:r>
              <a:endParaRPr lang="th-TH" sz="2400" b="1">
                <a:solidFill>
                  <a:srgbClr val="CC99FF"/>
                </a:solidFill>
              </a:endParaRPr>
            </a:p>
          </p:txBody>
        </p:sp>
      </p:grpSp>
      <p:grpSp>
        <p:nvGrpSpPr>
          <p:cNvPr id="24645" name="Group 69"/>
          <p:cNvGrpSpPr>
            <a:grpSpLocks/>
          </p:cNvGrpSpPr>
          <p:nvPr/>
        </p:nvGrpSpPr>
        <p:grpSpPr bwMode="auto">
          <a:xfrm>
            <a:off x="3294063" y="923925"/>
            <a:ext cx="1574800" cy="366713"/>
            <a:chOff x="2075" y="582"/>
            <a:chExt cx="992" cy="231"/>
          </a:xfrm>
        </p:grpSpPr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2075" y="582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99FF33"/>
                  </a:solidFill>
                </a:rPr>
                <a:t>T</a:t>
              </a:r>
              <a:endParaRPr lang="th-TH" b="1">
                <a:solidFill>
                  <a:srgbClr val="99FF33"/>
                </a:solidFill>
              </a:endParaRPr>
            </a:p>
          </p:txBody>
        </p:sp>
        <p:sp>
          <p:nvSpPr>
            <p:cNvPr id="24644" name="Line 68"/>
            <p:cNvSpPr>
              <a:spLocks noChangeShapeType="1"/>
            </p:cNvSpPr>
            <p:nvPr/>
          </p:nvSpPr>
          <p:spPr bwMode="auto">
            <a:xfrm>
              <a:off x="2299" y="715"/>
              <a:ext cx="768" cy="0"/>
            </a:xfrm>
            <a:prstGeom prst="line">
              <a:avLst/>
            </a:prstGeom>
            <a:noFill/>
            <a:ln w="28575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4648" name="Group 72"/>
          <p:cNvGrpSpPr>
            <a:grpSpLocks/>
          </p:cNvGrpSpPr>
          <p:nvPr/>
        </p:nvGrpSpPr>
        <p:grpSpPr bwMode="auto">
          <a:xfrm>
            <a:off x="5072063" y="1230313"/>
            <a:ext cx="1066800" cy="3987800"/>
            <a:chOff x="3195" y="775"/>
            <a:chExt cx="672" cy="2512"/>
          </a:xfrm>
        </p:grpSpPr>
        <p:sp>
          <p:nvSpPr>
            <p:cNvPr id="24646" name="Rectangle 70"/>
            <p:cNvSpPr>
              <a:spLocks noChangeArrowheads="1"/>
            </p:cNvSpPr>
            <p:nvPr/>
          </p:nvSpPr>
          <p:spPr bwMode="auto">
            <a:xfrm>
              <a:off x="3195" y="775"/>
              <a:ext cx="672" cy="2512"/>
            </a:xfrm>
            <a:prstGeom prst="rect">
              <a:avLst/>
            </a:prstGeom>
            <a:noFill/>
            <a:ln w="28575">
              <a:solidFill>
                <a:srgbClr val="FF9933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647" name="Text Box 71"/>
            <p:cNvSpPr txBox="1">
              <a:spLocks noChangeArrowheads="1"/>
            </p:cNvSpPr>
            <p:nvPr/>
          </p:nvSpPr>
          <p:spPr bwMode="auto">
            <a:xfrm>
              <a:off x="3387" y="3045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9933"/>
                  </a:solidFill>
                </a:rPr>
                <a:t>T</a:t>
              </a:r>
              <a:r>
                <a:rPr lang="en-US" b="1" baseline="-25000">
                  <a:solidFill>
                    <a:srgbClr val="FF9933"/>
                  </a:solidFill>
                </a:rPr>
                <a:t>i</a:t>
              </a:r>
              <a:endParaRPr lang="th-TH" b="1" baseline="-25000">
                <a:solidFill>
                  <a:srgbClr val="FF9933"/>
                </a:solidFill>
              </a:endParaRPr>
            </a:p>
          </p:txBody>
        </p:sp>
      </p:grp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4427538" y="4884738"/>
            <a:ext cx="0" cy="34766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6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8255-8A21-4B1C-AD3E-4C5F9E86B6F3}" type="slidenum">
              <a:rPr lang="en-US"/>
              <a:pPr/>
              <a:t>6</a:t>
            </a:fld>
            <a:endParaRPr lang="th-TH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Other Meaning *</a:t>
            </a:r>
            <a:endParaRPr lang="th-TH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92213" y="1389063"/>
            <a:ext cx="4022725" cy="4333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422525" y="3055938"/>
            <a:ext cx="711200" cy="7112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C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smtClean="0">
                <a:solidFill>
                  <a:srgbClr val="FFC000"/>
                </a:solidFill>
              </a:rPr>
              <a:t>i</a:t>
            </a:r>
            <a:endParaRPr lang="th-TH" sz="4000">
              <a:solidFill>
                <a:srgbClr val="FFC000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011613" y="2332038"/>
            <a:ext cx="711200" cy="711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smtClean="0"/>
              <a:t>j</a:t>
            </a:r>
            <a:endParaRPr lang="th-TH" sz="40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630613" y="4246563"/>
            <a:ext cx="711200" cy="711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smtClean="0"/>
              <a:t>k</a:t>
            </a:r>
            <a:endParaRPr lang="th-TH" sz="4000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299075" y="1384300"/>
            <a:ext cx="3370263" cy="4840288"/>
          </a:xfrm>
        </p:spPr>
        <p:txBody>
          <a:bodyPr/>
          <a:lstStyle/>
          <a:p>
            <a:r>
              <a:rPr lang="en-US" sz="2400"/>
              <a:t>The whole system can be considered as a collection of sub-systems</a:t>
            </a:r>
          </a:p>
          <a:p>
            <a:r>
              <a:rPr lang="en-US" sz="2400"/>
              <a:t>Each of sub-systems are </a:t>
            </a:r>
            <a:r>
              <a:rPr lang="en-US" sz="2400" smtClean="0"/>
              <a:t>identical but can behave differently at the same time</a:t>
            </a:r>
            <a:endParaRPr lang="en-US" sz="2400"/>
          </a:p>
          <a:p>
            <a:r>
              <a:rPr lang="en-US" sz="2400"/>
              <a:t>We may consider only one sub-system and use statistic to replicate the rest of the whole system</a:t>
            </a:r>
            <a:endParaRPr lang="th-TH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  <p:bldP spid="25608" grpId="0" animBg="1"/>
      <p:bldP spid="256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A1C7-27CF-404B-8B29-D191073F73C9}" type="slidenum">
              <a:rPr lang="en-US"/>
              <a:pPr/>
              <a:t>7</a:t>
            </a:fld>
            <a:endParaRPr lang="th-TH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Ensemble</a:t>
            </a:r>
            <a:endParaRPr lang="th-TH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329237"/>
          </a:xfrm>
        </p:spPr>
        <p:txBody>
          <a:bodyPr/>
          <a:lstStyle/>
          <a:p>
            <a:pPr>
              <a:buClr>
                <a:srgbClr val="FF9900"/>
              </a:buClr>
              <a:buSzTx/>
              <a:buFontTx/>
              <a:buChar char="•"/>
            </a:pPr>
            <a:r>
              <a:rPr lang="en-US" sz="2800" smtClean="0"/>
              <a:t>Ensemble </a:t>
            </a:r>
            <a:r>
              <a:rPr lang="en-US" sz="2800"/>
              <a:t>is a collection of imaginary replication of the </a:t>
            </a:r>
            <a:r>
              <a:rPr lang="en-US" sz="2800" smtClean="0"/>
              <a:t>system</a:t>
            </a:r>
          </a:p>
          <a:p>
            <a:pPr>
              <a:buClr>
                <a:srgbClr val="FF9900"/>
              </a:buClr>
              <a:buSzTx/>
              <a:buFontTx/>
              <a:buChar char="•"/>
            </a:pPr>
            <a:endParaRPr lang="en-US" sz="2800"/>
          </a:p>
          <a:p>
            <a:pPr>
              <a:buClr>
                <a:srgbClr val="FF9900"/>
              </a:buClr>
              <a:buSzTx/>
              <a:buFontTx/>
              <a:buChar char="•"/>
            </a:pPr>
            <a:endParaRPr lang="en-US" sz="2800"/>
          </a:p>
          <a:p>
            <a:pPr>
              <a:buClr>
                <a:srgbClr val="FF9900"/>
              </a:buClr>
              <a:buSzTx/>
              <a:buFontTx/>
              <a:buChar char="•"/>
            </a:pPr>
            <a:endParaRPr lang="en-US" sz="2800"/>
          </a:p>
          <a:p>
            <a:pPr>
              <a:buClr>
                <a:srgbClr val="FF9900"/>
              </a:buClr>
              <a:buSzTx/>
              <a:buFontTx/>
              <a:buChar char="•"/>
            </a:pPr>
            <a:endParaRPr lang="en-US" sz="2800"/>
          </a:p>
          <a:p>
            <a:pPr>
              <a:buClr>
                <a:srgbClr val="FF9900"/>
              </a:buClr>
              <a:buSzTx/>
              <a:buFontTx/>
              <a:buChar char="•"/>
            </a:pPr>
            <a:endParaRPr lang="en-US" sz="2800"/>
          </a:p>
          <a:p>
            <a:pPr>
              <a:buClr>
                <a:srgbClr val="FF9900"/>
              </a:buClr>
              <a:buSzTx/>
              <a:buFontTx/>
              <a:buChar char="•"/>
            </a:pPr>
            <a:endParaRPr lang="en-US" sz="3600"/>
          </a:p>
          <a:p>
            <a:pPr lvl="1">
              <a:buClr>
                <a:srgbClr val="FF9900"/>
              </a:buClr>
              <a:buSzTx/>
              <a:buFontTx/>
              <a:buChar char="•"/>
            </a:pPr>
            <a:r>
              <a:rPr lang="en-US" sz="2400"/>
              <a:t>Number of replications is arbitrary:</a:t>
            </a:r>
          </a:p>
          <a:p>
            <a:pPr lvl="1">
              <a:buClr>
                <a:srgbClr val="FF9900"/>
              </a:buClr>
              <a:buSzTx/>
              <a:buFontTx/>
              <a:buChar char="•"/>
            </a:pPr>
            <a:r>
              <a:rPr lang="en-US" sz="2400"/>
              <a:t>Number of systems in E</a:t>
            </a:r>
            <a:r>
              <a:rPr lang="en-US" sz="2400" baseline="-25000"/>
              <a:t>i</a:t>
            </a:r>
            <a:r>
              <a:rPr lang="en-US" sz="2400"/>
              <a:t> state is </a:t>
            </a:r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4291013" y="3209255"/>
            <a:ext cx="841375" cy="841375"/>
            <a:chOff x="2426" y="2115"/>
            <a:chExt cx="817" cy="817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2426" y="2115"/>
              <a:ext cx="817" cy="817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2699" y="2432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2744" y="2704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789" y="2251"/>
              <a:ext cx="136" cy="1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2472" y="2704"/>
              <a:ext cx="136" cy="1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3107" y="2478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3107" y="2205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2880" y="2568"/>
              <a:ext cx="136" cy="1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3061" y="2750"/>
              <a:ext cx="136" cy="1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2517" y="2205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2517" y="2523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8376" name="Group 184"/>
          <p:cNvGrpSpPr>
            <a:grpSpLocks/>
          </p:cNvGrpSpPr>
          <p:nvPr/>
        </p:nvGrpSpPr>
        <p:grpSpPr bwMode="auto">
          <a:xfrm>
            <a:off x="2482850" y="2305968"/>
            <a:ext cx="4465638" cy="2652712"/>
            <a:chOff x="1292" y="1480"/>
            <a:chExt cx="3131" cy="1860"/>
          </a:xfrm>
        </p:grpSpPr>
        <p:grpSp>
          <p:nvGrpSpPr>
            <p:cNvPr id="8208" name="Group 16"/>
            <p:cNvGrpSpPr>
              <a:grpSpLocks/>
            </p:cNvGrpSpPr>
            <p:nvPr/>
          </p:nvGrpSpPr>
          <p:grpSpPr bwMode="auto">
            <a:xfrm rot="-5400000">
              <a:off x="1927" y="2115"/>
              <a:ext cx="590" cy="590"/>
              <a:chOff x="2426" y="2115"/>
              <a:chExt cx="817" cy="817"/>
            </a:xfrm>
          </p:grpSpPr>
          <p:sp>
            <p:nvSpPr>
              <p:cNvPr id="8209" name="Rectangle 17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0" name="Oval 18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1" name="Oval 19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4" name="Oval 22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7" name="Oval 25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8" name="Oval 26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19" name="Oval 27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220" name="Group 28"/>
            <p:cNvGrpSpPr>
              <a:grpSpLocks/>
            </p:cNvGrpSpPr>
            <p:nvPr/>
          </p:nvGrpSpPr>
          <p:grpSpPr bwMode="auto">
            <a:xfrm rot="5400000" flipH="1">
              <a:off x="1292" y="2115"/>
              <a:ext cx="590" cy="590"/>
              <a:chOff x="2426" y="2115"/>
              <a:chExt cx="817" cy="817"/>
            </a:xfrm>
          </p:grpSpPr>
          <p:sp>
            <p:nvSpPr>
              <p:cNvPr id="8221" name="Rectangle 29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2" name="Oval 30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3" name="Oval 31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4" name="Oval 32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5" name="Oval 33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6" name="Oval 34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7" name="Oval 35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8" name="Oval 36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29" name="Oval 37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0" name="Oval 38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1" name="Oval 39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232" name="Group 40"/>
            <p:cNvGrpSpPr>
              <a:grpSpLocks/>
            </p:cNvGrpSpPr>
            <p:nvPr/>
          </p:nvGrpSpPr>
          <p:grpSpPr bwMode="auto">
            <a:xfrm rot="-5400000">
              <a:off x="3833" y="2115"/>
              <a:ext cx="590" cy="590"/>
              <a:chOff x="2426" y="2115"/>
              <a:chExt cx="817" cy="817"/>
            </a:xfrm>
          </p:grpSpPr>
          <p:sp>
            <p:nvSpPr>
              <p:cNvPr id="8233" name="Rectangle 41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4" name="Oval 42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5" name="Oval 43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6" name="Oval 44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7" name="Oval 45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8" name="Oval 46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39" name="Oval 47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0" name="Oval 48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1" name="Oval 49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2" name="Oval 50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3" name="Oval 51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244" name="Group 52"/>
            <p:cNvGrpSpPr>
              <a:grpSpLocks/>
            </p:cNvGrpSpPr>
            <p:nvPr/>
          </p:nvGrpSpPr>
          <p:grpSpPr bwMode="auto">
            <a:xfrm rot="5400000" flipH="1">
              <a:off x="3198" y="2115"/>
              <a:ext cx="590" cy="590"/>
              <a:chOff x="2426" y="2115"/>
              <a:chExt cx="817" cy="817"/>
            </a:xfrm>
          </p:grpSpPr>
          <p:sp>
            <p:nvSpPr>
              <p:cNvPr id="8245" name="Rectangle 53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6" name="Oval 54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7" name="Oval 55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8" name="Oval 56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49" name="Oval 57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0" name="Oval 58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1" name="Oval 59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2" name="Oval 60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3" name="Oval 61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4" name="Oval 62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5" name="Oval 63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256" name="Group 64"/>
            <p:cNvGrpSpPr>
              <a:grpSpLocks/>
            </p:cNvGrpSpPr>
            <p:nvPr/>
          </p:nvGrpSpPr>
          <p:grpSpPr bwMode="auto">
            <a:xfrm flipV="1">
              <a:off x="2562" y="2750"/>
              <a:ext cx="590" cy="590"/>
              <a:chOff x="2426" y="2115"/>
              <a:chExt cx="817" cy="817"/>
            </a:xfrm>
          </p:grpSpPr>
          <p:sp>
            <p:nvSpPr>
              <p:cNvPr id="8257" name="Rectangle 65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8" name="Oval 66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59" name="Oval 67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0" name="Oval 68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1" name="Oval 69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2" name="Oval 70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3" name="Oval 71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4" name="Oval 72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5" name="Oval 73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6" name="Oval 74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67" name="Oval 75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268" name="Group 76"/>
            <p:cNvGrpSpPr>
              <a:grpSpLocks/>
            </p:cNvGrpSpPr>
            <p:nvPr/>
          </p:nvGrpSpPr>
          <p:grpSpPr bwMode="auto">
            <a:xfrm rot="5400000" flipV="1">
              <a:off x="1927" y="2750"/>
              <a:ext cx="590" cy="590"/>
              <a:chOff x="2426" y="2115"/>
              <a:chExt cx="817" cy="817"/>
            </a:xfrm>
          </p:grpSpPr>
          <p:sp>
            <p:nvSpPr>
              <p:cNvPr id="8269" name="Rectangle 77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0" name="Oval 78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1" name="Oval 79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2" name="Oval 80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3" name="Oval 81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4" name="Oval 82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5" name="Oval 83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6" name="Oval 84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7" name="Oval 85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8" name="Oval 86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79" name="Oval 87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280" name="Group 88"/>
            <p:cNvGrpSpPr>
              <a:grpSpLocks/>
            </p:cNvGrpSpPr>
            <p:nvPr/>
          </p:nvGrpSpPr>
          <p:grpSpPr bwMode="auto">
            <a:xfrm rot="-5400000" flipH="1" flipV="1">
              <a:off x="1292" y="2750"/>
              <a:ext cx="590" cy="590"/>
              <a:chOff x="2426" y="2115"/>
              <a:chExt cx="817" cy="817"/>
            </a:xfrm>
          </p:grpSpPr>
          <p:sp>
            <p:nvSpPr>
              <p:cNvPr id="8281" name="Rectangle 89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2" name="Oval 90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3" name="Oval 91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4" name="Oval 92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5" name="Oval 93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6" name="Oval 94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7" name="Oval 95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8" name="Oval 96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89" name="Oval 97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0" name="Oval 98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1" name="Oval 99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292" name="Group 100"/>
            <p:cNvGrpSpPr>
              <a:grpSpLocks/>
            </p:cNvGrpSpPr>
            <p:nvPr/>
          </p:nvGrpSpPr>
          <p:grpSpPr bwMode="auto">
            <a:xfrm rot="5400000" flipV="1">
              <a:off x="3833" y="2750"/>
              <a:ext cx="590" cy="590"/>
              <a:chOff x="2426" y="2115"/>
              <a:chExt cx="817" cy="817"/>
            </a:xfrm>
          </p:grpSpPr>
          <p:sp>
            <p:nvSpPr>
              <p:cNvPr id="8293" name="Rectangle 101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4" name="Oval 102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5" name="Oval 103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6" name="Oval 104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7" name="Oval 105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8" name="Oval 106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9" name="Oval 107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0" name="Oval 108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1" name="Oval 109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2" name="Oval 110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3" name="Oval 111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304" name="Group 112"/>
            <p:cNvGrpSpPr>
              <a:grpSpLocks/>
            </p:cNvGrpSpPr>
            <p:nvPr/>
          </p:nvGrpSpPr>
          <p:grpSpPr bwMode="auto">
            <a:xfrm rot="-5400000" flipH="1" flipV="1">
              <a:off x="3198" y="2750"/>
              <a:ext cx="590" cy="590"/>
              <a:chOff x="2426" y="2115"/>
              <a:chExt cx="817" cy="817"/>
            </a:xfrm>
          </p:grpSpPr>
          <p:sp>
            <p:nvSpPr>
              <p:cNvPr id="8305" name="Rectangle 113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6" name="Oval 114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7" name="Oval 115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8" name="Oval 116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09" name="Oval 117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0" name="Oval 118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1" name="Oval 119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2" name="Oval 120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3" name="Oval 121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4" name="Oval 122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5" name="Oval 123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316" name="Group 124"/>
            <p:cNvGrpSpPr>
              <a:grpSpLocks/>
            </p:cNvGrpSpPr>
            <p:nvPr/>
          </p:nvGrpSpPr>
          <p:grpSpPr bwMode="auto">
            <a:xfrm rot="5400000">
              <a:off x="2562" y="1480"/>
              <a:ext cx="590" cy="590"/>
              <a:chOff x="2426" y="2115"/>
              <a:chExt cx="817" cy="817"/>
            </a:xfrm>
          </p:grpSpPr>
          <p:sp>
            <p:nvSpPr>
              <p:cNvPr id="8317" name="Rectangle 125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8" name="Oval 126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19" name="Oval 127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0" name="Oval 128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1" name="Oval 129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2" name="Oval 130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3" name="Oval 131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4" name="Oval 132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5" name="Oval 133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6" name="Oval 134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27" name="Oval 135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328" name="Group 136"/>
            <p:cNvGrpSpPr>
              <a:grpSpLocks/>
            </p:cNvGrpSpPr>
            <p:nvPr/>
          </p:nvGrpSpPr>
          <p:grpSpPr bwMode="auto">
            <a:xfrm>
              <a:off x="1927" y="1480"/>
              <a:ext cx="590" cy="590"/>
              <a:chOff x="2426" y="2115"/>
              <a:chExt cx="817" cy="817"/>
            </a:xfrm>
          </p:grpSpPr>
          <p:sp>
            <p:nvSpPr>
              <p:cNvPr id="8329" name="Rectangle 137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0" name="Oval 138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1" name="Oval 139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2" name="Oval 140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3" name="Oval 141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4" name="Oval 142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5" name="Oval 143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6" name="Oval 144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7" name="Oval 145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8" name="Oval 146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39" name="Oval 147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340" name="Group 148"/>
            <p:cNvGrpSpPr>
              <a:grpSpLocks/>
            </p:cNvGrpSpPr>
            <p:nvPr/>
          </p:nvGrpSpPr>
          <p:grpSpPr bwMode="auto">
            <a:xfrm rot="10800000" flipH="1">
              <a:off x="1292" y="1480"/>
              <a:ext cx="590" cy="590"/>
              <a:chOff x="2426" y="2115"/>
              <a:chExt cx="817" cy="817"/>
            </a:xfrm>
          </p:grpSpPr>
          <p:sp>
            <p:nvSpPr>
              <p:cNvPr id="8341" name="Rectangle 149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2" name="Oval 150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3" name="Oval 151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4" name="Oval 152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5" name="Oval 153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6" name="Oval 154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7" name="Oval 155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8" name="Oval 156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49" name="Oval 157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0" name="Oval 158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1" name="Oval 159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352" name="Group 160"/>
            <p:cNvGrpSpPr>
              <a:grpSpLocks/>
            </p:cNvGrpSpPr>
            <p:nvPr/>
          </p:nvGrpSpPr>
          <p:grpSpPr bwMode="auto">
            <a:xfrm>
              <a:off x="3833" y="1480"/>
              <a:ext cx="590" cy="590"/>
              <a:chOff x="2426" y="2115"/>
              <a:chExt cx="817" cy="817"/>
            </a:xfrm>
          </p:grpSpPr>
          <p:sp>
            <p:nvSpPr>
              <p:cNvPr id="8353" name="Rectangle 161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4" name="Oval 162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5" name="Oval 163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6" name="Oval 164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7" name="Oval 165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8" name="Oval 166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59" name="Oval 167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0" name="Oval 168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1" name="Oval 169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2" name="Oval 170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3" name="Oval 171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364" name="Group 172"/>
            <p:cNvGrpSpPr>
              <a:grpSpLocks/>
            </p:cNvGrpSpPr>
            <p:nvPr/>
          </p:nvGrpSpPr>
          <p:grpSpPr bwMode="auto">
            <a:xfrm rot="10800000" flipH="1">
              <a:off x="3198" y="1480"/>
              <a:ext cx="590" cy="590"/>
              <a:chOff x="2426" y="2115"/>
              <a:chExt cx="817" cy="817"/>
            </a:xfrm>
          </p:grpSpPr>
          <p:sp>
            <p:nvSpPr>
              <p:cNvPr id="8365" name="Rectangle 173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 cap="rnd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6" name="Oval 174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7" name="Oval 175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8" name="Oval 176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69" name="Oval 177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70" name="Oval 178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71" name="Oval 179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72" name="Oval 180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73" name="Oval 181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74" name="Oval 182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375" name="Oval 183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8388" name="Group 196"/>
          <p:cNvGrpSpPr>
            <a:grpSpLocks/>
          </p:cNvGrpSpPr>
          <p:nvPr/>
        </p:nvGrpSpPr>
        <p:grpSpPr bwMode="auto">
          <a:xfrm>
            <a:off x="7235825" y="2304380"/>
            <a:ext cx="1908175" cy="2663825"/>
            <a:chOff x="4558" y="1570"/>
            <a:chExt cx="1202" cy="1678"/>
          </a:xfrm>
        </p:grpSpPr>
        <p:graphicFrame>
          <p:nvGraphicFramePr>
            <p:cNvPr id="8377" name="Object 185"/>
            <p:cNvGraphicFramePr>
              <a:graphicFrameLocks noChangeAspect="1"/>
            </p:cNvGraphicFramePr>
            <p:nvPr/>
          </p:nvGraphicFramePr>
          <p:xfrm>
            <a:off x="4720" y="2205"/>
            <a:ext cx="1040" cy="433"/>
          </p:xfrm>
          <a:graphic>
            <a:graphicData uri="http://schemas.openxmlformats.org/presentationml/2006/ole">
              <p:oleObj spid="_x0000_s8405" name="Equation" r:id="rId3" imgW="19485000" imgH="8115480" progId="Equation.3">
                <p:embed/>
              </p:oleObj>
            </a:graphicData>
          </a:graphic>
        </p:graphicFrame>
        <p:sp>
          <p:nvSpPr>
            <p:cNvPr id="8378" name="AutoShape 186"/>
            <p:cNvSpPr>
              <a:spLocks/>
            </p:cNvSpPr>
            <p:nvPr/>
          </p:nvSpPr>
          <p:spPr bwMode="auto">
            <a:xfrm>
              <a:off x="4558" y="1570"/>
              <a:ext cx="205" cy="1678"/>
            </a:xfrm>
            <a:prstGeom prst="rightBrace">
              <a:avLst>
                <a:gd name="adj1" fmla="val 68211"/>
                <a:gd name="adj2" fmla="val 50000"/>
              </a:avLst>
            </a:prstGeom>
            <a:noFill/>
            <a:ln w="1905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8384" name="Group 192"/>
          <p:cNvGrpSpPr>
            <a:grpSpLocks/>
          </p:cNvGrpSpPr>
          <p:nvPr/>
        </p:nvGrpSpPr>
        <p:grpSpPr bwMode="auto">
          <a:xfrm>
            <a:off x="827088" y="3241005"/>
            <a:ext cx="1800225" cy="420688"/>
            <a:chOff x="249" y="2205"/>
            <a:chExt cx="1134" cy="265"/>
          </a:xfrm>
        </p:grpSpPr>
        <p:graphicFrame>
          <p:nvGraphicFramePr>
            <p:cNvPr id="8380" name="Object 188"/>
            <p:cNvGraphicFramePr>
              <a:graphicFrameLocks noChangeAspect="1"/>
            </p:cNvGraphicFramePr>
            <p:nvPr/>
          </p:nvGraphicFramePr>
          <p:xfrm>
            <a:off x="249" y="2205"/>
            <a:ext cx="839" cy="265"/>
          </p:xfrm>
          <a:graphic>
            <a:graphicData uri="http://schemas.openxmlformats.org/presentationml/2006/ole">
              <p:oleObj spid="_x0000_s8406" name="Equation" r:id="rId4" imgW="23140800" imgH="7302600" progId="Equation.3">
                <p:embed/>
              </p:oleObj>
            </a:graphicData>
          </a:graphic>
        </p:graphicFrame>
        <p:sp>
          <p:nvSpPr>
            <p:cNvPr id="8383" name="Line 191"/>
            <p:cNvSpPr>
              <a:spLocks noChangeShapeType="1"/>
            </p:cNvSpPr>
            <p:nvPr/>
          </p:nvSpPr>
          <p:spPr bwMode="auto">
            <a:xfrm>
              <a:off x="1111" y="2341"/>
              <a:ext cx="272" cy="46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graphicFrame>
        <p:nvGraphicFramePr>
          <p:cNvPr id="8386" name="Object 194"/>
          <p:cNvGraphicFramePr>
            <a:graphicFrameLocks noChangeAspect="1"/>
          </p:cNvGraphicFramePr>
          <p:nvPr/>
        </p:nvGraphicFramePr>
        <p:xfrm>
          <a:off x="5795963" y="5229200"/>
          <a:ext cx="1223962" cy="908050"/>
        </p:xfrm>
        <a:graphic>
          <a:graphicData uri="http://schemas.openxmlformats.org/presentationml/2006/ole">
            <p:oleObj spid="_x0000_s8407" name="Equation" r:id="rId5" imgW="20703600" imgH="1543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1950">
              <a:buNone/>
            </a:pPr>
            <a:r>
              <a:rPr lang="en-US" sz="1800" smtClean="0"/>
              <a:t>The study of thermodynamics is concerned with systems which can be described simply by a set of macroscopically observable variables. These systems can be described by statistical ensembles that depend on a few observable parameters, and which are in statistical equilibrium</a:t>
            </a:r>
            <a:r>
              <a:rPr lang="en-US" sz="1600" smtClean="0"/>
              <a:t>.</a:t>
            </a:r>
          </a:p>
          <a:p>
            <a:r>
              <a:rPr lang="en-US" sz="1800" smtClean="0">
                <a:solidFill>
                  <a:srgbClr val="FFC000"/>
                </a:solidFill>
              </a:rPr>
              <a:t>Microcanonical ensemble</a:t>
            </a:r>
            <a:r>
              <a:rPr lang="en-US" sz="1800" smtClean="0"/>
              <a:t> — the total energy of the system and the number of particles in the system are each fixed to particular values; each of the members of the ensemble are required to have the same </a:t>
            </a:r>
            <a:r>
              <a:rPr lang="en-US" sz="18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total energy </a:t>
            </a:r>
            <a:r>
              <a:rPr lang="en-US" sz="1800" smtClean="0"/>
              <a:t>and </a:t>
            </a:r>
            <a:r>
              <a:rPr lang="en-US" sz="18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particle number</a:t>
            </a:r>
            <a:r>
              <a:rPr lang="en-US" sz="1800" smtClean="0"/>
              <a:t>. The system must remain </a:t>
            </a:r>
            <a:r>
              <a:rPr lang="en-US" sz="1800" smtClean="0">
                <a:solidFill>
                  <a:srgbClr val="FFFF00"/>
                </a:solidFill>
              </a:rPr>
              <a:t>totally isolated</a:t>
            </a:r>
            <a:r>
              <a:rPr lang="en-US" sz="1800" smtClean="0"/>
              <a:t>.</a:t>
            </a:r>
          </a:p>
          <a:p>
            <a:r>
              <a:rPr lang="en-US" sz="1800" smtClean="0">
                <a:solidFill>
                  <a:srgbClr val="FFC000"/>
                </a:solidFill>
              </a:rPr>
              <a:t>Canonical ensemble </a:t>
            </a:r>
            <a:r>
              <a:rPr lang="en-US" sz="1800" smtClean="0"/>
              <a:t>— the energy is not known exactly but the </a:t>
            </a:r>
            <a:r>
              <a:rPr lang="en-US" sz="18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number of particles</a:t>
            </a:r>
            <a:r>
              <a:rPr lang="en-US" sz="1800" smtClean="0"/>
              <a:t> is fixed. In place of the energy, the temperature is specified. The canonical ensemble is appropriate for describing a closed system which is in, or has been in, weak thermal contact with a heat bath. In order to be in statistical equilibrium the system must remain </a:t>
            </a:r>
            <a:r>
              <a:rPr lang="en-US" sz="1800" smtClean="0">
                <a:solidFill>
                  <a:srgbClr val="FFFF00"/>
                </a:solidFill>
              </a:rPr>
              <a:t>totally closed</a:t>
            </a:r>
            <a:r>
              <a:rPr lang="en-US" sz="1800" smtClean="0"/>
              <a:t>.</a:t>
            </a:r>
          </a:p>
          <a:p>
            <a:r>
              <a:rPr lang="en-US" sz="1800" smtClean="0">
                <a:solidFill>
                  <a:srgbClr val="FFC000"/>
                </a:solidFill>
              </a:rPr>
              <a:t>Grand canonical ensemble </a:t>
            </a:r>
            <a:r>
              <a:rPr lang="en-US" sz="1800" smtClean="0"/>
              <a:t>— a statistical ensemble where neither the energy nor particle number are fixed. In their place, the temperature and chemical potential are specified. The grand canonical ensemble is appropriate for describing an </a:t>
            </a:r>
            <a:r>
              <a:rPr lang="en-US" sz="1800" smtClean="0">
                <a:solidFill>
                  <a:srgbClr val="FFFF00"/>
                </a:solidFill>
              </a:rPr>
              <a:t>open system</a:t>
            </a:r>
            <a:r>
              <a:rPr lang="en-US" sz="180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E368-6294-4158-ACE8-8EF1F1A3BCE8}" type="slidenum">
              <a:rPr lang="en-US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1878-6F21-4342-8547-AF9C9BF8FE2F}" type="slidenum">
              <a:rPr lang="en-US"/>
              <a:pPr/>
              <a:t>9</a:t>
            </a:fld>
            <a:endParaRPr lang="th-TH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Types of Ensemble</a:t>
            </a:r>
            <a:endParaRPr lang="th-TH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1950" indent="-361950"/>
            <a:r>
              <a:rPr lang="en-US" b="1"/>
              <a:t>Microcanonical</a:t>
            </a:r>
            <a:r>
              <a:rPr lang="en-US"/>
              <a:t> ensemble : </a:t>
            </a:r>
            <a:br>
              <a:rPr lang="en-US"/>
            </a:br>
            <a:r>
              <a:rPr lang="en-US" i="1"/>
              <a:t>N, V, E common</a:t>
            </a:r>
          </a:p>
          <a:p>
            <a:pPr marL="361950" indent="-361950"/>
            <a:r>
              <a:rPr lang="en-US" b="1"/>
              <a:t>Canonical </a:t>
            </a:r>
            <a:r>
              <a:rPr lang="en-US"/>
              <a:t>ensemble : </a:t>
            </a:r>
            <a:br>
              <a:rPr lang="en-US"/>
            </a:br>
            <a:r>
              <a:rPr lang="en-US" i="1"/>
              <a:t>N, V, T common</a:t>
            </a:r>
          </a:p>
          <a:p>
            <a:pPr marL="361950" indent="-361950"/>
            <a:r>
              <a:rPr lang="en-US" b="1"/>
              <a:t>Grand canonical</a:t>
            </a:r>
            <a:r>
              <a:rPr lang="en-US"/>
              <a:t> ensemble : </a:t>
            </a:r>
            <a:br>
              <a:rPr lang="en-US"/>
            </a:br>
            <a:r>
              <a:rPr lang="en-US" i="1">
                <a:latin typeface="Symbol" pitchFamily="18" charset="2"/>
              </a:rPr>
              <a:t>m</a:t>
            </a:r>
            <a:r>
              <a:rPr lang="en-US" i="1"/>
              <a:t>, V, T common</a:t>
            </a:r>
            <a:endParaRPr lang="th-TH" i="1"/>
          </a:p>
        </p:txBody>
      </p:sp>
      <p:grpSp>
        <p:nvGrpSpPr>
          <p:cNvPr id="9389" name="Group 173"/>
          <p:cNvGrpSpPr>
            <a:grpSpLocks/>
          </p:cNvGrpSpPr>
          <p:nvPr/>
        </p:nvGrpSpPr>
        <p:grpSpPr bwMode="auto">
          <a:xfrm>
            <a:off x="3492500" y="4437063"/>
            <a:ext cx="2232025" cy="2232025"/>
            <a:chOff x="2200" y="2795"/>
            <a:chExt cx="1270" cy="1270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 rot="-5400000">
              <a:off x="2880" y="2795"/>
              <a:ext cx="590" cy="59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99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 rot="-5400000">
              <a:off x="3016" y="3158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 rot="-5400000">
              <a:off x="3016" y="2976"/>
              <a:ext cx="65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 rot="-5400000">
              <a:off x="3334" y="3067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 rot="-5400000">
              <a:off x="3306" y="3253"/>
              <a:ext cx="98" cy="9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 rot="-5400000">
              <a:off x="3142" y="2827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 rot="-5400000">
              <a:off x="2945" y="2827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 rot="-5400000">
              <a:off x="3152" y="3022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 rot="-5400000">
              <a:off x="3288" y="2886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 rot="-5400000">
              <a:off x="2945" y="3253"/>
              <a:ext cx="65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 rot="-5400000">
              <a:off x="3175" y="3253"/>
              <a:ext cx="65" cy="6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 rot="5400000" flipH="1">
              <a:off x="2200" y="2795"/>
              <a:ext cx="590" cy="59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99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 rot="5400000" flipH="1">
              <a:off x="2381" y="2976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 rot="5400000" flipH="1">
              <a:off x="2426" y="3113"/>
              <a:ext cx="65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 rot="5400000" flipH="1">
              <a:off x="2562" y="3113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 rot="5400000" flipH="1">
              <a:off x="2246" y="3157"/>
              <a:ext cx="98" cy="9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 rot="5400000" flipH="1">
              <a:off x="2462" y="2827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40" name="Oval 24"/>
            <p:cNvSpPr>
              <a:spLocks noChangeArrowheads="1"/>
            </p:cNvSpPr>
            <p:nvPr/>
          </p:nvSpPr>
          <p:spPr bwMode="auto">
            <a:xfrm rot="5400000" flipH="1">
              <a:off x="2659" y="2827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 rot="5400000" flipH="1">
              <a:off x="2653" y="2976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 rot="5400000" flipH="1">
              <a:off x="2233" y="2828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 rot="5400000" flipH="1">
              <a:off x="2659" y="3254"/>
              <a:ext cx="65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 rot="5400000" flipH="1">
              <a:off x="2426" y="3294"/>
              <a:ext cx="65" cy="6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 rot="-5400000">
              <a:off x="2880" y="3475"/>
              <a:ext cx="590" cy="59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99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 rot="-5400000">
              <a:off x="3016" y="3793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 rot="-5400000">
              <a:off x="3305" y="3769"/>
              <a:ext cx="65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 rot="-5400000">
              <a:off x="2971" y="3650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 rot="-5400000">
              <a:off x="3306" y="3933"/>
              <a:ext cx="98" cy="9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7" name="Oval 71"/>
            <p:cNvSpPr>
              <a:spLocks noChangeArrowheads="1"/>
            </p:cNvSpPr>
            <p:nvPr/>
          </p:nvSpPr>
          <p:spPr bwMode="auto">
            <a:xfrm rot="-5400000">
              <a:off x="3142" y="3507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8" name="Oval 72"/>
            <p:cNvSpPr>
              <a:spLocks noChangeArrowheads="1"/>
            </p:cNvSpPr>
            <p:nvPr/>
          </p:nvSpPr>
          <p:spPr bwMode="auto">
            <a:xfrm rot="-5400000">
              <a:off x="2945" y="3507"/>
              <a:ext cx="66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89" name="Oval 73"/>
            <p:cNvSpPr>
              <a:spLocks noChangeArrowheads="1"/>
            </p:cNvSpPr>
            <p:nvPr/>
          </p:nvSpPr>
          <p:spPr bwMode="auto">
            <a:xfrm rot="-5400000">
              <a:off x="3152" y="3657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90" name="Oval 74"/>
            <p:cNvSpPr>
              <a:spLocks noChangeArrowheads="1"/>
            </p:cNvSpPr>
            <p:nvPr/>
          </p:nvSpPr>
          <p:spPr bwMode="auto">
            <a:xfrm rot="-5400000">
              <a:off x="3334" y="3566"/>
              <a:ext cx="98" cy="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91" name="Oval 75"/>
            <p:cNvSpPr>
              <a:spLocks noChangeArrowheads="1"/>
            </p:cNvSpPr>
            <p:nvPr/>
          </p:nvSpPr>
          <p:spPr bwMode="auto">
            <a:xfrm rot="-5400000">
              <a:off x="2945" y="3933"/>
              <a:ext cx="65" cy="6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92" name="Oval 76"/>
            <p:cNvSpPr>
              <a:spLocks noChangeArrowheads="1"/>
            </p:cNvSpPr>
            <p:nvPr/>
          </p:nvSpPr>
          <p:spPr bwMode="auto">
            <a:xfrm rot="-5400000">
              <a:off x="3175" y="3933"/>
              <a:ext cx="65" cy="6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9293" name="Group 77"/>
            <p:cNvGrpSpPr>
              <a:grpSpLocks/>
            </p:cNvGrpSpPr>
            <p:nvPr/>
          </p:nvGrpSpPr>
          <p:grpSpPr bwMode="auto">
            <a:xfrm rot="-5400000" flipH="1" flipV="1">
              <a:off x="2200" y="3475"/>
              <a:ext cx="590" cy="590"/>
              <a:chOff x="2426" y="2115"/>
              <a:chExt cx="817" cy="817"/>
            </a:xfrm>
          </p:grpSpPr>
          <p:sp>
            <p:nvSpPr>
              <p:cNvPr id="9294" name="Rectangle 78"/>
              <p:cNvSpPr>
                <a:spLocks noChangeArrowheads="1"/>
              </p:cNvSpPr>
              <p:nvPr/>
            </p:nvSpPr>
            <p:spPr bwMode="auto">
              <a:xfrm>
                <a:off x="2426" y="2115"/>
                <a:ext cx="817" cy="817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0099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295" name="Oval 79"/>
              <p:cNvSpPr>
                <a:spLocks noChangeArrowheads="1"/>
              </p:cNvSpPr>
              <p:nvPr/>
            </p:nvSpPr>
            <p:spPr bwMode="auto">
              <a:xfrm>
                <a:off x="2699" y="24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296" name="Oval 80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297" name="Oval 81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298" name="Oval 82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299" name="Oval 83"/>
              <p:cNvSpPr>
                <a:spLocks noChangeArrowheads="1"/>
              </p:cNvSpPr>
              <p:nvPr/>
            </p:nvSpPr>
            <p:spPr bwMode="auto">
              <a:xfrm>
                <a:off x="3107" y="24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300" name="Oval 84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301" name="Oval 85"/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302" name="Oval 86"/>
              <p:cNvSpPr>
                <a:spLocks noChangeArrowheads="1"/>
              </p:cNvSpPr>
              <p:nvPr/>
            </p:nvSpPr>
            <p:spPr bwMode="auto">
              <a:xfrm>
                <a:off x="3061" y="275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303" name="Oval 87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304" name="Oval 88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9392" name="Group 176"/>
          <p:cNvGrpSpPr>
            <a:grpSpLocks/>
          </p:cNvGrpSpPr>
          <p:nvPr/>
        </p:nvGrpSpPr>
        <p:grpSpPr bwMode="auto">
          <a:xfrm>
            <a:off x="4356100" y="4868863"/>
            <a:ext cx="504825" cy="1441450"/>
            <a:chOff x="2744" y="3067"/>
            <a:chExt cx="318" cy="908"/>
          </a:xfrm>
        </p:grpSpPr>
        <p:sp>
          <p:nvSpPr>
            <p:cNvPr id="9390" name="AutoShape 174"/>
            <p:cNvSpPr>
              <a:spLocks noChangeArrowheads="1"/>
            </p:cNvSpPr>
            <p:nvPr/>
          </p:nvSpPr>
          <p:spPr bwMode="auto">
            <a:xfrm>
              <a:off x="2744" y="3067"/>
              <a:ext cx="318" cy="182"/>
            </a:xfrm>
            <a:prstGeom prst="leftRightArrow">
              <a:avLst>
                <a:gd name="adj1" fmla="val 50000"/>
                <a:gd name="adj2" fmla="val 34945"/>
              </a:avLst>
            </a:prstGeom>
            <a:solidFill>
              <a:schemeClr val="folHlink"/>
            </a:solidFill>
            <a:ln w="2857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391" name="AutoShape 175"/>
            <p:cNvSpPr>
              <a:spLocks noChangeArrowheads="1"/>
            </p:cNvSpPr>
            <p:nvPr/>
          </p:nvSpPr>
          <p:spPr bwMode="auto">
            <a:xfrm>
              <a:off x="2744" y="3793"/>
              <a:ext cx="318" cy="182"/>
            </a:xfrm>
            <a:prstGeom prst="leftRightArrow">
              <a:avLst>
                <a:gd name="adj1" fmla="val 50000"/>
                <a:gd name="adj2" fmla="val 34945"/>
              </a:avLst>
            </a:prstGeom>
            <a:solidFill>
              <a:schemeClr val="folHlink"/>
            </a:solidFill>
            <a:ln w="2857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9393" name="Group 177"/>
          <p:cNvGrpSpPr>
            <a:grpSpLocks/>
          </p:cNvGrpSpPr>
          <p:nvPr/>
        </p:nvGrpSpPr>
        <p:grpSpPr bwMode="auto">
          <a:xfrm rot="5400000">
            <a:off x="4391025" y="4832351"/>
            <a:ext cx="504825" cy="1441450"/>
            <a:chOff x="2744" y="3067"/>
            <a:chExt cx="318" cy="908"/>
          </a:xfrm>
        </p:grpSpPr>
        <p:sp>
          <p:nvSpPr>
            <p:cNvPr id="9394" name="AutoShape 178"/>
            <p:cNvSpPr>
              <a:spLocks noChangeArrowheads="1"/>
            </p:cNvSpPr>
            <p:nvPr/>
          </p:nvSpPr>
          <p:spPr bwMode="auto">
            <a:xfrm>
              <a:off x="2744" y="3067"/>
              <a:ext cx="318" cy="182"/>
            </a:xfrm>
            <a:prstGeom prst="leftRightArrow">
              <a:avLst>
                <a:gd name="adj1" fmla="val 50000"/>
                <a:gd name="adj2" fmla="val 34945"/>
              </a:avLst>
            </a:prstGeom>
            <a:solidFill>
              <a:schemeClr val="folHlink"/>
            </a:solidFill>
            <a:ln w="2857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395" name="AutoShape 179"/>
            <p:cNvSpPr>
              <a:spLocks noChangeArrowheads="1"/>
            </p:cNvSpPr>
            <p:nvPr/>
          </p:nvSpPr>
          <p:spPr bwMode="auto">
            <a:xfrm>
              <a:off x="2744" y="3793"/>
              <a:ext cx="318" cy="182"/>
            </a:xfrm>
            <a:prstGeom prst="leftRightArrow">
              <a:avLst>
                <a:gd name="adj1" fmla="val 50000"/>
                <a:gd name="adj2" fmla="val 34945"/>
              </a:avLst>
            </a:prstGeom>
            <a:solidFill>
              <a:schemeClr val="folHlink"/>
            </a:solidFill>
            <a:ln w="2857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Century Gothic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1565</TotalTime>
  <Words>1002</Words>
  <Application>Microsoft Office PowerPoint</Application>
  <PresentationFormat>On-screen Show (4:3)</PresentationFormat>
  <Paragraphs>255</Paragraphs>
  <Slides>24</Slides>
  <Notes>1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Orbit</vt:lpstr>
      <vt:lpstr>Equation</vt:lpstr>
      <vt:lpstr>Physical Chemistry IV 01403343  The Ensemble</vt:lpstr>
      <vt:lpstr>คำถาม (9)</vt:lpstr>
      <vt:lpstr>Evolving System</vt:lpstr>
      <vt:lpstr>Slide 4</vt:lpstr>
      <vt:lpstr>Parallel World</vt:lpstr>
      <vt:lpstr>The Other Meaning *</vt:lpstr>
      <vt:lpstr>Ensemble</vt:lpstr>
      <vt:lpstr>Slide 8</vt:lpstr>
      <vt:lpstr>Types of Ensemble</vt:lpstr>
      <vt:lpstr>Canonical Ensemble</vt:lpstr>
      <vt:lpstr>Dominating Configurations</vt:lpstr>
      <vt:lpstr>Slide 12</vt:lpstr>
      <vt:lpstr>Fluctuations from the  Most Probable Distribution</vt:lpstr>
      <vt:lpstr>Slide 14</vt:lpstr>
      <vt:lpstr>Probability of degenerated system</vt:lpstr>
      <vt:lpstr>The Thermodynamic Information</vt:lpstr>
      <vt:lpstr>Slide 17</vt:lpstr>
      <vt:lpstr>Independent Molecules</vt:lpstr>
      <vt:lpstr>The Entropy of a Monatomic Gas</vt:lpstr>
      <vt:lpstr>Slide 20</vt:lpstr>
      <vt:lpstr>Example</vt:lpstr>
      <vt:lpstr>Slide 22</vt:lpstr>
      <vt:lpstr>Slide 23</vt:lpstr>
      <vt:lpstr>Metaphor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Canonical Ensemble</dc:title>
  <dc:creator>Piti</dc:creator>
  <cp:lastModifiedBy>Office Of Computer Services</cp:lastModifiedBy>
  <cp:revision>57</cp:revision>
  <dcterms:created xsi:type="dcterms:W3CDTF">2008-11-26T23:13:58Z</dcterms:created>
  <dcterms:modified xsi:type="dcterms:W3CDTF">2016-02-29T03:26:18Z</dcterms:modified>
</cp:coreProperties>
</file>