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302" r:id="rId4"/>
    <p:sldId id="258" r:id="rId5"/>
    <p:sldId id="259" r:id="rId6"/>
    <p:sldId id="260" r:id="rId7"/>
    <p:sldId id="261" r:id="rId8"/>
    <p:sldId id="303" r:id="rId9"/>
    <p:sldId id="309" r:id="rId10"/>
    <p:sldId id="262" r:id="rId11"/>
    <p:sldId id="306" r:id="rId12"/>
    <p:sldId id="307" r:id="rId13"/>
    <p:sldId id="300" r:id="rId14"/>
    <p:sldId id="264" r:id="rId15"/>
    <p:sldId id="263" r:id="rId16"/>
    <p:sldId id="298" r:id="rId17"/>
    <p:sldId id="299" r:id="rId18"/>
    <p:sldId id="265" r:id="rId19"/>
    <p:sldId id="266" r:id="rId20"/>
    <p:sldId id="301" r:id="rId21"/>
    <p:sldId id="308" r:id="rId22"/>
    <p:sldId id="311" r:id="rId23"/>
    <p:sldId id="267" r:id="rId24"/>
    <p:sldId id="269" r:id="rId25"/>
    <p:sldId id="268" r:id="rId26"/>
    <p:sldId id="270" r:id="rId27"/>
    <p:sldId id="271" r:id="rId28"/>
    <p:sldId id="310" r:id="rId29"/>
    <p:sldId id="273" r:id="rId30"/>
    <p:sldId id="274" r:id="rId31"/>
    <p:sldId id="275" r:id="rId32"/>
    <p:sldId id="276" r:id="rId33"/>
    <p:sldId id="297" r:id="rId34"/>
    <p:sldId id="277" r:id="rId35"/>
    <p:sldId id="278" r:id="rId36"/>
    <p:sldId id="279" r:id="rId37"/>
    <p:sldId id="280" r:id="rId38"/>
    <p:sldId id="312" r:id="rId39"/>
    <p:sldId id="313" r:id="rId40"/>
    <p:sldId id="281" r:id="rId41"/>
    <p:sldId id="282" r:id="rId42"/>
    <p:sldId id="283" r:id="rId43"/>
    <p:sldId id="284" r:id="rId44"/>
    <p:sldId id="285" r:id="rId45"/>
    <p:sldId id="288" r:id="rId46"/>
    <p:sldId id="314" r:id="rId47"/>
    <p:sldId id="286" r:id="rId48"/>
    <p:sldId id="287" r:id="rId49"/>
    <p:sldId id="304" r:id="rId50"/>
    <p:sldId id="305" r:id="rId51"/>
    <p:sldId id="290" r:id="rId52"/>
    <p:sldId id="291" r:id="rId53"/>
    <p:sldId id="292" r:id="rId54"/>
    <p:sldId id="289" r:id="rId55"/>
    <p:sldId id="293" r:id="rId56"/>
  </p:sldIdLst>
  <p:sldSz cx="9144000" cy="6858000" type="screen4x3"/>
  <p:notesSz cx="7099300" cy="102346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B6641"/>
    <a:srgbClr val="FDE5CB"/>
    <a:srgbClr val="FFFF66"/>
    <a:srgbClr val="006699"/>
    <a:srgbClr val="CCCCFF"/>
    <a:srgbClr val="FFEBFF"/>
    <a:srgbClr val="99CCFF"/>
    <a:srgbClr val="6666FF"/>
    <a:srgbClr val="3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2" autoAdjust="0"/>
    <p:restoredTop sz="96433" autoAdjust="0"/>
  </p:normalViewPr>
  <p:slideViewPr>
    <p:cSldViewPr snapToGrid="0">
      <p:cViewPr varScale="1">
        <p:scale>
          <a:sx n="90" d="100"/>
          <a:sy n="90" d="100"/>
        </p:scale>
        <p:origin x="84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4" Type="http://schemas.openxmlformats.org/officeDocument/2006/relationships/image" Target="../media/image6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image" Target="../media/image92.emf"/><Relationship Id="rId4" Type="http://schemas.openxmlformats.org/officeDocument/2006/relationships/image" Target="../media/image95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image" Target="../media/image96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image" Target="../media/image98.emf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image" Target="../media/image107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image" Target="../media/image110.emf"/><Relationship Id="rId4" Type="http://schemas.openxmlformats.org/officeDocument/2006/relationships/image" Target="../media/image113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image" Target="../media/image116.emf"/><Relationship Id="rId5" Type="http://schemas.openxmlformats.org/officeDocument/2006/relationships/image" Target="../media/image120.emf"/><Relationship Id="rId4" Type="http://schemas.openxmlformats.org/officeDocument/2006/relationships/image" Target="../media/image119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image" Target="../media/image121.emf"/><Relationship Id="rId5" Type="http://schemas.openxmlformats.org/officeDocument/2006/relationships/image" Target="../media/image125.emf"/><Relationship Id="rId4" Type="http://schemas.openxmlformats.org/officeDocument/2006/relationships/image" Target="../media/image12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image" Target="../media/image126.emf"/><Relationship Id="rId5" Type="http://schemas.openxmlformats.org/officeDocument/2006/relationships/image" Target="../media/image130.emf"/><Relationship Id="rId4" Type="http://schemas.openxmlformats.org/officeDocument/2006/relationships/image" Target="../media/image12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image" Target="../media/image13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7" Type="http://schemas.openxmlformats.org/officeDocument/2006/relationships/image" Target="../media/image147.emf"/><Relationship Id="rId2" Type="http://schemas.openxmlformats.org/officeDocument/2006/relationships/image" Target="../media/image142.emf"/><Relationship Id="rId1" Type="http://schemas.openxmlformats.org/officeDocument/2006/relationships/image" Target="../media/image141.emf"/><Relationship Id="rId6" Type="http://schemas.openxmlformats.org/officeDocument/2006/relationships/image" Target="../media/image146.emf"/><Relationship Id="rId5" Type="http://schemas.openxmlformats.org/officeDocument/2006/relationships/image" Target="../media/image145.emf"/><Relationship Id="rId4" Type="http://schemas.openxmlformats.org/officeDocument/2006/relationships/image" Target="../media/image144.e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image" Target="../media/image150.wmf"/><Relationship Id="rId7" Type="http://schemas.openxmlformats.org/officeDocument/2006/relationships/image" Target="../media/image154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6" Type="http://schemas.openxmlformats.org/officeDocument/2006/relationships/image" Target="../media/image153.wmf"/><Relationship Id="rId5" Type="http://schemas.openxmlformats.org/officeDocument/2006/relationships/image" Target="../media/image152.wmf"/><Relationship Id="rId4" Type="http://schemas.openxmlformats.org/officeDocument/2006/relationships/image" Target="../media/image151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en-US" smtClean="0"/>
              <a:t>01403343 Chem:KU-KPS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600D4CA-98B8-40D0-8374-668590696BD6}" type="datetimeFigureOut">
              <a:rPr lang="th-TH" smtClean="0"/>
              <a:pPr/>
              <a:t>16/03/59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4D4CB8F-0DA0-4193-839F-B602901298A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71166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smtClean="0"/>
              <a:t>01403343 Chem:KU-KPS</a:t>
            </a:r>
            <a:endParaRPr lang="th-TH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th-TH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th-TH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E352D87F-9709-4B3C-9835-4D4C3D4EAFD0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50261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D87F-9709-4B3C-9835-4D4C3D4EAFD0}" type="slidenum">
              <a:rPr lang="en-US" smtClean="0"/>
              <a:pPr/>
              <a:t>1</a:t>
            </a:fld>
            <a:endParaRPr lang="th-TH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01403343 Chem:KU-KPS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710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17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717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5400"/>
            </a:lvl1pPr>
          </a:lstStyle>
          <a:p>
            <a:r>
              <a:rPr lang="th-TH"/>
              <a:t>Click to edit Master title style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DC422C6C-9DEF-424B-90A6-C3995B676783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A27B6-8BB8-4994-A122-68EF0FFB1F12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D9C98-4417-4C32-A9E8-9E0FFFD49330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4038600" cy="5078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8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24625"/>
            <a:ext cx="2133600" cy="333375"/>
          </a:xfrm>
        </p:spPr>
        <p:txBody>
          <a:bodyPr/>
          <a:lstStyle>
            <a:lvl1pPr>
              <a:defRPr/>
            </a:lvl1pPr>
          </a:lstStyle>
          <a:p>
            <a:fld id="{FBB0DF44-BFA1-4C28-8CF2-FDA9C8CB363C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45634"/>
            <a:ext cx="8229600" cy="5078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04182-9E13-44E9-9CD7-FB534CD76930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00EDE-4BAE-453E-9314-5D9CEFE818F1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EE012-F8D5-4CD4-A725-1506DEE3D209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3088D-B46E-4B3E-AD4C-A12F0A187A33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90936-540E-4E97-A74E-DC58194FD4F0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3C016-A1AE-46ED-ABF4-D1F0F56608A0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FC842-4A9E-457B-A2C3-6A48619A9E4D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AB625-BF12-4ECB-849E-419E29414387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 rot="1395891">
            <a:off x="-92064" y="2281084"/>
            <a:ext cx="92913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smtClean="0">
                <a:solidFill>
                  <a:srgbClr val="021430"/>
                </a:solidFill>
                <a:latin typeface="Magneto" pitchFamily="82" charset="0"/>
              </a:rPr>
              <a:t>Chem</a:t>
            </a:r>
            <a:r>
              <a:rPr lang="en-US" sz="8800" baseline="0" smtClean="0">
                <a:solidFill>
                  <a:srgbClr val="021430"/>
                </a:solidFill>
                <a:latin typeface="Magneto" pitchFamily="82" charset="0"/>
              </a:rPr>
              <a:t>:KU-KPS</a:t>
            </a:r>
          </a:p>
          <a:p>
            <a:pPr algn="r"/>
            <a:r>
              <a:rPr lang="en-US" sz="2400" baseline="0" smtClean="0">
                <a:solidFill>
                  <a:srgbClr val="021430"/>
                </a:solidFill>
                <a:latin typeface="Magneto" pitchFamily="82" charset="0"/>
              </a:rPr>
              <a:t>Piti Treesukol</a:t>
            </a:r>
            <a:endParaRPr lang="th-TH" sz="700">
              <a:solidFill>
                <a:srgbClr val="021430"/>
              </a:solidFill>
              <a:latin typeface="Magneto" pitchFamily="82" charset="0"/>
            </a:endParaRPr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15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615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615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61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th-TH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th-TH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effectLst>
                  <a:outerShdw blurRad="38100" dist="38100" dir="2700000" algn="tl">
                    <a:srgbClr val="010199"/>
                  </a:outerShdw>
                </a:effectLst>
                <a:latin typeface="Century Gothic" pitchFamily="34" charset="0"/>
              </a:defRPr>
            </a:lvl1pPr>
          </a:lstStyle>
          <a:p>
            <a:fld id="{1AC92C7A-7663-4E4B-85B4-0AEAD1C47DA2}" type="slidenum">
              <a:rPr lang="en-US"/>
              <a:pPr/>
              <a:t>‹#›</a:t>
            </a:fld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Narrow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Narrow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Narrow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Narrow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Narrow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Narrow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Narrow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Narrow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CC00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75000"/>
        <a:buFont typeface="Wingdings" pitchFamily="2" charset="2"/>
        <a:buChar char="«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4.emf"/><Relationship Id="rId3" Type="http://schemas.openxmlformats.org/officeDocument/2006/relationships/oleObject" Target="../embeddings/oleObject23.bin"/><Relationship Id="rId7" Type="http://schemas.openxmlformats.org/officeDocument/2006/relationships/image" Target="../media/image38.png"/><Relationship Id="rId12" Type="http://schemas.openxmlformats.org/officeDocument/2006/relationships/image" Target="../media/image39.png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emf"/><Relationship Id="rId20" Type="http://schemas.openxmlformats.org/officeDocument/2006/relationships/image" Target="../media/image35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png"/><Relationship Id="rId11" Type="http://schemas.openxmlformats.org/officeDocument/2006/relationships/image" Target="../media/image31.emf"/><Relationship Id="rId5" Type="http://schemas.openxmlformats.org/officeDocument/2006/relationships/image" Target="../media/image36.png"/><Relationship Id="rId15" Type="http://schemas.openxmlformats.org/officeDocument/2006/relationships/oleObject" Target="../embeddings/oleObject27.bin"/><Relationship Id="rId10" Type="http://schemas.openxmlformats.org/officeDocument/2006/relationships/oleObject" Target="../embeddings/oleObject25.bin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29.emf"/><Relationship Id="rId9" Type="http://schemas.openxmlformats.org/officeDocument/2006/relationships/image" Target="../media/image30.emf"/><Relationship Id="rId1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47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emf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48.emf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e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62.png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6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5.png"/><Relationship Id="rId11" Type="http://schemas.openxmlformats.org/officeDocument/2006/relationships/oleObject" Target="../embeddings/oleObject48.bin"/><Relationship Id="rId5" Type="http://schemas.openxmlformats.org/officeDocument/2006/relationships/image" Target="../media/image64.png"/><Relationship Id="rId10" Type="http://schemas.openxmlformats.org/officeDocument/2006/relationships/image" Target="../media/image60.emf"/><Relationship Id="rId4" Type="http://schemas.openxmlformats.org/officeDocument/2006/relationships/image" Target="../media/image63.png"/><Relationship Id="rId9" Type="http://schemas.openxmlformats.org/officeDocument/2006/relationships/oleObject" Target="../embeddings/oleObject4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69.emf"/><Relationship Id="rId4" Type="http://schemas.openxmlformats.org/officeDocument/2006/relationships/image" Target="../media/image66.emf"/><Relationship Id="rId9" Type="http://schemas.openxmlformats.org/officeDocument/2006/relationships/oleObject" Target="../embeddings/oleObject5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7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73.emf"/><Relationship Id="rId4" Type="http://schemas.openxmlformats.org/officeDocument/2006/relationships/image" Target="../media/image70.emf"/><Relationship Id="rId9" Type="http://schemas.openxmlformats.org/officeDocument/2006/relationships/oleObject" Target="../embeddings/oleObject5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6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3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8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8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6.e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88.emf"/><Relationship Id="rId4" Type="http://schemas.openxmlformats.org/officeDocument/2006/relationships/image" Target="../media/image85.e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9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91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3.emf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95.emf"/><Relationship Id="rId4" Type="http://schemas.openxmlformats.org/officeDocument/2006/relationships/image" Target="../media/image92.emf"/><Relationship Id="rId9" Type="http://schemas.openxmlformats.org/officeDocument/2006/relationships/oleObject" Target="../embeddings/oleObject7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7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96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13" Type="http://schemas.openxmlformats.org/officeDocument/2006/relationships/oleObject" Target="../embeddings/oleObject86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10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9.e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101.emf"/><Relationship Id="rId4" Type="http://schemas.openxmlformats.org/officeDocument/2006/relationships/image" Target="../media/image98.e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103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5.e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104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8.e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107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1.emf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113.emf"/><Relationship Id="rId4" Type="http://schemas.openxmlformats.org/officeDocument/2006/relationships/image" Target="../media/image110.emf"/><Relationship Id="rId9" Type="http://schemas.openxmlformats.org/officeDocument/2006/relationships/oleObject" Target="../embeddings/oleObject96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7.e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119.emf"/><Relationship Id="rId4" Type="http://schemas.openxmlformats.org/officeDocument/2006/relationships/image" Target="../media/image116.emf"/><Relationship Id="rId9" Type="http://schemas.openxmlformats.org/officeDocument/2006/relationships/oleObject" Target="../embeddings/oleObject10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e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1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22.e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0" Type="http://schemas.openxmlformats.org/officeDocument/2006/relationships/image" Target="../media/image124.emf"/><Relationship Id="rId4" Type="http://schemas.openxmlformats.org/officeDocument/2006/relationships/image" Target="../media/image121.emf"/><Relationship Id="rId9" Type="http://schemas.openxmlformats.org/officeDocument/2006/relationships/oleObject" Target="../embeddings/oleObject107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7.e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29.emf"/><Relationship Id="rId4" Type="http://schemas.openxmlformats.org/officeDocument/2006/relationships/image" Target="../media/image126.emf"/><Relationship Id="rId9" Type="http://schemas.openxmlformats.org/officeDocument/2006/relationships/oleObject" Target="../embeddings/oleObject11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3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33.e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13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emf"/><Relationship Id="rId13" Type="http://schemas.openxmlformats.org/officeDocument/2006/relationships/oleObject" Target="../embeddings/oleObject123.bin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45.e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7.e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2.e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5" Type="http://schemas.openxmlformats.org/officeDocument/2006/relationships/oleObject" Target="../embeddings/oleObject124.bin"/><Relationship Id="rId10" Type="http://schemas.openxmlformats.org/officeDocument/2006/relationships/image" Target="../media/image144.emf"/><Relationship Id="rId4" Type="http://schemas.openxmlformats.org/officeDocument/2006/relationships/image" Target="../media/image141.emf"/><Relationship Id="rId9" Type="http://schemas.openxmlformats.org/officeDocument/2006/relationships/oleObject" Target="../embeddings/oleObject121.bin"/><Relationship Id="rId14" Type="http://schemas.openxmlformats.org/officeDocument/2006/relationships/image" Target="../media/image146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13" Type="http://schemas.openxmlformats.org/officeDocument/2006/relationships/oleObject" Target="../embeddings/oleObject130.bin"/><Relationship Id="rId18" Type="http://schemas.openxmlformats.org/officeDocument/2006/relationships/image" Target="../media/image155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152.wmf"/><Relationship Id="rId17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4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49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5" Type="http://schemas.openxmlformats.org/officeDocument/2006/relationships/oleObject" Target="../embeddings/oleObject131.bin"/><Relationship Id="rId10" Type="http://schemas.openxmlformats.org/officeDocument/2006/relationships/image" Target="../media/image151.wmf"/><Relationship Id="rId4" Type="http://schemas.openxmlformats.org/officeDocument/2006/relationships/image" Target="../media/image148.wmf"/><Relationship Id="rId9" Type="http://schemas.openxmlformats.org/officeDocument/2006/relationships/oleObject" Target="../embeddings/oleObject128.bin"/><Relationship Id="rId14" Type="http://schemas.openxmlformats.org/officeDocument/2006/relationships/image" Target="../media/image15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5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5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604EB4E9-394C-46E4-A0A9-50EDF894407E}" type="slidenum">
              <a:rPr lang="en-US"/>
              <a:pPr/>
              <a:t>1</a:t>
            </a:fld>
            <a:endParaRPr lang="th-TH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4042"/>
            <a:ext cx="7772400" cy="155575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Physical Chemistry IV</a:t>
            </a:r>
            <a:b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01403343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Albertus MT" pitchFamily="34" charset="0"/>
              </a:rPr>
              <a:t>The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lbertus MT" pitchFamily="34" charset="0"/>
              </a:rPr>
              <a:t>Use of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Albertus MT" pitchFamily="34" charset="0"/>
              </a:rPr>
              <a:t>Statistical</a:t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Albertus MT" pitchFamily="34" charset="0"/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Albertus MT" pitchFamily="34" charset="0"/>
              </a:rPr>
              <a:t>Thermodynamics</a:t>
            </a:r>
            <a:endParaRPr lang="th-TH" sz="4400" dirty="0">
              <a:solidFill>
                <a:schemeClr val="accent1">
                  <a:lumMod val="75000"/>
                </a:schemeClr>
              </a:solidFill>
              <a:latin typeface="Albertus MT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lvl="0">
              <a:buClr>
                <a:srgbClr val="FFFF00"/>
              </a:buClr>
            </a:pPr>
            <a:r>
              <a:rPr lang="en-US" sz="2400" smtClean="0">
                <a:solidFill>
                  <a:srgbClr val="FFFFFF"/>
                </a:solidFill>
              </a:rPr>
              <a:t>Piti Treesukol</a:t>
            </a:r>
          </a:p>
          <a:p>
            <a:pPr lvl="0">
              <a:buClr>
                <a:srgbClr val="FFFF00"/>
              </a:buClr>
            </a:pPr>
            <a:r>
              <a:rPr lang="en-US" sz="1600" smtClean="0">
                <a:solidFill>
                  <a:srgbClr val="FFFFFF"/>
                </a:solidFill>
              </a:rPr>
              <a:t>Chemistry Department</a:t>
            </a:r>
          </a:p>
          <a:p>
            <a:pPr lvl="0">
              <a:buClr>
                <a:srgbClr val="FFFF00"/>
              </a:buClr>
            </a:pPr>
            <a:r>
              <a:rPr lang="en-US" sz="1600" smtClean="0">
                <a:solidFill>
                  <a:srgbClr val="FFFFFF"/>
                </a:solidFill>
              </a:rPr>
              <a:t>Faculty of Liberal Arts and Science</a:t>
            </a:r>
          </a:p>
          <a:p>
            <a:pPr lvl="0">
              <a:buClr>
                <a:srgbClr val="FFFF00"/>
              </a:buClr>
            </a:pPr>
            <a:r>
              <a:rPr lang="en-US" sz="1600" smtClean="0">
                <a:solidFill>
                  <a:srgbClr val="FFFFFF"/>
                </a:solidFill>
              </a:rPr>
              <a:t>Kasetsart University : Kamphaeng Saen Campus</a:t>
            </a:r>
            <a:endParaRPr lang="en-US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F599-77BF-4861-91A5-6189C7BB1F4A}" type="slidenum">
              <a:rPr lang="en-US"/>
              <a:pPr/>
              <a:t>10</a:t>
            </a:fld>
            <a:endParaRPr lang="th-TH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Partition Function Contributions</a:t>
            </a:r>
            <a:endParaRPr lang="th-TH" sz="44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29250"/>
          </a:xfrm>
        </p:spPr>
        <p:txBody>
          <a:bodyPr/>
          <a:lstStyle/>
          <a:p>
            <a:r>
              <a:rPr lang="en-US" dirty="0"/>
              <a:t>The Translation Contribution</a:t>
            </a:r>
          </a:p>
          <a:p>
            <a:endParaRPr lang="en-US" sz="4400" dirty="0"/>
          </a:p>
          <a:p>
            <a:pPr lvl="2"/>
            <a:endParaRPr lang="en-US" sz="4000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approximations are valid if many states are occupied </a:t>
            </a:r>
            <a:endParaRPr lang="en-US" dirty="0" smtClean="0"/>
          </a:p>
          <a:p>
            <a:pPr lvl="2"/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is small </a:t>
            </a:r>
            <a:r>
              <a:rPr lang="en-US" dirty="0"/>
              <a:t>compared to the </a:t>
            </a:r>
            <a:r>
              <a:rPr lang="en-US" dirty="0" smtClean="0"/>
              <a:t>container </a:t>
            </a:r>
          </a:p>
          <a:p>
            <a:pPr lvl="3">
              <a:tabLst>
                <a:tab pos="3314700" algn="l"/>
                <a:tab pos="4664075" algn="l"/>
              </a:tabLst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at 25 </a:t>
            </a:r>
            <a:r>
              <a:rPr lang="en-US" dirty="0" smtClean="0">
                <a:latin typeface="Times New Roman"/>
                <a:cs typeface="Times New Roman"/>
              </a:rPr>
              <a:t>˚</a:t>
            </a:r>
            <a:r>
              <a:rPr lang="en-US" dirty="0" smtClean="0"/>
              <a:t>C	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= 71 pm	V=1L → q=2.73x10</a:t>
            </a:r>
            <a:r>
              <a:rPr lang="en-US" baseline="30000" dirty="0" smtClean="0"/>
              <a:t>27</a:t>
            </a:r>
          </a:p>
          <a:p>
            <a:pPr lvl="3">
              <a:tabLst>
                <a:tab pos="3314700" algn="l"/>
                <a:tab pos="4664075" algn="l"/>
              </a:tabLst>
            </a:pP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at 25 </a:t>
            </a:r>
            <a:r>
              <a:rPr lang="en-US" dirty="0" smtClean="0">
                <a:latin typeface="Times New Roman"/>
                <a:cs typeface="Times New Roman"/>
              </a:rPr>
              <a:t>˚</a:t>
            </a:r>
            <a:r>
              <a:rPr lang="en-US" dirty="0" smtClean="0"/>
              <a:t>C	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= 18 pm	V=1L → q=1.75x10</a:t>
            </a:r>
            <a:r>
              <a:rPr lang="en-US" baseline="30000" dirty="0" smtClean="0"/>
              <a:t>29</a:t>
            </a:r>
          </a:p>
          <a:p>
            <a:pPr lvl="3"/>
            <a:endParaRPr lang="en-US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625746" y="1635765"/>
          <a:ext cx="1325357" cy="976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Equation" r:id="rId3" imgW="17044560" imgH="12588840" progId="Equation.3">
                  <p:embed/>
                </p:oleObj>
              </mc:Choice>
              <mc:Fallback>
                <p:oleObj name="Equation" r:id="rId3" imgW="17044560" imgH="1258884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746" y="1635765"/>
                        <a:ext cx="1325357" cy="9766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3482975" y="2636323"/>
          <a:ext cx="1855829" cy="91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Equation" r:id="rId5" imgW="30446640" imgH="15027840" progId="Equation.3">
                  <p:embed/>
                </p:oleObj>
              </mc:Choice>
              <mc:Fallback>
                <p:oleObj name="Equation" r:id="rId5" imgW="30446640" imgH="1502784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2636323"/>
                        <a:ext cx="1855829" cy="9155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Rigid Rotors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182-9E13-44E9-9CD7-FB534CD76930}" type="slidenum">
              <a:rPr lang="en-US" smtClean="0"/>
              <a:pPr/>
              <a:t>11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302" y="1622601"/>
            <a:ext cx="8543395" cy="44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2312995" y="4123688"/>
            <a:ext cx="1644292" cy="1742065"/>
            <a:chOff x="5094752" y="4287712"/>
            <a:chExt cx="1644292" cy="1742065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5094752" y="4748536"/>
              <a:ext cx="106481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731510" y="5131156"/>
              <a:ext cx="1007534" cy="0"/>
            </a:xfrm>
            <a:prstGeom prst="line">
              <a:avLst/>
            </a:prstGeom>
            <a:ln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20076392" flipV="1">
              <a:off x="5713456" y="4287712"/>
              <a:ext cx="854958" cy="1742065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480890" y="4454951"/>
            <a:ext cx="1447133" cy="1742065"/>
            <a:chOff x="2691983" y="4447068"/>
            <a:chExt cx="1447133" cy="1742065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2785709" y="4447068"/>
              <a:ext cx="854958" cy="1742065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691983" y="4622610"/>
              <a:ext cx="1447133" cy="6604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Moment of Inertia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Angular Mass / Rotational Inertia</a:t>
            </a:r>
          </a:p>
          <a:p>
            <a:endParaRPr lang="en-US"/>
          </a:p>
          <a:p>
            <a:endParaRPr lang="en-US" smtClean="0"/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Moment of Inertia of a Molecule 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182-9E13-44E9-9CD7-FB534CD76930}" type="slidenum">
              <a:rPr lang="en-US" smtClean="0"/>
              <a:pPr/>
              <a:t>12</a:t>
            </a:fld>
            <a:endParaRPr lang="th-TH"/>
          </a:p>
        </p:txBody>
      </p:sp>
      <p:grpSp>
        <p:nvGrpSpPr>
          <p:cNvPr id="19" name="Group 18"/>
          <p:cNvGrpSpPr/>
          <p:nvPr/>
        </p:nvGrpSpPr>
        <p:grpSpPr>
          <a:xfrm>
            <a:off x="2044700" y="1590783"/>
            <a:ext cx="4762100" cy="1355193"/>
            <a:chOff x="1926166" y="1607689"/>
            <a:chExt cx="6236419" cy="1774753"/>
          </a:xfrm>
        </p:grpSpPr>
        <p:grpSp>
          <p:nvGrpSpPr>
            <p:cNvPr id="5" name="Group 4"/>
            <p:cNvGrpSpPr/>
            <p:nvPr/>
          </p:nvGrpSpPr>
          <p:grpSpPr>
            <a:xfrm>
              <a:off x="5527746" y="2203583"/>
              <a:ext cx="2634839" cy="891164"/>
              <a:chOff x="2500929" y="3920648"/>
              <a:chExt cx="2307784" cy="891164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500929" y="3920648"/>
                <a:ext cx="2307784" cy="891164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72721125"/>
                  </p:ext>
                </p:extLst>
              </p:nvPr>
            </p:nvGraphicFramePr>
            <p:xfrm>
              <a:off x="2538270" y="3994085"/>
              <a:ext cx="2270443" cy="8177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898" name="Equation" r:id="rId3" imgW="850531" imgH="342751" progId="Equation.3">
                      <p:embed/>
                    </p:oleObj>
                  </mc:Choice>
                  <mc:Fallback>
                    <p:oleObj name="Equation" r:id="rId3" imgW="850531" imgH="342751" progId="Equation.3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38270" y="3994085"/>
                            <a:ext cx="2270443" cy="8177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" name="Group 17"/>
            <p:cNvGrpSpPr/>
            <p:nvPr/>
          </p:nvGrpSpPr>
          <p:grpSpPr>
            <a:xfrm>
              <a:off x="1926166" y="1607689"/>
              <a:ext cx="3043767" cy="1774753"/>
              <a:chOff x="3170766" y="1942114"/>
              <a:chExt cx="3043767" cy="1774753"/>
            </a:xfrm>
          </p:grpSpPr>
          <p:sp>
            <p:nvSpPr>
              <p:cNvPr id="11" name="Arc 10"/>
              <p:cNvSpPr/>
              <p:nvPr/>
            </p:nvSpPr>
            <p:spPr>
              <a:xfrm>
                <a:off x="3293533" y="2457621"/>
                <a:ext cx="2921000" cy="725846"/>
              </a:xfrm>
              <a:prstGeom prst="arc">
                <a:avLst>
                  <a:gd name="adj1" fmla="val 10836313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V="1">
                <a:off x="4754033" y="1942114"/>
                <a:ext cx="0" cy="1774753"/>
              </a:xfrm>
              <a:prstGeom prst="straightConnector1">
                <a:avLst/>
              </a:prstGeom>
              <a:ln w="5715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3170766" y="2678556"/>
                <a:ext cx="245534" cy="245534"/>
              </a:xfrm>
              <a:prstGeom prst="ellipse">
                <a:avLst/>
              </a:prstGeom>
              <a:solidFill>
                <a:srgbClr val="FFFF66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" name="Arc 11"/>
              <p:cNvSpPr/>
              <p:nvPr/>
            </p:nvSpPr>
            <p:spPr>
              <a:xfrm flipV="1">
                <a:off x="3293533" y="2438400"/>
                <a:ext cx="2921000" cy="725846"/>
              </a:xfrm>
              <a:prstGeom prst="arc">
                <a:avLst>
                  <a:gd name="adj1" fmla="val 10836313"/>
                  <a:gd name="adj2" fmla="val 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16" name="Straight Connector 15"/>
              <p:cNvCxnSpPr>
                <a:stCxn id="14" idx="6"/>
              </p:cNvCxnSpPr>
              <p:nvPr/>
            </p:nvCxnSpPr>
            <p:spPr>
              <a:xfrm>
                <a:off x="3416300" y="2801323"/>
                <a:ext cx="1337733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/>
          <p:cNvGrpSpPr/>
          <p:nvPr/>
        </p:nvGrpSpPr>
        <p:grpSpPr>
          <a:xfrm>
            <a:off x="1679904" y="4554774"/>
            <a:ext cx="2453083" cy="1402855"/>
            <a:chOff x="1908601" y="4572478"/>
            <a:chExt cx="2453083" cy="1402855"/>
          </a:xfrm>
        </p:grpSpPr>
        <p:grpSp>
          <p:nvGrpSpPr>
            <p:cNvPr id="50" name="Group 49"/>
            <p:cNvGrpSpPr/>
            <p:nvPr/>
          </p:nvGrpSpPr>
          <p:grpSpPr>
            <a:xfrm>
              <a:off x="1908601" y="4771426"/>
              <a:ext cx="2453083" cy="1203907"/>
              <a:chOff x="151269" y="4704887"/>
              <a:chExt cx="2453083" cy="1203907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 flipH="1" flipV="1">
                <a:off x="151269" y="4704887"/>
                <a:ext cx="2453083" cy="1203907"/>
              </a:xfrm>
              <a:prstGeom prst="straightConnector1">
                <a:avLst/>
              </a:prstGeom>
              <a:ln w="5715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2257259" y="5258639"/>
                <a:ext cx="194975" cy="427249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/>
            <p:cNvCxnSpPr/>
            <p:nvPr/>
          </p:nvCxnSpPr>
          <p:spPr>
            <a:xfrm flipV="1">
              <a:off x="2434882" y="4572478"/>
              <a:ext cx="194975" cy="42724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105562" y="4377079"/>
            <a:ext cx="2234127" cy="1264321"/>
            <a:chOff x="3042008" y="4266128"/>
            <a:chExt cx="2234127" cy="1264321"/>
          </a:xfrm>
        </p:grpSpPr>
        <p:grpSp>
          <p:nvGrpSpPr>
            <p:cNvPr id="32" name="Group 31"/>
            <p:cNvGrpSpPr/>
            <p:nvPr/>
          </p:nvGrpSpPr>
          <p:grpSpPr>
            <a:xfrm>
              <a:off x="3042008" y="4266128"/>
              <a:ext cx="2059158" cy="1264321"/>
              <a:chOff x="3042008" y="4266128"/>
              <a:chExt cx="2059158" cy="1264321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615266" y="4988582"/>
                <a:ext cx="541867" cy="54186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686300" y="5052082"/>
                <a:ext cx="414866" cy="41486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042008" y="4266128"/>
                <a:ext cx="414866" cy="41486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26" name="Straight Connector 25"/>
              <p:cNvCxnSpPr>
                <a:stCxn id="24" idx="5"/>
                <a:endCxn id="20" idx="1"/>
              </p:cNvCxnSpPr>
              <p:nvPr/>
            </p:nvCxnSpPr>
            <p:spPr>
              <a:xfrm>
                <a:off x="3396118" y="4620238"/>
                <a:ext cx="298503" cy="44769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20" idx="6"/>
                <a:endCxn id="23" idx="2"/>
              </p:cNvCxnSpPr>
              <p:nvPr/>
            </p:nvCxnSpPr>
            <p:spPr>
              <a:xfrm flipV="1">
                <a:off x="4157133" y="5259515"/>
                <a:ext cx="529167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3074978" y="4312461"/>
              <a:ext cx="5672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solidFill>
                    <a:schemeClr val="bg1"/>
                  </a:solidFill>
                </a:rPr>
                <a:t>m</a:t>
              </a:r>
              <a:r>
                <a:rPr lang="en-US" sz="1400" b="1" baseline="-25000">
                  <a:solidFill>
                    <a:schemeClr val="bg1"/>
                  </a:solidFill>
                </a:rPr>
                <a:t>H</a:t>
              </a:r>
              <a:endParaRPr lang="th-TH" sz="1400" b="1" baseline="-2500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08869" y="5070495"/>
              <a:ext cx="5672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solidFill>
                    <a:schemeClr val="bg1"/>
                  </a:solidFill>
                </a:rPr>
                <a:t>m</a:t>
              </a:r>
              <a:r>
                <a:rPr lang="en-US" sz="1400" b="1" baseline="-25000">
                  <a:solidFill>
                    <a:schemeClr val="bg1"/>
                  </a:solidFill>
                </a:rPr>
                <a:t>H</a:t>
              </a:r>
              <a:endParaRPr lang="th-TH" sz="1400" b="1" baseline="-2500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94621" y="5087549"/>
              <a:ext cx="5672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solidFill>
                    <a:schemeClr val="bg1"/>
                  </a:solidFill>
                </a:rPr>
                <a:t>m</a:t>
              </a:r>
              <a:r>
                <a:rPr lang="en-US" sz="1400" b="1" baseline="-25000">
                  <a:solidFill>
                    <a:schemeClr val="bg1"/>
                  </a:solidFill>
                </a:rPr>
                <a:t>O</a:t>
              </a:r>
              <a:endParaRPr lang="th-TH" sz="1400" b="1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364037" y="4480190"/>
            <a:ext cx="4140200" cy="612246"/>
            <a:chOff x="4147445" y="4480190"/>
            <a:chExt cx="4401428" cy="612246"/>
          </a:xfrm>
        </p:grpSpPr>
        <p:sp>
          <p:nvSpPr>
            <p:cNvPr id="70" name="Rounded Rectangle 69"/>
            <p:cNvSpPr/>
            <p:nvPr/>
          </p:nvSpPr>
          <p:spPr>
            <a:xfrm>
              <a:off x="4182538" y="4480190"/>
              <a:ext cx="4362396" cy="61224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aphicFrame>
          <p:nvGraphicFramePr>
            <p:cNvPr id="6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0048241"/>
                </p:ext>
              </p:extLst>
            </p:nvPr>
          </p:nvGraphicFramePr>
          <p:xfrm>
            <a:off x="4147445" y="4556125"/>
            <a:ext cx="4401428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9" name="Equation" r:id="rId5" imgW="1892300" imgH="254000" progId="Equation.3">
                    <p:embed/>
                  </p:oleObj>
                </mc:Choice>
                <mc:Fallback>
                  <p:oleObj name="Equation" r:id="rId5" imgW="1892300" imgH="25400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7445" y="4556125"/>
                          <a:ext cx="4401428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8715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 Rotor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Principal Rotational Axes (A,B,C)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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/>
              <a:t>Spherical rotors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/>
              <a:t>) </a:t>
            </a:r>
            <a:r>
              <a:rPr lang="en-US" sz="2400" dirty="0" smtClean="0"/>
              <a:t>CH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, CCl</a:t>
            </a:r>
            <a:r>
              <a:rPr lang="en-US" sz="2400" baseline="-25000" dirty="0" smtClean="0"/>
              <a:t>4</a:t>
            </a:r>
            <a:endParaRPr lang="en-US" sz="2800" baseline="-25000" dirty="0" smtClean="0"/>
          </a:p>
          <a:p>
            <a:r>
              <a:rPr lang="en-US" sz="2800" dirty="0" smtClean="0"/>
              <a:t>Symmetric rotors</a:t>
            </a:r>
          </a:p>
          <a:p>
            <a:pPr lvl="1"/>
            <a:r>
              <a:rPr lang="en-US" sz="2400" smtClean="0"/>
              <a:t>Oblate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/>
              <a:t>) C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, NH</a:t>
            </a:r>
            <a:r>
              <a:rPr lang="en-US" sz="2400" baseline="-25000" dirty="0" smtClean="0"/>
              <a:t>3</a:t>
            </a:r>
          </a:p>
          <a:p>
            <a:pPr lvl="1"/>
            <a:r>
              <a:rPr lang="en-US" sz="2400" err="1" smtClean="0"/>
              <a:t>Prolate</a:t>
            </a:r>
            <a:r>
              <a:rPr lang="en-US" sz="2400" smtClean="0"/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/>
              <a:t>) CHCl</a:t>
            </a:r>
            <a:r>
              <a:rPr lang="en-US" sz="2400" baseline="-25000" dirty="0" smtClean="0"/>
              <a:t>3</a:t>
            </a:r>
          </a:p>
          <a:p>
            <a:r>
              <a:rPr lang="en-US" sz="2800" dirty="0" smtClean="0"/>
              <a:t>Asymmetric rotors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&lt;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&lt;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/>
              <a:t>)</a:t>
            </a:r>
          </a:p>
          <a:p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182-9E13-44E9-9CD7-FB534CD76930}" type="slidenum">
              <a:rPr lang="en-US" smtClean="0"/>
              <a:pPr/>
              <a:t>13</a:t>
            </a:fld>
            <a:endParaRPr lang="th-TH"/>
          </a:p>
        </p:txBody>
      </p:sp>
      <p:grpSp>
        <p:nvGrpSpPr>
          <p:cNvPr id="20" name="Group 19"/>
          <p:cNvGrpSpPr/>
          <p:nvPr/>
        </p:nvGrpSpPr>
        <p:grpSpPr>
          <a:xfrm>
            <a:off x="1630226" y="4301048"/>
            <a:ext cx="527125" cy="1828801"/>
            <a:chOff x="7949901" y="634700"/>
            <a:chExt cx="527125" cy="2280622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8197327" y="634700"/>
              <a:ext cx="10757" cy="2280622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/>
            <p:cNvSpPr/>
            <p:nvPr/>
          </p:nvSpPr>
          <p:spPr>
            <a:xfrm>
              <a:off x="7949901" y="871369"/>
              <a:ext cx="527125" cy="236668"/>
            </a:xfrm>
            <a:prstGeom prst="arc">
              <a:avLst>
                <a:gd name="adj1" fmla="val 19292774"/>
                <a:gd name="adj2" fmla="val 13012191"/>
              </a:avLst>
            </a:prstGeom>
            <a:ln w="28575">
              <a:solidFill>
                <a:srgbClr val="FFFF6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01495" y="4918050"/>
            <a:ext cx="1905000" cy="1032510"/>
            <a:chOff x="6118860" y="1211580"/>
            <a:chExt cx="1905000" cy="1032510"/>
          </a:xfrm>
        </p:grpSpPr>
        <p:grpSp>
          <p:nvGrpSpPr>
            <p:cNvPr id="11" name="Group 10"/>
            <p:cNvGrpSpPr/>
            <p:nvPr/>
          </p:nvGrpSpPr>
          <p:grpSpPr>
            <a:xfrm>
              <a:off x="7270391" y="1811516"/>
              <a:ext cx="753469" cy="432323"/>
              <a:chOff x="7236101" y="1788656"/>
              <a:chExt cx="860149" cy="493534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722870" y="1908810"/>
                <a:ext cx="373380" cy="37338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 rot="12987820" flipV="1">
                <a:off x="7236101" y="1788656"/>
                <a:ext cx="652183" cy="117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6812280" y="1211580"/>
              <a:ext cx="628650" cy="6286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118860" y="1750556"/>
              <a:ext cx="885504" cy="493534"/>
              <a:chOff x="6061710" y="1716266"/>
              <a:chExt cx="885504" cy="493534"/>
            </a:xfrm>
          </p:grpSpPr>
          <p:sp>
            <p:nvSpPr>
              <p:cNvPr id="9" name="Rounded Rectangle 8"/>
              <p:cNvSpPr/>
              <p:nvPr/>
            </p:nvSpPr>
            <p:spPr>
              <a:xfrm rot="19647000" flipV="1">
                <a:off x="6295031" y="1716266"/>
                <a:ext cx="652183" cy="117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6061710" y="1836420"/>
                <a:ext cx="373380" cy="37338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cxnSp>
        <p:nvCxnSpPr>
          <p:cNvPr id="22" name="Straight Arrow Connector 21"/>
          <p:cNvCxnSpPr>
            <a:endCxn id="24" idx="1"/>
          </p:cNvCxnSpPr>
          <p:nvPr/>
        </p:nvCxnSpPr>
        <p:spPr>
          <a:xfrm flipV="1">
            <a:off x="1923803" y="5785154"/>
            <a:ext cx="522759" cy="10004"/>
          </a:xfrm>
          <a:prstGeom prst="straightConnector1">
            <a:avLst/>
          </a:prstGeom>
          <a:ln w="28575">
            <a:solidFill>
              <a:schemeClr val="tx1">
                <a:lumMod val="95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26066" y="5921820"/>
            <a:ext cx="570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92D050"/>
                </a:solidFill>
              </a:rPr>
              <a:t>r</a:t>
            </a:r>
            <a:r>
              <a:rPr lang="en-US" b="1" baseline="-25000" dirty="0" err="1" smtClean="0">
                <a:solidFill>
                  <a:srgbClr val="92D050"/>
                </a:solidFill>
              </a:rPr>
              <a:t>i</a:t>
            </a:r>
            <a:endParaRPr lang="th-TH" b="1" baseline="-25000" dirty="0">
              <a:solidFill>
                <a:srgbClr val="92D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46562" y="5600488"/>
            <a:ext cx="32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</a:t>
            </a:r>
            <a:r>
              <a:rPr lang="en-US" baseline="-25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endParaRPr lang="th-TH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05530" y="4010590"/>
            <a:ext cx="44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ymbol" pitchFamily="18" charset="2"/>
              </a:rPr>
              <a:t>a</a:t>
            </a:r>
            <a:endParaRPr lang="th-TH" dirty="0">
              <a:solidFill>
                <a:schemeClr val="accent1">
                  <a:lumMod val="40000"/>
                  <a:lumOff val="60000"/>
                </a:schemeClr>
              </a:solidFill>
              <a:latin typeface="Symbol" pitchFamily="18" charset="2"/>
            </a:endParaRPr>
          </a:p>
        </p:txBody>
      </p:sp>
      <p:pic>
        <p:nvPicPr>
          <p:cNvPr id="98308" name="Picture 4" descr="http://upload.wikimedia.org/wikipedia/commons/thumb/b/b5/OblateSpheroid.PNG/240px-OblateSphero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2127" y="2255563"/>
            <a:ext cx="1154994" cy="976933"/>
          </a:xfrm>
          <a:prstGeom prst="rect">
            <a:avLst/>
          </a:prstGeom>
          <a:noFill/>
        </p:spPr>
      </p:pic>
      <p:pic>
        <p:nvPicPr>
          <p:cNvPr id="98310" name="Picture 6" descr="File:ProlateSphero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0091" y="2089358"/>
            <a:ext cx="729116" cy="1189153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178419" y="6366007"/>
            <a:ext cx="6958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http://www.unomaha.edu/tiskochem/Chem3360/</a:t>
            </a:r>
            <a:endParaRPr lang="th-TH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83284" y="3391394"/>
            <a:ext cx="153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Oblate top</a:t>
            </a:r>
            <a:endParaRPr lang="th-TH" dirty="0"/>
          </a:p>
        </p:txBody>
      </p:sp>
      <p:sp>
        <p:nvSpPr>
          <p:cNvPr id="35" name="TextBox 34"/>
          <p:cNvSpPr txBox="1"/>
          <p:nvPr/>
        </p:nvSpPr>
        <p:spPr>
          <a:xfrm>
            <a:off x="7231084" y="3402279"/>
            <a:ext cx="153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Prolate</a:t>
            </a:r>
            <a:r>
              <a:rPr lang="en-US" dirty="0" smtClean="0"/>
              <a:t> top</a:t>
            </a:r>
            <a:endParaRPr lang="th-TH" dirty="0"/>
          </a:p>
        </p:txBody>
      </p:sp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2125" y="4276213"/>
            <a:ext cx="5473248" cy="169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CD5-17C4-4FCD-AEE2-3476ED9E8E97}" type="slidenum">
              <a:rPr lang="en-US"/>
              <a:pPr/>
              <a:t>14</a:t>
            </a:fld>
            <a:endParaRPr lang="th-TH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Partition Function Contributions</a:t>
            </a:r>
            <a:endParaRPr lang="th-TH" sz="44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29250"/>
          </a:xfrm>
        </p:spPr>
        <p:txBody>
          <a:bodyPr/>
          <a:lstStyle/>
          <a:p>
            <a:r>
              <a:rPr lang="en-US" dirty="0"/>
              <a:t>The Rotational Contribution</a:t>
            </a:r>
          </a:p>
          <a:p>
            <a:endParaRPr lang="en-US" dirty="0"/>
          </a:p>
          <a:p>
            <a:endParaRPr lang="en-US" dirty="0"/>
          </a:p>
          <a:p>
            <a:pPr lvl="2"/>
            <a:r>
              <a:rPr lang="en-US" dirty="0"/>
              <a:t>Linear Rotors:</a:t>
            </a:r>
          </a:p>
          <a:p>
            <a:pPr lvl="2"/>
            <a:endParaRPr lang="en-US" sz="800" dirty="0"/>
          </a:p>
          <a:p>
            <a:pPr lvl="2"/>
            <a:r>
              <a:rPr lang="en-US" dirty="0"/>
              <a:t>Nonlinear Rotors:</a:t>
            </a:r>
          </a:p>
          <a:p>
            <a:pPr lvl="3">
              <a:spcBef>
                <a:spcPct val="65000"/>
              </a:spcBef>
            </a:pPr>
            <a:r>
              <a:rPr lang="en-US" dirty="0"/>
              <a:t>Rotational Temp.</a:t>
            </a:r>
          </a:p>
          <a:p>
            <a:pPr lvl="3"/>
            <a:r>
              <a:rPr lang="en-US" dirty="0"/>
              <a:t>Approximation is valid when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 &gt;&gt; 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  <a:latin typeface="+mj-lt"/>
              </a:rPr>
              <a:t>R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en-US" dirty="0"/>
              <a:t>Symmetric Molecule</a:t>
            </a:r>
          </a:p>
          <a:p>
            <a:pPr lvl="1"/>
            <a:endParaRPr lang="en-US" sz="2400" dirty="0"/>
          </a:p>
          <a:p>
            <a:pPr lvl="3"/>
            <a:r>
              <a:rPr lang="en-US" dirty="0">
                <a:sym typeface="Symbol" pitchFamily="18" charset="2"/>
              </a:rPr>
              <a:t> is the symmetry number (identity and rotation; E, </a:t>
            </a:r>
            <a:r>
              <a:rPr lang="en-US" i="1" dirty="0" err="1">
                <a:sym typeface="Symbol" pitchFamily="18" charset="2"/>
              </a:rPr>
              <a:t>n</a:t>
            </a:r>
            <a:r>
              <a:rPr lang="en-US" dirty="0" err="1">
                <a:sym typeface="Symbol" pitchFamily="18" charset="2"/>
              </a:rPr>
              <a:t>C</a:t>
            </a:r>
            <a:r>
              <a:rPr lang="en-US" baseline="-25000" dirty="0" err="1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 lvl="3"/>
            <a:r>
              <a:rPr lang="en-US" dirty="0" err="1">
                <a:sym typeface="Symbol" pitchFamily="18" charset="2"/>
              </a:rPr>
              <a:t>Heter.diatomic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latin typeface="Symbol" pitchFamily="18" charset="2"/>
                <a:sym typeface="Symbol" pitchFamily="18" charset="2"/>
              </a:rPr>
              <a:t>s</a:t>
            </a:r>
            <a:r>
              <a:rPr lang="en-US" dirty="0">
                <a:sym typeface="Symbol" pitchFamily="18" charset="2"/>
              </a:rPr>
              <a:t> = 1, </a:t>
            </a:r>
            <a:r>
              <a:rPr lang="en-US" dirty="0" err="1">
                <a:sym typeface="Symbol" pitchFamily="18" charset="2"/>
              </a:rPr>
              <a:t>Homo.diatomic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latin typeface="Symbol" pitchFamily="18" charset="2"/>
                <a:sym typeface="Symbol" pitchFamily="18" charset="2"/>
              </a:rPr>
              <a:t>s</a:t>
            </a:r>
            <a:r>
              <a:rPr lang="en-US" dirty="0">
                <a:sym typeface="Symbol" pitchFamily="18" charset="2"/>
              </a:rPr>
              <a:t> = 2 </a:t>
            </a:r>
            <a:endParaRPr lang="th-TH" dirty="0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2710118" y="1661226"/>
          <a:ext cx="4109276" cy="88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9" name="Equation" r:id="rId3" imgW="51158880" imgH="10962720" progId="Equation.3">
                  <p:embed/>
                </p:oleObj>
              </mc:Choice>
              <mc:Fallback>
                <p:oleObj name="Equation" r:id="rId3" imgW="51158880" imgH="1096272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118" y="1661226"/>
                        <a:ext cx="4109276" cy="880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3812413" y="1935553"/>
            <a:ext cx="2540000" cy="1038224"/>
            <a:chOff x="2356" y="2632"/>
            <a:chExt cx="1600" cy="654"/>
          </a:xfrm>
        </p:grpSpPr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2356" y="2879"/>
              <a:ext cx="16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i="1" dirty="0">
                  <a:solidFill>
                    <a:schemeClr val="folHlink"/>
                  </a:solidFill>
                  <a:latin typeface="Arial Narrow" pitchFamily="34" charset="0"/>
                </a:rPr>
                <a:t>Degeneracy</a:t>
              </a:r>
              <a:r>
                <a:rPr lang="th-TH" i="1" dirty="0">
                  <a:solidFill>
                    <a:schemeClr val="folHlink"/>
                  </a:solidFill>
                  <a:latin typeface="Arial Narrow" pitchFamily="34" charset="0"/>
                </a:rPr>
                <a:t>      </a:t>
              </a:r>
              <a:r>
                <a:rPr lang="en-US" i="1" dirty="0">
                  <a:solidFill>
                    <a:schemeClr val="folHlink"/>
                  </a:solidFill>
                  <a:latin typeface="Arial Narrow" pitchFamily="34" charset="0"/>
                </a:rPr>
                <a:t>Rotational</a:t>
              </a:r>
              <a:br>
                <a:rPr lang="en-US" i="1" dirty="0">
                  <a:solidFill>
                    <a:schemeClr val="folHlink"/>
                  </a:solidFill>
                  <a:latin typeface="Arial Narrow" pitchFamily="34" charset="0"/>
                </a:rPr>
              </a:br>
              <a:r>
                <a:rPr lang="en-US" i="1" dirty="0">
                  <a:solidFill>
                    <a:schemeClr val="folHlink"/>
                  </a:solidFill>
                  <a:latin typeface="Arial Narrow" pitchFamily="34" charset="0"/>
                </a:rPr>
                <a:t>constant</a:t>
              </a:r>
              <a:endParaRPr lang="th-TH" i="1" dirty="0">
                <a:solidFill>
                  <a:schemeClr val="folHlink"/>
                </a:solidFill>
                <a:latin typeface="Arial Narrow" pitchFamily="34" charset="0"/>
              </a:endParaRPr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 flipV="1">
              <a:off x="2921" y="2752"/>
              <a:ext cx="29" cy="1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 flipV="1">
              <a:off x="3606" y="2632"/>
              <a:ext cx="66" cy="23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4134757" y="2694668"/>
          <a:ext cx="10048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0" name="Equation" r:id="rId5" imgW="20293560" imgH="12588840" progId="Equation.3">
                  <p:embed/>
                </p:oleObj>
              </mc:Choice>
              <mc:Fallback>
                <p:oleObj name="Equation" r:id="rId5" imgW="20293560" imgH="1258884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4757" y="2694668"/>
                        <a:ext cx="1004888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4328431" y="3200400"/>
          <a:ext cx="2409796" cy="775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1" name="Equation" r:id="rId7" imgW="46691640" imgH="15027840" progId="Equation.3">
                  <p:embed/>
                </p:oleObj>
              </mc:Choice>
              <mc:Fallback>
                <p:oleObj name="Equation" r:id="rId7" imgW="46691640" imgH="15027840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8431" y="3200400"/>
                        <a:ext cx="2409796" cy="775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84" name="Group 12"/>
          <p:cNvGrpSpPr>
            <a:grpSpLocks/>
          </p:cNvGrpSpPr>
          <p:nvPr/>
        </p:nvGrpSpPr>
        <p:grpSpPr bwMode="auto">
          <a:xfrm>
            <a:off x="6823302" y="2867933"/>
            <a:ext cx="2141537" cy="1163638"/>
            <a:chOff x="4381" y="3233"/>
            <a:chExt cx="1349" cy="733"/>
          </a:xfrm>
        </p:grpSpPr>
        <p:sp>
          <p:nvSpPr>
            <p:cNvPr id="28685" name="AutoShape 13"/>
            <p:cNvSpPr>
              <a:spLocks/>
            </p:cNvSpPr>
            <p:nvPr/>
          </p:nvSpPr>
          <p:spPr bwMode="auto">
            <a:xfrm>
              <a:off x="4381" y="3233"/>
              <a:ext cx="99" cy="733"/>
            </a:xfrm>
            <a:prstGeom prst="rightBrace">
              <a:avLst>
                <a:gd name="adj1" fmla="val 61700"/>
                <a:gd name="adj2" fmla="val 50000"/>
              </a:avLst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4456" y="3303"/>
              <a:ext cx="127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chemeClr val="folHlink"/>
                  </a:solidFill>
                  <a:latin typeface="Arial Narrow" pitchFamily="34" charset="0"/>
                </a:rPr>
                <a:t>Approximation is valid when many rotational levels are populated.</a:t>
              </a:r>
              <a:endParaRPr lang="th-TH" i="1">
                <a:solidFill>
                  <a:schemeClr val="folHlink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28688" name="Object 16"/>
          <p:cNvGraphicFramePr>
            <a:graphicFrameLocks noChangeAspect="1"/>
          </p:cNvGraphicFramePr>
          <p:nvPr/>
        </p:nvGraphicFramePr>
        <p:xfrm>
          <a:off x="4572000" y="4913313"/>
          <a:ext cx="143986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" name="Equation" r:id="rId9" imgW="22730400" imgH="12588840" progId="Equation.3">
                  <p:embed/>
                </p:oleObj>
              </mc:Choice>
              <mc:Fallback>
                <p:oleObj name="Equation" r:id="rId9" imgW="22730400" imgH="1258884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13313"/>
                        <a:ext cx="1439863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9" name="Object 17"/>
          <p:cNvGraphicFramePr>
            <a:graphicFrameLocks noChangeAspect="1"/>
          </p:cNvGraphicFramePr>
          <p:nvPr/>
        </p:nvGraphicFramePr>
        <p:xfrm>
          <a:off x="4244975" y="3984625"/>
          <a:ext cx="13192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" name="Equation" r:id="rId11" imgW="24354720" imgH="6897960" progId="Equation.3">
                  <p:embed/>
                </p:oleObj>
              </mc:Choice>
              <mc:Fallback>
                <p:oleObj name="Equation" r:id="rId11" imgW="24354720" imgH="6897960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975" y="3984625"/>
                        <a:ext cx="1319213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B6F-A4EE-4770-AC86-F3935F329E28}" type="slidenum">
              <a:rPr lang="en-US"/>
              <a:pPr/>
              <a:t>15</a:t>
            </a:fld>
            <a:endParaRPr lang="th-TH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Rotational Energy Levels</a:t>
            </a:r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pPr lvl="1"/>
            <a:r>
              <a:rPr lang="en-US" dirty="0"/>
              <a:t>Spherical rotors</a:t>
            </a:r>
          </a:p>
          <a:p>
            <a:pPr lvl="1"/>
            <a:endParaRPr lang="en-US" sz="6000" dirty="0"/>
          </a:p>
          <a:p>
            <a:pPr lvl="1"/>
            <a:r>
              <a:rPr lang="en-US" dirty="0"/>
              <a:t>Symmetric rotors</a:t>
            </a:r>
            <a:endParaRPr lang="th-TH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738438" y="1689100"/>
          <a:ext cx="362585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2" name="Equation" r:id="rId3" imgW="57250800" imgH="22751280" progId="Equation.3">
                  <p:embed/>
                </p:oleObj>
              </mc:Choice>
              <mc:Fallback>
                <p:oleObj name="Equation" r:id="rId3" imgW="57250800" imgH="22751280" progId="Equation.3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1689100"/>
                        <a:ext cx="362585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62" name="Group 14"/>
          <p:cNvGrpSpPr>
            <a:grpSpLocks/>
          </p:cNvGrpSpPr>
          <p:nvPr/>
        </p:nvGrpSpPr>
        <p:grpSpPr bwMode="auto">
          <a:xfrm>
            <a:off x="774700" y="1751013"/>
            <a:ext cx="2281238" cy="1562100"/>
            <a:chOff x="488" y="1103"/>
            <a:chExt cx="1437" cy="984"/>
          </a:xfrm>
        </p:grpSpPr>
        <p:sp>
          <p:nvSpPr>
            <p:cNvPr id="27658" name="Line 10"/>
            <p:cNvSpPr>
              <a:spLocks noChangeShapeType="1"/>
            </p:cNvSpPr>
            <p:nvPr/>
          </p:nvSpPr>
          <p:spPr bwMode="auto">
            <a:xfrm>
              <a:off x="826" y="1680"/>
              <a:ext cx="736" cy="18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7657" name="Line 9"/>
            <p:cNvSpPr>
              <a:spLocks noChangeShapeType="1"/>
            </p:cNvSpPr>
            <p:nvPr/>
          </p:nvSpPr>
          <p:spPr bwMode="auto">
            <a:xfrm flipH="1">
              <a:off x="953" y="1634"/>
              <a:ext cx="432" cy="117"/>
            </a:xfrm>
            <a:prstGeom prst="line">
              <a:avLst/>
            </a:prstGeom>
            <a:noFill/>
            <a:ln w="28575">
              <a:solidFill>
                <a:srgbClr val="FF99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 flipV="1">
              <a:off x="1072" y="1264"/>
              <a:ext cx="80" cy="70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55FF"/>
                </a:clrFrom>
                <a:clrTo>
                  <a:srgbClr val="005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6" y="1516"/>
              <a:ext cx="713" cy="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 flipH="1">
              <a:off x="635" y="1722"/>
              <a:ext cx="432" cy="117"/>
            </a:xfrm>
            <a:prstGeom prst="line">
              <a:avLst/>
            </a:prstGeom>
            <a:noFill/>
            <a:ln w="28575">
              <a:solidFill>
                <a:srgbClr val="FF99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1067" y="1103"/>
              <a:ext cx="4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FF9933"/>
                  </a:solidFill>
                </a:rPr>
                <a:t>a</a:t>
              </a:r>
              <a:endParaRPr lang="th-TH" sz="1400">
                <a:solidFill>
                  <a:srgbClr val="FF9933"/>
                </a:solidFill>
              </a:endParaRPr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488" y="1741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99CC"/>
                  </a:solidFill>
                </a:rPr>
                <a:t>b</a:t>
              </a:r>
              <a:endParaRPr lang="th-TH" sz="1600">
                <a:solidFill>
                  <a:srgbClr val="FF99CC"/>
                </a:solidFill>
              </a:endParaRPr>
            </a:p>
          </p:txBody>
        </p:sp>
        <p:sp>
          <p:nvSpPr>
            <p:cNvPr id="27661" name="Text Box 13"/>
            <p:cNvSpPr txBox="1">
              <a:spLocks noChangeArrowheads="1"/>
            </p:cNvSpPr>
            <p:nvPr/>
          </p:nvSpPr>
          <p:spPr bwMode="auto">
            <a:xfrm>
              <a:off x="1525" y="1764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1"/>
                  </a:solidFill>
                </a:rPr>
                <a:t>c</a:t>
              </a:r>
              <a:endParaRPr lang="th-TH" sz="1600">
                <a:solidFill>
                  <a:schemeClr val="accent1"/>
                </a:solidFill>
              </a:endParaRPr>
            </a:p>
          </p:txBody>
        </p:sp>
      </p:grpSp>
      <p:grpSp>
        <p:nvGrpSpPr>
          <p:cNvPr id="27666" name="Group 18"/>
          <p:cNvGrpSpPr>
            <a:grpSpLocks/>
          </p:cNvGrpSpPr>
          <p:nvPr/>
        </p:nvGrpSpPr>
        <p:grpSpPr bwMode="auto">
          <a:xfrm>
            <a:off x="5853113" y="2135188"/>
            <a:ext cx="2424112" cy="800100"/>
            <a:chOff x="3687" y="1345"/>
            <a:chExt cx="1527" cy="504"/>
          </a:xfrm>
        </p:grpSpPr>
        <p:sp>
          <p:nvSpPr>
            <p:cNvPr id="27663" name="Text Box 15"/>
            <p:cNvSpPr txBox="1">
              <a:spLocks noChangeArrowheads="1"/>
            </p:cNvSpPr>
            <p:nvPr/>
          </p:nvSpPr>
          <p:spPr bwMode="auto">
            <a:xfrm>
              <a:off x="4108" y="1483"/>
              <a:ext cx="110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i="1" dirty="0">
                  <a:solidFill>
                    <a:schemeClr val="folHlink"/>
                  </a:solidFill>
                </a:rPr>
                <a:t>Angular velocity</a:t>
              </a:r>
              <a:endParaRPr lang="th-TH" sz="1600" i="1" dirty="0">
                <a:solidFill>
                  <a:schemeClr val="folHlink"/>
                </a:solidFill>
              </a:endParaRPr>
            </a:p>
            <a:p>
              <a:r>
                <a:rPr lang="en-US" sz="1600" i="1" dirty="0">
                  <a:solidFill>
                    <a:schemeClr val="folHlink"/>
                  </a:solidFill>
                </a:rPr>
                <a:t>Moment of inertia</a:t>
              </a: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auto">
            <a:xfrm>
              <a:off x="3845" y="1345"/>
              <a:ext cx="288" cy="240"/>
            </a:xfrm>
            <a:custGeom>
              <a:avLst/>
              <a:gdLst/>
              <a:ahLst/>
              <a:cxnLst>
                <a:cxn ang="0">
                  <a:pos x="389" y="240"/>
                </a:cxn>
                <a:cxn ang="0">
                  <a:pos x="123" y="240"/>
                </a:cxn>
                <a:cxn ang="0">
                  <a:pos x="0" y="0"/>
                </a:cxn>
              </a:cxnLst>
              <a:rect l="0" t="0" r="r" b="b"/>
              <a:pathLst>
                <a:path w="389" h="240">
                  <a:moveTo>
                    <a:pt x="389" y="240"/>
                  </a:moveTo>
                  <a:lnTo>
                    <a:pt x="123" y="240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FF9933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auto">
            <a:xfrm>
              <a:off x="3687" y="1358"/>
              <a:ext cx="448" cy="384"/>
            </a:xfrm>
            <a:custGeom>
              <a:avLst/>
              <a:gdLst/>
              <a:ahLst/>
              <a:cxnLst>
                <a:cxn ang="0">
                  <a:pos x="389" y="240"/>
                </a:cxn>
                <a:cxn ang="0">
                  <a:pos x="123" y="240"/>
                </a:cxn>
                <a:cxn ang="0">
                  <a:pos x="0" y="0"/>
                </a:cxn>
              </a:cxnLst>
              <a:rect l="0" t="0" r="r" b="b"/>
              <a:pathLst>
                <a:path w="389" h="240">
                  <a:moveTo>
                    <a:pt x="389" y="240"/>
                  </a:moveTo>
                  <a:lnTo>
                    <a:pt x="123" y="240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FF9933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pic>
        <p:nvPicPr>
          <p:cNvPr id="27667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55FF"/>
              </a:clrFrom>
              <a:clrTo>
                <a:srgbClr val="005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0360" y="3784330"/>
            <a:ext cx="449063" cy="46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68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55FF"/>
              </a:clrFrom>
              <a:clrTo>
                <a:srgbClr val="005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97029">
            <a:off x="1569128" y="4336474"/>
            <a:ext cx="567878" cy="60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7669" name="Object 21"/>
          <p:cNvGraphicFramePr>
            <a:graphicFrameLocks noChangeAspect="1"/>
          </p:cNvGraphicFramePr>
          <p:nvPr/>
        </p:nvGraphicFramePr>
        <p:xfrm>
          <a:off x="2279650" y="3836795"/>
          <a:ext cx="10334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3" name="Equation" r:id="rId8" imgW="22730400" imgH="12588840" progId="Equation.3">
                  <p:embed/>
                </p:oleObj>
              </mc:Choice>
              <mc:Fallback>
                <p:oleObj name="Equation" r:id="rId8" imgW="22730400" imgH="12588840" progId="Equation.3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3836795"/>
                        <a:ext cx="103346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0" name="Object 22"/>
          <p:cNvGraphicFramePr>
            <a:graphicFrameLocks noChangeAspect="1"/>
          </p:cNvGraphicFramePr>
          <p:nvPr/>
        </p:nvGraphicFramePr>
        <p:xfrm>
          <a:off x="2268538" y="4484226"/>
          <a:ext cx="9969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4" name="Equation" r:id="rId10" imgW="21917880" imgH="7304400" progId="Equation.3">
                  <p:embed/>
                </p:oleObj>
              </mc:Choice>
              <mc:Fallback>
                <p:oleObj name="Equation" r:id="rId10" imgW="21917880" imgH="7304400" progId="Equation.3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484226"/>
                        <a:ext cx="99695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71" name="Picture 2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55FF"/>
              </a:clrFrom>
              <a:clrTo>
                <a:srgbClr val="005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4763" y="5513388"/>
            <a:ext cx="105568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7672" name="Object 24"/>
          <p:cNvGraphicFramePr>
            <a:graphicFrameLocks noChangeAspect="1"/>
          </p:cNvGraphicFramePr>
          <p:nvPr/>
        </p:nvGraphicFramePr>
        <p:xfrm>
          <a:off x="2474913" y="5586413"/>
          <a:ext cx="1919287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5" name="Equation" r:id="rId13" imgW="42224400" imgH="15434280" progId="Equation.3">
                  <p:embed/>
                </p:oleObj>
              </mc:Choice>
              <mc:Fallback>
                <p:oleObj name="Equation" r:id="rId13" imgW="42224400" imgH="15434280" progId="Equation.3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3" y="5586413"/>
                        <a:ext cx="1919287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3" name="Object 25"/>
          <p:cNvGraphicFramePr>
            <a:graphicFrameLocks noChangeAspect="1"/>
          </p:cNvGraphicFramePr>
          <p:nvPr/>
        </p:nvGraphicFramePr>
        <p:xfrm>
          <a:off x="3635375" y="3823903"/>
          <a:ext cx="2784475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6" name="Equation" r:id="rId15" imgW="71059320" imgH="26003160" progId="Equation.3">
                  <p:embed/>
                </p:oleObj>
              </mc:Choice>
              <mc:Fallback>
                <p:oleObj name="Equation" r:id="rId15" imgW="71059320" imgH="26003160" progId="Equation.3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823903"/>
                        <a:ext cx="2784475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4" name="Object 26"/>
          <p:cNvGraphicFramePr>
            <a:graphicFrameLocks noChangeAspect="1"/>
          </p:cNvGraphicFramePr>
          <p:nvPr/>
        </p:nvGraphicFramePr>
        <p:xfrm>
          <a:off x="6672263" y="4014403"/>
          <a:ext cx="22304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7" name="Equation" r:id="rId17" imgW="44660880" imgH="13808160" progId="Equation.3">
                  <p:embed/>
                </p:oleObj>
              </mc:Choice>
              <mc:Fallback>
                <p:oleObj name="Equation" r:id="rId17" imgW="44660880" imgH="13808160" progId="Equation.3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4014403"/>
                        <a:ext cx="2230437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5" name="AutoShape 27"/>
          <p:cNvSpPr>
            <a:spLocks noChangeArrowheads="1"/>
          </p:cNvSpPr>
          <p:nvPr/>
        </p:nvSpPr>
        <p:spPr bwMode="auto">
          <a:xfrm>
            <a:off x="3548063" y="3817553"/>
            <a:ext cx="5435600" cy="104438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7679" name="Group 31"/>
          <p:cNvGrpSpPr>
            <a:grpSpLocks/>
          </p:cNvGrpSpPr>
          <p:nvPr/>
        </p:nvGrpSpPr>
        <p:grpSpPr bwMode="auto">
          <a:xfrm>
            <a:off x="6892925" y="3349239"/>
            <a:ext cx="1954213" cy="630238"/>
            <a:chOff x="4342" y="2180"/>
            <a:chExt cx="1231" cy="397"/>
          </a:xfrm>
        </p:grpSpPr>
        <p:sp>
          <p:nvSpPr>
            <p:cNvPr id="27676" name="Text Box 28"/>
            <p:cNvSpPr txBox="1">
              <a:spLocks noChangeArrowheads="1"/>
            </p:cNvSpPr>
            <p:nvPr/>
          </p:nvSpPr>
          <p:spPr bwMode="auto">
            <a:xfrm>
              <a:off x="4667" y="2180"/>
              <a:ext cx="90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solidFill>
                    <a:srgbClr val="FF9933"/>
                  </a:solidFill>
                </a:rPr>
                <a:t>Rotational </a:t>
              </a:r>
              <a:r>
                <a:rPr lang="en-US" sz="1400" i="1" smtClean="0">
                  <a:solidFill>
                    <a:srgbClr val="FF9933"/>
                  </a:solidFill>
                </a:rPr>
                <a:t>term </a:t>
              </a:r>
              <a:r>
                <a:rPr lang="en-US" sz="1400" smtClean="0">
                  <a:solidFill>
                    <a:srgbClr val="FF9933"/>
                  </a:solidFill>
                </a:rPr>
                <a:t>(wave number)</a:t>
              </a:r>
              <a:endParaRPr lang="th-TH" sz="1400">
                <a:solidFill>
                  <a:srgbClr val="FF9933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auto">
            <a:xfrm>
              <a:off x="4342" y="2347"/>
              <a:ext cx="336" cy="230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117" y="0"/>
                </a:cxn>
                <a:cxn ang="0">
                  <a:pos x="0" y="230"/>
                </a:cxn>
              </a:cxnLst>
              <a:rect l="0" t="0" r="r" b="b"/>
              <a:pathLst>
                <a:path w="336" h="230">
                  <a:moveTo>
                    <a:pt x="336" y="0"/>
                  </a:moveTo>
                  <a:lnTo>
                    <a:pt x="117" y="0"/>
                  </a:lnTo>
                  <a:lnTo>
                    <a:pt x="0" y="230"/>
                  </a:lnTo>
                </a:path>
              </a:pathLst>
            </a:custGeom>
            <a:noFill/>
            <a:ln w="19050" cmpd="sng">
              <a:solidFill>
                <a:srgbClr val="FF9933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aphicFrame>
        <p:nvGraphicFramePr>
          <p:cNvPr id="27680" name="Object 32"/>
          <p:cNvGraphicFramePr>
            <a:graphicFrameLocks noChangeAspect="1"/>
          </p:cNvGraphicFramePr>
          <p:nvPr/>
        </p:nvGraphicFramePr>
        <p:xfrm>
          <a:off x="4762500" y="5443538"/>
          <a:ext cx="316388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8" name="Equation" r:id="rId19" imgW="63342720" imgH="21938400" progId="Equation.3">
                  <p:embed/>
                </p:oleObj>
              </mc:Choice>
              <mc:Fallback>
                <p:oleObj name="Equation" r:id="rId19" imgW="63342720" imgH="21938400" progId="Equation.3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5443538"/>
                        <a:ext cx="3163888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7396163" y="5888038"/>
            <a:ext cx="1438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FF9933"/>
                </a:solidFill>
              </a:rPr>
              <a:t>J=0,1,2…  K=0,</a:t>
            </a:r>
            <a:r>
              <a:rPr lang="en-US" sz="1400" i="1">
                <a:solidFill>
                  <a:srgbClr val="FF9933"/>
                </a:solidFill>
                <a:cs typeface="Arial" pitchFamily="34" charset="0"/>
              </a:rPr>
              <a:t>±1,±2,…</a:t>
            </a:r>
          </a:p>
        </p:txBody>
      </p:sp>
      <p:sp>
        <p:nvSpPr>
          <p:cNvPr id="27684" name="AutoShape 36"/>
          <p:cNvSpPr>
            <a:spLocks noChangeArrowheads="1"/>
          </p:cNvSpPr>
          <p:nvPr/>
        </p:nvSpPr>
        <p:spPr bwMode="auto">
          <a:xfrm>
            <a:off x="4491038" y="5432425"/>
            <a:ext cx="4470400" cy="11080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6" name="Freeform 35"/>
          <p:cNvSpPr/>
          <p:nvPr/>
        </p:nvSpPr>
        <p:spPr>
          <a:xfrm>
            <a:off x="5290458" y="2460171"/>
            <a:ext cx="533400" cy="598715"/>
          </a:xfrm>
          <a:custGeom>
            <a:avLst/>
            <a:gdLst>
              <a:gd name="connsiteX0" fmla="*/ 0 w 740229"/>
              <a:gd name="connsiteY0" fmla="*/ 10886 h 598715"/>
              <a:gd name="connsiteX1" fmla="*/ 391886 w 740229"/>
              <a:gd name="connsiteY1" fmla="*/ 0 h 598715"/>
              <a:gd name="connsiteX2" fmla="*/ 740229 w 740229"/>
              <a:gd name="connsiteY2" fmla="*/ 598715 h 59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229" h="598715">
                <a:moveTo>
                  <a:pt x="0" y="10886"/>
                </a:moveTo>
                <a:lnTo>
                  <a:pt x="391886" y="0"/>
                </a:lnTo>
                <a:lnTo>
                  <a:pt x="740229" y="598715"/>
                </a:lnTo>
              </a:path>
            </a:pathLst>
          </a:custGeom>
          <a:ln w="19050">
            <a:solidFill>
              <a:srgbClr val="FF99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9900"/>
              </a:solidFill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5443764" y="3061834"/>
            <a:ext cx="20329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chemeClr val="folHlink"/>
                </a:solidFill>
              </a:rPr>
              <a:t>Angular  momentum</a:t>
            </a:r>
            <a:endParaRPr lang="en-US" sz="16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Rotational Partition function of HCl</a:t>
            </a:r>
          </a:p>
          <a:p>
            <a:endParaRPr lang="en-US" smtClean="0"/>
          </a:p>
          <a:p>
            <a:pPr lvl="1"/>
            <a:r>
              <a:rPr lang="en-US" smtClean="0"/>
              <a:t>B = 10.591 cm</a:t>
            </a:r>
            <a:r>
              <a:rPr lang="en-US" baseline="30000" smtClean="0"/>
              <a:t>-1</a:t>
            </a:r>
          </a:p>
          <a:p>
            <a:pPr lvl="1"/>
            <a:r>
              <a:rPr lang="en-US" smtClean="0"/>
              <a:t>hcB/kT = 0.051 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182-9E13-44E9-9CD7-FB534CD76930}" type="slidenum">
              <a:rPr lang="en-US" smtClean="0"/>
              <a:pPr/>
              <a:t>16</a:t>
            </a:fld>
            <a:endParaRPr lang="th-TH"/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3203575" y="1625600"/>
          <a:ext cx="300196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0" name="Equation" r:id="rId3" imgW="2119320" imgH="444600" progId="Equation.3">
                  <p:embed/>
                </p:oleObj>
              </mc:Choice>
              <mc:Fallback>
                <p:oleObj name="Equation" r:id="rId3" imgW="2119320" imgH="4446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625600"/>
                        <a:ext cx="3001963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0925" y="2187981"/>
            <a:ext cx="2543678" cy="453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1057991" y="3354090"/>
            <a:ext cx="3873438" cy="3308465"/>
            <a:chOff x="1240871" y="3257271"/>
            <a:chExt cx="3873438" cy="3308465"/>
          </a:xfrm>
        </p:grpSpPr>
        <p:pic>
          <p:nvPicPr>
            <p:cNvPr id="778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75734" y="3257271"/>
              <a:ext cx="3838575" cy="324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969111" y="6196404"/>
              <a:ext cx="666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</a:rPr>
                <a:t>J</a:t>
              </a:r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614979" y="4567667"/>
              <a:ext cx="1590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>
                  <a:solidFill>
                    <a:schemeClr val="bg1"/>
                  </a:solidFill>
                </a:rPr>
                <a:t>contribution</a:t>
              </a:r>
              <a:endParaRPr lang="th-TH" sz="16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Metaphor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TH Baijam" pitchFamily="2" charset="-34"/>
                <a:cs typeface="TH Baijam" pitchFamily="2" charset="-34"/>
              </a:rPr>
              <a:t>ลงทะเบียนเรียน 3 วิชา </a:t>
            </a:r>
            <a:endParaRPr lang="en-US" dirty="0" smtClean="0">
              <a:latin typeface="TH Baijam" pitchFamily="2" charset="-34"/>
              <a:cs typeface="TH Baijam" pitchFamily="2" charset="-34"/>
            </a:endParaRPr>
          </a:p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วิชา 1 (</a:t>
            </a:r>
            <a:r>
              <a:rPr lang="th-TH" sz="24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สอบ 4 ครั้ง ครั้งละ 25 คะแนน </a:t>
            </a:r>
            <a:r>
              <a:rPr lang="th-TH" sz="2400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เกรด </a:t>
            </a:r>
            <a:r>
              <a:rPr lang="en-US" sz="2400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A &gt;75 B&gt;65 C&gt;55 D&gt;45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วิชา 2 (</a:t>
            </a:r>
            <a:r>
              <a:rPr lang="th-TH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สอบ 5 ครั้ง ครั้งละ 20 คะแนน </a:t>
            </a:r>
            <a:r>
              <a:rPr lang="th-TH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เกรด </a:t>
            </a:r>
            <a:r>
              <a:rPr lang="en-US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S &gt;50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วิชา 3 (</a:t>
            </a:r>
            <a:r>
              <a:rPr lang="th-TH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สอบ 3 ครั้ง ครั้งละ 33 คะแนน </a:t>
            </a:r>
            <a:r>
              <a:rPr lang="th-TH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เกรด </a:t>
            </a:r>
            <a:r>
              <a:rPr lang="en-US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A &gt;80 B&gt;60 C&gt;</a:t>
            </a:r>
            <a:r>
              <a:rPr lang="th-TH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40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lvl="1"/>
            <a:r>
              <a:rPr lang="en-US" dirty="0" err="1" smtClean="0"/>
              <a:t>q</a:t>
            </a:r>
            <a:r>
              <a:rPr lang="en-US" baseline="30000" dirty="0" err="1" smtClean="0"/>
              <a:t>i</a:t>
            </a:r>
            <a:r>
              <a:rPr lang="en-US" dirty="0" smtClean="0"/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คือจำนวนเกรดที่เป็นไปได้ของวิชา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i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>
                <a:latin typeface="TH SarabunPSK" pitchFamily="34" charset="-34"/>
                <a:cs typeface="TH SarabunPSK" pitchFamily="34" charset="-34"/>
              </a:rPr>
              <a:t>i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จำนวนครั้งเข้าสอบของวิชา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i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ขั้นต่ำที่จะมีโอกาสผ่าน</a:t>
            </a:r>
          </a:p>
          <a:p>
            <a:pPr lvl="1"/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182-9E13-44E9-9CD7-FB534CD76930}" type="slidenum">
              <a:rPr lang="en-US" smtClean="0"/>
              <a:pPr/>
              <a:t>17</a:t>
            </a:fld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5545777" y="4868883"/>
            <a:ext cx="3313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ถ้าเข้าสอบ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&lt; </a:t>
            </a:r>
            <a:r>
              <a:rPr lang="en-US" sz="2400" dirty="0" err="1" smtClean="0">
                <a:latin typeface="Symbol" pitchFamily="18" charset="2"/>
                <a:cs typeface="TH SarabunPSK" pitchFamily="34" charset="-34"/>
              </a:rPr>
              <a:t>q</a:t>
            </a:r>
            <a:r>
              <a:rPr lang="en-US" sz="3200" baseline="-25000" dirty="0" err="1" smtClean="0">
                <a:latin typeface="TH SarabunPSK" pitchFamily="34" charset="-34"/>
                <a:cs typeface="TH SarabunPSK" pitchFamily="34" charset="-34"/>
              </a:rPr>
              <a:t>i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3200" dirty="0" err="1" smtClean="0">
                <a:latin typeface="TH SarabunPSK" pitchFamily="34" charset="-34"/>
                <a:cs typeface="TH SarabunPSK" pitchFamily="34" charset="-34"/>
              </a:rPr>
              <a:t>q</a:t>
            </a:r>
            <a:r>
              <a:rPr lang="en-US" sz="3200" baseline="30000" dirty="0" err="1" smtClean="0">
                <a:latin typeface="TH SarabunPSK" pitchFamily="34" charset="-34"/>
                <a:cs typeface="TH SarabunPSK" pitchFamily="34" charset="-34"/>
              </a:rPr>
              <a:t>i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=1 (F)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79616" y="4429100"/>
          <a:ext cx="402177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24"/>
                <a:gridCol w="1203051"/>
                <a:gridCol w="1203051"/>
                <a:gridCol w="12030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itchFamily="34" charset="-34"/>
                          <a:cs typeface="TH SarabunPSK" pitchFamily="34" charset="-34"/>
                        </a:rPr>
                        <a:t>i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pitchFamily="18" charset="2"/>
                          <a:cs typeface="TH SarabunPSK" pitchFamily="34" charset="-34"/>
                        </a:rPr>
                        <a:t>q</a:t>
                      </a:r>
                      <a:r>
                        <a:rPr lang="en-US" baseline="-250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i</a:t>
                      </a:r>
                      <a:endParaRPr lang="th-TH" baseline="-25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เข้าสอบ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itchFamily="34" charset="-34"/>
                          <a:cs typeface="TH SarabunPSK" pitchFamily="34" charset="-34"/>
                        </a:rPr>
                        <a:t>q</a:t>
                      </a:r>
                      <a:r>
                        <a:rPr lang="en-US" baseline="300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i</a:t>
                      </a:r>
                      <a:endParaRPr lang="th-TH" baseline="30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30680" y="4987636"/>
            <a:ext cx="35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</a:t>
            </a:r>
            <a:endParaRPr lang="th-TH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8701" y="5496296"/>
            <a:ext cx="35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</a:t>
            </a:r>
            <a:endParaRPr lang="th-TH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0576" y="6042561"/>
            <a:ext cx="35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</a:t>
            </a:r>
            <a:endParaRPr lang="th-TH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256" y="4961906"/>
            <a:ext cx="113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? (1-5)</a:t>
            </a:r>
            <a:endParaRPr lang="th-TH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3663" y="5482441"/>
            <a:ext cx="35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</a:t>
            </a:r>
            <a:endParaRPr lang="th-TH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1152" y="6016831"/>
            <a:ext cx="140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? (1-3)</a:t>
            </a:r>
            <a:endParaRPr lang="th-TH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0670" y="5615050"/>
            <a:ext cx="3313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q</a:t>
            </a:r>
            <a:r>
              <a:rPr lang="en-US" sz="3200" baseline="-25000" dirty="0" err="1" smtClean="0"/>
              <a:t>total</a:t>
            </a:r>
            <a:r>
              <a:rPr lang="en-US" sz="3200" dirty="0" smtClean="0"/>
              <a:t> =q</a:t>
            </a:r>
            <a:r>
              <a:rPr lang="en-US" sz="3200" baseline="30000" dirty="0" smtClean="0"/>
              <a:t>1 </a:t>
            </a:r>
            <a:r>
              <a:rPr lang="en-US" sz="2000" dirty="0" smtClean="0"/>
              <a:t>x </a:t>
            </a:r>
            <a:r>
              <a:rPr lang="en-US" sz="3200" dirty="0" smtClean="0"/>
              <a:t>q</a:t>
            </a:r>
            <a:r>
              <a:rPr lang="en-US" sz="3200" baseline="30000" dirty="0" smtClean="0"/>
              <a:t>2</a:t>
            </a:r>
            <a:r>
              <a:rPr lang="en-US" sz="2000" dirty="0" smtClean="0"/>
              <a:t> x </a:t>
            </a:r>
            <a:r>
              <a:rPr lang="en-US" sz="3200" dirty="0" smtClean="0"/>
              <a:t>q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</a:t>
            </a:r>
            <a:endParaRPr lang="th-TH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099459" y="4916384"/>
            <a:ext cx="72439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bg2"/>
                </a:solidFill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bg2"/>
                </a:solidFill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bg2"/>
                </a:solidFill>
              </a:rPr>
              <a:t>2</a:t>
            </a:r>
            <a:endParaRPr lang="th-TH" sz="2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9F2E-3E83-41E8-B7AE-C120743A2698}" type="slidenum">
              <a:rPr lang="en-US"/>
              <a:pPr/>
              <a:t>18</a:t>
            </a:fld>
            <a:endParaRPr lang="th-TH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Partition Function Contributions</a:t>
            </a:r>
            <a:endParaRPr lang="th-TH" sz="44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695950"/>
          </a:xfrm>
        </p:spPr>
        <p:txBody>
          <a:bodyPr/>
          <a:lstStyle/>
          <a:p>
            <a:r>
              <a:rPr lang="en-US"/>
              <a:t>The Vibration Contribution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1800"/>
          </a:p>
          <a:p>
            <a:endParaRPr lang="en-US" sz="1800"/>
          </a:p>
          <a:p>
            <a:pPr lvl="1"/>
            <a:r>
              <a:rPr lang="en-US"/>
              <a:t>Large vibrational wavenumber</a:t>
            </a:r>
          </a:p>
          <a:p>
            <a:pPr lvl="1"/>
            <a:endParaRPr lang="en-US" sz="1600"/>
          </a:p>
          <a:p>
            <a:pPr lvl="1"/>
            <a:r>
              <a:rPr lang="en-US"/>
              <a:t>Small vibrational wavenumber</a:t>
            </a:r>
          </a:p>
          <a:p>
            <a:pPr lvl="1"/>
            <a:endParaRPr lang="en-US"/>
          </a:p>
          <a:p>
            <a:pPr lvl="3"/>
            <a:r>
              <a:rPr lang="en-US"/>
              <a:t>Vibrational temperature</a:t>
            </a:r>
          </a:p>
          <a:p>
            <a:pPr lvl="3"/>
            <a:r>
              <a:rPr lang="en-US"/>
              <a:t>At high Temp (T&gt;&gt;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/>
              <a:t>V</a:t>
            </a:r>
            <a:r>
              <a:rPr lang="en-US"/>
              <a:t>)</a:t>
            </a:r>
            <a:endParaRPr lang="th-TH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789238" y="2790825"/>
          <a:ext cx="3455987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7" name="Equation" r:id="rId3" imgW="58875480" imgH="21125160" progId="Equation.3">
                  <p:embed/>
                </p:oleObj>
              </mc:Choice>
              <mc:Fallback>
                <p:oleObj name="Equation" r:id="rId3" imgW="58875480" imgH="21125160" progId="Equation.3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2790825"/>
                        <a:ext cx="3455987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2984500" y="1876425"/>
          <a:ext cx="15843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" name="Equation" r:id="rId5" imgW="32477400" imgH="14621400" progId="Equation.3">
                  <p:embed/>
                </p:oleObj>
              </mc:Choice>
              <mc:Fallback>
                <p:oleObj name="Equation" r:id="rId5" imgW="32477400" imgH="14621400" progId="Equation.3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1876425"/>
                        <a:ext cx="1584325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3706813" y="1517650"/>
            <a:ext cx="1716087" cy="382588"/>
            <a:chOff x="4175" y="904"/>
            <a:chExt cx="1081" cy="241"/>
          </a:xfrm>
        </p:grpSpPr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4350" y="904"/>
              <a:ext cx="9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solidFill>
                    <a:srgbClr val="FF9933"/>
                  </a:solidFill>
                  <a:latin typeface="Symbol" pitchFamily="18" charset="2"/>
                </a:rPr>
                <a:t>u </a:t>
              </a:r>
              <a:r>
                <a:rPr lang="en-US" sz="1400" i="1">
                  <a:solidFill>
                    <a:srgbClr val="FF9933"/>
                  </a:solidFill>
                </a:rPr>
                <a:t>= 0,1,2,…</a:t>
              </a:r>
              <a:endParaRPr lang="en-US" sz="1400" i="1">
                <a:solidFill>
                  <a:srgbClr val="FF9933"/>
                </a:solidFill>
                <a:cs typeface="Arial" pitchFamily="34" charset="0"/>
              </a:endParaRPr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auto">
            <a:xfrm>
              <a:off x="4175" y="1017"/>
              <a:ext cx="208" cy="12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53" y="0"/>
                </a:cxn>
                <a:cxn ang="0">
                  <a:pos x="0" y="128"/>
                </a:cxn>
              </a:cxnLst>
              <a:rect l="0" t="0" r="r" b="b"/>
              <a:pathLst>
                <a:path w="208" h="128">
                  <a:moveTo>
                    <a:pt x="208" y="0"/>
                  </a:moveTo>
                  <a:lnTo>
                    <a:pt x="53" y="0"/>
                  </a:lnTo>
                  <a:lnTo>
                    <a:pt x="0" y="128"/>
                  </a:lnTo>
                </a:path>
              </a:pathLst>
            </a:custGeom>
            <a:noFill/>
            <a:ln w="19050" cmpd="sng">
              <a:solidFill>
                <a:srgbClr val="FF9933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2522538" y="2754313"/>
            <a:ext cx="3903662" cy="12541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3498850" y="4511675"/>
          <a:ext cx="19081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9" name="Equation" r:id="rId7" imgW="34913880" imgH="6491160" progId="Equation.3">
                  <p:embed/>
                </p:oleObj>
              </mc:Choice>
              <mc:Fallback>
                <p:oleObj name="Equation" r:id="rId7" imgW="34913880" imgH="6491160" progId="Equation.3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4511675"/>
                        <a:ext cx="190817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2824163" y="5210175"/>
          <a:ext cx="403701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0" name="Equation" r:id="rId9" imgW="74308320" imgH="13401720" progId="Equation.3">
                  <p:embed/>
                </p:oleObj>
              </mc:Choice>
              <mc:Fallback>
                <p:oleObj name="Equation" r:id="rId9" imgW="74308320" imgH="13401720" progId="Equation.3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5210175"/>
                        <a:ext cx="4037012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20" name="Group 24"/>
          <p:cNvGrpSpPr>
            <a:grpSpLocks/>
          </p:cNvGrpSpPr>
          <p:nvPr/>
        </p:nvGrpSpPr>
        <p:grpSpPr bwMode="auto">
          <a:xfrm>
            <a:off x="1163638" y="1746250"/>
            <a:ext cx="1155700" cy="906463"/>
            <a:chOff x="4205" y="988"/>
            <a:chExt cx="728" cy="571"/>
          </a:xfrm>
        </p:grpSpPr>
        <p:pic>
          <p:nvPicPr>
            <p:cNvPr id="29712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0055FF"/>
                </a:clrFrom>
                <a:clrTo>
                  <a:srgbClr val="005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05" y="988"/>
              <a:ext cx="713" cy="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717" name="Arc 21"/>
            <p:cNvSpPr>
              <a:spLocks/>
            </p:cNvSpPr>
            <p:nvPr/>
          </p:nvSpPr>
          <p:spPr bwMode="auto">
            <a:xfrm rot="9037358">
              <a:off x="4458" y="1274"/>
              <a:ext cx="218" cy="158"/>
            </a:xfrm>
            <a:custGeom>
              <a:avLst/>
              <a:gdLst>
                <a:gd name="G0" fmla="+- 8223 0 0"/>
                <a:gd name="G1" fmla="+- 21600 0 0"/>
                <a:gd name="G2" fmla="+- 21600 0 0"/>
                <a:gd name="T0" fmla="*/ 0 w 29823"/>
                <a:gd name="T1" fmla="*/ 1627 h 21600"/>
                <a:gd name="T2" fmla="*/ 29823 w 29823"/>
                <a:gd name="T3" fmla="*/ 21600 h 21600"/>
                <a:gd name="T4" fmla="*/ 8223 w 2982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823" h="21600" fill="none" extrusionOk="0">
                  <a:moveTo>
                    <a:pt x="-1" y="1626"/>
                  </a:moveTo>
                  <a:cubicBezTo>
                    <a:pt x="2608" y="552"/>
                    <a:pt x="5402" y="-1"/>
                    <a:pt x="8223" y="0"/>
                  </a:cubicBezTo>
                  <a:cubicBezTo>
                    <a:pt x="20152" y="0"/>
                    <a:pt x="29823" y="9670"/>
                    <a:pt x="29823" y="21600"/>
                  </a:cubicBezTo>
                </a:path>
                <a:path w="29823" h="21600" stroke="0" extrusionOk="0">
                  <a:moveTo>
                    <a:pt x="-1" y="1626"/>
                  </a:moveTo>
                  <a:cubicBezTo>
                    <a:pt x="2608" y="552"/>
                    <a:pt x="5402" y="-1"/>
                    <a:pt x="8223" y="0"/>
                  </a:cubicBezTo>
                  <a:cubicBezTo>
                    <a:pt x="20152" y="0"/>
                    <a:pt x="29823" y="9670"/>
                    <a:pt x="29823" y="21600"/>
                  </a:cubicBezTo>
                  <a:lnTo>
                    <a:pt x="8223" y="21600"/>
                  </a:ln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>
              <a:off x="4768" y="1120"/>
              <a:ext cx="165" cy="19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 flipV="1">
              <a:off x="4248" y="1059"/>
              <a:ext cx="213" cy="10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9723" name="Group 27"/>
          <p:cNvGrpSpPr>
            <a:grpSpLocks/>
          </p:cNvGrpSpPr>
          <p:nvPr/>
        </p:nvGrpSpPr>
        <p:grpSpPr bwMode="auto">
          <a:xfrm>
            <a:off x="4467225" y="1914525"/>
            <a:ext cx="2097088" cy="758825"/>
            <a:chOff x="2814" y="1266"/>
            <a:chExt cx="1321" cy="478"/>
          </a:xfrm>
        </p:grpSpPr>
        <p:graphicFrame>
          <p:nvGraphicFramePr>
            <p:cNvPr id="29721" name="Object 25"/>
            <p:cNvGraphicFramePr>
              <a:graphicFrameLocks noChangeAspect="1"/>
            </p:cNvGraphicFramePr>
            <p:nvPr/>
          </p:nvGraphicFramePr>
          <p:xfrm>
            <a:off x="3179" y="1266"/>
            <a:ext cx="956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21" name="Equation" r:id="rId12" imgW="34913880" imgH="17466840" progId="Equation.3">
                    <p:embed/>
                  </p:oleObj>
                </mc:Choice>
                <mc:Fallback>
                  <p:oleObj name="Equation" r:id="rId12" imgW="34913880" imgH="17466840" progId="Equation.3">
                    <p:embed/>
                    <p:pic>
                      <p:nvPicPr>
                        <p:cNvPr id="0" name="Picture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9" y="1266"/>
                          <a:ext cx="956" cy="4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22" name="Freeform 26"/>
            <p:cNvSpPr>
              <a:spLocks/>
            </p:cNvSpPr>
            <p:nvPr/>
          </p:nvSpPr>
          <p:spPr bwMode="auto">
            <a:xfrm>
              <a:off x="2814" y="1412"/>
              <a:ext cx="336" cy="101"/>
            </a:xfrm>
            <a:custGeom>
              <a:avLst/>
              <a:gdLst/>
              <a:ahLst/>
              <a:cxnLst>
                <a:cxn ang="0">
                  <a:pos x="336" y="101"/>
                </a:cxn>
                <a:cxn ang="0">
                  <a:pos x="107" y="101"/>
                </a:cxn>
                <a:cxn ang="0">
                  <a:pos x="0" y="0"/>
                </a:cxn>
              </a:cxnLst>
              <a:rect l="0" t="0" r="r" b="b"/>
              <a:pathLst>
                <a:path w="336" h="101">
                  <a:moveTo>
                    <a:pt x="336" y="101"/>
                  </a:moveTo>
                  <a:lnTo>
                    <a:pt x="107" y="101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FF9933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aphicFrame>
        <p:nvGraphicFramePr>
          <p:cNvPr id="29724" name="Object 28"/>
          <p:cNvGraphicFramePr>
            <a:graphicFrameLocks noChangeAspect="1"/>
          </p:cNvGraphicFramePr>
          <p:nvPr/>
        </p:nvGraphicFramePr>
        <p:xfrm>
          <a:off x="4926013" y="5864225"/>
          <a:ext cx="13636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2" name="Equation" r:id="rId14" imgW="25166880" imgH="7304400" progId="Equation.3">
                  <p:embed/>
                </p:oleObj>
              </mc:Choice>
              <mc:Fallback>
                <p:oleObj name="Equation" r:id="rId14" imgW="25166880" imgH="7304400" progId="Equation.3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3" y="5864225"/>
                        <a:ext cx="136366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5" name="Object 29"/>
          <p:cNvGraphicFramePr>
            <a:graphicFrameLocks noChangeAspect="1"/>
          </p:cNvGraphicFramePr>
          <p:nvPr/>
        </p:nvGraphicFramePr>
        <p:xfrm>
          <a:off x="4994275" y="6129338"/>
          <a:ext cx="127952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3" name="Equation" r:id="rId16" imgW="23542560" imgH="13401720" progId="Equation.3">
                  <p:embed/>
                </p:oleObj>
              </mc:Choice>
              <mc:Fallback>
                <p:oleObj name="Equation" r:id="rId16" imgW="23542560" imgH="13401720" progId="Equation.3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6129338"/>
                        <a:ext cx="1279525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1A18-498B-48E6-9587-87E7609845F8}" type="slidenum">
              <a:rPr lang="en-US"/>
              <a:pPr/>
              <a:t>19</a:t>
            </a:fld>
            <a:endParaRPr lang="th-TH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Partition Function Contributions</a:t>
            </a:r>
            <a:endParaRPr lang="th-TH" sz="44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Electronic Contribution</a:t>
            </a:r>
          </a:p>
          <a:p>
            <a:pPr lvl="1"/>
            <a:r>
              <a:rPr lang="en-US" sz="2400"/>
              <a:t>Electronic energy separations from the ground state are usually very large. In most cases q</a:t>
            </a:r>
            <a:r>
              <a:rPr lang="en-US" sz="2400" baseline="30000"/>
              <a:t>E</a:t>
            </a:r>
            <a:r>
              <a:rPr lang="en-US" sz="2400"/>
              <a:t>=1 and q</a:t>
            </a:r>
            <a:r>
              <a:rPr lang="en-US" sz="2400" baseline="30000"/>
              <a:t>E</a:t>
            </a:r>
            <a:r>
              <a:rPr lang="en-US" sz="2400"/>
              <a:t>=g</a:t>
            </a:r>
            <a:r>
              <a:rPr lang="en-US" sz="2400" baseline="30000"/>
              <a:t>E </a:t>
            </a:r>
            <a:r>
              <a:rPr lang="en-US" sz="2400"/>
              <a:t>for degenerate ground-state systems.</a:t>
            </a:r>
          </a:p>
          <a:p>
            <a:pPr lvl="1"/>
            <a:r>
              <a:rPr lang="en-US" sz="2400"/>
              <a:t>For low-lying electronically excited state (at high temp?)</a:t>
            </a:r>
          </a:p>
          <a:p>
            <a:endParaRPr lang="th-TH" sz="3600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338513" y="3567113"/>
          <a:ext cx="21939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Equation" r:id="rId3" imgW="37350720" imgH="12182400" progId="Equation.3">
                  <p:embed/>
                </p:oleObj>
              </mc:Choice>
              <mc:Fallback>
                <p:oleObj name="Equation" r:id="rId3" imgW="37350720" imgH="121824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3567113"/>
                        <a:ext cx="21939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D3D7-A8DB-454C-AA8D-FA185BD3ECC6}" type="slidenum">
              <a:rPr lang="en-US"/>
              <a:pPr/>
              <a:t>2</a:t>
            </a:fld>
            <a:endParaRPr lang="th-TH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630237"/>
          </a:xfrm>
        </p:spPr>
        <p:txBody>
          <a:bodyPr/>
          <a:lstStyle/>
          <a:p>
            <a:r>
              <a:rPr lang="en-US" sz="4400"/>
              <a:t>Thermodynamics &amp; Partition Functions</a:t>
            </a:r>
            <a:endParaRPr lang="th-TH" sz="44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Partition function is the bridge between thermodynamics, spectroscopy, and quantum mechanics.</a:t>
            </a:r>
          </a:p>
          <a:p>
            <a:pPr lvl="1"/>
            <a:r>
              <a:rPr lang="en-US"/>
              <a:t>Thermodynamics functions</a:t>
            </a:r>
          </a:p>
          <a:p>
            <a:pPr lvl="2"/>
            <a:r>
              <a:rPr lang="en-US"/>
              <a:t>Mean energies</a:t>
            </a:r>
          </a:p>
          <a:p>
            <a:pPr lvl="2"/>
            <a:r>
              <a:rPr lang="en-US"/>
              <a:t>Heat capacities</a:t>
            </a:r>
          </a:p>
          <a:p>
            <a:pPr lvl="2"/>
            <a:r>
              <a:rPr lang="en-US"/>
              <a:t>Equation of state</a:t>
            </a:r>
          </a:p>
          <a:p>
            <a:pPr lvl="2"/>
            <a:r>
              <a:rPr lang="en-US"/>
              <a:t>Residue entropies</a:t>
            </a:r>
          </a:p>
          <a:p>
            <a:pPr lvl="2"/>
            <a:r>
              <a:rPr lang="en-US"/>
              <a:t>Equilibrium constants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Levels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182-9E13-44E9-9CD7-FB534CD76930}" type="slidenum">
              <a:rPr lang="en-US" smtClean="0"/>
              <a:pPr/>
              <a:t>20</a:t>
            </a:fld>
            <a:endParaRPr lang="th-TH"/>
          </a:p>
        </p:txBody>
      </p:sp>
      <p:pic>
        <p:nvPicPr>
          <p:cNvPr id="106498" name="Picture 2" descr="http://www.stolaf.edu/depts/chemistry/imt/js/h2energy/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213" y="1261240"/>
            <a:ext cx="3796490" cy="5200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HW1</a:t>
            </a:r>
            <a:endParaRPr lang="th-TH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Download File statmech02.xlsm from the website</a:t>
            </a:r>
          </a:p>
          <a:p>
            <a:r>
              <a:rPr lang="en-US" smtClean="0"/>
              <a:t>Due date is March, 14</a:t>
            </a:r>
            <a:r>
              <a:rPr lang="en-US" baseline="30000" smtClean="0"/>
              <a:t>th</a:t>
            </a:r>
            <a:endParaRPr lang="en-US" smtClean="0"/>
          </a:p>
          <a:p>
            <a:r>
              <a:rPr lang="en-US" smtClean="0"/>
              <a:t>Don’t copy file from others!!!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182-9E13-44E9-9CD7-FB534CD76930}" type="slidenum">
              <a:rPr lang="en-US" smtClean="0"/>
              <a:pPr/>
              <a:t>21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720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คำถาม 12</a:t>
            </a:r>
            <a:endParaRPr lang="th-TH" sz="7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400" smtClean="0">
                <a:latin typeface="TH SarabunPSK" pitchFamily="34" charset="-34"/>
                <a:cs typeface="TH SarabunPSK" pitchFamily="34" charset="-34"/>
              </a:rPr>
              <a:t>ความจุความร้อนคืออะไร</a:t>
            </a:r>
          </a:p>
          <a:p>
            <a:r>
              <a:rPr lang="th-TH" sz="4400" smtClean="0">
                <a:latin typeface="TH SarabunPSK" pitchFamily="34" charset="-34"/>
                <a:cs typeface="TH SarabunPSK" pitchFamily="34" charset="-34"/>
              </a:rPr>
              <a:t>ที่อุณหภูมิสูง ๆ ค่าความจุความร้อนของสารจะมีค่ามากขึ้นหรือน้อยลงเพราะเหตุใด</a:t>
            </a:r>
          </a:p>
          <a:p>
            <a:r>
              <a:rPr lang="en-US" sz="3600" smtClean="0">
                <a:latin typeface="Symbol" pitchFamily="18" charset="2"/>
                <a:cs typeface="TH SarabunPSK" pitchFamily="34" charset="-34"/>
              </a:rPr>
              <a:t>D</a:t>
            </a:r>
            <a:r>
              <a:rPr lang="en-US" baseline="-25000" smtClean="0">
                <a:cs typeface="TH SarabunPSK" pitchFamily="34" charset="-34"/>
              </a:rPr>
              <a:t>vap</a:t>
            </a:r>
            <a:r>
              <a:rPr lang="en-US" sz="4400" smtClean="0">
                <a:latin typeface="TH SarabunPSK" pitchFamily="34" charset="-34"/>
                <a:cs typeface="TH SarabunPSK" pitchFamily="34" charset="-34"/>
              </a:rPr>
              <a:t>S </a:t>
            </a:r>
            <a:r>
              <a:rPr lang="th-TH" sz="4400" smtClean="0">
                <a:latin typeface="TH SarabunPSK" pitchFamily="34" charset="-34"/>
                <a:cs typeface="TH SarabunPSK" pitchFamily="34" charset="-34"/>
                <a:sym typeface="Symbol"/>
              </a:rPr>
              <a:t>มีค่ามากหรือน้อยกว่า </a:t>
            </a:r>
            <a:r>
              <a:rPr lang="en-US" sz="3600" smtClean="0">
                <a:latin typeface="Symbol" pitchFamily="18" charset="2"/>
                <a:cs typeface="TH SarabunPSK" pitchFamily="34" charset="-34"/>
              </a:rPr>
              <a:t>D</a:t>
            </a:r>
            <a:r>
              <a:rPr lang="en-US" baseline="-25000" smtClean="0">
                <a:cs typeface="TH SarabunPSK" pitchFamily="34" charset="-34"/>
              </a:rPr>
              <a:t>fus</a:t>
            </a:r>
            <a:r>
              <a:rPr lang="en-US" sz="4400" smtClean="0">
                <a:latin typeface="TH SarabunPSK" pitchFamily="34" charset="-34"/>
                <a:cs typeface="TH SarabunPSK" pitchFamily="34" charset="-34"/>
              </a:rPr>
              <a:t>S </a:t>
            </a:r>
            <a:r>
              <a:rPr lang="th-TH" sz="4400" smtClean="0">
                <a:latin typeface="TH SarabunPSK" pitchFamily="34" charset="-34"/>
                <a:cs typeface="TH SarabunPSK" pitchFamily="34" charset="-34"/>
              </a:rPr>
              <a:t>เพราะเหตุใด</a:t>
            </a:r>
            <a:endParaRPr lang="th-TH" sz="4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182-9E13-44E9-9CD7-FB534CD76930}" type="slidenum">
              <a:rPr lang="en-US" smtClean="0"/>
              <a:pPr/>
              <a:t>22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89E9-4F0F-4998-9279-5329021668C0}" type="slidenum">
              <a:rPr lang="en-US"/>
              <a:pPr/>
              <a:t>23</a:t>
            </a:fld>
            <a:endParaRPr lang="th-TH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The Overall Partition Function</a:t>
            </a:r>
            <a:endParaRPr lang="th-TH" sz="44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For a diatomic molecule with no low-lying electronically excited states and T&gt;&gt;</a:t>
            </a:r>
            <a:r>
              <a:rPr lang="en-US" sz="2400">
                <a:latin typeface="Symbol" pitchFamily="18" charset="2"/>
              </a:rPr>
              <a:t>q</a:t>
            </a:r>
            <a:r>
              <a:rPr lang="en-US" sz="2400" baseline="-25000"/>
              <a:t>R</a:t>
            </a:r>
            <a:endParaRPr lang="en-US" sz="2400"/>
          </a:p>
          <a:p>
            <a:endParaRPr lang="th-TH" baseline="-2500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492375" y="1900238"/>
          <a:ext cx="4087813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6" name="Equation" r:id="rId3" imgW="63342720" imgH="13808160" progId="Equation.3">
                  <p:embed/>
                </p:oleObj>
              </mc:Choice>
              <mc:Fallback>
                <p:oleObj name="Equation" r:id="rId3" imgW="63342720" imgH="1380816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1900238"/>
                        <a:ext cx="4087813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2370138" y="2905125"/>
          <a:ext cx="85248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" name="Equation" r:id="rId5" imgW="17044560" imgH="12588840" progId="Equation.3">
                  <p:embed/>
                </p:oleObj>
              </mc:Choice>
              <mc:Fallback>
                <p:oleObj name="Equation" r:id="rId5" imgW="17044560" imgH="12588840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8" y="2905125"/>
                        <a:ext cx="852487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3471863" y="2862263"/>
          <a:ext cx="3925887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" name="Equation" r:id="rId7" imgW="97051320" imgH="31694400" progId="Equation.3">
                  <p:embed/>
                </p:oleObj>
              </mc:Choice>
              <mc:Fallback>
                <p:oleObj name="Equation" r:id="rId7" imgW="97051320" imgH="31694400" progId="Equation.3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2862263"/>
                        <a:ext cx="3925887" cy="1284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2339975" y="4343400"/>
          <a:ext cx="152876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" name="Equation" r:id="rId9" imgW="30446640" imgH="14621400" progId="Equation.3">
                  <p:embed/>
                </p:oleObj>
              </mc:Choice>
              <mc:Fallback>
                <p:oleObj name="Equation" r:id="rId9" imgW="30446640" imgH="14621400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343400"/>
                        <a:ext cx="1528763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3981450" y="4445000"/>
          <a:ext cx="16525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" name="Equation" r:id="rId11" imgW="40599720" imgH="13808160" progId="Equation.3">
                  <p:embed/>
                </p:oleObj>
              </mc:Choice>
              <mc:Fallback>
                <p:oleObj name="Equation" r:id="rId11" imgW="40599720" imgH="13808160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4445000"/>
                        <a:ext cx="16525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2336800" y="5299075"/>
          <a:ext cx="168433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1" name="Equation" r:id="rId13" imgW="33695640" imgH="13808160" progId="Equation.3">
                  <p:embed/>
                </p:oleObj>
              </mc:Choice>
              <mc:Fallback>
                <p:oleObj name="Equation" r:id="rId13" imgW="33695640" imgH="13808160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299075"/>
                        <a:ext cx="1684338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4097338" y="5357813"/>
          <a:ext cx="24622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2" name="Equation" r:id="rId15" imgW="60499800" imgH="14621400" progId="Equation.3">
                  <p:embed/>
                </p:oleObj>
              </mc:Choice>
              <mc:Fallback>
                <p:oleObj name="Equation" r:id="rId15" imgW="60499800" imgH="14621400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5357813"/>
                        <a:ext cx="246221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905000" y="3000375"/>
            <a:ext cx="4111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2000">
                <a:solidFill>
                  <a:srgbClr val="FF6600"/>
                </a:solidFill>
                <a:sym typeface="Wingdings" pitchFamily="2" charset="2"/>
              </a:rPr>
              <a:t></a:t>
            </a:r>
          </a:p>
          <a:p>
            <a:endParaRPr lang="th-TH" sz="2000">
              <a:solidFill>
                <a:srgbClr val="FF6600"/>
              </a:solidFill>
              <a:sym typeface="Wingdings" pitchFamily="2" charset="2"/>
            </a:endParaRPr>
          </a:p>
          <a:p>
            <a:endParaRPr lang="th-TH" sz="2000">
              <a:solidFill>
                <a:srgbClr val="FF6600"/>
              </a:solidFill>
              <a:sym typeface="Wingdings" pitchFamily="2" charset="2"/>
            </a:endParaRPr>
          </a:p>
          <a:p>
            <a:endParaRPr lang="th-TH" sz="2000">
              <a:solidFill>
                <a:srgbClr val="FF6600"/>
              </a:solidFill>
              <a:sym typeface="Wingdings" pitchFamily="2" charset="2"/>
            </a:endParaRPr>
          </a:p>
          <a:p>
            <a:endParaRPr lang="th-TH" sz="2000">
              <a:solidFill>
                <a:srgbClr val="FF6600"/>
              </a:solidFill>
              <a:sym typeface="Wingdings" pitchFamily="2" charset="2"/>
            </a:endParaRPr>
          </a:p>
          <a:p>
            <a:r>
              <a:rPr lang="th-TH" sz="2000">
                <a:solidFill>
                  <a:srgbClr val="FF6600"/>
                </a:solidFill>
                <a:sym typeface="Wingdings" pitchFamily="2" charset="2"/>
              </a:rPr>
              <a:t></a:t>
            </a:r>
          </a:p>
          <a:p>
            <a:endParaRPr lang="th-TH" sz="2000">
              <a:solidFill>
                <a:srgbClr val="FF6600"/>
              </a:solidFill>
              <a:sym typeface="Wingdings" pitchFamily="2" charset="2"/>
            </a:endParaRPr>
          </a:p>
          <a:p>
            <a:endParaRPr lang="th-TH" sz="2000">
              <a:solidFill>
                <a:srgbClr val="FF6600"/>
              </a:solidFill>
              <a:sym typeface="Wingdings" pitchFamily="2" charset="2"/>
            </a:endParaRPr>
          </a:p>
          <a:p>
            <a:r>
              <a:rPr lang="th-TH" sz="2000">
                <a:solidFill>
                  <a:srgbClr val="FF6600"/>
                </a:solidFill>
                <a:sym typeface="Wingdings" pitchFamily="2" charset="2"/>
              </a:rPr>
              <a:t>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58E-99A4-45FD-9010-B10AEE8923E3}" type="slidenum">
              <a:rPr lang="en-US"/>
              <a:pPr/>
              <a:t>24</a:t>
            </a:fld>
            <a:endParaRPr lang="th-TH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Example: </a:t>
            </a:r>
            <a:r>
              <a:rPr lang="en-US" sz="3200" b="0"/>
              <a:t>Vibrational Partion Function</a:t>
            </a:r>
            <a:endParaRPr lang="th-TH" sz="3200" b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Three normal modes of H</a:t>
            </a:r>
            <a:r>
              <a:rPr lang="en-US" sz="2800" baseline="-25000"/>
              <a:t>2</a:t>
            </a:r>
            <a:r>
              <a:rPr lang="en-US" sz="2800"/>
              <a:t>O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Evaluate the vibrational partition functions at 1500 K</a:t>
            </a:r>
            <a:endParaRPr lang="th-TH" sz="2400"/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898525" y="2151063"/>
            <a:ext cx="3641725" cy="2787650"/>
            <a:chOff x="592" y="1894"/>
            <a:chExt cx="2294" cy="1756"/>
          </a:xfrm>
        </p:grpSpPr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2" y="1894"/>
              <a:ext cx="2149" cy="1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981" y="2928"/>
              <a:ext cx="6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chemeClr val="bg1"/>
                  </a:solidFill>
                  <a:latin typeface="Arial Narrow" pitchFamily="34" charset="0"/>
                </a:rPr>
                <a:t>1594.8 cm</a:t>
              </a:r>
              <a:r>
                <a:rPr lang="en-US" sz="1000" b="1" baseline="30000">
                  <a:solidFill>
                    <a:schemeClr val="bg1"/>
                  </a:solidFill>
                  <a:latin typeface="Arial Narrow" pitchFamily="34" charset="0"/>
                </a:rPr>
                <a:t>-1</a:t>
              </a:r>
              <a:endParaRPr lang="th-TH" sz="1000" b="1" baseline="300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1601" y="2930"/>
              <a:ext cx="6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chemeClr val="bg1"/>
                  </a:solidFill>
                  <a:latin typeface="Arial Narrow" pitchFamily="34" charset="0"/>
                </a:rPr>
                <a:t>3656.7 cm</a:t>
              </a:r>
              <a:r>
                <a:rPr lang="en-US" sz="1000" b="1" baseline="30000">
                  <a:solidFill>
                    <a:schemeClr val="bg1"/>
                  </a:solidFill>
                  <a:latin typeface="Arial Narrow" pitchFamily="34" charset="0"/>
                </a:rPr>
                <a:t>-1</a:t>
              </a:r>
              <a:endParaRPr lang="th-TH" sz="1000" b="1" baseline="300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3800" name="Text Box 8"/>
            <p:cNvSpPr txBox="1">
              <a:spLocks noChangeArrowheads="1"/>
            </p:cNvSpPr>
            <p:nvPr/>
          </p:nvSpPr>
          <p:spPr bwMode="auto">
            <a:xfrm>
              <a:off x="2213" y="2924"/>
              <a:ext cx="6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chemeClr val="bg1"/>
                  </a:solidFill>
                  <a:latin typeface="Arial Narrow" pitchFamily="34" charset="0"/>
                </a:rPr>
                <a:t>3755.8 cm</a:t>
              </a:r>
              <a:r>
                <a:rPr lang="en-US" sz="1000" b="1" baseline="30000">
                  <a:solidFill>
                    <a:schemeClr val="bg1"/>
                  </a:solidFill>
                  <a:latin typeface="Arial Narrow" pitchFamily="34" charset="0"/>
                </a:rPr>
                <a:t>-1</a:t>
              </a:r>
              <a:endParaRPr lang="th-TH" sz="1000" b="1" baseline="300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3801" name="Line 9"/>
            <p:cNvSpPr>
              <a:spLocks noChangeShapeType="1"/>
            </p:cNvSpPr>
            <p:nvPr/>
          </p:nvSpPr>
          <p:spPr bwMode="auto">
            <a:xfrm flipH="1">
              <a:off x="1029" y="3056"/>
              <a:ext cx="80" cy="13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>
              <a:off x="1984" y="3056"/>
              <a:ext cx="309" cy="17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3803" name="Line 11"/>
            <p:cNvSpPr>
              <a:spLocks noChangeShapeType="1"/>
            </p:cNvSpPr>
            <p:nvPr/>
          </p:nvSpPr>
          <p:spPr bwMode="auto">
            <a:xfrm>
              <a:off x="2379" y="3056"/>
              <a:ext cx="32" cy="12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3805" name="Group 13"/>
          <p:cNvGrpSpPr>
            <a:grpSpLocks/>
          </p:cNvGrpSpPr>
          <p:nvPr/>
        </p:nvGrpSpPr>
        <p:grpSpPr bwMode="auto">
          <a:xfrm>
            <a:off x="1554163" y="2641600"/>
            <a:ext cx="2624137" cy="1085850"/>
            <a:chOff x="1005" y="2203"/>
            <a:chExt cx="1653" cy="684"/>
          </a:xfrm>
        </p:grpSpPr>
        <p:pic>
          <p:nvPicPr>
            <p:cNvPr id="33806" name="Picture 1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55FF"/>
                </a:clrFrom>
                <a:clrTo>
                  <a:srgbClr val="005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5" y="2317"/>
              <a:ext cx="481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07" name="Picture 1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55FF"/>
                </a:clrFrom>
                <a:clrTo>
                  <a:srgbClr val="005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61" y="2203"/>
              <a:ext cx="597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08" name="Picture 1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55FF"/>
                </a:clrFrom>
                <a:clrTo>
                  <a:srgbClr val="005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7" y="2477"/>
              <a:ext cx="541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4579938" y="2201863"/>
            <a:ext cx="3997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At 1500 K </a:t>
            </a:r>
            <a:endParaRPr lang="th-TH"/>
          </a:p>
        </p:txBody>
      </p:sp>
      <p:graphicFrame>
        <p:nvGraphicFramePr>
          <p:cNvPr id="33810" name="Object 18"/>
          <p:cNvGraphicFramePr>
            <a:graphicFrameLocks noChangeAspect="1"/>
          </p:cNvGraphicFramePr>
          <p:nvPr/>
        </p:nvGraphicFramePr>
        <p:xfrm>
          <a:off x="5957888" y="2195513"/>
          <a:ext cx="213518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2" name="Equation" r:id="rId7" imgW="41818320" imgH="7304400" progId="Equation.3">
                  <p:embed/>
                </p:oleObj>
              </mc:Choice>
              <mc:Fallback>
                <p:oleObj name="Equation" r:id="rId7" imgW="41818320" imgH="7304400" progId="Equation.3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2195513"/>
                        <a:ext cx="2135187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70" name="Group 78"/>
          <p:cNvGraphicFramePr>
            <a:graphicFrameLocks noGrp="1"/>
          </p:cNvGraphicFramePr>
          <p:nvPr/>
        </p:nvGraphicFramePr>
        <p:xfrm>
          <a:off x="4521200" y="2749550"/>
          <a:ext cx="3776663" cy="1846264"/>
        </p:xfrm>
        <a:graphic>
          <a:graphicData uri="http://schemas.openxmlformats.org/drawingml/2006/table">
            <a:tbl>
              <a:tblPr/>
              <a:tblGrid>
                <a:gridCol w="944563"/>
                <a:gridCol w="944562"/>
                <a:gridCol w="942975"/>
                <a:gridCol w="944563"/>
              </a:tblGrid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Mode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1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2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3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3656.7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1594.8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3755.8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3.507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1.530</a:t>
                      </a: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3.602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1.031</a:t>
                      </a: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1.276</a:t>
                      </a: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1.028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871" name="Object 79"/>
          <p:cNvGraphicFramePr>
            <a:graphicFrameLocks noChangeAspect="1"/>
          </p:cNvGraphicFramePr>
          <p:nvPr/>
        </p:nvGraphicFramePr>
        <p:xfrm>
          <a:off x="4576763" y="3294063"/>
          <a:ext cx="890587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3" name="Equation" r:id="rId9" imgW="17450640" imgH="22751280" progId="Equation.3">
                  <p:embed/>
                </p:oleObj>
              </mc:Choice>
              <mc:Fallback>
                <p:oleObj name="Equation" r:id="rId9" imgW="17450640" imgH="22751280" progId="Equation.3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3294063"/>
                        <a:ext cx="890587" cy="125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72" name="Object 80"/>
          <p:cNvGraphicFramePr>
            <a:graphicFrameLocks noChangeAspect="1"/>
          </p:cNvGraphicFramePr>
          <p:nvPr/>
        </p:nvGraphicFramePr>
        <p:xfrm>
          <a:off x="4584700" y="4892675"/>
          <a:ext cx="38623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4" name="Equation" r:id="rId11" imgW="65373480" imgH="7304400" progId="Equation.3">
                  <p:embed/>
                </p:oleObj>
              </mc:Choice>
              <mc:Fallback>
                <p:oleObj name="Equation" r:id="rId11" imgW="65373480" imgH="7304400" progId="Equation.3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4892675"/>
                        <a:ext cx="38623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72E7-4B86-463C-9BE3-E34848E3AF08}" type="slidenum">
              <a:rPr lang="en-US"/>
              <a:pPr/>
              <a:t>25</a:t>
            </a:fld>
            <a:endParaRPr lang="th-TH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Using Statistical Thermodynamics</a:t>
            </a:r>
            <a:endParaRPr lang="th-TH" sz="44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Any thermodynamic quantity can be calculated from a knowledge of the energy levels of molecules.</a:t>
            </a:r>
          </a:p>
          <a:p>
            <a:r>
              <a:rPr lang="en-US" sz="2800"/>
              <a:t>Mean Energy of various modes of motion</a:t>
            </a:r>
          </a:p>
          <a:p>
            <a:endParaRPr lang="en-US" sz="2800"/>
          </a:p>
          <a:p>
            <a:endParaRPr lang="en-US" sz="2800"/>
          </a:p>
          <a:p>
            <a:pPr lvl="1"/>
            <a:r>
              <a:rPr lang="en-US" sz="2400" b="1">
                <a:solidFill>
                  <a:srgbClr val="00FF99"/>
                </a:solidFill>
              </a:rPr>
              <a:t>The mean translation energy</a:t>
            </a:r>
            <a:r>
              <a:rPr lang="en-US" sz="2400">
                <a:solidFill>
                  <a:srgbClr val="00FF99"/>
                </a:solidFill>
              </a:rPr>
              <a:t/>
            </a:r>
            <a:br>
              <a:rPr lang="en-US" sz="2400">
                <a:solidFill>
                  <a:srgbClr val="00FF99"/>
                </a:solidFill>
              </a:rPr>
            </a:br>
            <a:r>
              <a:rPr lang="en-US" sz="2400"/>
              <a:t>1-D system of length X                                        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3-D system </a:t>
            </a:r>
            <a:endParaRPr lang="th-TH" sz="2400"/>
          </a:p>
        </p:txBody>
      </p:sp>
      <p:graphicFrame>
        <p:nvGraphicFramePr>
          <p:cNvPr id="32785" name="Object 17"/>
          <p:cNvGraphicFramePr>
            <a:graphicFrameLocks noChangeAspect="1"/>
          </p:cNvGraphicFramePr>
          <p:nvPr/>
        </p:nvGraphicFramePr>
        <p:xfrm>
          <a:off x="2184400" y="2873375"/>
          <a:ext cx="4986338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1" name="Equation" r:id="rId3" imgW="81212400" imgH="15434280" progId="Equation.3">
                  <p:embed/>
                </p:oleObj>
              </mc:Choice>
              <mc:Fallback>
                <p:oleObj name="Equation" r:id="rId3" imgW="81212400" imgH="1543428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2873375"/>
                        <a:ext cx="4986338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841901"/>
              </p:ext>
            </p:extLst>
          </p:nvPr>
        </p:nvGraphicFramePr>
        <p:xfrm>
          <a:off x="4892675" y="4234379"/>
          <a:ext cx="30226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2" name="Equation" r:id="rId5" imgW="58063320" imgH="7710840" progId="Equation.3">
                  <p:embed/>
                </p:oleObj>
              </mc:Choice>
              <mc:Fallback>
                <p:oleObj name="Equation" r:id="rId5" imgW="58063320" imgH="771084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4234379"/>
                        <a:ext cx="302260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7" name="Object 19"/>
          <p:cNvGraphicFramePr>
            <a:graphicFrameLocks noChangeAspect="1"/>
          </p:cNvGraphicFramePr>
          <p:nvPr/>
        </p:nvGraphicFramePr>
        <p:xfrm>
          <a:off x="2393950" y="4651375"/>
          <a:ext cx="61595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3" name="Equation" r:id="rId7" imgW="108828720" imgH="15027840" progId="Equation.3">
                  <p:embed/>
                </p:oleObj>
              </mc:Choice>
              <mc:Fallback>
                <p:oleObj name="Equation" r:id="rId7" imgW="108828720" imgH="1502784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4651375"/>
                        <a:ext cx="61595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8" name="Object 20"/>
          <p:cNvGraphicFramePr>
            <a:graphicFrameLocks noChangeAspect="1"/>
          </p:cNvGraphicFramePr>
          <p:nvPr/>
        </p:nvGraphicFramePr>
        <p:xfrm>
          <a:off x="2713038" y="5808663"/>
          <a:ext cx="13208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4" name="Equation" r:id="rId9" imgW="23542560" imgH="8930160" progId="Equation.3">
                  <p:embed/>
                </p:oleObj>
              </mc:Choice>
              <mc:Fallback>
                <p:oleObj name="Equation" r:id="rId9" imgW="23542560" imgH="893016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808663"/>
                        <a:ext cx="132080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7F74-5F23-45E6-8F72-3EE1839CB337}" type="slidenum">
              <a:rPr lang="en-US"/>
              <a:pPr/>
              <a:t>26</a:t>
            </a:fld>
            <a:endParaRPr lang="th-TH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b="1">
                <a:solidFill>
                  <a:srgbClr val="00FF99"/>
                </a:solidFill>
              </a:rPr>
              <a:t>The mean rotational energy</a:t>
            </a:r>
            <a:r>
              <a:rPr lang="en-US" sz="2400"/>
              <a:t> (for a linear molecule)</a:t>
            </a:r>
            <a:br>
              <a:rPr lang="en-US" sz="2400"/>
            </a:br>
            <a:endParaRPr lang="en-US" sz="4800"/>
          </a:p>
          <a:p>
            <a:pPr lvl="2"/>
            <a:r>
              <a:rPr lang="en-US" sz="2000"/>
              <a:t>when T&lt; 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R</a:t>
            </a:r>
            <a:r>
              <a:rPr lang="en-US" sz="2000"/>
              <a:t> </a:t>
            </a:r>
            <a:br>
              <a:rPr lang="en-US" sz="2000"/>
            </a:br>
            <a:endParaRPr lang="en-US" sz="2000"/>
          </a:p>
          <a:p>
            <a:pPr lvl="2"/>
            <a:endParaRPr lang="en-US" sz="4000"/>
          </a:p>
          <a:p>
            <a:pPr lvl="2"/>
            <a:endParaRPr lang="en-US" sz="1200"/>
          </a:p>
          <a:p>
            <a:pPr lvl="2"/>
            <a:r>
              <a:rPr lang="en-US" sz="2000"/>
              <a:t>when T&gt;&gt; 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R</a:t>
            </a:r>
            <a:r>
              <a:rPr lang="en-US" sz="2000"/>
              <a:t> </a:t>
            </a:r>
            <a:endParaRPr lang="th-TH" sz="2000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822575" y="1482725"/>
          <a:ext cx="27892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0" name="Equation" r:id="rId3" imgW="51158880" imgH="10962720" progId="Equation.3">
                  <p:embed/>
                </p:oleObj>
              </mc:Choice>
              <mc:Fallback>
                <p:oleObj name="Equation" r:id="rId3" imgW="51158880" imgH="1096272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1482725"/>
                        <a:ext cx="278923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862814"/>
              </p:ext>
            </p:extLst>
          </p:nvPr>
        </p:nvGraphicFramePr>
        <p:xfrm>
          <a:off x="2882900" y="2526783"/>
          <a:ext cx="32321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1" name="Equation" r:id="rId5" imgW="59281560" imgH="7304400" progId="Equation.3">
                  <p:embed/>
                </p:oleObj>
              </mc:Choice>
              <mc:Fallback>
                <p:oleObj name="Equation" r:id="rId5" imgW="59281560" imgH="73044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2526783"/>
                        <a:ext cx="3232150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934693"/>
              </p:ext>
            </p:extLst>
          </p:nvPr>
        </p:nvGraphicFramePr>
        <p:xfrm>
          <a:off x="2851150" y="2899846"/>
          <a:ext cx="38957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2" name="Equation" r:id="rId7" imgW="71465400" imgH="13401720" progId="Equation.3">
                  <p:embed/>
                </p:oleObj>
              </mc:Choice>
              <mc:Fallback>
                <p:oleObj name="Equation" r:id="rId7" imgW="71465400" imgH="1340172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2899846"/>
                        <a:ext cx="3895725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909701"/>
              </p:ext>
            </p:extLst>
          </p:nvPr>
        </p:nvGraphicFramePr>
        <p:xfrm>
          <a:off x="2801938" y="4071421"/>
          <a:ext cx="12398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3" name="Equation" r:id="rId9" imgW="22730400" imgH="12588840" progId="Equation.3">
                  <p:embed/>
                </p:oleObj>
              </mc:Choice>
              <mc:Fallback>
                <p:oleObj name="Equation" r:id="rId9" imgW="22730400" imgH="1258884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4071421"/>
                        <a:ext cx="123983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218606"/>
              </p:ext>
            </p:extLst>
          </p:nvPr>
        </p:nvGraphicFramePr>
        <p:xfrm>
          <a:off x="2760663" y="4655621"/>
          <a:ext cx="398621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4" name="สมการ" r:id="rId11" imgW="73089720" imgH="13401720" progId="Equation.3">
                  <p:embed/>
                </p:oleObj>
              </mc:Choice>
              <mc:Fallback>
                <p:oleObj name="สมการ" r:id="rId11" imgW="73089720" imgH="13401720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4655621"/>
                        <a:ext cx="3986212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07D0-4567-4994-9F39-07EAAB82D6DA}" type="slidenum">
              <a:rPr lang="en-US"/>
              <a:pPr/>
              <a:t>27</a:t>
            </a:fld>
            <a:endParaRPr lang="th-TH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b="1">
                <a:solidFill>
                  <a:srgbClr val="00FF99"/>
                </a:solidFill>
              </a:rPr>
              <a:t>The mean vibrational energy</a:t>
            </a:r>
            <a:r>
              <a:rPr lang="en-US" sz="2400"/>
              <a:t> (harmonic approx.)</a:t>
            </a:r>
            <a:br>
              <a:rPr lang="en-US" sz="2400"/>
            </a:br>
            <a:endParaRPr lang="en-US" sz="2400"/>
          </a:p>
          <a:p>
            <a:pPr lvl="2"/>
            <a:endParaRPr lang="en-US" sz="2000"/>
          </a:p>
          <a:p>
            <a:pPr lvl="2"/>
            <a:endParaRPr lang="en-US" sz="2000"/>
          </a:p>
          <a:p>
            <a:pPr lvl="2"/>
            <a:endParaRPr lang="en-US" sz="2000"/>
          </a:p>
          <a:p>
            <a:pPr lvl="2"/>
            <a:endParaRPr lang="en-US" sz="2000"/>
          </a:p>
          <a:p>
            <a:pPr lvl="2"/>
            <a:endParaRPr lang="en-US" sz="2000"/>
          </a:p>
          <a:p>
            <a:pPr lvl="2"/>
            <a:r>
              <a:rPr lang="en-US" sz="2000"/>
              <a:t>At high temp. e</a:t>
            </a:r>
            <a:r>
              <a:rPr lang="en-US" sz="2000" baseline="30000"/>
              <a:t>x </a:t>
            </a:r>
            <a:r>
              <a:rPr lang="en-US" sz="2000"/>
              <a:t>= 1+x+…</a:t>
            </a:r>
          </a:p>
        </p:txBody>
      </p:sp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3362325" y="1379538"/>
          <a:ext cx="159226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1" name="Equation" r:id="rId3" imgW="29228400" imgH="12588840" progId="Equation.3">
                  <p:embed/>
                </p:oleObj>
              </mc:Choice>
              <mc:Fallback>
                <p:oleObj name="Equation" r:id="rId3" imgW="29228400" imgH="1258884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1379538"/>
                        <a:ext cx="1592263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2370138" y="2060575"/>
          <a:ext cx="4092575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2" name="Equation" r:id="rId5" imgW="75120480" imgH="28442160" progId="Equation.3">
                  <p:embed/>
                </p:oleObj>
              </mc:Choice>
              <mc:Fallback>
                <p:oleObj name="Equation" r:id="rId5" imgW="75120480" imgH="2844216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8" y="2060575"/>
                        <a:ext cx="4092575" cy="154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2747963" y="4098925"/>
          <a:ext cx="3849687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3" name="Equation" r:id="rId7" imgW="70652880" imgH="13401720" progId="Equation.3">
                  <p:embed/>
                </p:oleObj>
              </mc:Choice>
              <mc:Fallback>
                <p:oleObj name="Equation" r:id="rId7" imgW="70652880" imgH="1340172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4098925"/>
                        <a:ext cx="3849687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122863" y="3014663"/>
            <a:ext cx="276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9933"/>
                </a:solidFill>
                <a:latin typeface="Arial Narrow" pitchFamily="34" charset="0"/>
              </a:rPr>
              <a:t>Relative energy related to the zero-point energy</a:t>
            </a:r>
            <a:endParaRPr lang="th-TH" i="1">
              <a:solidFill>
                <a:srgbClr val="FF9933"/>
              </a:solidFill>
              <a:latin typeface="Arial Narrow" pitchFamily="34" charset="0"/>
            </a:endParaRP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>
            <a:off x="4445000" y="3284538"/>
            <a:ext cx="677863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009650" y="1152526"/>
            <a:ext cx="7400925" cy="1543050"/>
          </a:xfrm>
          <a:prstGeom prst="roundRect">
            <a:avLst>
              <a:gd name="adj" fmla="val 131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Heat Capacity</a:t>
            </a:r>
            <a:endParaRPr lang="th-TH" sz="4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182-9E13-44E9-9CD7-FB534CD76930}" type="slidenum">
              <a:rPr lang="en-US" smtClean="0"/>
              <a:pPr/>
              <a:t>28</a:t>
            </a:fld>
            <a:endParaRPr lang="th-TH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1136649" y="1323975"/>
          <a:ext cx="2702625" cy="1200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5" name="Equation" r:id="rId3" imgW="1143000" imgH="508000" progId="Equation.3">
                  <p:embed/>
                </p:oleObj>
              </mc:Choice>
              <mc:Fallback>
                <p:oleObj name="Equation" r:id="rId3" imgW="1143000" imgH="508000" progId="Equation.3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49" y="1323975"/>
                        <a:ext cx="2702625" cy="12001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be 8"/>
          <p:cNvSpPr/>
          <p:nvPr/>
        </p:nvSpPr>
        <p:spPr>
          <a:xfrm>
            <a:off x="4743450" y="1493092"/>
            <a:ext cx="546695" cy="50206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Cube 9"/>
          <p:cNvSpPr/>
          <p:nvPr/>
        </p:nvSpPr>
        <p:spPr>
          <a:xfrm>
            <a:off x="5581650" y="1321642"/>
            <a:ext cx="828675" cy="76102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590675" y="3009900"/>
            <a:ext cx="57721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smtClean="0"/>
              <a:t>At constant Volume 	q = </a:t>
            </a:r>
            <a:r>
              <a:rPr lang="en-US" sz="2800" smtClean="0">
                <a:latin typeface="Symbol" pitchFamily="18" charset="2"/>
              </a:rPr>
              <a:t>D</a:t>
            </a:r>
            <a:r>
              <a:rPr lang="en-US" sz="2800" smtClean="0"/>
              <a:t>U</a:t>
            </a:r>
          </a:p>
          <a:p>
            <a:pPr>
              <a:buFont typeface="Arial" pitchFamily="34" charset="0"/>
              <a:buChar char="•"/>
            </a:pPr>
            <a:endParaRPr lang="en-US" sz="2800" smtClean="0"/>
          </a:p>
          <a:p>
            <a:pPr>
              <a:buFont typeface="Arial" pitchFamily="34" charset="0"/>
              <a:buChar char="•"/>
            </a:pPr>
            <a:endParaRPr lang="en-US" sz="4800" smtClean="0"/>
          </a:p>
          <a:p>
            <a:pPr>
              <a:buFont typeface="Arial" pitchFamily="34" charset="0"/>
              <a:buChar char="•"/>
            </a:pPr>
            <a:r>
              <a:rPr lang="en-US" sz="2800" smtClean="0"/>
              <a:t>At constant Pressure 	q = </a:t>
            </a:r>
            <a:r>
              <a:rPr lang="en-US" sz="2800" smtClean="0">
                <a:latin typeface="Symbol" pitchFamily="18" charset="2"/>
              </a:rPr>
              <a:t>D</a:t>
            </a:r>
            <a:r>
              <a:rPr lang="en-US" sz="2800" smtClean="0"/>
              <a:t>H</a:t>
            </a:r>
            <a:endParaRPr lang="th-TH" sz="2800"/>
          </a:p>
        </p:txBody>
      </p:sp>
      <p:sp>
        <p:nvSpPr>
          <p:cNvPr id="13" name="Cube 12"/>
          <p:cNvSpPr/>
          <p:nvPr/>
        </p:nvSpPr>
        <p:spPr>
          <a:xfrm>
            <a:off x="6705600" y="1302592"/>
            <a:ext cx="828675" cy="761028"/>
          </a:xfrm>
          <a:prstGeom prst="cube">
            <a:avLst/>
          </a:prstGeom>
          <a:solidFill>
            <a:srgbClr val="FDE5CB"/>
          </a:solidFill>
          <a:ln>
            <a:solidFill>
              <a:srgbClr val="6B6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ounded Rectangle 13"/>
          <p:cNvSpPr/>
          <p:nvPr/>
        </p:nvSpPr>
        <p:spPr>
          <a:xfrm>
            <a:off x="3390900" y="3590924"/>
            <a:ext cx="2146082" cy="942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5" name="Content Placeholder 4"/>
          <p:cNvGraphicFramePr>
            <a:graphicFrameLocks noChangeAspect="1"/>
          </p:cNvGraphicFramePr>
          <p:nvPr/>
        </p:nvGraphicFramePr>
        <p:xfrm>
          <a:off x="3618473" y="3597883"/>
          <a:ext cx="1811434" cy="937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6" name="Equation" r:id="rId5" imgW="1104900" imgH="571500" progId="Equation.3">
                  <p:embed/>
                </p:oleObj>
              </mc:Choice>
              <mc:Fallback>
                <p:oleObj name="Equation" r:id="rId5" imgW="1104900" imgH="5715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8473" y="3597883"/>
                        <a:ext cx="1811434" cy="9372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3409950" y="5162549"/>
            <a:ext cx="2146082" cy="942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7" name="Content Placeholder 4"/>
          <p:cNvGraphicFramePr>
            <a:graphicFrameLocks noChangeAspect="1"/>
          </p:cNvGraphicFramePr>
          <p:nvPr/>
        </p:nvGraphicFramePr>
        <p:xfrm>
          <a:off x="3637523" y="5169508"/>
          <a:ext cx="1811434" cy="937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7" name="Equation" r:id="rId7" imgW="1104900" imgH="571500" progId="Equation.3">
                  <p:embed/>
                </p:oleObj>
              </mc:Choice>
              <mc:Fallback>
                <p:oleObj name="Equation" r:id="rId7" imgW="1104900" imgH="5715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7523" y="5169508"/>
                        <a:ext cx="1811434" cy="9372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10" name="Content Placeholder 4"/>
          <p:cNvGraphicFramePr>
            <a:graphicFrameLocks noChangeAspect="1"/>
          </p:cNvGraphicFramePr>
          <p:nvPr/>
        </p:nvGraphicFramePr>
        <p:xfrm>
          <a:off x="4164013" y="1965325"/>
          <a:ext cx="41322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8" name="Equation" r:id="rId9" imgW="2921000" imgH="508000" progId="Equation.3">
                  <p:embed/>
                </p:oleObj>
              </mc:Choice>
              <mc:Fallback>
                <p:oleObj name="Equation" r:id="rId9" imgW="2921000" imgH="5080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1965325"/>
                        <a:ext cx="4132262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77D2-FD04-4EB1-A565-E0820995FFD6}" type="slidenum">
              <a:rPr lang="en-US"/>
              <a:pPr/>
              <a:t>29</a:t>
            </a:fld>
            <a:endParaRPr lang="th-TH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Heat </a:t>
            </a:r>
            <a:r>
              <a:rPr lang="en-US" sz="4000" smtClean="0"/>
              <a:t>Capacity</a:t>
            </a:r>
            <a:endParaRPr lang="th-TH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constant-volume heat capacity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4000"/>
          </a:p>
          <a:p>
            <a:pPr lvl="1"/>
            <a:r>
              <a:rPr lang="en-US" sz="2400"/>
              <a:t>The internal energy of a perfect gas is a sum of contributions, the heat capacity is also a sum of contribution from each mode.</a:t>
            </a:r>
            <a:endParaRPr lang="th-TH" sz="2400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909795"/>
              </p:ext>
            </p:extLst>
          </p:nvPr>
        </p:nvGraphicFramePr>
        <p:xfrm>
          <a:off x="3300413" y="1529834"/>
          <a:ext cx="17033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4" name="Equation" r:id="rId3" imgW="31258800" imgH="7304400" progId="Equation.3">
                  <p:embed/>
                </p:oleObj>
              </mc:Choice>
              <mc:Fallback>
                <p:oleObj name="Equation" r:id="rId3" imgW="31258800" imgH="73044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1529834"/>
                        <a:ext cx="17033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902754"/>
              </p:ext>
            </p:extLst>
          </p:nvPr>
        </p:nvGraphicFramePr>
        <p:xfrm>
          <a:off x="2324100" y="2058988"/>
          <a:ext cx="398145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5" name="Equation" r:id="rId5" imgW="73089720" imgH="29255400" progId="Equation.3">
                  <p:embed/>
                </p:oleObj>
              </mc:Choice>
              <mc:Fallback>
                <p:oleObj name="Equation" r:id="rId5" imgW="73089720" imgH="292554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058988"/>
                        <a:ext cx="3981450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576746"/>
              </p:ext>
            </p:extLst>
          </p:nvPr>
        </p:nvGraphicFramePr>
        <p:xfrm>
          <a:off x="2748491" y="5031859"/>
          <a:ext cx="40259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6" name="Equation" r:id="rId7" imgW="73901880" imgH="18279720" progId="Equation.3">
                  <p:embed/>
                </p:oleObj>
              </mc:Choice>
              <mc:Fallback>
                <p:oleObj name="Equation" r:id="rId7" imgW="73901880" imgH="1827972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8491" y="5031859"/>
                        <a:ext cx="4025900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7385050" y="1681163"/>
            <a:ext cx="947738" cy="9477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7381875" y="1679575"/>
            <a:ext cx="947738" cy="9477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 flipH="1">
            <a:off x="7847013" y="877888"/>
            <a:ext cx="42862" cy="11509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7869238" y="1431925"/>
            <a:ext cx="0" cy="58261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7867650" y="1117600"/>
            <a:ext cx="0" cy="9032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7662863" y="2452688"/>
            <a:ext cx="433387" cy="442912"/>
          </a:xfrm>
          <a:prstGeom prst="upArrow">
            <a:avLst>
              <a:gd name="adj1" fmla="val 50000"/>
              <a:gd name="adj2" fmla="val 2554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7853363" y="1214438"/>
            <a:ext cx="6810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1">
                <a:sym typeface="Symbol" pitchFamily="18" charset="2"/>
              </a:rPr>
              <a:t>d</a:t>
            </a:r>
            <a:r>
              <a:rPr lang="en-US" sz="1200" b="1" i="1"/>
              <a:t>T </a:t>
            </a:r>
            <a:r>
              <a:rPr lang="en-US" sz="1200" b="1"/>
              <a:t>(+)</a:t>
            </a:r>
            <a:endParaRPr lang="th-TH" sz="1200" b="1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7588250" y="2125663"/>
            <a:ext cx="85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chemeClr val="bg1"/>
                </a:solidFill>
              </a:rPr>
              <a:t>dU</a:t>
            </a:r>
            <a:r>
              <a:rPr lang="th-TH" sz="1400" b="1" i="1">
                <a:solidFill>
                  <a:schemeClr val="bg1"/>
                </a:solidFill>
              </a:rPr>
              <a:t> </a:t>
            </a:r>
            <a:r>
              <a:rPr lang="en-US" sz="1400" b="1">
                <a:solidFill>
                  <a:schemeClr val="bg1"/>
                </a:solidFill>
              </a:rPr>
              <a:t>(+)</a:t>
            </a:r>
            <a:endParaRPr lang="th-TH" sz="1400" b="1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61507" y="1453634"/>
            <a:ext cx="1981200" cy="4947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ounded Rectangle 18"/>
          <p:cNvSpPr/>
          <p:nvPr/>
        </p:nvSpPr>
        <p:spPr>
          <a:xfrm>
            <a:off x="2170907" y="2775750"/>
            <a:ext cx="2164026" cy="8702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7762874" y="2917825"/>
            <a:ext cx="86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q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nimBg="1"/>
      <p:bldP spid="37899" grpId="0" animBg="1"/>
      <p:bldP spid="37900" grpId="0" animBg="1"/>
      <p:bldP spid="37901" grpId="0"/>
      <p:bldP spid="379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24829" y="1471961"/>
            <a:ext cx="7527073" cy="4070195"/>
          </a:xfrm>
          <a:prstGeom prst="roundRect">
            <a:avLst>
              <a:gd name="adj" fmla="val 516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Maxwell Relation</a:t>
            </a:r>
            <a:endParaRPr lang="th-TH" dirty="0"/>
          </a:p>
        </p:txBody>
      </p:sp>
      <p:pic>
        <p:nvPicPr>
          <p:cNvPr id="6" name="Content Placeholder 5" descr="933813af5a2b86e1bc1880f1035b89b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7440" y="1717289"/>
            <a:ext cx="6677970" cy="34680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182-9E13-44E9-9CD7-FB534CD76930}" type="slidenum">
              <a:rPr lang="en-US" smtClean="0"/>
              <a:pPr/>
              <a:t>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A9E7-B5F8-4BB0-87A0-E325B74AFBF0}" type="slidenum">
              <a:rPr lang="en-US"/>
              <a:pPr/>
              <a:t>30</a:t>
            </a:fld>
            <a:endParaRPr lang="th-TH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Individual Contributions</a:t>
            </a:r>
            <a:endParaRPr lang="th-TH" sz="40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4575"/>
            <a:ext cx="8493125" cy="5680075"/>
          </a:xfrm>
        </p:spPr>
        <p:txBody>
          <a:bodyPr/>
          <a:lstStyle/>
          <a:p>
            <a:r>
              <a:rPr lang="en-US" sz="2800"/>
              <a:t>The molar constant-volume heat capacity</a:t>
            </a:r>
          </a:p>
          <a:p>
            <a:pPr lvl="1"/>
            <a:r>
              <a:rPr lang="en-US" sz="2400"/>
              <a:t>Translation is the only mode of motion for a monoatomic gas</a:t>
            </a:r>
          </a:p>
          <a:p>
            <a:pPr lvl="1"/>
            <a:endParaRPr lang="en-US" sz="4000"/>
          </a:p>
          <a:p>
            <a:pPr lvl="1"/>
            <a:r>
              <a:rPr lang="en-US" sz="2400"/>
              <a:t>Rotation contributes to the heat capacity only at high T</a:t>
            </a:r>
          </a:p>
          <a:p>
            <a:pPr lvl="2"/>
            <a:r>
              <a:rPr lang="en-US" sz="2000"/>
              <a:t>At high temp,</a:t>
            </a:r>
            <a:endParaRPr lang="th-TH" sz="2000"/>
          </a:p>
          <a:p>
            <a:pPr lvl="2"/>
            <a:endParaRPr lang="th-TH" sz="2000"/>
          </a:p>
          <a:p>
            <a:pPr lvl="2"/>
            <a:r>
              <a:rPr lang="en-US" sz="2000"/>
              <a:t>Diatomic molecules</a:t>
            </a:r>
            <a:endParaRPr lang="th-TH" sz="2000"/>
          </a:p>
          <a:p>
            <a:pPr lvl="2"/>
            <a:endParaRPr lang="th-TH" sz="2000"/>
          </a:p>
          <a:p>
            <a:pPr lvl="1"/>
            <a:r>
              <a:rPr lang="en-US" sz="2400"/>
              <a:t>Vibration contributes to the heat capacity only at high T</a:t>
            </a:r>
          </a:p>
          <a:p>
            <a:pPr lvl="1"/>
            <a:endParaRPr lang="en-US" sz="3600"/>
          </a:p>
          <a:p>
            <a:pPr lvl="2"/>
            <a:r>
              <a:rPr lang="en-US" sz="2000"/>
              <a:t>The maximum contribution is R and the lowest is 0</a:t>
            </a:r>
            <a:r>
              <a:rPr lang="th-TH" sz="2000"/>
              <a:t>.</a:t>
            </a:r>
            <a:r>
              <a:rPr lang="en-US" sz="2000"/>
              <a:t> </a:t>
            </a:r>
            <a:endParaRPr lang="th-TH" sz="2000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1941513" y="2316163"/>
          <a:ext cx="26320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3" name="Equation" r:id="rId3" imgW="48316320" imgH="12995280" progId="Equation.3">
                  <p:embed/>
                </p:oleObj>
              </mc:Choice>
              <mc:Fallback>
                <p:oleObj name="Equation" r:id="rId3" imgW="48316320" imgH="1299528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2316163"/>
                        <a:ext cx="26320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4797425" y="2216150"/>
          <a:ext cx="28019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4" name="Equation" r:id="rId5" imgW="57656880" imgH="16247160" progId="Equation.3">
                  <p:embed/>
                </p:oleObj>
              </mc:Choice>
              <mc:Fallback>
                <p:oleObj name="Equation" r:id="rId5" imgW="57656880" imgH="1624716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2216150"/>
                        <a:ext cx="2801938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23" name="Group 11"/>
          <p:cNvGrpSpPr>
            <a:grpSpLocks/>
          </p:cNvGrpSpPr>
          <p:nvPr/>
        </p:nvGrpSpPr>
        <p:grpSpPr bwMode="auto">
          <a:xfrm>
            <a:off x="3384550" y="3446463"/>
            <a:ext cx="3543300" cy="865187"/>
            <a:chOff x="2436" y="2608"/>
            <a:chExt cx="2232" cy="545"/>
          </a:xfrm>
        </p:grpSpPr>
        <p:graphicFrame>
          <p:nvGraphicFramePr>
            <p:cNvPr id="38918" name="Object 6"/>
            <p:cNvGraphicFramePr>
              <a:graphicFrameLocks noChangeAspect="1"/>
            </p:cNvGraphicFramePr>
            <p:nvPr/>
          </p:nvGraphicFramePr>
          <p:xfrm>
            <a:off x="2438" y="2647"/>
            <a:ext cx="738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05" name="Equation" r:id="rId7" imgW="21511800" imgH="8117280" progId="Equation.3">
                    <p:embed/>
                  </p:oleObj>
                </mc:Choice>
                <mc:Fallback>
                  <p:oleObj name="Equation" r:id="rId7" imgW="21511800" imgH="8117280" progId="Equation.3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" y="2647"/>
                          <a:ext cx="738" cy="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9" name="Object 7"/>
            <p:cNvGraphicFramePr>
              <a:graphicFrameLocks noChangeAspect="1"/>
            </p:cNvGraphicFramePr>
            <p:nvPr/>
          </p:nvGraphicFramePr>
          <p:xfrm>
            <a:off x="2436" y="2875"/>
            <a:ext cx="626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06" name="Equation" r:id="rId9" imgW="18262800" imgH="8117280" progId="Equation.3">
                    <p:embed/>
                  </p:oleObj>
                </mc:Choice>
                <mc:Fallback>
                  <p:oleObj name="Equation" r:id="rId9" imgW="18262800" imgH="8117280" progId="Equation.3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6" y="2875"/>
                          <a:ext cx="626" cy="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3152" y="2608"/>
              <a:ext cx="1516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pitchFamily="2" charset="2"/>
                <a:buNone/>
              </a:pPr>
              <a:r>
                <a:rPr lang="en-US" sz="1600" i="1">
                  <a:solidFill>
                    <a:srgbClr val="FF9933"/>
                  </a:solidFill>
                </a:rPr>
                <a:t>For non linear molecules</a:t>
              </a:r>
              <a:endParaRPr lang="th-TH" sz="1600" i="1">
                <a:solidFill>
                  <a:srgbClr val="FF9933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1600" i="1">
                  <a:solidFill>
                    <a:srgbClr val="FF9933"/>
                  </a:solidFill>
                </a:rPr>
                <a:t>For linear molecules</a:t>
              </a:r>
              <a:endParaRPr lang="th-TH" sz="1600" i="1">
                <a:solidFill>
                  <a:srgbClr val="FF9933"/>
                </a:solidFill>
              </a:endParaRPr>
            </a:p>
          </p:txBody>
        </p:sp>
      </p:grpSp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4005263" y="4262438"/>
          <a:ext cx="21748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7" name="Equation" r:id="rId11" imgW="45473400" imgH="15434280" progId="Equation.3">
                  <p:embed/>
                </p:oleObj>
              </mc:Choice>
              <mc:Fallback>
                <p:oleObj name="Equation" r:id="rId11" imgW="45473400" imgH="15434280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4262438"/>
                        <a:ext cx="217487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3140075" y="5418138"/>
          <a:ext cx="32035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8" name="Equation" r:id="rId13" imgW="66997800" imgH="15434280" progId="Equation.3">
                  <p:embed/>
                </p:oleObj>
              </mc:Choice>
              <mc:Fallback>
                <p:oleObj name="Equation" r:id="rId13" imgW="66997800" imgH="1543428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5418138"/>
                        <a:ext cx="320357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6FF8-DED4-4880-BA7E-4D8A16C9928D}" type="slidenum">
              <a:rPr lang="en-US"/>
              <a:pPr/>
              <a:t>31</a:t>
            </a:fld>
            <a:endParaRPr lang="th-TH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Overall Heat Capacity</a:t>
            </a:r>
            <a:endParaRPr lang="th-TH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total heat capacity of a molecular substance is the sum of each contribution.</a:t>
            </a:r>
          </a:p>
          <a:p>
            <a:pPr lvl="1"/>
            <a:r>
              <a:rPr lang="en-US"/>
              <a:t>If T &gt;&gt; 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/>
              <a:t>m</a:t>
            </a:r>
            <a:r>
              <a:rPr lang="en-US"/>
              <a:t>, </a:t>
            </a:r>
            <a:r>
              <a:rPr lang="en-US" b="1">
                <a:solidFill>
                  <a:schemeClr val="folHlink"/>
                </a:solidFill>
              </a:rPr>
              <a:t>equipartition</a:t>
            </a:r>
            <a:r>
              <a:rPr lang="en-US"/>
              <a:t> is valid. The heat capacity can be estimated by counting the number of modes that  are active.</a:t>
            </a:r>
          </a:p>
          <a:p>
            <a:pPr lvl="1"/>
            <a:r>
              <a:rPr lang="en-US"/>
              <a:t>For gases;</a:t>
            </a:r>
          </a:p>
          <a:p>
            <a:pPr lvl="2"/>
            <a:r>
              <a:rPr lang="en-US" sz="2000"/>
              <a:t>Each of three translational modes: ½ R</a:t>
            </a:r>
          </a:p>
          <a:p>
            <a:pPr lvl="2"/>
            <a:r>
              <a:rPr lang="en-US" sz="2000"/>
              <a:t>Each of active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i="1" baseline="-25000"/>
              <a:t>R</a:t>
            </a:r>
            <a:r>
              <a:rPr lang="en-US" sz="2000"/>
              <a:t> rotational modes: ½ R</a:t>
            </a:r>
          </a:p>
          <a:p>
            <a:pPr lvl="2"/>
            <a:r>
              <a:rPr lang="en-US" sz="2000"/>
              <a:t>Each of active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i="1" baseline="-25000"/>
              <a:t>V</a:t>
            </a:r>
            <a:r>
              <a:rPr lang="en-US" sz="2000"/>
              <a:t> vibrational modes: R</a:t>
            </a:r>
            <a:endParaRPr lang="th-TH" sz="2000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2430463" y="5346700"/>
          <a:ext cx="36496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Equation" r:id="rId3" imgW="47097720" imgH="8117280" progId="Equation.3">
                  <p:embed/>
                </p:oleObj>
              </mc:Choice>
              <mc:Fallback>
                <p:oleObj name="Equation" r:id="rId3" imgW="47097720" imgH="81172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5346700"/>
                        <a:ext cx="3649662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62" name="Group 26"/>
          <p:cNvGrpSpPr>
            <a:grpSpLocks/>
          </p:cNvGrpSpPr>
          <p:nvPr/>
        </p:nvGrpSpPr>
        <p:grpSpPr bwMode="auto">
          <a:xfrm>
            <a:off x="6464300" y="3571875"/>
            <a:ext cx="2374900" cy="2892425"/>
            <a:chOff x="4072" y="2250"/>
            <a:chExt cx="1496" cy="1822"/>
          </a:xfrm>
        </p:grpSpPr>
        <p:grpSp>
          <p:nvGrpSpPr>
            <p:cNvPr id="39953" name="Group 17"/>
            <p:cNvGrpSpPr>
              <a:grpSpLocks/>
            </p:cNvGrpSpPr>
            <p:nvPr/>
          </p:nvGrpSpPr>
          <p:grpSpPr bwMode="auto">
            <a:xfrm>
              <a:off x="4376" y="2250"/>
              <a:ext cx="1119" cy="1439"/>
              <a:chOff x="4508" y="2268"/>
              <a:chExt cx="1119" cy="1439"/>
            </a:xfrm>
          </p:grpSpPr>
          <p:sp>
            <p:nvSpPr>
              <p:cNvPr id="39952" name="Rectangle 16"/>
              <p:cNvSpPr>
                <a:spLocks noChangeArrowheads="1"/>
              </p:cNvSpPr>
              <p:nvPr/>
            </p:nvSpPr>
            <p:spPr bwMode="auto">
              <a:xfrm>
                <a:off x="5121" y="2268"/>
                <a:ext cx="108" cy="1437"/>
              </a:xfrm>
              <a:prstGeom prst="rect">
                <a:avLst/>
              </a:prstGeom>
              <a:solidFill>
                <a:srgbClr val="4D4D4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9941" name="Rectangle 5"/>
              <p:cNvSpPr>
                <a:spLocks noChangeArrowheads="1"/>
              </p:cNvSpPr>
              <p:nvPr/>
            </p:nvSpPr>
            <p:spPr bwMode="auto">
              <a:xfrm>
                <a:off x="4608" y="2272"/>
                <a:ext cx="1019" cy="143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9943" name="Text Box 7"/>
              <p:cNvSpPr txBox="1">
                <a:spLocks noChangeArrowheads="1"/>
              </p:cNvSpPr>
              <p:nvPr/>
            </p:nvSpPr>
            <p:spPr bwMode="auto">
              <a:xfrm>
                <a:off x="4508" y="2315"/>
                <a:ext cx="197" cy="1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/>
                  <a:t>-</a:t>
                </a:r>
              </a:p>
              <a:p>
                <a:r>
                  <a:rPr lang="en-US" sz="1600"/>
                  <a:t>-</a:t>
                </a:r>
              </a:p>
              <a:p>
                <a:r>
                  <a:rPr lang="en-US" sz="1600"/>
                  <a:t>-</a:t>
                </a:r>
              </a:p>
              <a:p>
                <a:r>
                  <a:rPr lang="en-US" sz="1600"/>
                  <a:t>-</a:t>
                </a:r>
              </a:p>
              <a:p>
                <a:r>
                  <a:rPr lang="en-US" sz="1600"/>
                  <a:t>-</a:t>
                </a:r>
              </a:p>
              <a:p>
                <a:r>
                  <a:rPr lang="en-US" sz="1600"/>
                  <a:t>-</a:t>
                </a:r>
              </a:p>
              <a:p>
                <a:r>
                  <a:rPr lang="en-US" sz="1600"/>
                  <a:t>-</a:t>
                </a:r>
              </a:p>
              <a:p>
                <a:r>
                  <a:rPr lang="en-US" sz="1600"/>
                  <a:t>-</a:t>
                </a:r>
                <a:endParaRPr lang="th-TH" sz="1600"/>
              </a:p>
            </p:txBody>
          </p:sp>
          <p:sp>
            <p:nvSpPr>
              <p:cNvPr id="39945" name="Line 9"/>
              <p:cNvSpPr>
                <a:spLocks noChangeShapeType="1"/>
              </p:cNvSpPr>
              <p:nvPr/>
            </p:nvSpPr>
            <p:spPr bwMode="auto">
              <a:xfrm>
                <a:off x="4608" y="3211"/>
                <a:ext cx="693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9946" name="Line 10"/>
              <p:cNvSpPr>
                <a:spLocks noChangeShapeType="1"/>
              </p:cNvSpPr>
              <p:nvPr/>
            </p:nvSpPr>
            <p:spPr bwMode="auto">
              <a:xfrm>
                <a:off x="4600" y="2894"/>
                <a:ext cx="693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9947" name="Line 11"/>
              <p:cNvSpPr>
                <a:spLocks noChangeShapeType="1"/>
              </p:cNvSpPr>
              <p:nvPr/>
            </p:nvSpPr>
            <p:spPr bwMode="auto">
              <a:xfrm>
                <a:off x="4603" y="2742"/>
                <a:ext cx="98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9948" name="Line 12"/>
              <p:cNvSpPr>
                <a:spLocks noChangeShapeType="1"/>
              </p:cNvSpPr>
              <p:nvPr/>
            </p:nvSpPr>
            <p:spPr bwMode="auto">
              <a:xfrm>
                <a:off x="4602" y="2592"/>
                <a:ext cx="693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9950" name="Freeform 14"/>
              <p:cNvSpPr>
                <a:spLocks/>
              </p:cNvSpPr>
              <p:nvPr/>
            </p:nvSpPr>
            <p:spPr bwMode="auto">
              <a:xfrm>
                <a:off x="4611" y="2370"/>
                <a:ext cx="528" cy="840"/>
              </a:xfrm>
              <a:custGeom>
                <a:avLst/>
                <a:gdLst/>
                <a:ahLst/>
                <a:cxnLst>
                  <a:cxn ang="0">
                    <a:pos x="0" y="852"/>
                  </a:cxn>
                  <a:cxn ang="0">
                    <a:pos x="141" y="780"/>
                  </a:cxn>
                  <a:cxn ang="0">
                    <a:pos x="207" y="552"/>
                  </a:cxn>
                  <a:cxn ang="0">
                    <a:pos x="321" y="504"/>
                  </a:cxn>
                  <a:cxn ang="0">
                    <a:pos x="378" y="246"/>
                  </a:cxn>
                  <a:cxn ang="0">
                    <a:pos x="483" y="204"/>
                  </a:cxn>
                  <a:cxn ang="0">
                    <a:pos x="528" y="0"/>
                  </a:cxn>
                </a:cxnLst>
                <a:rect l="0" t="0" r="r" b="b"/>
                <a:pathLst>
                  <a:path w="528" h="852">
                    <a:moveTo>
                      <a:pt x="0" y="852"/>
                    </a:moveTo>
                    <a:cubicBezTo>
                      <a:pt x="52" y="843"/>
                      <a:pt x="107" y="830"/>
                      <a:pt x="141" y="780"/>
                    </a:cubicBezTo>
                    <a:cubicBezTo>
                      <a:pt x="175" y="730"/>
                      <a:pt x="177" y="598"/>
                      <a:pt x="207" y="552"/>
                    </a:cubicBezTo>
                    <a:cubicBezTo>
                      <a:pt x="237" y="506"/>
                      <a:pt x="293" y="555"/>
                      <a:pt x="321" y="504"/>
                    </a:cubicBezTo>
                    <a:cubicBezTo>
                      <a:pt x="349" y="453"/>
                      <a:pt x="351" y="296"/>
                      <a:pt x="378" y="246"/>
                    </a:cubicBezTo>
                    <a:cubicBezTo>
                      <a:pt x="405" y="196"/>
                      <a:pt x="458" y="245"/>
                      <a:pt x="483" y="204"/>
                    </a:cubicBezTo>
                    <a:cubicBezTo>
                      <a:pt x="508" y="163"/>
                      <a:pt x="519" y="42"/>
                      <a:pt x="528" y="0"/>
                    </a:cubicBezTo>
                  </a:path>
                </a:pathLst>
              </a:custGeom>
              <a:noFill/>
              <a:ln w="28575" cmpd="sng">
                <a:solidFill>
                  <a:srgbClr val="FF99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9951" name="Freeform 15"/>
              <p:cNvSpPr>
                <a:spLocks/>
              </p:cNvSpPr>
              <p:nvPr/>
            </p:nvSpPr>
            <p:spPr bwMode="auto">
              <a:xfrm>
                <a:off x="5223" y="2373"/>
                <a:ext cx="333" cy="3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318"/>
                  </a:cxn>
                  <a:cxn ang="0">
                    <a:pos x="333" y="363"/>
                  </a:cxn>
                </a:cxnLst>
                <a:rect l="0" t="0" r="r" b="b"/>
                <a:pathLst>
                  <a:path w="333" h="379">
                    <a:moveTo>
                      <a:pt x="0" y="0"/>
                    </a:moveTo>
                    <a:cubicBezTo>
                      <a:pt x="11" y="53"/>
                      <a:pt x="10" y="257"/>
                      <a:pt x="66" y="318"/>
                    </a:cubicBezTo>
                    <a:cubicBezTo>
                      <a:pt x="122" y="379"/>
                      <a:pt x="278" y="354"/>
                      <a:pt x="333" y="363"/>
                    </a:cubicBezTo>
                  </a:path>
                </a:pathLst>
              </a:custGeom>
              <a:noFill/>
              <a:ln w="28575" cmpd="sng">
                <a:solidFill>
                  <a:srgbClr val="FF33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39954" name="Text Box 18"/>
            <p:cNvSpPr txBox="1">
              <a:spLocks noChangeArrowheads="1"/>
            </p:cNvSpPr>
            <p:nvPr/>
          </p:nvSpPr>
          <p:spPr bwMode="auto">
            <a:xfrm rot="16200000">
              <a:off x="3920" y="2759"/>
              <a:ext cx="5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  <a:r>
                <a:rPr lang="en-US" baseline="-25000"/>
                <a:t>V,m</a:t>
              </a:r>
              <a:r>
                <a:rPr lang="en-US"/>
                <a:t>/R</a:t>
              </a:r>
              <a:endParaRPr lang="th-TH"/>
            </a:p>
          </p:txBody>
        </p:sp>
        <p:sp>
          <p:nvSpPr>
            <p:cNvPr id="39955" name="Text Box 19"/>
            <p:cNvSpPr txBox="1">
              <a:spLocks noChangeArrowheads="1"/>
            </p:cNvSpPr>
            <p:nvPr/>
          </p:nvSpPr>
          <p:spPr bwMode="auto">
            <a:xfrm>
              <a:off x="4508" y="3690"/>
              <a:ext cx="40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Symbol" pitchFamily="18" charset="2"/>
                </a:rPr>
                <a:t>q</a:t>
              </a:r>
              <a:r>
                <a:rPr lang="en-US" sz="1600" baseline="-25000"/>
                <a:t>R</a:t>
              </a:r>
              <a:r>
                <a:rPr lang="en-US" sz="1600"/>
                <a:t> </a:t>
              </a:r>
              <a:r>
                <a:rPr lang="en-US" sz="1600">
                  <a:latin typeface="Symbol" pitchFamily="18" charset="2"/>
                </a:rPr>
                <a:t>q</a:t>
              </a:r>
              <a:r>
                <a:rPr lang="en-US" sz="1600" baseline="-25000"/>
                <a:t>V</a:t>
              </a:r>
              <a:endParaRPr lang="th-TH" sz="1600" baseline="-25000"/>
            </a:p>
          </p:txBody>
        </p:sp>
        <p:sp>
          <p:nvSpPr>
            <p:cNvPr id="39957" name="Text Box 21"/>
            <p:cNvSpPr txBox="1">
              <a:spLocks noChangeArrowheads="1"/>
            </p:cNvSpPr>
            <p:nvPr/>
          </p:nvSpPr>
          <p:spPr bwMode="auto">
            <a:xfrm>
              <a:off x="4520" y="3621"/>
              <a:ext cx="99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tabLst>
                  <a:tab pos="361950" algn="l"/>
                </a:tabLst>
              </a:pPr>
              <a:r>
                <a:rPr lang="en-US" sz="900"/>
                <a:t>|  	|</a:t>
              </a:r>
              <a:endParaRPr lang="th-TH" sz="900"/>
            </a:p>
          </p:txBody>
        </p:sp>
        <p:sp>
          <p:nvSpPr>
            <p:cNvPr id="39958" name="Text Box 22"/>
            <p:cNvSpPr txBox="1">
              <a:spLocks noChangeArrowheads="1"/>
            </p:cNvSpPr>
            <p:nvPr/>
          </p:nvSpPr>
          <p:spPr bwMode="auto">
            <a:xfrm>
              <a:off x="4808" y="3707"/>
              <a:ext cx="7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     </a:t>
              </a:r>
              <a:r>
                <a:rPr lang="en-US" sz="1600" b="1"/>
                <a:t>Temp.</a:t>
              </a:r>
            </a:p>
            <a:p>
              <a:r>
                <a:rPr lang="en-US" sz="1400" i="1">
                  <a:solidFill>
                    <a:srgbClr val="FF9933"/>
                  </a:solidFill>
                  <a:latin typeface="Arial Narrow" pitchFamily="34" charset="0"/>
                </a:rPr>
                <a:t>Dissociation</a:t>
              </a:r>
              <a:endParaRPr lang="th-TH" sz="1400" i="1">
                <a:solidFill>
                  <a:srgbClr val="FF9933"/>
                </a:solidFill>
                <a:latin typeface="Arial Narrow" pitchFamily="34" charset="0"/>
              </a:endParaRPr>
            </a:p>
          </p:txBody>
        </p:sp>
        <p:sp>
          <p:nvSpPr>
            <p:cNvPr id="39959" name="Line 23"/>
            <p:cNvSpPr>
              <a:spLocks noChangeShapeType="1"/>
            </p:cNvSpPr>
            <p:nvPr/>
          </p:nvSpPr>
          <p:spPr bwMode="auto">
            <a:xfrm flipV="1">
              <a:off x="5034" y="3732"/>
              <a:ext cx="0" cy="192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9961" name="Text Box 25"/>
            <p:cNvSpPr txBox="1">
              <a:spLocks noChangeArrowheads="1"/>
            </p:cNvSpPr>
            <p:nvPr/>
          </p:nvSpPr>
          <p:spPr bwMode="auto">
            <a:xfrm>
              <a:off x="4284" y="2316"/>
              <a:ext cx="414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30000"/>
                </a:spcBef>
              </a:pPr>
              <a:r>
                <a:rPr lang="en-US" sz="1400">
                  <a:latin typeface="Arial Narrow" pitchFamily="34" charset="0"/>
                </a:rPr>
                <a:t>4</a:t>
              </a:r>
            </a:p>
            <a:p>
              <a:pPr>
                <a:spcBef>
                  <a:spcPct val="130000"/>
                </a:spcBef>
              </a:pPr>
              <a:r>
                <a:rPr lang="en-US" sz="1400">
                  <a:latin typeface="Arial Narrow" pitchFamily="34" charset="0"/>
                </a:rPr>
                <a:t>3</a:t>
              </a:r>
            </a:p>
            <a:p>
              <a:pPr>
                <a:spcBef>
                  <a:spcPct val="130000"/>
                </a:spcBef>
              </a:pPr>
              <a:r>
                <a:rPr lang="en-US" sz="1400">
                  <a:latin typeface="Arial Narrow" pitchFamily="34" charset="0"/>
                </a:rPr>
                <a:t>2</a:t>
              </a:r>
            </a:p>
            <a:p>
              <a:pPr>
                <a:spcBef>
                  <a:spcPct val="130000"/>
                </a:spcBef>
              </a:pPr>
              <a:r>
                <a:rPr lang="en-US" sz="1400">
                  <a:latin typeface="Arial Narrow" pitchFamily="34" charset="0"/>
                </a:rPr>
                <a:t>1</a:t>
              </a:r>
              <a:endParaRPr lang="th-TH" sz="1400">
                <a:latin typeface="Arial Narrow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0" y="6119336"/>
            <a:ext cx="68367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In thermal equilibrium, energy is shared equally among all of its various forms; for example, the average kinetic energy per degree of freedom in the translational motion of a molecule should equal that of its rotational motions</a:t>
            </a:r>
            <a:endParaRPr lang="th-TH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ED9-DD44-4A97-BF67-4E3F9D064FDF}" type="slidenum">
              <a:rPr lang="en-US"/>
              <a:pPr/>
              <a:t>32</a:t>
            </a:fld>
            <a:endParaRPr lang="th-TH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Example</a:t>
            </a:r>
            <a:endParaRPr lang="th-TH" sz="44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82988" algn="l"/>
                <a:tab pos="4840288" algn="l"/>
                <a:tab pos="6096000" algn="l"/>
                <a:tab pos="7177088" algn="l"/>
              </a:tabLst>
            </a:pPr>
            <a:r>
              <a:rPr lang="en-US" sz="2800"/>
              <a:t>Estimating the C</a:t>
            </a:r>
            <a:r>
              <a:rPr lang="en-US" sz="2800" baseline="-25000"/>
              <a:t>V,m</a:t>
            </a:r>
            <a:r>
              <a:rPr lang="en-US" sz="2800"/>
              <a:t> of H</a:t>
            </a:r>
            <a:r>
              <a:rPr lang="en-US" sz="2800" baseline="-25000"/>
              <a:t>2</a:t>
            </a:r>
            <a:r>
              <a:rPr lang="en-US" sz="2800"/>
              <a:t>O(g) at 373 K</a:t>
            </a:r>
            <a:br>
              <a:rPr lang="en-US" sz="2800"/>
            </a:br>
            <a:r>
              <a:rPr lang="en-US" sz="2400"/>
              <a:t>Vibration modes: 	3656.7  	1594.8  	3755.8 	cm</a:t>
            </a:r>
            <a:r>
              <a:rPr lang="en-US" sz="2400" baseline="30000"/>
              <a:t>-1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/>
              <a:t>Rotational constants: 	27.9  	14.5  	9.3 	cm</a:t>
            </a:r>
            <a:r>
              <a:rPr lang="en-US" sz="2400" baseline="30000"/>
              <a:t>-1 </a:t>
            </a:r>
          </a:p>
          <a:p>
            <a:pPr lvl="1">
              <a:tabLst>
                <a:tab pos="3582988" algn="l"/>
                <a:tab pos="4840288" algn="l"/>
                <a:tab pos="6096000" algn="l"/>
                <a:tab pos="7177088" algn="l"/>
              </a:tabLst>
            </a:pPr>
            <a:r>
              <a:rPr lang="en-US" sz="2400">
                <a:latin typeface="Symbol" pitchFamily="18" charset="2"/>
              </a:rPr>
              <a:t>q</a:t>
            </a:r>
            <a:r>
              <a:rPr lang="en-US" sz="2400" baseline="-25000"/>
              <a:t>M </a:t>
            </a:r>
            <a:r>
              <a:rPr lang="en-US" sz="2400"/>
              <a:t>of each modes:</a:t>
            </a:r>
            <a:endParaRPr lang="en-US" sz="2400" baseline="-25000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586038" y="3836988"/>
          <a:ext cx="131921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2" name="Equation" r:id="rId3" imgW="24354720" imgH="6897960" progId="Equation.3">
                  <p:embed/>
                </p:oleObj>
              </mc:Choice>
              <mc:Fallback>
                <p:oleObj name="Equation" r:id="rId3" imgW="24354720" imgH="6897960" progId="Equation.3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3836988"/>
                        <a:ext cx="1319212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2576513" y="4840288"/>
          <a:ext cx="13636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3" name="Equation" r:id="rId5" imgW="25166880" imgH="7304400" progId="Equation.3">
                  <p:embed/>
                </p:oleObj>
              </mc:Choice>
              <mc:Fallback>
                <p:oleObj name="Equation" r:id="rId5" imgW="25166880" imgH="7304400" progId="Equation.3">
                  <p:embed/>
                  <p:pic>
                    <p:nvPicPr>
                      <p:cNvPr id="0" name="Picture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4840288"/>
                        <a:ext cx="136366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3957638" y="2359025"/>
          <a:ext cx="20891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4" name="Equation" r:id="rId7" imgW="38569320" imgH="5678280" progId="Equation.3">
                  <p:embed/>
                </p:oleObj>
              </mc:Choice>
              <mc:Fallback>
                <p:oleObj name="Equation" r:id="rId7" imgW="38569320" imgH="5678280" progId="Equation.3">
                  <p:embed/>
                  <p:pic>
                    <p:nvPicPr>
                      <p:cNvPr id="0" name="Picture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2359025"/>
                        <a:ext cx="208915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8" name="Group 308"/>
          <p:cNvGraphicFramePr>
            <a:graphicFrameLocks noGrp="1"/>
          </p:cNvGraphicFramePr>
          <p:nvPr/>
        </p:nvGraphicFramePr>
        <p:xfrm>
          <a:off x="2500313" y="2914650"/>
          <a:ext cx="3619500" cy="2355850"/>
        </p:xfrm>
        <a:graphic>
          <a:graphicData uri="http://schemas.openxmlformats.org/drawingml/2006/table">
            <a:tbl>
              <a:tblPr/>
              <a:tblGrid>
                <a:gridCol w="1489075"/>
                <a:gridCol w="1065212"/>
                <a:gridCol w="1065213"/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Mode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cm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K</a:t>
                      </a:r>
                      <a:endParaRPr kumimoji="0" lang="th-TH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Rotation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27.9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40.15</a:t>
                      </a:r>
                      <a:endPara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20.87</a:t>
                      </a:r>
                      <a:endPara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13.38</a:t>
                      </a:r>
                      <a:endPara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Vibration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3656.7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5261.99</a:t>
                      </a:r>
                      <a:endPara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1594.8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2294.92</a:t>
                      </a:r>
                      <a:endPara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3755.8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5404.60</a:t>
                      </a:r>
                      <a:endPara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269" name="Object 309"/>
          <p:cNvGraphicFramePr>
            <a:graphicFrameLocks noChangeAspect="1"/>
          </p:cNvGraphicFramePr>
          <p:nvPr/>
        </p:nvGraphicFramePr>
        <p:xfrm>
          <a:off x="3173413" y="5387975"/>
          <a:ext cx="2925762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5" name="Equation" r:id="rId9" imgW="54001800" imgH="22344840" progId="Equation.3">
                  <p:embed/>
                </p:oleObj>
              </mc:Choice>
              <mc:Fallback>
                <p:oleObj name="Equation" r:id="rId9" imgW="54001800" imgH="22344840" progId="Equation.3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413" y="5387975"/>
                        <a:ext cx="2925762" cy="120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70" name="Text Box 310"/>
          <p:cNvSpPr txBox="1">
            <a:spLocks noChangeArrowheads="1"/>
          </p:cNvSpPr>
          <p:nvPr/>
        </p:nvSpPr>
        <p:spPr bwMode="auto">
          <a:xfrm>
            <a:off x="5283200" y="6243638"/>
            <a:ext cx="2143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folHlink"/>
                </a:solidFill>
                <a:latin typeface="Arial Narrow" pitchFamily="34" charset="0"/>
              </a:rPr>
              <a:t>Expt. Value = 26.1 JK</a:t>
            </a:r>
            <a:r>
              <a:rPr lang="en-US" i="1" baseline="30000">
                <a:solidFill>
                  <a:schemeClr val="folHlink"/>
                </a:solidFill>
                <a:latin typeface="Arial Narrow" pitchFamily="34" charset="0"/>
              </a:rPr>
              <a:t>-1</a:t>
            </a:r>
            <a:r>
              <a:rPr lang="en-US" i="1">
                <a:solidFill>
                  <a:schemeClr val="folHlink"/>
                </a:solidFill>
                <a:latin typeface="Arial Narrow" pitchFamily="34" charset="0"/>
              </a:rPr>
              <a:t> </a:t>
            </a:r>
            <a:endParaRPr lang="th-TH" i="1">
              <a:solidFill>
                <a:schemeClr val="folHlink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FADD-6A88-4760-A72D-0989B699E458}" type="slidenum">
              <a:rPr lang="en-US"/>
              <a:pPr/>
              <a:t>33</a:t>
            </a:fld>
            <a:endParaRPr lang="th-TH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Equation of State</a:t>
            </a:r>
            <a:endParaRPr lang="th-TH" sz="44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equation of state is </a:t>
            </a:r>
          </a:p>
          <a:p>
            <a:pPr lvl="1"/>
            <a:r>
              <a:rPr lang="en-US"/>
              <a:t>a relation between state variables.</a:t>
            </a:r>
            <a:endParaRPr lang="th-TH"/>
          </a:p>
          <a:p>
            <a:pPr lvl="1"/>
            <a:r>
              <a:rPr lang="en-US"/>
              <a:t>a thermodynamic equation describing the state of matter under a given set of physical conditions.</a:t>
            </a:r>
            <a:endParaRPr lang="th-TH"/>
          </a:p>
          <a:p>
            <a:pPr lvl="2"/>
            <a:r>
              <a:rPr lang="en-US"/>
              <a:t>Ideal gas</a:t>
            </a:r>
          </a:p>
          <a:p>
            <a:pPr lvl="2"/>
            <a:r>
              <a:rPr lang="en-US"/>
              <a:t>VDW </a:t>
            </a:r>
          </a:p>
          <a:p>
            <a:pPr lvl="2"/>
            <a:r>
              <a:rPr lang="en-US"/>
              <a:t>Verial</a:t>
            </a:r>
          </a:p>
          <a:p>
            <a:pPr lvl="2"/>
            <a:r>
              <a:rPr lang="en-US"/>
              <a:t>Etc.</a:t>
            </a:r>
            <a:endParaRPr lang="th-TH"/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202169"/>
              </p:ext>
            </p:extLst>
          </p:nvPr>
        </p:nvGraphicFramePr>
        <p:xfrm>
          <a:off x="3106738" y="3351438"/>
          <a:ext cx="7874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2" name="Equation" r:id="rId3" imgW="17450640" imgH="12588840" progId="Equation.3">
                  <p:embed/>
                </p:oleObj>
              </mc:Choice>
              <mc:Fallback>
                <p:oleObj name="Equation" r:id="rId3" imgW="17450640" imgH="1258884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3351438"/>
                        <a:ext cx="7874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014838"/>
              </p:ext>
            </p:extLst>
          </p:nvPr>
        </p:nvGraphicFramePr>
        <p:xfrm>
          <a:off x="3106738" y="4217955"/>
          <a:ext cx="2243138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3" name="Equation" r:id="rId5" imgW="46691640" imgH="13808160" progId="Equation.3">
                  <p:embed/>
                </p:oleObj>
              </mc:Choice>
              <mc:Fallback>
                <p:oleObj name="Equation" r:id="rId5" imgW="46691640" imgH="1380816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4217955"/>
                        <a:ext cx="2243138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337-A4B5-4E1B-BD10-8447F864C1BE}" type="slidenum">
              <a:rPr lang="en-US"/>
              <a:pPr/>
              <a:t>34</a:t>
            </a:fld>
            <a:endParaRPr lang="th-TH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Equations of State</a:t>
            </a:r>
            <a:endParaRPr lang="th-TH" sz="44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Statistical Mechanics</a:t>
            </a:r>
          </a:p>
          <a:p>
            <a:pPr lvl="1"/>
            <a:r>
              <a:rPr lang="en-US"/>
              <a:t>Configuration partition function (Z)</a:t>
            </a:r>
          </a:p>
          <a:p>
            <a:pPr lvl="1"/>
            <a:endParaRPr lang="en-US"/>
          </a:p>
          <a:p>
            <a:pPr lvl="1"/>
            <a:r>
              <a:rPr lang="en-US"/>
              <a:t>Canonical Partition Function (Q)</a:t>
            </a:r>
          </a:p>
          <a:p>
            <a:pPr lvl="1"/>
            <a:endParaRPr lang="en-US"/>
          </a:p>
          <a:p>
            <a:pPr lvl="1"/>
            <a:endParaRPr lang="en-US" sz="1400"/>
          </a:p>
          <a:p>
            <a:pPr lvl="2"/>
            <a:r>
              <a:rPr lang="en-US" sz="2800"/>
              <a:t>pair potentials</a:t>
            </a:r>
          </a:p>
          <a:p>
            <a:pPr lvl="2"/>
            <a:endParaRPr lang="en-US"/>
          </a:p>
          <a:p>
            <a:pPr lvl="2"/>
            <a:r>
              <a:rPr lang="en-US"/>
              <a:t>ideal gas (E</a:t>
            </a:r>
            <a:r>
              <a:rPr lang="en-US" baseline="-25000"/>
              <a:t>p</a:t>
            </a:r>
            <a:r>
              <a:rPr lang="en-US"/>
              <a:t>=0)</a:t>
            </a:r>
            <a:endParaRPr lang="th-TH"/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6692900" y="896938"/>
          <a:ext cx="20177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1" name="Equation" r:id="rId3" imgW="33695640" imgH="14214960" progId="Equation.3">
                  <p:embed/>
                </p:oleObj>
              </mc:Choice>
              <mc:Fallback>
                <p:oleObj name="Equation" r:id="rId3" imgW="33695640" imgH="1421496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896938"/>
                        <a:ext cx="2017713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795154"/>
              </p:ext>
            </p:extLst>
          </p:nvPr>
        </p:nvGraphicFramePr>
        <p:xfrm>
          <a:off x="4062412" y="5422905"/>
          <a:ext cx="2090523" cy="797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2" name="Equation" r:id="rId5" imgW="34913880" imgH="13401720" progId="Equation.3">
                  <p:embed/>
                </p:oleObj>
              </mc:Choice>
              <mc:Fallback>
                <p:oleObj name="Equation" r:id="rId5" imgW="34913880" imgH="1340172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2" y="5422905"/>
                        <a:ext cx="2090523" cy="797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392583"/>
              </p:ext>
            </p:extLst>
          </p:nvPr>
        </p:nvGraphicFramePr>
        <p:xfrm>
          <a:off x="2840833" y="3023308"/>
          <a:ext cx="2624932" cy="705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3" name="Equation" r:id="rId7" imgW="49534560" imgH="13401720" progId="Equation.3">
                  <p:embed/>
                </p:oleObj>
              </mc:Choice>
              <mc:Fallback>
                <p:oleObj name="Equation" r:id="rId7" imgW="49534560" imgH="1340172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833" y="3023308"/>
                        <a:ext cx="2624932" cy="705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183369"/>
              </p:ext>
            </p:extLst>
          </p:nvPr>
        </p:nvGraphicFramePr>
        <p:xfrm>
          <a:off x="2840832" y="1950249"/>
          <a:ext cx="2624932" cy="662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4" name="Equation" r:id="rId9" imgW="49534560" imgH="12588840" progId="Equation.3">
                  <p:embed/>
                </p:oleObj>
              </mc:Choice>
              <mc:Fallback>
                <p:oleObj name="Equation" r:id="rId9" imgW="49534560" imgH="12588840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832" y="1950249"/>
                        <a:ext cx="2624932" cy="6623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550260" y="2127851"/>
            <a:ext cx="3136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FFCC"/>
                </a:solidFill>
                <a:latin typeface="Arial Narrow" pitchFamily="34" charset="0"/>
                <a:sym typeface="Symbol" pitchFamily="18" charset="2"/>
              </a:rPr>
              <a:t></a:t>
            </a:r>
            <a:r>
              <a:rPr lang="en-US">
                <a:solidFill>
                  <a:srgbClr val="FFFFCC"/>
                </a:solidFill>
                <a:latin typeface="Arial Narrow" pitchFamily="34" charset="0"/>
                <a:sym typeface="Symbol" pitchFamily="18" charset="2"/>
              </a:rPr>
              <a:t> </a:t>
            </a:r>
            <a:r>
              <a:rPr lang="en-US" i="1">
                <a:solidFill>
                  <a:srgbClr val="FFFFCC"/>
                </a:solidFill>
                <a:latin typeface="Arial Narrow" pitchFamily="34" charset="0"/>
              </a:rPr>
              <a:t>E</a:t>
            </a:r>
            <a:r>
              <a:rPr lang="en-US" i="1" baseline="-25000">
                <a:solidFill>
                  <a:srgbClr val="FFFFCC"/>
                </a:solidFill>
                <a:latin typeface="Arial Narrow" pitchFamily="34" charset="0"/>
              </a:rPr>
              <a:t>p</a:t>
            </a:r>
            <a:r>
              <a:rPr lang="en-US" i="1">
                <a:solidFill>
                  <a:srgbClr val="FFFFCC"/>
                </a:solidFill>
                <a:latin typeface="Arial Narrow" pitchFamily="34" charset="0"/>
              </a:rPr>
              <a:t> = intermolecular potential</a:t>
            </a:r>
            <a:endParaRPr lang="th-TH" i="1">
              <a:solidFill>
                <a:srgbClr val="FFFFCC"/>
              </a:solidFill>
              <a:latin typeface="Arial Narrow" pitchFamily="34" charset="0"/>
            </a:endParaRPr>
          </a:p>
        </p:txBody>
      </p:sp>
      <p:graphicFrame>
        <p:nvGraphicFramePr>
          <p:cNvPr id="4199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064846"/>
              </p:ext>
            </p:extLst>
          </p:nvPr>
        </p:nvGraphicFramePr>
        <p:xfrm>
          <a:off x="4062413" y="4626063"/>
          <a:ext cx="2999219" cy="767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5" name="Equation" r:id="rId11" imgW="51971400" imgH="13401720" progId="Equation.3">
                  <p:embed/>
                </p:oleObj>
              </mc:Choice>
              <mc:Fallback>
                <p:oleObj name="Equation" r:id="rId11" imgW="51971400" imgH="1340172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3" y="4626063"/>
                        <a:ext cx="2999219" cy="7670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453846"/>
              </p:ext>
            </p:extLst>
          </p:nvPr>
        </p:nvGraphicFramePr>
        <p:xfrm>
          <a:off x="4062412" y="3805781"/>
          <a:ext cx="25177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6" name="Equation" r:id="rId13" imgW="44660880" imgH="12588840" progId="Equation.3">
                  <p:embed/>
                </p:oleObj>
              </mc:Choice>
              <mc:Fallback>
                <p:oleObj name="Equation" r:id="rId13" imgW="44660880" imgH="12588840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2" y="3805781"/>
                        <a:ext cx="25177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FED5-7D56-4D4C-8373-FF0B28669A3E}" type="slidenum">
              <a:rPr lang="en-US"/>
              <a:pPr/>
              <a:t>35</a:t>
            </a:fld>
            <a:endParaRPr lang="th-TH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Residual Entropy</a:t>
            </a:r>
            <a:endParaRPr lang="th-TH" sz="40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58200" cy="5078412"/>
          </a:xfrm>
        </p:spPr>
        <p:txBody>
          <a:bodyPr/>
          <a:lstStyle/>
          <a:p>
            <a:r>
              <a:rPr lang="en-US" sz="2400"/>
              <a:t>The entropy at any temperature may be determined from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th-TH" sz="2400" smtClean="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pPr lvl="1"/>
            <a:r>
              <a:rPr lang="en-US" sz="2000" smtClean="0"/>
              <a:t>Some </a:t>
            </a:r>
            <a:r>
              <a:rPr lang="en-US" sz="2000"/>
              <a:t>disorder is present in the solid even at T=0.</a:t>
            </a:r>
          </a:p>
          <a:p>
            <a:pPr lvl="1"/>
            <a:r>
              <a:rPr lang="en-US" sz="2000"/>
              <a:t>The entropy at T=0 is </a:t>
            </a:r>
            <a:r>
              <a:rPr lang="en-US" sz="2000" smtClean="0"/>
              <a:t>called </a:t>
            </a:r>
            <a:r>
              <a:rPr lang="en-US" sz="2000">
                <a:solidFill>
                  <a:srgbClr val="FF9900"/>
                </a:solidFill>
              </a:rPr>
              <a:t>residual entropy</a:t>
            </a:r>
            <a:r>
              <a:rPr lang="en-US" sz="2000"/>
              <a:t>.</a:t>
            </a:r>
            <a:endParaRPr lang="th-TH" sz="2000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2535238" y="1514475"/>
          <a:ext cx="4663026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6" name="Equation" r:id="rId3" imgW="84461400" imgH="16247160" progId="Equation.3">
                  <p:embed/>
                </p:oleObj>
              </mc:Choice>
              <mc:Fallback>
                <p:oleObj name="Equation" r:id="rId3" imgW="84461400" imgH="1624716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1514475"/>
                        <a:ext cx="4663026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2738439" y="2657474"/>
            <a:ext cx="3519486" cy="2232026"/>
            <a:chOff x="2528889" y="2733674"/>
            <a:chExt cx="3519486" cy="2232026"/>
          </a:xfrm>
        </p:grpSpPr>
        <p:grpSp>
          <p:nvGrpSpPr>
            <p:cNvPr id="21" name="Group 20"/>
            <p:cNvGrpSpPr/>
            <p:nvPr/>
          </p:nvGrpSpPr>
          <p:grpSpPr>
            <a:xfrm>
              <a:off x="2905125" y="2819400"/>
              <a:ext cx="2254250" cy="1619250"/>
              <a:chOff x="2905125" y="2568575"/>
              <a:chExt cx="2254250" cy="1870075"/>
            </a:xfrm>
          </p:grpSpPr>
          <p:sp>
            <p:nvSpPr>
              <p:cNvPr id="43016" name="Freeform 8"/>
              <p:cNvSpPr>
                <a:spLocks/>
              </p:cNvSpPr>
              <p:nvPr/>
            </p:nvSpPr>
            <p:spPr bwMode="auto">
              <a:xfrm>
                <a:off x="2905125" y="4025900"/>
                <a:ext cx="1104900" cy="412750"/>
              </a:xfrm>
              <a:custGeom>
                <a:avLst/>
                <a:gdLst/>
                <a:ahLst/>
                <a:cxnLst>
                  <a:cxn ang="0">
                    <a:pos x="0" y="492"/>
                  </a:cxn>
                  <a:cxn ang="0">
                    <a:pos x="204" y="372"/>
                  </a:cxn>
                  <a:cxn ang="0">
                    <a:pos x="438" y="132"/>
                  </a:cxn>
                  <a:cxn ang="0">
                    <a:pos x="738" y="0"/>
                  </a:cxn>
                </a:cxnLst>
                <a:rect l="0" t="0" r="r" b="b"/>
                <a:pathLst>
                  <a:path w="738" h="492">
                    <a:moveTo>
                      <a:pt x="0" y="492"/>
                    </a:moveTo>
                    <a:cubicBezTo>
                      <a:pt x="65" y="462"/>
                      <a:pt x="131" y="432"/>
                      <a:pt x="204" y="372"/>
                    </a:cubicBezTo>
                    <a:cubicBezTo>
                      <a:pt x="277" y="312"/>
                      <a:pt x="349" y="194"/>
                      <a:pt x="438" y="132"/>
                    </a:cubicBezTo>
                    <a:cubicBezTo>
                      <a:pt x="527" y="70"/>
                      <a:pt x="632" y="35"/>
                      <a:pt x="738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3018" name="Freeform 10"/>
              <p:cNvSpPr>
                <a:spLocks/>
              </p:cNvSpPr>
              <p:nvPr/>
            </p:nvSpPr>
            <p:spPr bwMode="auto">
              <a:xfrm>
                <a:off x="4029075" y="3346450"/>
                <a:ext cx="590550" cy="40798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258" y="108"/>
                  </a:cxn>
                  <a:cxn ang="0">
                    <a:pos x="552" y="0"/>
                  </a:cxn>
                </a:cxnLst>
                <a:rect l="0" t="0" r="r" b="b"/>
                <a:pathLst>
                  <a:path w="552" h="288">
                    <a:moveTo>
                      <a:pt x="0" y="288"/>
                    </a:moveTo>
                    <a:cubicBezTo>
                      <a:pt x="83" y="222"/>
                      <a:pt x="166" y="156"/>
                      <a:pt x="258" y="108"/>
                    </a:cubicBezTo>
                    <a:cubicBezTo>
                      <a:pt x="350" y="60"/>
                      <a:pt x="451" y="30"/>
                      <a:pt x="552" y="0"/>
                    </a:cubicBezTo>
                  </a:path>
                </a:pathLst>
              </a:custGeom>
              <a:noFill/>
              <a:ln w="19050" cmpd="sng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3019" name="Freeform 11"/>
              <p:cNvSpPr>
                <a:spLocks/>
              </p:cNvSpPr>
              <p:nvPr/>
            </p:nvSpPr>
            <p:spPr bwMode="auto">
              <a:xfrm>
                <a:off x="4606925" y="2568575"/>
                <a:ext cx="552450" cy="241300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258" y="108"/>
                  </a:cxn>
                  <a:cxn ang="0">
                    <a:pos x="552" y="0"/>
                  </a:cxn>
                </a:cxnLst>
                <a:rect l="0" t="0" r="r" b="b"/>
                <a:pathLst>
                  <a:path w="552" h="288">
                    <a:moveTo>
                      <a:pt x="0" y="288"/>
                    </a:moveTo>
                    <a:cubicBezTo>
                      <a:pt x="83" y="222"/>
                      <a:pt x="166" y="156"/>
                      <a:pt x="258" y="108"/>
                    </a:cubicBezTo>
                    <a:cubicBezTo>
                      <a:pt x="350" y="60"/>
                      <a:pt x="451" y="30"/>
                      <a:pt x="552" y="0"/>
                    </a:cubicBezTo>
                  </a:path>
                </a:pathLst>
              </a:custGeom>
              <a:noFill/>
              <a:ln w="19050" cmpd="sng">
                <a:solidFill>
                  <a:srgbClr val="FF33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cxnSp>
            <p:nvCxnSpPr>
              <p:cNvPr id="43020" name="AutoShape 12"/>
              <p:cNvCxnSpPr>
                <a:cxnSpLocks noChangeShapeType="1"/>
                <a:stCxn id="43018" idx="0"/>
                <a:endCxn id="43016" idx="3"/>
              </p:cNvCxnSpPr>
              <p:nvPr/>
            </p:nvCxnSpPr>
            <p:spPr bwMode="auto">
              <a:xfrm>
                <a:off x="4019550" y="3754438"/>
                <a:ext cx="0" cy="271463"/>
              </a:xfrm>
              <a:prstGeom prst="straightConnector1">
                <a:avLst/>
              </a:prstGeom>
              <a:noFill/>
              <a:ln w="19050">
                <a:solidFill>
                  <a:srgbClr val="FF9933"/>
                </a:solidFill>
                <a:prstDash val="sysDot"/>
                <a:round/>
                <a:headEnd/>
                <a:tailEnd/>
              </a:ln>
              <a:effectLst/>
            </p:spPr>
          </p:cxnSp>
          <p:cxnSp>
            <p:nvCxnSpPr>
              <p:cNvPr id="43021" name="AutoShape 13"/>
              <p:cNvCxnSpPr>
                <a:cxnSpLocks noChangeShapeType="1"/>
              </p:cNvCxnSpPr>
              <p:nvPr/>
            </p:nvCxnSpPr>
            <p:spPr bwMode="auto">
              <a:xfrm>
                <a:off x="4591050" y="2809875"/>
                <a:ext cx="553" cy="555625"/>
              </a:xfrm>
              <a:prstGeom prst="straightConnector1">
                <a:avLst/>
              </a:prstGeom>
              <a:noFill/>
              <a:ln w="19050">
                <a:solidFill>
                  <a:srgbClr val="FF9933"/>
                </a:solidFill>
                <a:prstDash val="sysDot"/>
                <a:round/>
                <a:headEnd/>
                <a:tailEnd/>
              </a:ln>
              <a:effectLst/>
            </p:spPr>
          </p:cxnSp>
        </p:grpSp>
        <p:sp>
          <p:nvSpPr>
            <p:cNvPr id="43014" name="Freeform 6"/>
            <p:cNvSpPr>
              <a:spLocks/>
            </p:cNvSpPr>
            <p:nvPr/>
          </p:nvSpPr>
          <p:spPr bwMode="auto">
            <a:xfrm>
              <a:off x="2886075" y="2733674"/>
              <a:ext cx="3162300" cy="1838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0"/>
                </a:cxn>
                <a:cxn ang="0">
                  <a:pos x="1992" y="870"/>
                </a:cxn>
              </a:cxnLst>
              <a:rect l="0" t="0" r="r" b="b"/>
              <a:pathLst>
                <a:path w="1992" h="870">
                  <a:moveTo>
                    <a:pt x="0" y="0"/>
                  </a:moveTo>
                  <a:lnTo>
                    <a:pt x="0" y="870"/>
                  </a:lnTo>
                  <a:lnTo>
                    <a:pt x="1992" y="87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3023" name="Text Box 15"/>
            <p:cNvSpPr txBox="1">
              <a:spLocks noChangeArrowheads="1"/>
            </p:cNvSpPr>
            <p:nvPr/>
          </p:nvSpPr>
          <p:spPr bwMode="auto">
            <a:xfrm>
              <a:off x="3533775" y="4629150"/>
              <a:ext cx="18669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/>
                <a:t>Temperature</a:t>
              </a:r>
              <a:endParaRPr lang="th-TH" sz="1600" i="1"/>
            </a:p>
          </p:txBody>
        </p:sp>
        <p:sp>
          <p:nvSpPr>
            <p:cNvPr id="43024" name="Text Box 16"/>
            <p:cNvSpPr txBox="1">
              <a:spLocks noChangeArrowheads="1"/>
            </p:cNvSpPr>
            <p:nvPr/>
          </p:nvSpPr>
          <p:spPr bwMode="auto">
            <a:xfrm rot="16200000">
              <a:off x="2063751" y="3455988"/>
              <a:ext cx="12668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/>
                <a:t>Entropy</a:t>
              </a:r>
              <a:endParaRPr lang="th-TH" sz="1600" i="1"/>
            </a:p>
          </p:txBody>
        </p:sp>
        <p:graphicFrame>
          <p:nvGraphicFramePr>
            <p:cNvPr id="43025" name="Object 17"/>
            <p:cNvGraphicFramePr>
              <a:graphicFrameLocks noChangeAspect="1"/>
            </p:cNvGraphicFramePr>
            <p:nvPr/>
          </p:nvGraphicFramePr>
          <p:xfrm>
            <a:off x="4094163" y="3817938"/>
            <a:ext cx="712787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67" name="Equation" r:id="rId5" imgW="12170880" imgH="7710840" progId="Equation.3">
                    <p:embed/>
                  </p:oleObj>
                </mc:Choice>
                <mc:Fallback>
                  <p:oleObj name="Equation" r:id="rId5" imgW="12170880" imgH="7710840" progId="Equation.3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4163" y="3817938"/>
                          <a:ext cx="712787" cy="449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26" name="Object 18"/>
            <p:cNvGraphicFramePr>
              <a:graphicFrameLocks noChangeAspect="1"/>
            </p:cNvGraphicFramePr>
            <p:nvPr/>
          </p:nvGraphicFramePr>
          <p:xfrm>
            <a:off x="4633913" y="3086100"/>
            <a:ext cx="677862" cy="427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68" name="Equation" r:id="rId7" imgW="12170880" imgH="7710840" progId="Equation.3">
                    <p:embed/>
                  </p:oleObj>
                </mc:Choice>
                <mc:Fallback>
                  <p:oleObj name="Equation" r:id="rId7" imgW="12170880" imgH="7710840" progId="Equation.3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3913" y="3086100"/>
                          <a:ext cx="677862" cy="427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AB4E-7113-410A-856D-9BEF4E3D9371}" type="slidenum">
              <a:rPr lang="en-US"/>
              <a:pPr/>
              <a:t>36</a:t>
            </a:fld>
            <a:endParaRPr lang="th-TH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Origin of Residual Entropy</a:t>
            </a:r>
            <a:endParaRPr lang="th-TH" sz="40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505825" cy="5078412"/>
          </a:xfrm>
        </p:spPr>
        <p:txBody>
          <a:bodyPr/>
          <a:lstStyle/>
          <a:p>
            <a:r>
              <a:rPr lang="en-US" sz="2800"/>
              <a:t>A crystal  composed of AB molecules, wher A and B are similar atoms (such as C and O in CO).</a:t>
            </a:r>
            <a:br>
              <a:rPr lang="en-US" sz="2800"/>
            </a:br>
            <a:r>
              <a:rPr lang="en-US" sz="2800">
                <a:solidFill>
                  <a:schemeClr val="folHlink"/>
                </a:solidFill>
              </a:rPr>
              <a:t>AB AB AB AB …</a:t>
            </a:r>
            <a:r>
              <a:rPr lang="en-US" sz="2800"/>
              <a:t> </a:t>
            </a:r>
            <a:r>
              <a:rPr lang="en-US" sz="2800">
                <a:sym typeface="Symbol" pitchFamily="18" charset="2"/>
              </a:rPr>
              <a:t>  </a:t>
            </a:r>
            <a:r>
              <a:rPr lang="en-US" sz="2800">
                <a:solidFill>
                  <a:schemeClr val="folHlink"/>
                </a:solidFill>
              </a:rPr>
              <a:t>AB BA BA AB … </a:t>
            </a:r>
            <a:r>
              <a:rPr lang="en-US" sz="2800">
                <a:sym typeface="Symbol" pitchFamily="18" charset="2"/>
              </a:rPr>
              <a:t> </a:t>
            </a:r>
            <a:endParaRPr lang="en-US" sz="2800">
              <a:solidFill>
                <a:schemeClr val="folHlink"/>
              </a:solidFill>
            </a:endParaRPr>
          </a:p>
          <a:p>
            <a:pPr lvl="1"/>
            <a:r>
              <a:rPr lang="en-US" sz="2400"/>
              <a:t>Random orientations in solid with small energy different</a:t>
            </a:r>
          </a:p>
          <a:p>
            <a:pPr lvl="1"/>
            <a:r>
              <a:rPr lang="en-US" sz="2400"/>
              <a:t>The entropy arises from residual disorder by</a:t>
            </a:r>
            <a:br>
              <a:rPr lang="en-US" sz="2400"/>
            </a:br>
            <a:endParaRPr lang="en-US" sz="2400"/>
          </a:p>
          <a:p>
            <a:pPr lvl="1"/>
            <a:r>
              <a:rPr lang="en-US" sz="2400"/>
              <a:t> The total number of ways of achieving the same energy</a:t>
            </a:r>
          </a:p>
          <a:p>
            <a:pPr lvl="1">
              <a:buFont typeface="Wingdings" pitchFamily="2" charset="2"/>
              <a:buNone/>
            </a:pPr>
            <a:endParaRPr lang="en-US" sz="2400"/>
          </a:p>
          <a:p>
            <a:pPr lvl="1">
              <a:buFont typeface="Wingdings" pitchFamily="2" charset="2"/>
              <a:buNone/>
            </a:pPr>
            <a:endParaRPr lang="en-US" sz="2400"/>
          </a:p>
          <a:p>
            <a:r>
              <a:rPr lang="en-US" sz="2800"/>
              <a:t>For solids composed of molecules that can adopt s orientations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3792538" y="3343275"/>
          <a:ext cx="15208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6" name="Equation" r:id="rId3" imgW="21511800" imgH="5678280" progId="Equation.3">
                  <p:embed/>
                </p:oleObj>
              </mc:Choice>
              <mc:Fallback>
                <p:oleObj name="Equation" r:id="rId3" imgW="21511800" imgH="567828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3343275"/>
                        <a:ext cx="1520825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3016250" y="4138613"/>
          <a:ext cx="37338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7" name="Equation" r:id="rId5" imgW="60093720" imgH="14621400" progId="Equation.3">
                  <p:embed/>
                </p:oleObj>
              </mc:Choice>
              <mc:Fallback>
                <p:oleObj name="Equation" r:id="rId5" imgW="60093720" imgH="1462140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4138613"/>
                        <a:ext cx="37338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42" name="Group 10"/>
          <p:cNvGrpSpPr>
            <a:grpSpLocks/>
          </p:cNvGrpSpPr>
          <p:nvPr/>
        </p:nvGrpSpPr>
        <p:grpSpPr bwMode="auto">
          <a:xfrm>
            <a:off x="6048375" y="4248150"/>
            <a:ext cx="2562225" cy="904875"/>
            <a:chOff x="3810" y="2676"/>
            <a:chExt cx="1614" cy="570"/>
          </a:xfrm>
        </p:grpSpPr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4380" y="2676"/>
              <a:ext cx="10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FF9933"/>
                  </a:solidFill>
                  <a:latin typeface="Arial Narrow" pitchFamily="34" charset="0"/>
                </a:rPr>
                <a:t>5.8 JK</a:t>
              </a:r>
              <a:r>
                <a:rPr lang="en-US" i="1" baseline="30000">
                  <a:solidFill>
                    <a:srgbClr val="FF9933"/>
                  </a:solidFill>
                  <a:latin typeface="Arial Narrow" pitchFamily="34" charset="0"/>
                </a:rPr>
                <a:t>-1</a:t>
              </a:r>
              <a:r>
                <a:rPr lang="en-US" i="1">
                  <a:solidFill>
                    <a:srgbClr val="FF9933"/>
                  </a:solidFill>
                  <a:latin typeface="Arial Narrow" pitchFamily="34" charset="0"/>
                </a:rPr>
                <a:t>mol</a:t>
              </a:r>
              <a:r>
                <a:rPr lang="en-US" i="1" baseline="30000">
                  <a:solidFill>
                    <a:srgbClr val="FF9933"/>
                  </a:solidFill>
                  <a:latin typeface="Arial Narrow" pitchFamily="34" charset="0"/>
                </a:rPr>
                <a:t>-1</a:t>
              </a:r>
              <a:endParaRPr lang="th-TH" i="1" baseline="30000">
                <a:solidFill>
                  <a:srgbClr val="FF9933"/>
                </a:solidFill>
                <a:latin typeface="Arial Narrow" pitchFamily="34" charset="0"/>
              </a:endParaRPr>
            </a:p>
          </p:txBody>
        </p:sp>
        <p:grpSp>
          <p:nvGrpSpPr>
            <p:cNvPr id="44041" name="Group 9"/>
            <p:cNvGrpSpPr>
              <a:grpSpLocks/>
            </p:cNvGrpSpPr>
            <p:nvPr/>
          </p:nvGrpSpPr>
          <p:grpSpPr bwMode="auto">
            <a:xfrm>
              <a:off x="3810" y="2808"/>
              <a:ext cx="546" cy="438"/>
              <a:chOff x="3810" y="2808"/>
              <a:chExt cx="546" cy="438"/>
            </a:xfrm>
          </p:grpSpPr>
          <p:sp>
            <p:nvSpPr>
              <p:cNvPr id="44039" name="Oval 7"/>
              <p:cNvSpPr>
                <a:spLocks noChangeArrowheads="1"/>
              </p:cNvSpPr>
              <p:nvPr/>
            </p:nvSpPr>
            <p:spPr bwMode="auto">
              <a:xfrm>
                <a:off x="3810" y="2916"/>
                <a:ext cx="438" cy="330"/>
              </a:xfrm>
              <a:prstGeom prst="ellipse">
                <a:avLst/>
              </a:prstGeom>
              <a:noFill/>
              <a:ln w="19050" cap="rnd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4040" name="Freeform 8"/>
              <p:cNvSpPr>
                <a:spLocks/>
              </p:cNvSpPr>
              <p:nvPr/>
            </p:nvSpPr>
            <p:spPr bwMode="auto">
              <a:xfrm>
                <a:off x="4068" y="2808"/>
                <a:ext cx="288" cy="108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96" y="0"/>
                  </a:cxn>
                  <a:cxn ang="0">
                    <a:pos x="288" y="0"/>
                  </a:cxn>
                </a:cxnLst>
                <a:rect l="0" t="0" r="r" b="b"/>
                <a:pathLst>
                  <a:path w="288" h="108">
                    <a:moveTo>
                      <a:pt x="0" y="108"/>
                    </a:moveTo>
                    <a:lnTo>
                      <a:pt x="96" y="0"/>
                    </a:lnTo>
                    <a:lnTo>
                      <a:pt x="288" y="0"/>
                    </a:lnTo>
                  </a:path>
                </a:pathLst>
              </a:custGeom>
              <a:noFill/>
              <a:ln w="19050" cap="rnd" cmpd="sng">
                <a:solidFill>
                  <a:srgbClr val="00CC00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</p:grpSp>
      <p:grpSp>
        <p:nvGrpSpPr>
          <p:cNvPr id="44045" name="Group 13"/>
          <p:cNvGrpSpPr>
            <a:grpSpLocks/>
          </p:cNvGrpSpPr>
          <p:nvPr/>
        </p:nvGrpSpPr>
        <p:grpSpPr bwMode="auto">
          <a:xfrm>
            <a:off x="4076700" y="4187825"/>
            <a:ext cx="2295525" cy="366713"/>
            <a:chOff x="2568" y="2638"/>
            <a:chExt cx="1446" cy="231"/>
          </a:xfrm>
        </p:grpSpPr>
        <p:sp>
          <p:nvSpPr>
            <p:cNvPr id="44043" name="Text Box 11"/>
            <p:cNvSpPr txBox="1">
              <a:spLocks noChangeArrowheads="1"/>
            </p:cNvSpPr>
            <p:nvPr/>
          </p:nvSpPr>
          <p:spPr bwMode="auto">
            <a:xfrm>
              <a:off x="2720" y="2638"/>
              <a:ext cx="12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FF9933"/>
                  </a:solidFill>
                  <a:latin typeface="Arial Narrow" pitchFamily="34" charset="0"/>
                </a:rPr>
                <a:t>2 possible orientations</a:t>
              </a:r>
              <a:endParaRPr lang="th-TH" i="1">
                <a:solidFill>
                  <a:srgbClr val="FF9933"/>
                </a:solidFill>
                <a:latin typeface="Arial Narrow" pitchFamily="34" charset="0"/>
              </a:endParaRPr>
            </a:p>
          </p:txBody>
        </p:sp>
        <p:sp>
          <p:nvSpPr>
            <p:cNvPr id="44044" name="Line 12"/>
            <p:cNvSpPr>
              <a:spLocks noChangeShapeType="1"/>
            </p:cNvSpPr>
            <p:nvPr/>
          </p:nvSpPr>
          <p:spPr bwMode="auto">
            <a:xfrm flipH="1" flipV="1">
              <a:off x="2568" y="2754"/>
              <a:ext cx="180" cy="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aphicFrame>
        <p:nvGraphicFramePr>
          <p:cNvPr id="44046" name="Object 14"/>
          <p:cNvGraphicFramePr>
            <a:graphicFrameLocks noChangeAspect="1"/>
          </p:cNvGraphicFramePr>
          <p:nvPr/>
        </p:nvGraphicFramePr>
        <p:xfrm>
          <a:off x="3643313" y="5849938"/>
          <a:ext cx="13874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8" name="Equation" r:id="rId7" imgW="22324320" imgH="7304400" progId="Equation.3">
                  <p:embed/>
                </p:oleObj>
              </mc:Choice>
              <mc:Fallback>
                <p:oleObj name="Equation" r:id="rId7" imgW="22324320" imgH="73044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5849938"/>
                        <a:ext cx="1387475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E58D-C720-4879-BB0C-182B97A5962E}" type="slidenum">
              <a:rPr lang="en-US"/>
              <a:pPr/>
              <a:t>37</a:t>
            </a:fld>
            <a:endParaRPr lang="th-TH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258763"/>
            <a:ext cx="7362825" cy="630237"/>
          </a:xfrm>
          <a:noFill/>
        </p:spPr>
        <p:txBody>
          <a:bodyPr lIns="0" anchorCtr="0"/>
          <a:lstStyle/>
          <a:p>
            <a:pPr algn="l"/>
            <a:r>
              <a:rPr lang="en-US" sz="4000"/>
              <a:t>Residual entropies of molecules</a:t>
            </a:r>
            <a:endParaRPr lang="th-TH" sz="40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052513"/>
            <a:ext cx="8229600" cy="5078412"/>
          </a:xfrm>
        </p:spPr>
        <p:txBody>
          <a:bodyPr/>
          <a:lstStyle/>
          <a:p>
            <a:pPr lvl="1"/>
            <a:r>
              <a:rPr lang="en-US"/>
              <a:t>CO </a:t>
            </a:r>
            <a:r>
              <a:rPr lang="en-US">
                <a:solidFill>
                  <a:srgbClr val="00CC00"/>
                </a:solidFill>
              </a:rPr>
              <a:t>( </a:t>
            </a:r>
            <a:r>
              <a:rPr lang="en-US" sz="2400">
                <a:solidFill>
                  <a:srgbClr val="00CC00"/>
                </a:solidFill>
              </a:rPr>
              <a:t>5 JK</a:t>
            </a:r>
            <a:r>
              <a:rPr lang="en-US" sz="2400" baseline="30000">
                <a:solidFill>
                  <a:srgbClr val="00CC00"/>
                </a:solidFill>
              </a:rPr>
              <a:t>-1</a:t>
            </a:r>
            <a:r>
              <a:rPr lang="en-US">
                <a:solidFill>
                  <a:srgbClr val="00CC00"/>
                </a:solidFill>
              </a:rPr>
              <a:t>)</a:t>
            </a:r>
          </a:p>
          <a:p>
            <a:pPr lvl="1"/>
            <a:r>
              <a:rPr lang="en-US"/>
              <a:t>FClO</a:t>
            </a:r>
            <a:r>
              <a:rPr lang="en-US" baseline="-25000"/>
              <a:t>3</a:t>
            </a:r>
            <a:r>
              <a:rPr lang="th-TH"/>
              <a:t> </a:t>
            </a:r>
            <a:r>
              <a:rPr lang="en-US">
                <a:solidFill>
                  <a:srgbClr val="00CC00"/>
                </a:solidFill>
              </a:rPr>
              <a:t>( </a:t>
            </a:r>
            <a:r>
              <a:rPr lang="en-US" sz="2400">
                <a:solidFill>
                  <a:srgbClr val="00CC00"/>
                </a:solidFill>
              </a:rPr>
              <a:t>10.1 JK</a:t>
            </a:r>
            <a:r>
              <a:rPr lang="en-US" sz="2400" baseline="30000">
                <a:solidFill>
                  <a:srgbClr val="00CC00"/>
                </a:solidFill>
              </a:rPr>
              <a:t>-1</a:t>
            </a:r>
            <a:r>
              <a:rPr lang="en-US">
                <a:solidFill>
                  <a:srgbClr val="00CC00"/>
                </a:solidFill>
              </a:rPr>
              <a:t>)</a:t>
            </a:r>
          </a:p>
          <a:p>
            <a:pPr lvl="1"/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O(s)</a:t>
            </a:r>
            <a:r>
              <a:rPr lang="th-TH">
                <a:solidFill>
                  <a:srgbClr val="00CC00"/>
                </a:solidFill>
              </a:rPr>
              <a:t> </a:t>
            </a:r>
            <a:r>
              <a:rPr lang="en-US">
                <a:solidFill>
                  <a:srgbClr val="00CC00"/>
                </a:solidFill>
              </a:rPr>
              <a:t>( </a:t>
            </a:r>
            <a:r>
              <a:rPr lang="en-US" sz="2400">
                <a:solidFill>
                  <a:srgbClr val="00CC00"/>
                </a:solidFill>
              </a:rPr>
              <a:t>3.4 JK</a:t>
            </a:r>
            <a:r>
              <a:rPr lang="en-US" sz="2400" baseline="30000">
                <a:solidFill>
                  <a:srgbClr val="00CC00"/>
                </a:solidFill>
              </a:rPr>
              <a:t>-1</a:t>
            </a:r>
            <a:r>
              <a:rPr lang="en-US">
                <a:solidFill>
                  <a:srgbClr val="00CC00"/>
                </a:solidFill>
              </a:rPr>
              <a:t>)</a:t>
            </a:r>
          </a:p>
          <a:p>
            <a:pPr lvl="1"/>
            <a:endParaRPr lang="th-TH">
              <a:solidFill>
                <a:srgbClr val="00CC00"/>
              </a:solidFill>
            </a:endParaRP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4086225" y="1122363"/>
          <a:ext cx="26733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9" name="Equation" r:id="rId3" imgW="43036560" imgH="7710840" progId="Equation.3">
                  <p:embed/>
                </p:oleObj>
              </mc:Choice>
              <mc:Fallback>
                <p:oleObj name="Equation" r:id="rId3" imgW="43036560" imgH="771084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225" y="1122363"/>
                        <a:ext cx="2673350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4106863" y="1585913"/>
          <a:ext cx="27987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0" name="Equation" r:id="rId5" imgW="45067320" imgH="7710840" progId="Equation.3">
                  <p:embed/>
                </p:oleObj>
              </mc:Choice>
              <mc:Fallback>
                <p:oleObj name="Equation" r:id="rId5" imgW="45067320" imgH="7710840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863" y="1585913"/>
                        <a:ext cx="2798762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84" name="Group 28"/>
          <p:cNvGrpSpPr>
            <a:grpSpLocks/>
          </p:cNvGrpSpPr>
          <p:nvPr/>
        </p:nvGrpSpPr>
        <p:grpSpPr bwMode="auto">
          <a:xfrm>
            <a:off x="2136775" y="2924175"/>
            <a:ext cx="3302000" cy="3263900"/>
            <a:chOff x="1256" y="1512"/>
            <a:chExt cx="2080" cy="2056"/>
          </a:xfrm>
        </p:grpSpPr>
        <p:sp>
          <p:nvSpPr>
            <p:cNvPr id="45074" name="Line 18"/>
            <p:cNvSpPr>
              <a:spLocks noChangeShapeType="1"/>
            </p:cNvSpPr>
            <p:nvPr/>
          </p:nvSpPr>
          <p:spPr bwMode="auto">
            <a:xfrm flipV="1">
              <a:off x="1374" y="3000"/>
              <a:ext cx="462" cy="456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5073" name="Freeform 17"/>
            <p:cNvSpPr>
              <a:spLocks/>
            </p:cNvSpPr>
            <p:nvPr/>
          </p:nvSpPr>
          <p:spPr bwMode="auto">
            <a:xfrm>
              <a:off x="1836" y="1596"/>
              <a:ext cx="1380" cy="13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34"/>
                </a:cxn>
                <a:cxn ang="0">
                  <a:pos x="1380" y="1434"/>
                </a:cxn>
              </a:cxnLst>
              <a:rect l="0" t="0" r="r" b="b"/>
              <a:pathLst>
                <a:path w="1380" h="1434">
                  <a:moveTo>
                    <a:pt x="0" y="0"/>
                  </a:moveTo>
                  <a:lnTo>
                    <a:pt x="0" y="1434"/>
                  </a:lnTo>
                  <a:lnTo>
                    <a:pt x="1380" y="1434"/>
                  </a:lnTo>
                </a:path>
              </a:pathLst>
            </a:custGeom>
            <a:noFill/>
            <a:ln w="28575" cap="flat" cmpd="sng">
              <a:solidFill>
                <a:srgbClr val="006699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5070" name="Oval 14"/>
            <p:cNvSpPr>
              <a:spLocks noChangeArrowheads="1"/>
            </p:cNvSpPr>
            <p:nvPr/>
          </p:nvSpPr>
          <p:spPr bwMode="auto">
            <a:xfrm>
              <a:off x="3120" y="1512"/>
              <a:ext cx="216" cy="216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CC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5071" name="Oval 15"/>
            <p:cNvSpPr>
              <a:spLocks noChangeArrowheads="1"/>
            </p:cNvSpPr>
            <p:nvPr/>
          </p:nvSpPr>
          <p:spPr bwMode="auto">
            <a:xfrm>
              <a:off x="1750" y="290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CC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5066" name="Freeform 10"/>
            <p:cNvSpPr>
              <a:spLocks/>
            </p:cNvSpPr>
            <p:nvPr/>
          </p:nvSpPr>
          <p:spPr bwMode="auto">
            <a:xfrm rot="11003313">
              <a:off x="1889" y="2531"/>
              <a:ext cx="359" cy="455"/>
            </a:xfrm>
            <a:custGeom>
              <a:avLst/>
              <a:gdLst/>
              <a:ahLst/>
              <a:cxnLst>
                <a:cxn ang="0">
                  <a:pos x="60" y="1350"/>
                </a:cxn>
                <a:cxn ang="0">
                  <a:pos x="0" y="1320"/>
                </a:cxn>
                <a:cxn ang="0">
                  <a:pos x="900" y="0"/>
                </a:cxn>
                <a:cxn ang="0">
                  <a:pos x="60" y="1350"/>
                </a:cxn>
              </a:cxnLst>
              <a:rect l="0" t="0" r="r" b="b"/>
              <a:pathLst>
                <a:path w="900" h="1350">
                  <a:moveTo>
                    <a:pt x="60" y="1350"/>
                  </a:moveTo>
                  <a:lnTo>
                    <a:pt x="0" y="1320"/>
                  </a:lnTo>
                  <a:lnTo>
                    <a:pt x="900" y="0"/>
                  </a:lnTo>
                  <a:lnTo>
                    <a:pt x="60" y="135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5064" name="Freeform 8"/>
            <p:cNvSpPr>
              <a:spLocks/>
            </p:cNvSpPr>
            <p:nvPr/>
          </p:nvSpPr>
          <p:spPr bwMode="auto">
            <a:xfrm>
              <a:off x="2364" y="1602"/>
              <a:ext cx="858" cy="798"/>
            </a:xfrm>
            <a:custGeom>
              <a:avLst/>
              <a:gdLst/>
              <a:ahLst/>
              <a:cxnLst>
                <a:cxn ang="0">
                  <a:pos x="18" y="798"/>
                </a:cxn>
                <a:cxn ang="0">
                  <a:pos x="0" y="774"/>
                </a:cxn>
                <a:cxn ang="0">
                  <a:pos x="858" y="0"/>
                </a:cxn>
                <a:cxn ang="0">
                  <a:pos x="18" y="798"/>
                </a:cxn>
              </a:cxnLst>
              <a:rect l="0" t="0" r="r" b="b"/>
              <a:pathLst>
                <a:path w="858" h="798">
                  <a:moveTo>
                    <a:pt x="18" y="798"/>
                  </a:moveTo>
                  <a:lnTo>
                    <a:pt x="0" y="774"/>
                  </a:lnTo>
                  <a:lnTo>
                    <a:pt x="858" y="0"/>
                  </a:lnTo>
                  <a:lnTo>
                    <a:pt x="18" y="79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5062" name="Oval 6"/>
            <p:cNvSpPr>
              <a:spLocks noChangeArrowheads="1"/>
            </p:cNvSpPr>
            <p:nvPr/>
          </p:nvSpPr>
          <p:spPr bwMode="auto">
            <a:xfrm>
              <a:off x="2178" y="2346"/>
              <a:ext cx="270" cy="270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CC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5065" name="Freeform 9"/>
            <p:cNvSpPr>
              <a:spLocks/>
            </p:cNvSpPr>
            <p:nvPr/>
          </p:nvSpPr>
          <p:spPr bwMode="auto">
            <a:xfrm>
              <a:off x="2386" y="2566"/>
              <a:ext cx="344" cy="800"/>
            </a:xfrm>
            <a:custGeom>
              <a:avLst/>
              <a:gdLst/>
              <a:ahLst/>
              <a:cxnLst>
                <a:cxn ang="0">
                  <a:pos x="686" y="668"/>
                </a:cxn>
                <a:cxn ang="0">
                  <a:pos x="728" y="614"/>
                </a:cxn>
                <a:cxn ang="0">
                  <a:pos x="0" y="0"/>
                </a:cxn>
                <a:cxn ang="0">
                  <a:pos x="686" y="668"/>
                </a:cxn>
              </a:cxnLst>
              <a:rect l="0" t="0" r="r" b="b"/>
              <a:pathLst>
                <a:path w="728" h="668">
                  <a:moveTo>
                    <a:pt x="686" y="668"/>
                  </a:moveTo>
                  <a:lnTo>
                    <a:pt x="728" y="614"/>
                  </a:lnTo>
                  <a:lnTo>
                    <a:pt x="0" y="0"/>
                  </a:lnTo>
                  <a:lnTo>
                    <a:pt x="686" y="66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5067" name="Freeform 11"/>
            <p:cNvSpPr>
              <a:spLocks/>
            </p:cNvSpPr>
            <p:nvPr/>
          </p:nvSpPr>
          <p:spPr bwMode="auto">
            <a:xfrm rot="-132155" flipH="1" flipV="1">
              <a:off x="1450" y="2038"/>
              <a:ext cx="760" cy="418"/>
            </a:xfrm>
            <a:custGeom>
              <a:avLst/>
              <a:gdLst/>
              <a:ahLst/>
              <a:cxnLst>
                <a:cxn ang="0">
                  <a:pos x="686" y="668"/>
                </a:cxn>
                <a:cxn ang="0">
                  <a:pos x="728" y="614"/>
                </a:cxn>
                <a:cxn ang="0">
                  <a:pos x="0" y="0"/>
                </a:cxn>
                <a:cxn ang="0">
                  <a:pos x="686" y="668"/>
                </a:cxn>
              </a:cxnLst>
              <a:rect l="0" t="0" r="r" b="b"/>
              <a:pathLst>
                <a:path w="728" h="668">
                  <a:moveTo>
                    <a:pt x="686" y="668"/>
                  </a:moveTo>
                  <a:lnTo>
                    <a:pt x="728" y="614"/>
                  </a:lnTo>
                  <a:lnTo>
                    <a:pt x="0" y="0"/>
                  </a:lnTo>
                  <a:lnTo>
                    <a:pt x="686" y="66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5072" name="AutoShape 16"/>
            <p:cNvSpPr>
              <a:spLocks noChangeArrowheads="1"/>
            </p:cNvSpPr>
            <p:nvPr/>
          </p:nvSpPr>
          <p:spPr bwMode="auto">
            <a:xfrm>
              <a:off x="1374" y="1602"/>
              <a:ext cx="1848" cy="1848"/>
            </a:xfrm>
            <a:prstGeom prst="cube">
              <a:avLst>
                <a:gd name="adj" fmla="val 25000"/>
              </a:avLst>
            </a:prstGeom>
            <a:noFill/>
            <a:ln w="28575">
              <a:solidFill>
                <a:srgbClr val="006699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5068" name="Oval 12"/>
            <p:cNvSpPr>
              <a:spLocks noChangeArrowheads="1"/>
            </p:cNvSpPr>
            <p:nvPr/>
          </p:nvSpPr>
          <p:spPr bwMode="auto">
            <a:xfrm>
              <a:off x="2584" y="3274"/>
              <a:ext cx="294" cy="294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CC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5069" name="Oval 13"/>
            <p:cNvSpPr>
              <a:spLocks noChangeArrowheads="1"/>
            </p:cNvSpPr>
            <p:nvPr/>
          </p:nvSpPr>
          <p:spPr bwMode="auto">
            <a:xfrm>
              <a:off x="1256" y="1898"/>
              <a:ext cx="294" cy="294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CC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5076" name="Oval 20"/>
            <p:cNvSpPr>
              <a:spLocks noChangeArrowheads="1"/>
            </p:cNvSpPr>
            <p:nvPr/>
          </p:nvSpPr>
          <p:spPr bwMode="auto">
            <a:xfrm>
              <a:off x="2082" y="2616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5077" name="Oval 21"/>
            <p:cNvSpPr>
              <a:spLocks noChangeArrowheads="1"/>
            </p:cNvSpPr>
            <p:nvPr/>
          </p:nvSpPr>
          <p:spPr bwMode="auto">
            <a:xfrm>
              <a:off x="1924" y="2776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5078" name="Oval 22"/>
            <p:cNvSpPr>
              <a:spLocks noChangeArrowheads="1"/>
            </p:cNvSpPr>
            <p:nvPr/>
          </p:nvSpPr>
          <p:spPr bwMode="auto">
            <a:xfrm>
              <a:off x="2392" y="2692"/>
              <a:ext cx="150" cy="1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5079" name="Oval 23"/>
            <p:cNvSpPr>
              <a:spLocks noChangeArrowheads="1"/>
            </p:cNvSpPr>
            <p:nvPr/>
          </p:nvSpPr>
          <p:spPr bwMode="auto">
            <a:xfrm>
              <a:off x="2522" y="2984"/>
              <a:ext cx="150" cy="1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5080" name="Oval 24"/>
            <p:cNvSpPr>
              <a:spLocks noChangeArrowheads="1"/>
            </p:cNvSpPr>
            <p:nvPr/>
          </p:nvSpPr>
          <p:spPr bwMode="auto">
            <a:xfrm>
              <a:off x="1658" y="2132"/>
              <a:ext cx="150" cy="1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5081" name="Oval 25"/>
            <p:cNvSpPr>
              <a:spLocks noChangeArrowheads="1"/>
            </p:cNvSpPr>
            <p:nvPr/>
          </p:nvSpPr>
          <p:spPr bwMode="auto">
            <a:xfrm>
              <a:off x="1986" y="2286"/>
              <a:ext cx="150" cy="1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5082" name="Oval 26"/>
            <p:cNvSpPr>
              <a:spLocks noChangeArrowheads="1"/>
            </p:cNvSpPr>
            <p:nvPr/>
          </p:nvSpPr>
          <p:spPr bwMode="auto">
            <a:xfrm>
              <a:off x="2920" y="1768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5083" name="Oval 27"/>
            <p:cNvSpPr>
              <a:spLocks noChangeArrowheads="1"/>
            </p:cNvSpPr>
            <p:nvPr/>
          </p:nvSpPr>
          <p:spPr bwMode="auto">
            <a:xfrm>
              <a:off x="2516" y="2138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aphicFrame>
        <p:nvGraphicFramePr>
          <p:cNvPr id="45085" name="Object 29"/>
          <p:cNvGraphicFramePr>
            <a:graphicFrameLocks noChangeAspect="1"/>
          </p:cNvGraphicFramePr>
          <p:nvPr/>
        </p:nvGraphicFramePr>
        <p:xfrm>
          <a:off x="5594350" y="3906838"/>
          <a:ext cx="264636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1" name="Equation" r:id="rId7" imgW="44254800" imgH="15027840" progId="Equation.3">
                  <p:embed/>
                </p:oleObj>
              </mc:Choice>
              <mc:Fallback>
                <p:oleObj name="Equation" r:id="rId7" imgW="44254800" imgH="1502784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3906838"/>
                        <a:ext cx="2646363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6" name="Object 30"/>
          <p:cNvGraphicFramePr>
            <a:graphicFrameLocks noChangeAspect="1"/>
          </p:cNvGraphicFramePr>
          <p:nvPr/>
        </p:nvGraphicFramePr>
        <p:xfrm>
          <a:off x="4124325" y="1993900"/>
          <a:ext cx="269875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2" name="Equation" r:id="rId9" imgW="43442640" imgH="12588840" progId="Equation.3">
                  <p:embed/>
                </p:oleObj>
              </mc:Choice>
              <mc:Fallback>
                <p:oleObj name="Equation" r:id="rId9" imgW="43442640" imgH="12588840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1993900"/>
                        <a:ext cx="2698750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720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คำถาม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4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 </a:t>
            </a:r>
            <a:r>
              <a:rPr lang="en-US" sz="44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 </a:t>
            </a:r>
            <a:r>
              <a:rPr lang="th-TH" sz="44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มีค่าน้อยที่สุดและมากที่สุดเท่าไร</a:t>
            </a:r>
          </a:p>
          <a:p>
            <a:r>
              <a:rPr lang="th-TH" sz="44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 </a:t>
            </a:r>
            <a:r>
              <a:rPr lang="en-US" sz="44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 </a:t>
            </a:r>
            <a:r>
              <a:rPr lang="th-TH" sz="44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มีหน่วยอะไร เพราะเหตุใด</a:t>
            </a:r>
          </a:p>
          <a:p>
            <a:r>
              <a:rPr lang="th-TH" sz="44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ถ้าค่า </a:t>
            </a:r>
            <a:r>
              <a:rPr lang="en-US" sz="44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 </a:t>
            </a:r>
            <a:r>
              <a:rPr lang="th-TH" sz="44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มีค่ามาก หมายความว่าอย่างไร</a:t>
            </a:r>
            <a:r>
              <a:rPr lang="en-US" sz="44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44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182-9E13-44E9-9CD7-FB534CD76930}" type="slidenum">
              <a:rPr lang="en-US" smtClean="0"/>
              <a:pPr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85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05050" y="3705225"/>
            <a:ext cx="5257799" cy="2581275"/>
          </a:xfrm>
          <a:prstGeom prst="roundRect">
            <a:avLst>
              <a:gd name="adj" fmla="val 5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Equilibrium Constant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equilibrium constant of a chemical reaction is the value of the reaction quotient when the reaction has reached equilibrium. </a:t>
            </a:r>
          </a:p>
          <a:p>
            <a:pPr algn="ctr">
              <a:buNone/>
            </a:pPr>
            <a:r>
              <a:rPr lang="en-US" sz="4000" smtClean="0">
                <a:solidFill>
                  <a:srgbClr val="FFFF00"/>
                </a:solidFill>
              </a:rPr>
              <a:t>aA + bB     cC + dD</a:t>
            </a:r>
            <a:endParaRPr lang="th-TH" sz="400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182-9E13-44E9-9CD7-FB534CD76930}" type="slidenum">
              <a:rPr lang="en-US" smtClean="0"/>
              <a:pPr/>
              <a:t>39</a:t>
            </a:fld>
            <a:endParaRPr lang="th-TH"/>
          </a:p>
        </p:txBody>
      </p:sp>
      <p:graphicFrame>
        <p:nvGraphicFramePr>
          <p:cNvPr id="162818" name="Object 0"/>
          <p:cNvGraphicFramePr>
            <a:graphicFrameLocks noChangeAspect="1"/>
          </p:cNvGraphicFramePr>
          <p:nvPr/>
        </p:nvGraphicFramePr>
        <p:xfrm>
          <a:off x="3524250" y="3760788"/>
          <a:ext cx="263525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0" name="Microsoft Equation 3.0" r:id="rId3" imgW="1143000" imgH="444240" progId="Equation.3">
                  <p:embed/>
                </p:oleObj>
              </mc:Choice>
              <mc:Fallback>
                <p:oleObj name="Microsoft Equation 3.0" r:id="rId3" imgW="1143000" imgH="4442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3760788"/>
                        <a:ext cx="2635250" cy="102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305300" y="3219450"/>
            <a:ext cx="495300" cy="257175"/>
            <a:chOff x="4381500" y="3228975"/>
            <a:chExt cx="495300" cy="257175"/>
          </a:xfrm>
        </p:grpSpPr>
        <p:sp>
          <p:nvSpPr>
            <p:cNvPr id="8" name="Freeform 7"/>
            <p:cNvSpPr/>
            <p:nvPr/>
          </p:nvSpPr>
          <p:spPr>
            <a:xfrm>
              <a:off x="4381500" y="3228975"/>
              <a:ext cx="476250" cy="95250"/>
            </a:xfrm>
            <a:custGeom>
              <a:avLst/>
              <a:gdLst>
                <a:gd name="connsiteX0" fmla="*/ 0 w 1428750"/>
                <a:gd name="connsiteY0" fmla="*/ 142875 h 142875"/>
                <a:gd name="connsiteX1" fmla="*/ 1428750 w 1428750"/>
                <a:gd name="connsiteY1" fmla="*/ 142875 h 142875"/>
                <a:gd name="connsiteX2" fmla="*/ 1228725 w 1428750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0" h="142875">
                  <a:moveTo>
                    <a:pt x="0" y="142875"/>
                  </a:moveTo>
                  <a:lnTo>
                    <a:pt x="1428750" y="142875"/>
                  </a:lnTo>
                  <a:lnTo>
                    <a:pt x="1228725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Freeform 8"/>
            <p:cNvSpPr/>
            <p:nvPr/>
          </p:nvSpPr>
          <p:spPr>
            <a:xfrm rot="10800000">
              <a:off x="4400550" y="3390900"/>
              <a:ext cx="476250" cy="95250"/>
            </a:xfrm>
            <a:custGeom>
              <a:avLst/>
              <a:gdLst>
                <a:gd name="connsiteX0" fmla="*/ 0 w 1428750"/>
                <a:gd name="connsiteY0" fmla="*/ 142875 h 142875"/>
                <a:gd name="connsiteX1" fmla="*/ 1428750 w 1428750"/>
                <a:gd name="connsiteY1" fmla="*/ 142875 h 142875"/>
                <a:gd name="connsiteX2" fmla="*/ 1228725 w 1428750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0" h="142875">
                  <a:moveTo>
                    <a:pt x="0" y="142875"/>
                  </a:moveTo>
                  <a:lnTo>
                    <a:pt x="1428750" y="142875"/>
                  </a:lnTo>
                  <a:lnTo>
                    <a:pt x="1228725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aphicFrame>
        <p:nvGraphicFramePr>
          <p:cNvPr id="162819" name="Object 0"/>
          <p:cNvGraphicFramePr>
            <a:graphicFrameLocks noChangeAspect="1"/>
          </p:cNvGraphicFramePr>
          <p:nvPr/>
        </p:nvGraphicFramePr>
        <p:xfrm>
          <a:off x="2613025" y="4995863"/>
          <a:ext cx="4586288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1" name="Equation" r:id="rId5" imgW="2781000" imgH="711000" progId="Equation.3">
                  <p:embed/>
                </p:oleObj>
              </mc:Choice>
              <mc:Fallback>
                <p:oleObj name="Equation" r:id="rId5" imgW="2781000" imgH="71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025" y="4995863"/>
                        <a:ext cx="4586288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7721-CC41-45AA-B47A-7BE09511352F}" type="slidenum">
              <a:rPr lang="en-US"/>
              <a:pPr/>
              <a:t>4</a:t>
            </a:fld>
            <a:endParaRPr lang="th-TH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Thermodynamics Functions</a:t>
            </a:r>
            <a:endParaRPr lang="th-TH" sz="44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Expressions to calculate thermodynamics functions from canonical partition function.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For independent distinguishable system</a:t>
            </a:r>
            <a:br>
              <a:rPr lang="en-US"/>
            </a:br>
            <a:endParaRPr lang="en-US"/>
          </a:p>
          <a:p>
            <a:pPr lvl="1"/>
            <a:r>
              <a:rPr lang="en-US"/>
              <a:t>For independent indistinguishable system</a:t>
            </a:r>
            <a:endParaRPr lang="th-TH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014663" y="2111375"/>
          <a:ext cx="269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8" name="Equation" r:id="rId3" imgW="43036560" imgH="14621400" progId="Equation.3">
                  <p:embed/>
                </p:oleObj>
              </mc:Choice>
              <mc:Fallback>
                <p:oleObj name="Equation" r:id="rId3" imgW="43036560" imgH="14621400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663" y="2111375"/>
                        <a:ext cx="2692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3024188" y="3068638"/>
          <a:ext cx="26812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" name="Equation" r:id="rId5" imgW="43036560" imgH="12588840" progId="Equation.3">
                  <p:embed/>
                </p:oleObj>
              </mc:Choice>
              <mc:Fallback>
                <p:oleObj name="Equation" r:id="rId5" imgW="43036560" imgH="1258884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3068638"/>
                        <a:ext cx="2681287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3819525" y="4365625"/>
          <a:ext cx="93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0" name="Equation" r:id="rId7" imgW="15013800" imgH="7304400" progId="Equation.3">
                  <p:embed/>
                </p:oleObj>
              </mc:Choice>
              <mc:Fallback>
                <p:oleObj name="Equation" r:id="rId7" imgW="15013800" imgH="7304400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5" y="4365625"/>
                        <a:ext cx="939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3767138" y="5211763"/>
          <a:ext cx="101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1" name="Equation" r:id="rId9" imgW="16232400" imgH="13401720" progId="Equation.3">
                  <p:embed/>
                </p:oleObj>
              </mc:Choice>
              <mc:Fallback>
                <p:oleObj name="Equation" r:id="rId9" imgW="16232400" imgH="1340172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211763"/>
                        <a:ext cx="1016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56F0-86D8-4B0C-9404-22D3EA80D2BA}" type="slidenum">
              <a:rPr lang="en-US"/>
              <a:pPr/>
              <a:t>40</a:t>
            </a:fld>
            <a:endParaRPr lang="th-TH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Equilibrium Constant</a:t>
            </a:r>
            <a:endParaRPr lang="th-TH" sz="40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2988"/>
            <a:ext cx="8229600" cy="5078412"/>
          </a:xfrm>
        </p:spPr>
        <p:txBody>
          <a:bodyPr/>
          <a:lstStyle/>
          <a:p>
            <a:r>
              <a:rPr lang="en-US" sz="2800"/>
              <a:t>The equilibrium constant K of a reaction is related to standard Gibbs energy of reaction: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The relation between K and the partition function </a:t>
            </a:r>
          </a:p>
          <a:p>
            <a:pPr lvl="1"/>
            <a:r>
              <a:rPr lang="en-US" sz="2400"/>
              <a:t>Standard Molar Gibbs energy of species J </a:t>
            </a:r>
            <a:endParaRPr lang="th-TH" sz="2400"/>
          </a:p>
          <a:p>
            <a:pPr lvl="1"/>
            <a:endParaRPr lang="th-TH" sz="3600"/>
          </a:p>
          <a:p>
            <a:pPr lvl="2"/>
            <a:r>
              <a:rPr lang="en-US" sz="2000"/>
              <a:t>Standard molar partition function: </a:t>
            </a:r>
          </a:p>
          <a:p>
            <a:pPr lvl="2"/>
            <a:r>
              <a:rPr lang="en-US" sz="2000"/>
              <a:t>Standard pressure; only q</a:t>
            </a:r>
            <a:r>
              <a:rPr lang="en-US" sz="2000" baseline="-25000"/>
              <a:t>T</a:t>
            </a:r>
            <a:r>
              <a:rPr lang="en-US" sz="2000"/>
              <a:t> depends on p</a:t>
            </a:r>
            <a:endParaRPr lang="th-TH" sz="2000"/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3332163" y="2613025"/>
          <a:ext cx="23876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5" name="Equation" r:id="rId3" imgW="35320320" imgH="7304400" progId="Equation.3">
                  <p:embed/>
                </p:oleObj>
              </mc:Choice>
              <mc:Fallback>
                <p:oleObj name="Equation" r:id="rId3" imgW="35320320" imgH="73044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163" y="2613025"/>
                        <a:ext cx="23876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2732088" y="3806825"/>
          <a:ext cx="351313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6" name="Equation" r:id="rId5" imgW="58469400" imgH="15027840" progId="Equation.3">
                  <p:embed/>
                </p:oleObj>
              </mc:Choice>
              <mc:Fallback>
                <p:oleObj name="Equation" r:id="rId5" imgW="58469400" imgH="1502784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3806825"/>
                        <a:ext cx="3513137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3822700" y="5373688"/>
          <a:ext cx="112236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7" name="Equation" r:id="rId7" imgW="18668880" imgH="13401720" progId="Equation.3">
                  <p:embed/>
                </p:oleObj>
              </mc:Choice>
              <mc:Fallback>
                <p:oleObj name="Equation" r:id="rId7" imgW="18668880" imgH="1340172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5373688"/>
                        <a:ext cx="1122363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5441950" y="4549775"/>
          <a:ext cx="5365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8" name="Equation" r:id="rId9" imgW="8921880" imgH="8117280" progId="Equation.3">
                  <p:embed/>
                </p:oleObj>
              </mc:Choice>
              <mc:Fallback>
                <p:oleObj name="Equation" r:id="rId9" imgW="8921880" imgH="8117280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4549775"/>
                        <a:ext cx="53657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2806700" y="1997075"/>
          <a:ext cx="35480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9" name="Equation" r:id="rId11" imgW="65779560" imgH="11369160" progId="Equation.3">
                  <p:embed/>
                </p:oleObj>
              </mc:Choice>
              <mc:Fallback>
                <p:oleObj name="Equation" r:id="rId11" imgW="65779560" imgH="1136916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1997075"/>
                        <a:ext cx="3548063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8A86-3E9B-4E83-8CB7-7B3A0ED39F53}" type="slidenum">
              <a:rPr lang="en-US"/>
              <a:pPr/>
              <a:t>41</a:t>
            </a:fld>
            <a:endParaRPr lang="th-TH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9100"/>
            <a:ext cx="8229600" cy="5711825"/>
          </a:xfrm>
        </p:spPr>
        <p:txBody>
          <a:bodyPr/>
          <a:lstStyle/>
          <a:p>
            <a:r>
              <a:rPr lang="en-US" sz="2800"/>
              <a:t>Equilibrium constant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The equilibrium constant for the reaction </a:t>
            </a:r>
            <a:br>
              <a:rPr lang="en-US" sz="2800"/>
            </a:br>
            <a:r>
              <a:rPr lang="en-US" sz="2800">
                <a:solidFill>
                  <a:srgbClr val="FF9933"/>
                </a:solidFill>
              </a:rPr>
              <a:t>aA + bB </a:t>
            </a:r>
            <a:r>
              <a:rPr lang="en-US" sz="2800">
                <a:solidFill>
                  <a:srgbClr val="FF9933"/>
                </a:solidFill>
                <a:sym typeface="Symbol" pitchFamily="18" charset="2"/>
              </a:rPr>
              <a:t> </a:t>
            </a:r>
            <a:r>
              <a:rPr lang="en-US" sz="2800">
                <a:solidFill>
                  <a:srgbClr val="FF9933"/>
                </a:solidFill>
                <a:sym typeface="Wingdings" pitchFamily="2" charset="2"/>
              </a:rPr>
              <a:t>cC + dD</a:t>
            </a:r>
            <a:r>
              <a:rPr lang="en-US" sz="2800">
                <a:sym typeface="Wingdings" pitchFamily="2" charset="2"/>
              </a:rPr>
              <a:t> is</a:t>
            </a:r>
          </a:p>
          <a:p>
            <a:endParaRPr lang="en-US" sz="2800">
              <a:sym typeface="Wingdings" pitchFamily="2" charset="2"/>
            </a:endParaRPr>
          </a:p>
          <a:p>
            <a:endParaRPr lang="en-US" sz="2800">
              <a:sym typeface="Wingdings" pitchFamily="2" charset="2"/>
            </a:endParaRPr>
          </a:p>
          <a:p>
            <a:pPr lvl="1"/>
            <a:r>
              <a:rPr lang="en-US" sz="2400"/>
              <a:t>         is the difference in molar energies of the ground states of the products and reactants. </a:t>
            </a:r>
          </a:p>
          <a:p>
            <a:pPr lvl="1"/>
            <a:r>
              <a:rPr lang="en-US" sz="2400"/>
              <a:t>         can be calculated from the bond dissociation energies of the species.</a:t>
            </a:r>
            <a:endParaRPr lang="th-TH" sz="2400"/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2471738" y="2882900"/>
          <a:ext cx="45085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0" name="Equation" r:id="rId3" imgW="70652880" imgH="17060400" progId="Equation.3">
                  <p:embed/>
                </p:oleObj>
              </mc:Choice>
              <mc:Fallback>
                <p:oleObj name="Equation" r:id="rId3" imgW="70652880" imgH="1706040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2882900"/>
                        <a:ext cx="450850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1268413" y="3940175"/>
          <a:ext cx="7239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1" name="Equation" r:id="rId5" imgW="10952640" imgH="7304400" progId="Equation.3">
                  <p:embed/>
                </p:oleObj>
              </mc:Choice>
              <mc:Fallback>
                <p:oleObj name="Equation" r:id="rId5" imgW="10952640" imgH="7304400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3940175"/>
                        <a:ext cx="7239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8" name="Object 14"/>
          <p:cNvGraphicFramePr>
            <a:graphicFrameLocks noChangeAspect="1"/>
          </p:cNvGraphicFramePr>
          <p:nvPr/>
        </p:nvGraphicFramePr>
        <p:xfrm>
          <a:off x="1273175" y="4737100"/>
          <a:ext cx="7239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2" name="Equation" r:id="rId7" imgW="444240" imgH="292320" progId="Equation.3">
                  <p:embed/>
                </p:oleObj>
              </mc:Choice>
              <mc:Fallback>
                <p:oleObj name="Equation" r:id="rId7" imgW="444240" imgH="292320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4737100"/>
                        <a:ext cx="7239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23" name="Group 19"/>
          <p:cNvGrpSpPr>
            <a:grpSpLocks/>
          </p:cNvGrpSpPr>
          <p:nvPr/>
        </p:nvGrpSpPr>
        <p:grpSpPr bwMode="auto">
          <a:xfrm>
            <a:off x="4491038" y="5426075"/>
            <a:ext cx="3551237" cy="1265238"/>
            <a:chOff x="1829" y="3323"/>
            <a:chExt cx="2237" cy="797"/>
          </a:xfrm>
        </p:grpSpPr>
        <p:grpSp>
          <p:nvGrpSpPr>
            <p:cNvPr id="47113" name="Group 9"/>
            <p:cNvGrpSpPr>
              <a:grpSpLocks/>
            </p:cNvGrpSpPr>
            <p:nvPr/>
          </p:nvGrpSpPr>
          <p:grpSpPr bwMode="auto">
            <a:xfrm>
              <a:off x="2346" y="3323"/>
              <a:ext cx="1035" cy="791"/>
              <a:chOff x="1866" y="2608"/>
              <a:chExt cx="1464" cy="791"/>
            </a:xfrm>
          </p:grpSpPr>
          <p:sp>
            <p:nvSpPr>
              <p:cNvPr id="47110" name="Line 6"/>
              <p:cNvSpPr>
                <a:spLocks noChangeShapeType="1"/>
              </p:cNvSpPr>
              <p:nvPr/>
            </p:nvSpPr>
            <p:spPr bwMode="auto">
              <a:xfrm>
                <a:off x="1874" y="2608"/>
                <a:ext cx="1436" cy="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7111" name="Line 7"/>
              <p:cNvSpPr>
                <a:spLocks noChangeShapeType="1"/>
              </p:cNvSpPr>
              <p:nvPr/>
            </p:nvSpPr>
            <p:spPr bwMode="auto">
              <a:xfrm>
                <a:off x="1866" y="3136"/>
                <a:ext cx="885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7112" name="Line 8"/>
              <p:cNvSpPr>
                <a:spLocks noChangeShapeType="1"/>
              </p:cNvSpPr>
              <p:nvPr/>
            </p:nvSpPr>
            <p:spPr bwMode="auto">
              <a:xfrm>
                <a:off x="2445" y="3399"/>
                <a:ext cx="885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47114" name="Line 10"/>
            <p:cNvSpPr>
              <a:spLocks noChangeShapeType="1"/>
            </p:cNvSpPr>
            <p:nvPr/>
          </p:nvSpPr>
          <p:spPr bwMode="auto">
            <a:xfrm flipV="1">
              <a:off x="2649" y="3342"/>
              <a:ext cx="0" cy="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7115" name="Line 11"/>
            <p:cNvSpPr>
              <a:spLocks noChangeShapeType="1"/>
            </p:cNvSpPr>
            <p:nvPr/>
          </p:nvSpPr>
          <p:spPr bwMode="auto">
            <a:xfrm flipV="1">
              <a:off x="3183" y="3345"/>
              <a:ext cx="0" cy="7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>
              <a:off x="2816" y="3877"/>
              <a:ext cx="0" cy="2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7119" name="Text Box 15"/>
            <p:cNvSpPr txBox="1">
              <a:spLocks noChangeArrowheads="1"/>
            </p:cNvSpPr>
            <p:nvPr/>
          </p:nvSpPr>
          <p:spPr bwMode="auto">
            <a:xfrm>
              <a:off x="1829" y="3488"/>
              <a:ext cx="8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>
                  <a:solidFill>
                    <a:srgbClr val="FF9933"/>
                  </a:solidFill>
                  <a:latin typeface="Arial Narrow" pitchFamily="34" charset="0"/>
                </a:rPr>
                <a:t>D</a:t>
              </a:r>
              <a:r>
                <a:rPr lang="en-US" i="1" baseline="-25000" dirty="0">
                  <a:solidFill>
                    <a:srgbClr val="FF9933"/>
                  </a:solidFill>
                  <a:latin typeface="Arial Narrow" pitchFamily="34" charset="0"/>
                </a:rPr>
                <a:t>0</a:t>
              </a:r>
              <a:r>
                <a:rPr lang="en-US" i="1" dirty="0">
                  <a:solidFill>
                    <a:srgbClr val="FF9933"/>
                  </a:solidFill>
                  <a:latin typeface="Arial Narrow" pitchFamily="34" charset="0"/>
                </a:rPr>
                <a:t>(reactants)</a:t>
              </a:r>
              <a:endParaRPr lang="th-TH" i="1" dirty="0">
                <a:solidFill>
                  <a:srgbClr val="FF9933"/>
                </a:solidFill>
                <a:latin typeface="Arial Narrow" pitchFamily="34" charset="0"/>
              </a:endParaRPr>
            </a:p>
          </p:txBody>
        </p:sp>
        <p:sp>
          <p:nvSpPr>
            <p:cNvPr id="47120" name="Text Box 16"/>
            <p:cNvSpPr txBox="1">
              <a:spLocks noChangeArrowheads="1"/>
            </p:cNvSpPr>
            <p:nvPr/>
          </p:nvSpPr>
          <p:spPr bwMode="auto">
            <a:xfrm>
              <a:off x="3193" y="3503"/>
              <a:ext cx="8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FF9933"/>
                  </a:solidFill>
                  <a:latin typeface="Arial Narrow" pitchFamily="34" charset="0"/>
                </a:rPr>
                <a:t>D</a:t>
              </a:r>
              <a:r>
                <a:rPr lang="en-US" i="1" baseline="-25000">
                  <a:solidFill>
                    <a:srgbClr val="FF9933"/>
                  </a:solidFill>
                  <a:latin typeface="Arial Narrow" pitchFamily="34" charset="0"/>
                </a:rPr>
                <a:t>0</a:t>
              </a:r>
              <a:r>
                <a:rPr lang="en-US" i="1">
                  <a:solidFill>
                    <a:srgbClr val="FF9933"/>
                  </a:solidFill>
                  <a:latin typeface="Arial Narrow" pitchFamily="34" charset="0"/>
                </a:rPr>
                <a:t>(products)</a:t>
              </a:r>
              <a:endParaRPr lang="th-TH" i="1">
                <a:solidFill>
                  <a:srgbClr val="FF9933"/>
                </a:solidFill>
                <a:latin typeface="Arial Narrow" pitchFamily="34" charset="0"/>
              </a:endParaRPr>
            </a:p>
          </p:txBody>
        </p:sp>
        <p:graphicFrame>
          <p:nvGraphicFramePr>
            <p:cNvPr id="47122" name="Object 18"/>
            <p:cNvGraphicFramePr>
              <a:graphicFrameLocks noChangeAspect="1"/>
            </p:cNvGraphicFramePr>
            <p:nvPr/>
          </p:nvGraphicFramePr>
          <p:xfrm>
            <a:off x="2368" y="3884"/>
            <a:ext cx="355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93" name="Equation" r:id="rId9" imgW="10952640" imgH="7304400" progId="Equation.3">
                    <p:embed/>
                  </p:oleObj>
                </mc:Choice>
                <mc:Fallback>
                  <p:oleObj name="Equation" r:id="rId9" imgW="10952640" imgH="7304400" progId="Equation.3">
                    <p:embed/>
                    <p:pic>
                      <p:nvPicPr>
                        <p:cNvPr id="0" name="Picture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8" y="3884"/>
                          <a:ext cx="355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124" name="Object 20"/>
          <p:cNvGraphicFramePr>
            <a:graphicFrameLocks noChangeAspect="1"/>
          </p:cNvGraphicFramePr>
          <p:nvPr/>
        </p:nvGraphicFramePr>
        <p:xfrm>
          <a:off x="2503488" y="841375"/>
          <a:ext cx="3589337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4" name="Equation" r:id="rId11" imgW="54407880" imgH="18686160" progId="Equation.3">
                  <p:embed/>
                </p:oleObj>
              </mc:Choice>
              <mc:Fallback>
                <p:oleObj name="Equation" r:id="rId11" imgW="54407880" imgH="1868616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841375"/>
                        <a:ext cx="3589337" cy="123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974959" y="6488668"/>
            <a:ext cx="99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</a:t>
            </a:r>
            <a:endParaRPr lang="th-TH" dirty="0"/>
          </a:p>
        </p:txBody>
      </p:sp>
      <p:sp>
        <p:nvSpPr>
          <p:cNvPr id="21" name="TextBox 20"/>
          <p:cNvSpPr txBox="1"/>
          <p:nvPr/>
        </p:nvSpPr>
        <p:spPr>
          <a:xfrm>
            <a:off x="4316823" y="6088175"/>
            <a:ext cx="110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</a:t>
            </a:r>
            <a:endParaRPr lang="th-TH" dirty="0"/>
          </a:p>
        </p:txBody>
      </p:sp>
      <p:sp>
        <p:nvSpPr>
          <p:cNvPr id="22" name="TextBox 21"/>
          <p:cNvSpPr txBox="1"/>
          <p:nvPr/>
        </p:nvSpPr>
        <p:spPr>
          <a:xfrm>
            <a:off x="6935976" y="5241115"/>
            <a:ext cx="110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atoms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1B70-233E-4B3D-92B1-E69CDC79EECB}" type="slidenum">
              <a:rPr lang="en-US"/>
              <a:pPr/>
              <a:t>42</a:t>
            </a:fld>
            <a:endParaRPr lang="th-TH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Dissociation Equilibrium</a:t>
            </a:r>
            <a:endParaRPr lang="th-TH" sz="40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1052513"/>
            <a:ext cx="8662987" cy="5078412"/>
          </a:xfrm>
        </p:spPr>
        <p:txBody>
          <a:bodyPr/>
          <a:lstStyle/>
          <a:p>
            <a:r>
              <a:rPr lang="en-US" sz="2800"/>
              <a:t>Equilibrium of the dissociation of diatomic molecule</a:t>
            </a:r>
          </a:p>
          <a:p>
            <a:pPr lvl="1"/>
            <a:r>
              <a:rPr lang="en-US"/>
              <a:t>X</a:t>
            </a:r>
            <a:r>
              <a:rPr lang="en-US" baseline="-25000"/>
              <a:t>2</a:t>
            </a:r>
            <a:r>
              <a:rPr lang="en-US"/>
              <a:t>(g)         2X(g)</a:t>
            </a:r>
            <a:endParaRPr lang="en-US" sz="2400"/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endParaRPr lang="en-US" sz="1800"/>
          </a:p>
          <a:p>
            <a:pPr lvl="2"/>
            <a:r>
              <a:rPr lang="en-US"/>
              <a:t> </a:t>
            </a:r>
            <a:r>
              <a:rPr lang="en-US" sz="3600"/>
              <a:t/>
            </a:r>
            <a:br>
              <a:rPr lang="en-US" sz="3600"/>
            </a:br>
            <a:r>
              <a:rPr lang="en-US" sz="3200"/>
              <a:t> </a:t>
            </a:r>
            <a:r>
              <a:rPr lang="en-US" i="1">
                <a:latin typeface="Arial Narrow" pitchFamily="34" charset="0"/>
              </a:rPr>
              <a:t>Dissociation energy of X</a:t>
            </a:r>
            <a:r>
              <a:rPr lang="en-US" i="1" baseline="-25000">
                <a:latin typeface="Arial Narrow" pitchFamily="34" charset="0"/>
              </a:rPr>
              <a:t>2</a:t>
            </a:r>
            <a:r>
              <a:rPr lang="en-US" i="1">
                <a:latin typeface="Arial Narrow" pitchFamily="34" charset="0"/>
              </a:rPr>
              <a:t> molecule</a:t>
            </a:r>
          </a:p>
          <a:p>
            <a:pPr lvl="2"/>
            <a:r>
              <a:rPr lang="en-US"/>
              <a:t>Partition function of X atom</a:t>
            </a:r>
          </a:p>
          <a:p>
            <a:pPr lvl="2"/>
            <a:endParaRPr lang="en-US" sz="4400"/>
          </a:p>
          <a:p>
            <a:pPr lvl="2"/>
            <a:r>
              <a:rPr lang="en-US"/>
              <a:t>Partition function of X</a:t>
            </a:r>
            <a:r>
              <a:rPr lang="en-US" baseline="-25000"/>
              <a:t>2</a:t>
            </a:r>
            <a:r>
              <a:rPr lang="en-US"/>
              <a:t> molecule</a:t>
            </a:r>
            <a:endParaRPr lang="th-TH"/>
          </a:p>
        </p:txBody>
      </p: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2120900" y="1749425"/>
            <a:ext cx="538163" cy="244475"/>
            <a:chOff x="1836" y="2836"/>
            <a:chExt cx="485" cy="154"/>
          </a:xfrm>
        </p:grpSpPr>
        <p:sp>
          <p:nvSpPr>
            <p:cNvPr id="48132" name="Freeform 4"/>
            <p:cNvSpPr>
              <a:spLocks/>
            </p:cNvSpPr>
            <p:nvPr/>
          </p:nvSpPr>
          <p:spPr bwMode="auto">
            <a:xfrm>
              <a:off x="1836" y="2836"/>
              <a:ext cx="48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481" y="44"/>
                </a:cxn>
                <a:cxn ang="0">
                  <a:pos x="398" y="0"/>
                </a:cxn>
              </a:cxnLst>
              <a:rect l="0" t="0" r="r" b="b"/>
              <a:pathLst>
                <a:path w="481" h="44">
                  <a:moveTo>
                    <a:pt x="0" y="44"/>
                  </a:moveTo>
                  <a:lnTo>
                    <a:pt x="481" y="44"/>
                  </a:lnTo>
                  <a:lnTo>
                    <a:pt x="39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8133" name="Freeform 5"/>
            <p:cNvSpPr>
              <a:spLocks/>
            </p:cNvSpPr>
            <p:nvPr/>
          </p:nvSpPr>
          <p:spPr bwMode="auto">
            <a:xfrm flipH="1" flipV="1">
              <a:off x="1840" y="2946"/>
              <a:ext cx="48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481" y="44"/>
                </a:cxn>
                <a:cxn ang="0">
                  <a:pos x="398" y="0"/>
                </a:cxn>
              </a:cxnLst>
              <a:rect l="0" t="0" r="r" b="b"/>
              <a:pathLst>
                <a:path w="481" h="44">
                  <a:moveTo>
                    <a:pt x="0" y="44"/>
                  </a:moveTo>
                  <a:lnTo>
                    <a:pt x="481" y="44"/>
                  </a:lnTo>
                  <a:lnTo>
                    <a:pt x="39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5167313" y="1435100"/>
          <a:ext cx="3548062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6" name="Equation" r:id="rId3" imgW="62936640" imgH="16653960" progId="Equation.3">
                  <p:embed/>
                </p:oleObj>
              </mc:Choice>
              <mc:Fallback>
                <p:oleObj name="Equation" r:id="rId3" imgW="62936640" imgH="16653960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1435100"/>
                        <a:ext cx="3548062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1744663" y="2341563"/>
          <a:ext cx="52895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7" name="Equation" r:id="rId5" imgW="88116480" imgH="17466840" progId="Equation.3">
                  <p:embed/>
                </p:oleObj>
              </mc:Choice>
              <mc:Fallback>
                <p:oleObj name="Equation" r:id="rId5" imgW="88116480" imgH="1746684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2341563"/>
                        <a:ext cx="5289550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1643063" y="3317875"/>
          <a:ext cx="53959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8" name="Equation" r:id="rId7" imgW="84461400" imgH="7710840" progId="Equation.3">
                  <p:embed/>
                </p:oleObj>
              </mc:Choice>
              <mc:Fallback>
                <p:oleObj name="Equation" r:id="rId7" imgW="84461400" imgH="771084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3317875"/>
                        <a:ext cx="5395912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11"/>
          <p:cNvGraphicFramePr>
            <a:graphicFrameLocks noChangeAspect="1"/>
          </p:cNvGraphicFramePr>
          <p:nvPr/>
        </p:nvGraphicFramePr>
        <p:xfrm>
          <a:off x="2663825" y="4545013"/>
          <a:ext cx="32162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9" name="Equation" r:id="rId9" imgW="50346720" imgH="15434280" progId="Equation.3">
                  <p:embed/>
                </p:oleObj>
              </mc:Choice>
              <mc:Fallback>
                <p:oleObj name="Equation" r:id="rId9" imgW="50346720" imgH="1543428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4545013"/>
                        <a:ext cx="3216275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12"/>
          <p:cNvGraphicFramePr>
            <a:graphicFrameLocks noChangeAspect="1"/>
          </p:cNvGraphicFramePr>
          <p:nvPr/>
        </p:nvGraphicFramePr>
        <p:xfrm>
          <a:off x="1881188" y="5765800"/>
          <a:ext cx="50323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0" name="Equation" r:id="rId11" imgW="78775560" imgH="17060400" progId="Equation.3">
                  <p:embed/>
                </p:oleObj>
              </mc:Choice>
              <mc:Fallback>
                <p:oleObj name="Equation" r:id="rId11" imgW="78775560" imgH="170604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5765800"/>
                        <a:ext cx="5032375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E6E-A890-4A6F-A766-4A03DCF04BDC}" type="slidenum">
              <a:rPr lang="en-US"/>
              <a:pPr/>
              <a:t>43</a:t>
            </a:fld>
            <a:endParaRPr lang="th-TH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078412"/>
          </a:xfrm>
        </p:spPr>
        <p:txBody>
          <a:bodyPr/>
          <a:lstStyle/>
          <a:p>
            <a:r>
              <a:rPr lang="en-US" sz="2800"/>
              <a:t>The equilibrium constant of the dissociation of diatomic molecule is</a:t>
            </a:r>
            <a:endParaRPr lang="th-TH" sz="2800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2376488" y="2892425"/>
          <a:ext cx="415766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Equation" r:id="rId3" imgW="55626480" imgH="15840720" progId="Equation.3">
                  <p:embed/>
                </p:oleObj>
              </mc:Choice>
              <mc:Fallback>
                <p:oleObj name="Equation" r:id="rId3" imgW="55626480" imgH="1584072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2892425"/>
                        <a:ext cx="415766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9" name="Group 7"/>
          <p:cNvGrpSpPr>
            <a:grpSpLocks/>
          </p:cNvGrpSpPr>
          <p:nvPr/>
        </p:nvGrpSpPr>
        <p:grpSpPr bwMode="auto">
          <a:xfrm>
            <a:off x="3354388" y="2130425"/>
            <a:ext cx="3065462" cy="804863"/>
            <a:chOff x="2120" y="1487"/>
            <a:chExt cx="1931" cy="507"/>
          </a:xfrm>
        </p:grpSpPr>
        <p:sp>
          <p:nvSpPr>
            <p:cNvPr id="49157" name="Text Box 5"/>
            <p:cNvSpPr txBox="1">
              <a:spLocks noChangeArrowheads="1"/>
            </p:cNvSpPr>
            <p:nvPr/>
          </p:nvSpPr>
          <p:spPr bwMode="auto">
            <a:xfrm>
              <a:off x="2120" y="1487"/>
              <a:ext cx="19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9933"/>
                  </a:solidFill>
                  <a:latin typeface="Arial Narrow" pitchFamily="34" charset="0"/>
                </a:rPr>
                <a:t>Boltzmann constant = R/N</a:t>
              </a:r>
              <a:r>
                <a:rPr lang="en-US" baseline="-25000">
                  <a:solidFill>
                    <a:srgbClr val="FF9933"/>
                  </a:solidFill>
                  <a:latin typeface="Arial Narrow" pitchFamily="34" charset="0"/>
                </a:rPr>
                <a:t>A</a:t>
              </a:r>
              <a:endParaRPr lang="th-TH" baseline="-25000">
                <a:solidFill>
                  <a:srgbClr val="FF9933"/>
                </a:solidFill>
                <a:latin typeface="Arial Narrow" pitchFamily="34" charset="0"/>
              </a:endParaRPr>
            </a:p>
          </p:txBody>
        </p:sp>
        <p:sp>
          <p:nvSpPr>
            <p:cNvPr id="49158" name="Line 6"/>
            <p:cNvSpPr>
              <a:spLocks noChangeShapeType="1"/>
            </p:cNvSpPr>
            <p:nvPr/>
          </p:nvSpPr>
          <p:spPr bwMode="auto">
            <a:xfrm flipH="1">
              <a:off x="2399" y="1696"/>
              <a:ext cx="127" cy="298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9164" name="Group 12"/>
          <p:cNvGrpSpPr>
            <a:grpSpLocks/>
          </p:cNvGrpSpPr>
          <p:nvPr/>
        </p:nvGrpSpPr>
        <p:grpSpPr bwMode="auto">
          <a:xfrm>
            <a:off x="2970213" y="4014788"/>
            <a:ext cx="3978275" cy="1187450"/>
            <a:chOff x="1871" y="2529"/>
            <a:chExt cx="2506" cy="748"/>
          </a:xfrm>
        </p:grpSpPr>
        <p:sp>
          <p:nvSpPr>
            <p:cNvPr id="49161" name="Text Box 9"/>
            <p:cNvSpPr txBox="1">
              <a:spLocks noChangeArrowheads="1"/>
            </p:cNvSpPr>
            <p:nvPr/>
          </p:nvSpPr>
          <p:spPr bwMode="auto">
            <a:xfrm>
              <a:off x="1871" y="3046"/>
              <a:ext cx="25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9933"/>
                  </a:solidFill>
                  <a:latin typeface="Arial Narrow" pitchFamily="34" charset="0"/>
                </a:rPr>
                <a:t>Degeneracy of the electronic ground state</a:t>
              </a:r>
              <a:endParaRPr lang="th-TH" baseline="-25000">
                <a:solidFill>
                  <a:srgbClr val="FF9933"/>
                </a:solidFill>
                <a:latin typeface="Arial Narrow" pitchFamily="34" charset="0"/>
              </a:endParaRPr>
            </a:p>
          </p:txBody>
        </p:sp>
        <p:sp>
          <p:nvSpPr>
            <p:cNvPr id="49162" name="Line 10"/>
            <p:cNvSpPr>
              <a:spLocks noChangeShapeType="1"/>
            </p:cNvSpPr>
            <p:nvPr/>
          </p:nvSpPr>
          <p:spPr bwMode="auto">
            <a:xfrm flipV="1">
              <a:off x="2300" y="2529"/>
              <a:ext cx="0" cy="538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9168" name="Group 16"/>
          <p:cNvGrpSpPr>
            <a:grpSpLocks/>
          </p:cNvGrpSpPr>
          <p:nvPr/>
        </p:nvGrpSpPr>
        <p:grpSpPr bwMode="auto">
          <a:xfrm>
            <a:off x="4222750" y="3978275"/>
            <a:ext cx="3978275" cy="747713"/>
            <a:chOff x="2660" y="2506"/>
            <a:chExt cx="2506" cy="471"/>
          </a:xfrm>
        </p:grpSpPr>
        <p:sp>
          <p:nvSpPr>
            <p:cNvPr id="49166" name="Text Box 14"/>
            <p:cNvSpPr txBox="1">
              <a:spLocks noChangeArrowheads="1"/>
            </p:cNvSpPr>
            <p:nvPr/>
          </p:nvSpPr>
          <p:spPr bwMode="auto">
            <a:xfrm>
              <a:off x="2660" y="2746"/>
              <a:ext cx="25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9933"/>
                  </a:solidFill>
                  <a:latin typeface="Arial Narrow" pitchFamily="34" charset="0"/>
                </a:rPr>
                <a:t>Thermal wavelength depends on T and m</a:t>
              </a:r>
              <a:endParaRPr lang="th-TH" baseline="-25000">
                <a:solidFill>
                  <a:srgbClr val="FF9933"/>
                </a:solidFill>
                <a:latin typeface="Arial Narrow" pitchFamily="34" charset="0"/>
              </a:endParaRPr>
            </a:p>
          </p:txBody>
        </p:sp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 flipV="1">
              <a:off x="3228" y="2506"/>
              <a:ext cx="0" cy="273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9171" name="Group 19"/>
          <p:cNvGrpSpPr>
            <a:grpSpLocks/>
          </p:cNvGrpSpPr>
          <p:nvPr/>
        </p:nvGrpSpPr>
        <p:grpSpPr bwMode="auto">
          <a:xfrm>
            <a:off x="5448300" y="2551113"/>
            <a:ext cx="3082925" cy="663575"/>
            <a:chOff x="3432" y="1607"/>
            <a:chExt cx="1942" cy="418"/>
          </a:xfrm>
        </p:grpSpPr>
        <p:sp>
          <p:nvSpPr>
            <p:cNvPr id="49169" name="Rectangle 17"/>
            <p:cNvSpPr>
              <a:spLocks noChangeArrowheads="1"/>
            </p:cNvSpPr>
            <p:nvPr/>
          </p:nvSpPr>
          <p:spPr bwMode="auto">
            <a:xfrm>
              <a:off x="3432" y="1607"/>
              <a:ext cx="19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9933"/>
                  </a:solidFill>
                  <a:latin typeface="Arial Narrow" pitchFamily="34" charset="0"/>
                </a:rPr>
                <a:t>Dissociation energy of X</a:t>
              </a:r>
              <a:r>
                <a:rPr lang="en-US" baseline="-25000">
                  <a:solidFill>
                    <a:srgbClr val="FF9933"/>
                  </a:solidFill>
                  <a:latin typeface="Arial Narrow" pitchFamily="34" charset="0"/>
                </a:rPr>
                <a:t>2</a:t>
              </a:r>
              <a:r>
                <a:rPr lang="en-US">
                  <a:solidFill>
                    <a:srgbClr val="FF9933"/>
                  </a:solidFill>
                  <a:latin typeface="Arial Narrow" pitchFamily="34" charset="0"/>
                </a:rPr>
                <a:t> molecule</a:t>
              </a:r>
              <a:endParaRPr lang="th-TH">
                <a:solidFill>
                  <a:srgbClr val="FF9933"/>
                </a:solidFill>
                <a:latin typeface="Arial Narrow" pitchFamily="34" charset="0"/>
              </a:endParaRPr>
            </a:p>
          </p:txBody>
        </p:sp>
        <p:sp>
          <p:nvSpPr>
            <p:cNvPr id="49170" name="Line 18"/>
            <p:cNvSpPr>
              <a:spLocks noChangeShapeType="1"/>
            </p:cNvSpPr>
            <p:nvPr/>
          </p:nvSpPr>
          <p:spPr bwMode="auto">
            <a:xfrm>
              <a:off x="3728" y="1804"/>
              <a:ext cx="0" cy="221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8F69-C94C-485C-97E5-136CFF37B995}" type="slidenum">
              <a:rPr lang="en-US"/>
              <a:pPr/>
              <a:t>44</a:t>
            </a:fld>
            <a:endParaRPr lang="th-TH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Ctr="0"/>
          <a:lstStyle/>
          <a:p>
            <a:pPr algn="l"/>
            <a:r>
              <a:rPr lang="en-US" sz="4000"/>
              <a:t>Example: K of Na</a:t>
            </a:r>
            <a:r>
              <a:rPr lang="en-US" sz="4000" baseline="-25000"/>
              <a:t>2</a:t>
            </a:r>
            <a:r>
              <a:rPr lang="en-US" sz="4000"/>
              <a:t> dissociation</a:t>
            </a:r>
            <a:endParaRPr lang="th-TH" sz="40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Na</a:t>
            </a:r>
            <a:r>
              <a:rPr lang="en-US" sz="2800" baseline="-25000"/>
              <a:t>2</a:t>
            </a:r>
            <a:r>
              <a:rPr lang="en-US" sz="2800"/>
              <a:t>(g)      2 Na(g) at 1000 K</a:t>
            </a:r>
          </a:p>
          <a:p>
            <a:pPr lvl="2"/>
            <a:r>
              <a:rPr lang="en-US">
                <a:latin typeface="Arial Narrow" pitchFamily="34" charset="0"/>
              </a:rPr>
              <a:t>B = 0.1547 cm</a:t>
            </a:r>
            <a:r>
              <a:rPr lang="en-US" baseline="30000">
                <a:latin typeface="Arial Narrow" pitchFamily="34" charset="0"/>
              </a:rPr>
              <a:t>-1</a:t>
            </a:r>
            <a:r>
              <a:rPr lang="en-US">
                <a:latin typeface="Arial Narrow" pitchFamily="34" charset="0"/>
              </a:rPr>
              <a:t>   </a:t>
            </a:r>
            <a:r>
              <a:rPr lang="en-US">
                <a:latin typeface="Symbol" pitchFamily="18" charset="2"/>
              </a:rPr>
              <a:t>n </a:t>
            </a:r>
            <a:r>
              <a:rPr lang="en-US">
                <a:latin typeface="Arial Narrow" pitchFamily="34" charset="0"/>
              </a:rPr>
              <a:t>= 159.2 cm</a:t>
            </a:r>
            <a:r>
              <a:rPr lang="en-US" baseline="30000">
                <a:latin typeface="Arial Narrow" pitchFamily="34" charset="0"/>
              </a:rPr>
              <a:t>-1</a:t>
            </a:r>
            <a:r>
              <a:rPr lang="en-US">
                <a:latin typeface="Arial Narrow" pitchFamily="34" charset="0"/>
              </a:rPr>
              <a:t>   D</a:t>
            </a:r>
            <a:r>
              <a:rPr lang="en-US" baseline="-25000">
                <a:latin typeface="Arial Narrow" pitchFamily="34" charset="0"/>
              </a:rPr>
              <a:t>0 </a:t>
            </a:r>
            <a:r>
              <a:rPr lang="en-US">
                <a:latin typeface="Arial Narrow" pitchFamily="34" charset="0"/>
              </a:rPr>
              <a:t>= 70.4 kJ/mol</a:t>
            </a:r>
          </a:p>
          <a:p>
            <a:pPr lvl="2"/>
            <a:r>
              <a:rPr lang="en-US">
                <a:latin typeface="Arial Narrow" pitchFamily="34" charset="0"/>
              </a:rPr>
              <a:t>The Na atom has doublet ground state</a:t>
            </a:r>
          </a:p>
          <a:p>
            <a:pPr lvl="2"/>
            <a:r>
              <a:rPr lang="en-US">
                <a:latin typeface="Symbol" pitchFamily="18" charset="2"/>
              </a:rPr>
              <a:t>s</a:t>
            </a:r>
            <a:r>
              <a:rPr lang="en-US">
                <a:latin typeface="Arial Narrow" pitchFamily="34" charset="0"/>
              </a:rPr>
              <a:t> of homonuclear diatomic molecule is 2</a:t>
            </a:r>
          </a:p>
          <a:p>
            <a:pPr lvl="1"/>
            <a:r>
              <a:rPr lang="en-US" sz="2400"/>
              <a:t>Calculate each terms </a:t>
            </a:r>
            <a:endParaRPr lang="th-TH" sz="2400"/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2020888" y="1276350"/>
            <a:ext cx="377825" cy="165100"/>
            <a:chOff x="1836" y="2836"/>
            <a:chExt cx="485" cy="154"/>
          </a:xfrm>
        </p:grpSpPr>
        <p:sp>
          <p:nvSpPr>
            <p:cNvPr id="50181" name="Freeform 5"/>
            <p:cNvSpPr>
              <a:spLocks/>
            </p:cNvSpPr>
            <p:nvPr/>
          </p:nvSpPr>
          <p:spPr bwMode="auto">
            <a:xfrm>
              <a:off x="1836" y="2836"/>
              <a:ext cx="48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481" y="44"/>
                </a:cxn>
                <a:cxn ang="0">
                  <a:pos x="398" y="0"/>
                </a:cxn>
              </a:cxnLst>
              <a:rect l="0" t="0" r="r" b="b"/>
              <a:pathLst>
                <a:path w="481" h="44">
                  <a:moveTo>
                    <a:pt x="0" y="44"/>
                  </a:moveTo>
                  <a:lnTo>
                    <a:pt x="481" y="44"/>
                  </a:lnTo>
                  <a:lnTo>
                    <a:pt x="39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auto">
            <a:xfrm flipH="1" flipV="1">
              <a:off x="1840" y="2946"/>
              <a:ext cx="48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481" y="44"/>
                </a:cxn>
                <a:cxn ang="0">
                  <a:pos x="398" y="0"/>
                </a:cxn>
              </a:cxnLst>
              <a:rect l="0" t="0" r="r" b="b"/>
              <a:pathLst>
                <a:path w="481" h="44">
                  <a:moveTo>
                    <a:pt x="0" y="44"/>
                  </a:moveTo>
                  <a:lnTo>
                    <a:pt x="481" y="44"/>
                  </a:lnTo>
                  <a:lnTo>
                    <a:pt x="39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606800" y="1487488"/>
            <a:ext cx="30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~</a:t>
            </a:r>
            <a:endParaRPr lang="th-TH"/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1636713" y="3176588"/>
          <a:ext cx="577691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2" name="Equation" r:id="rId3" imgW="98269560" imgH="45515160" progId="Equation.3">
                  <p:embed/>
                </p:oleObj>
              </mc:Choice>
              <mc:Fallback>
                <p:oleObj name="Equation" r:id="rId3" imgW="98269560" imgH="4551516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3176588"/>
                        <a:ext cx="5776912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2" name="Freeform 16"/>
          <p:cNvSpPr>
            <a:spLocks/>
          </p:cNvSpPr>
          <p:nvPr/>
        </p:nvSpPr>
        <p:spPr bwMode="auto">
          <a:xfrm>
            <a:off x="6908800" y="6134100"/>
            <a:ext cx="311150" cy="146050"/>
          </a:xfrm>
          <a:custGeom>
            <a:avLst/>
            <a:gdLst/>
            <a:ahLst/>
            <a:cxnLst>
              <a:cxn ang="0">
                <a:pos x="24" y="132"/>
              </a:cxn>
              <a:cxn ang="0">
                <a:pos x="404" y="132"/>
              </a:cxn>
              <a:cxn ang="0">
                <a:pos x="0" y="0"/>
              </a:cxn>
              <a:cxn ang="0">
                <a:pos x="24" y="132"/>
              </a:cxn>
            </a:cxnLst>
            <a:rect l="0" t="0" r="r" b="b"/>
            <a:pathLst>
              <a:path w="404" h="132">
                <a:moveTo>
                  <a:pt x="24" y="132"/>
                </a:moveTo>
                <a:lnTo>
                  <a:pt x="404" y="132"/>
                </a:lnTo>
                <a:lnTo>
                  <a:pt x="0" y="0"/>
                </a:lnTo>
                <a:lnTo>
                  <a:pt x="24" y="13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6305550" y="6254750"/>
            <a:ext cx="736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grpSp>
        <p:nvGrpSpPr>
          <p:cNvPr id="50196" name="Group 20"/>
          <p:cNvGrpSpPr>
            <a:grpSpLocks/>
          </p:cNvGrpSpPr>
          <p:nvPr/>
        </p:nvGrpSpPr>
        <p:grpSpPr bwMode="auto">
          <a:xfrm flipH="1" flipV="1">
            <a:off x="6305550" y="6343650"/>
            <a:ext cx="914400" cy="146050"/>
            <a:chOff x="4108" y="4000"/>
            <a:chExt cx="576" cy="92"/>
          </a:xfrm>
        </p:grpSpPr>
        <p:sp>
          <p:nvSpPr>
            <p:cNvPr id="50194" name="Freeform 18"/>
            <p:cNvSpPr>
              <a:spLocks/>
            </p:cNvSpPr>
            <p:nvPr/>
          </p:nvSpPr>
          <p:spPr bwMode="auto">
            <a:xfrm>
              <a:off x="4488" y="4000"/>
              <a:ext cx="196" cy="92"/>
            </a:xfrm>
            <a:custGeom>
              <a:avLst/>
              <a:gdLst/>
              <a:ahLst/>
              <a:cxnLst>
                <a:cxn ang="0">
                  <a:pos x="24" y="132"/>
                </a:cxn>
                <a:cxn ang="0">
                  <a:pos x="404" y="132"/>
                </a:cxn>
                <a:cxn ang="0">
                  <a:pos x="0" y="0"/>
                </a:cxn>
                <a:cxn ang="0">
                  <a:pos x="24" y="132"/>
                </a:cxn>
              </a:cxnLst>
              <a:rect l="0" t="0" r="r" b="b"/>
              <a:pathLst>
                <a:path w="404" h="132">
                  <a:moveTo>
                    <a:pt x="24" y="132"/>
                  </a:moveTo>
                  <a:lnTo>
                    <a:pt x="404" y="132"/>
                  </a:lnTo>
                  <a:lnTo>
                    <a:pt x="0" y="0"/>
                  </a:lnTo>
                  <a:lnTo>
                    <a:pt x="24" y="13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0195" name="Line 19"/>
            <p:cNvSpPr>
              <a:spLocks noChangeShapeType="1"/>
            </p:cNvSpPr>
            <p:nvPr/>
          </p:nvSpPr>
          <p:spPr bwMode="auto">
            <a:xfrm>
              <a:off x="4108" y="4076"/>
              <a:ext cx="46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3364835" y="5767387"/>
          <a:ext cx="1668463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3" name="Equation" r:id="rId5" imgW="22324320" imgH="14621400" progId="Equation.3">
                  <p:embed/>
                </p:oleObj>
              </mc:Choice>
              <mc:Fallback>
                <p:oleObj name="Equation" r:id="rId5" imgW="22324320" imgH="146214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4835" y="5767387"/>
                        <a:ext cx="1668463" cy="109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F5E8-5E9A-4E86-8D16-C2998B667009}" type="slidenum">
              <a:rPr lang="en-US"/>
              <a:pPr/>
              <a:t>45</a:t>
            </a:fld>
            <a:endParaRPr lang="th-TH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7700" y="3976688"/>
            <a:ext cx="3217863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0200" y="1062038"/>
            <a:ext cx="32131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438" y="4008438"/>
            <a:ext cx="3203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3714750" y="4140200"/>
          <a:ext cx="1760538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3" name="Equation" r:id="rId6" imgW="23542560" imgH="14214960" progId="Equation.3">
                  <p:embed/>
                </p:oleObj>
              </mc:Choice>
              <mc:Fallback>
                <p:oleObj name="Equation" r:id="rId6" imgW="23542560" imgH="1421496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4140200"/>
                        <a:ext cx="1760538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3673475" y="5181600"/>
            <a:ext cx="209073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q(1000 K,1) = 3.5 </a:t>
            </a:r>
          </a:p>
          <a:p>
            <a:pPr>
              <a:spcBef>
                <a:spcPct val="50000"/>
              </a:spcBef>
            </a:pPr>
            <a:r>
              <a:rPr lang="en-US"/>
              <a:t>q(2000 K,1) = 6.4</a:t>
            </a:r>
          </a:p>
          <a:p>
            <a:pPr>
              <a:spcBef>
                <a:spcPct val="50000"/>
              </a:spcBef>
            </a:pPr>
            <a:r>
              <a:rPr lang="en-US"/>
              <a:t>q(1000 K,2) = 2.2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Equilibrium and Partition Function</a:t>
            </a:r>
            <a:endParaRPr lang="th-TH" sz="4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Isomerization 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182-9E13-44E9-9CD7-FB534CD76930}" type="slidenum">
              <a:rPr lang="en-US" smtClean="0"/>
              <a:pPr/>
              <a:t>46</a:t>
            </a:fld>
            <a:endParaRPr lang="th-TH"/>
          </a:p>
        </p:txBody>
      </p:sp>
      <p:grpSp>
        <p:nvGrpSpPr>
          <p:cNvPr id="8" name="Group 7"/>
          <p:cNvGrpSpPr/>
          <p:nvPr/>
        </p:nvGrpSpPr>
        <p:grpSpPr>
          <a:xfrm>
            <a:off x="1238249" y="1876425"/>
            <a:ext cx="2398932" cy="542925"/>
            <a:chOff x="1514474" y="1819275"/>
            <a:chExt cx="2398932" cy="542925"/>
          </a:xfrm>
        </p:grpSpPr>
        <p:sp>
          <p:nvSpPr>
            <p:cNvPr id="6" name="Freeform 5"/>
            <p:cNvSpPr/>
            <p:nvPr/>
          </p:nvSpPr>
          <p:spPr>
            <a:xfrm>
              <a:off x="1514474" y="1952625"/>
              <a:ext cx="1819275" cy="409575"/>
            </a:xfrm>
            <a:custGeom>
              <a:avLst/>
              <a:gdLst>
                <a:gd name="connsiteX0" fmla="*/ 0 w 1962150"/>
                <a:gd name="connsiteY0" fmla="*/ 352425 h 409575"/>
                <a:gd name="connsiteX1" fmla="*/ 742950 w 1962150"/>
                <a:gd name="connsiteY1" fmla="*/ 0 h 409575"/>
                <a:gd name="connsiteX2" fmla="*/ 1409700 w 1962150"/>
                <a:gd name="connsiteY2" fmla="*/ 409575 h 409575"/>
                <a:gd name="connsiteX3" fmla="*/ 1962150 w 1962150"/>
                <a:gd name="connsiteY3" fmla="*/ 57150 h 409575"/>
                <a:gd name="connsiteX0" fmla="*/ 0 w 1819275"/>
                <a:gd name="connsiteY0" fmla="*/ 352425 h 409575"/>
                <a:gd name="connsiteX1" fmla="*/ 742950 w 1819275"/>
                <a:gd name="connsiteY1" fmla="*/ 0 h 409575"/>
                <a:gd name="connsiteX2" fmla="*/ 1409700 w 1819275"/>
                <a:gd name="connsiteY2" fmla="*/ 409575 h 409575"/>
                <a:gd name="connsiteX3" fmla="*/ 1819275 w 1819275"/>
                <a:gd name="connsiteY3" fmla="*/ 15240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275" h="409575">
                  <a:moveTo>
                    <a:pt x="0" y="352425"/>
                  </a:moveTo>
                  <a:lnTo>
                    <a:pt x="742950" y="0"/>
                  </a:lnTo>
                  <a:lnTo>
                    <a:pt x="1409700" y="409575"/>
                  </a:lnTo>
                  <a:lnTo>
                    <a:pt x="1819275" y="15240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67075" y="1819275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OH</a:t>
              </a:r>
              <a:endParaRPr lang="th-TH" sz="24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34050" y="1619250"/>
            <a:ext cx="1570256" cy="1190626"/>
            <a:chOff x="5638800" y="1800225"/>
            <a:chExt cx="1570256" cy="1190626"/>
          </a:xfrm>
        </p:grpSpPr>
        <p:sp>
          <p:nvSpPr>
            <p:cNvPr id="11" name="TextBox 10"/>
            <p:cNvSpPr txBox="1"/>
            <p:nvPr/>
          </p:nvSpPr>
          <p:spPr>
            <a:xfrm>
              <a:off x="6562725" y="1800225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OH</a:t>
              </a:r>
              <a:endParaRPr lang="th-TH" sz="240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638800" y="2009775"/>
              <a:ext cx="990600" cy="981076"/>
              <a:chOff x="5638800" y="2009775"/>
              <a:chExt cx="990600" cy="981076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5638800" y="2009775"/>
                <a:ext cx="990600" cy="381000"/>
              </a:xfrm>
              <a:custGeom>
                <a:avLst/>
                <a:gdLst>
                  <a:gd name="connsiteX0" fmla="*/ 933450 w 933450"/>
                  <a:gd name="connsiteY0" fmla="*/ 123825 h 381000"/>
                  <a:gd name="connsiteX1" fmla="*/ 533400 w 933450"/>
                  <a:gd name="connsiteY1" fmla="*/ 381000 h 381000"/>
                  <a:gd name="connsiteX2" fmla="*/ 0 w 933450"/>
                  <a:gd name="connsiteY2" fmla="*/ 0 h 381000"/>
                  <a:gd name="connsiteX0" fmla="*/ 990600 w 990600"/>
                  <a:gd name="connsiteY0" fmla="*/ 123825 h 381000"/>
                  <a:gd name="connsiteX1" fmla="*/ 590550 w 990600"/>
                  <a:gd name="connsiteY1" fmla="*/ 381000 h 381000"/>
                  <a:gd name="connsiteX2" fmla="*/ 0 w 990600"/>
                  <a:gd name="connsiteY2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0600" h="381000">
                    <a:moveTo>
                      <a:pt x="990600" y="123825"/>
                    </a:moveTo>
                    <a:lnTo>
                      <a:pt x="590550" y="381000"/>
                    </a:lnTo>
                    <a:lnTo>
                      <a:pt x="0" y="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14" name="Straight Connector 13"/>
              <p:cNvCxnSpPr>
                <a:endCxn id="12" idx="1"/>
              </p:cNvCxnSpPr>
              <p:nvPr/>
            </p:nvCxnSpPr>
            <p:spPr>
              <a:xfrm flipV="1">
                <a:off x="6219825" y="2390775"/>
                <a:ext cx="9525" cy="6000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/>
          <p:cNvGrpSpPr/>
          <p:nvPr/>
        </p:nvGrpSpPr>
        <p:grpSpPr>
          <a:xfrm>
            <a:off x="4048125" y="2057400"/>
            <a:ext cx="942975" cy="447675"/>
            <a:chOff x="3990975" y="2085975"/>
            <a:chExt cx="942975" cy="447675"/>
          </a:xfrm>
        </p:grpSpPr>
        <p:sp>
          <p:nvSpPr>
            <p:cNvPr id="23" name="Freeform 22"/>
            <p:cNvSpPr/>
            <p:nvPr/>
          </p:nvSpPr>
          <p:spPr>
            <a:xfrm>
              <a:off x="3990975" y="2085975"/>
              <a:ext cx="933450" cy="152400"/>
            </a:xfrm>
            <a:custGeom>
              <a:avLst/>
              <a:gdLst>
                <a:gd name="connsiteX0" fmla="*/ 0 w 1447800"/>
                <a:gd name="connsiteY0" fmla="*/ 171450 h 171450"/>
                <a:gd name="connsiteX1" fmla="*/ 1447800 w 1447800"/>
                <a:gd name="connsiteY1" fmla="*/ 171450 h 171450"/>
                <a:gd name="connsiteX2" fmla="*/ 1285875 w 1447800"/>
                <a:gd name="connsiteY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171450">
                  <a:moveTo>
                    <a:pt x="0" y="171450"/>
                  </a:moveTo>
                  <a:lnTo>
                    <a:pt x="1447800" y="171450"/>
                  </a:lnTo>
                  <a:lnTo>
                    <a:pt x="1285875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Freeform 23"/>
            <p:cNvSpPr/>
            <p:nvPr/>
          </p:nvSpPr>
          <p:spPr>
            <a:xfrm rot="10800000">
              <a:off x="4000500" y="2381250"/>
              <a:ext cx="933450" cy="152400"/>
            </a:xfrm>
            <a:custGeom>
              <a:avLst/>
              <a:gdLst>
                <a:gd name="connsiteX0" fmla="*/ 0 w 1447800"/>
                <a:gd name="connsiteY0" fmla="*/ 171450 h 171450"/>
                <a:gd name="connsiteX1" fmla="*/ 1447800 w 1447800"/>
                <a:gd name="connsiteY1" fmla="*/ 171450 h 171450"/>
                <a:gd name="connsiteX2" fmla="*/ 1285875 w 1447800"/>
                <a:gd name="connsiteY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171450">
                  <a:moveTo>
                    <a:pt x="0" y="171450"/>
                  </a:moveTo>
                  <a:lnTo>
                    <a:pt x="1447800" y="171450"/>
                  </a:lnTo>
                  <a:lnTo>
                    <a:pt x="1285875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724025" y="3131820"/>
          <a:ext cx="126682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25"/>
              </a:tblGrid>
              <a:tr h="370840">
                <a:tc>
                  <a:txBody>
                    <a:bodyPr/>
                    <a:lstStyle/>
                    <a:p>
                      <a:endParaRPr lang="th-TH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800725" y="3209924"/>
          <a:ext cx="1266825" cy="2828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25"/>
              </a:tblGrid>
              <a:tr h="565785">
                <a:tc>
                  <a:txBody>
                    <a:bodyPr/>
                    <a:lstStyle/>
                    <a:p>
                      <a:endParaRPr lang="th-TH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5785">
                <a:tc>
                  <a:txBody>
                    <a:bodyPr/>
                    <a:lstStyle/>
                    <a:p>
                      <a:endParaRPr lang="th-TH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5785">
                <a:tc>
                  <a:txBody>
                    <a:bodyPr/>
                    <a:lstStyle/>
                    <a:p>
                      <a:endParaRPr lang="th-TH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5785">
                <a:tc>
                  <a:txBody>
                    <a:bodyPr/>
                    <a:lstStyle/>
                    <a:p>
                      <a:endParaRPr lang="th-TH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5785">
                <a:tc>
                  <a:txBody>
                    <a:bodyPr/>
                    <a:lstStyle/>
                    <a:p>
                      <a:endParaRPr lang="th-TH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A7CD-2F1A-4D38-8F08-4D85031E0682}" type="slidenum">
              <a:rPr lang="en-US"/>
              <a:pPr/>
              <a:t>47</a:t>
            </a:fld>
            <a:endParaRPr lang="th-TH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277813"/>
            <a:ext cx="8682038" cy="630237"/>
          </a:xfrm>
        </p:spPr>
        <p:txBody>
          <a:bodyPr/>
          <a:lstStyle/>
          <a:p>
            <a:r>
              <a:rPr lang="en-US" sz="4000"/>
              <a:t>Contributions to the equilibrium constant</a:t>
            </a:r>
            <a:endParaRPr lang="th-TH" sz="40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9638"/>
            <a:ext cx="8229600" cy="5078412"/>
          </a:xfrm>
        </p:spPr>
        <p:txBody>
          <a:bodyPr/>
          <a:lstStyle/>
          <a:p>
            <a:r>
              <a:rPr lang="en-US" sz="2400"/>
              <a:t>Reaction at equilibrium </a:t>
            </a:r>
            <a:br>
              <a:rPr lang="en-US" sz="2400"/>
            </a:br>
            <a:r>
              <a:rPr lang="en-US" sz="2400"/>
              <a:t>(</a:t>
            </a:r>
            <a:r>
              <a:rPr lang="en-US" sz="2400" i="1">
                <a:latin typeface="Arial Narrow" pitchFamily="34" charset="0"/>
              </a:rPr>
              <a:t>reactants        products</a:t>
            </a:r>
            <a:r>
              <a:rPr lang="en-US" sz="2400"/>
              <a:t>) </a:t>
            </a:r>
            <a:endParaRPr lang="th-TH" sz="2400"/>
          </a:p>
        </p:txBody>
      </p:sp>
      <p:grpSp>
        <p:nvGrpSpPr>
          <p:cNvPr id="51257" name="Group 57"/>
          <p:cNvGrpSpPr>
            <a:grpSpLocks/>
          </p:cNvGrpSpPr>
          <p:nvPr/>
        </p:nvGrpSpPr>
        <p:grpSpPr bwMode="auto">
          <a:xfrm>
            <a:off x="1025525" y="1163638"/>
            <a:ext cx="7348538" cy="5559425"/>
            <a:chOff x="646" y="818"/>
            <a:chExt cx="4629" cy="3502"/>
          </a:xfrm>
        </p:grpSpPr>
        <p:pic>
          <p:nvPicPr>
            <p:cNvPr id="51217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6" y="818"/>
              <a:ext cx="2249" cy="1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18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6" y="2639"/>
              <a:ext cx="2249" cy="1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19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4" y="2640"/>
              <a:ext cx="2245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1259" name="Group 59"/>
          <p:cNvGrpSpPr>
            <a:grpSpLocks/>
          </p:cNvGrpSpPr>
          <p:nvPr/>
        </p:nvGrpSpPr>
        <p:grpSpPr bwMode="auto">
          <a:xfrm>
            <a:off x="1271588" y="1800225"/>
            <a:ext cx="3089275" cy="2122488"/>
            <a:chOff x="571" y="1199"/>
            <a:chExt cx="1946" cy="1337"/>
          </a:xfrm>
        </p:grpSpPr>
        <p:sp>
          <p:nvSpPr>
            <p:cNvPr id="51258" name="AutoShape 58"/>
            <p:cNvSpPr>
              <a:spLocks noChangeArrowheads="1"/>
            </p:cNvSpPr>
            <p:nvPr/>
          </p:nvSpPr>
          <p:spPr bwMode="auto">
            <a:xfrm>
              <a:off x="571" y="1200"/>
              <a:ext cx="1946" cy="1328"/>
            </a:xfrm>
            <a:prstGeom prst="roundRect">
              <a:avLst>
                <a:gd name="adj" fmla="val 16667"/>
              </a:avLst>
            </a:prstGeom>
            <a:solidFill>
              <a:srgbClr val="260000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51256" name="Group 56"/>
            <p:cNvGrpSpPr>
              <a:grpSpLocks/>
            </p:cNvGrpSpPr>
            <p:nvPr/>
          </p:nvGrpSpPr>
          <p:grpSpPr bwMode="auto">
            <a:xfrm>
              <a:off x="707" y="1199"/>
              <a:ext cx="1763" cy="1337"/>
              <a:chOff x="633" y="1151"/>
              <a:chExt cx="1763" cy="1434"/>
            </a:xfrm>
          </p:grpSpPr>
          <p:sp>
            <p:nvSpPr>
              <p:cNvPr id="51245" name="Line 45"/>
              <p:cNvSpPr>
                <a:spLocks noChangeShapeType="1"/>
              </p:cNvSpPr>
              <p:nvPr/>
            </p:nvSpPr>
            <p:spPr bwMode="auto">
              <a:xfrm>
                <a:off x="1250" y="2261"/>
                <a:ext cx="7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51239" name="Group 39"/>
              <p:cNvGrpSpPr>
                <a:grpSpLocks/>
              </p:cNvGrpSpPr>
              <p:nvPr/>
            </p:nvGrpSpPr>
            <p:grpSpPr bwMode="auto">
              <a:xfrm>
                <a:off x="1625" y="1406"/>
                <a:ext cx="626" cy="622"/>
                <a:chOff x="4160" y="1472"/>
                <a:chExt cx="626" cy="312"/>
              </a:xfrm>
            </p:grpSpPr>
            <p:sp>
              <p:nvSpPr>
                <p:cNvPr id="51240" name="Line 40"/>
                <p:cNvSpPr>
                  <a:spLocks noChangeShapeType="1"/>
                </p:cNvSpPr>
                <p:nvPr/>
              </p:nvSpPr>
              <p:spPr bwMode="auto">
                <a:xfrm>
                  <a:off x="4165" y="1784"/>
                  <a:ext cx="621" cy="0"/>
                </a:xfrm>
                <a:prstGeom prst="line">
                  <a:avLst/>
                </a:prstGeom>
                <a:noFill/>
                <a:ln w="28575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51241" name="Line 41"/>
                <p:cNvSpPr>
                  <a:spLocks noChangeShapeType="1"/>
                </p:cNvSpPr>
                <p:nvPr/>
              </p:nvSpPr>
              <p:spPr bwMode="auto">
                <a:xfrm>
                  <a:off x="4163" y="1703"/>
                  <a:ext cx="621" cy="0"/>
                </a:xfrm>
                <a:prstGeom prst="line">
                  <a:avLst/>
                </a:prstGeom>
                <a:noFill/>
                <a:ln w="12700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51242" name="Line 42"/>
                <p:cNvSpPr>
                  <a:spLocks noChangeShapeType="1"/>
                </p:cNvSpPr>
                <p:nvPr/>
              </p:nvSpPr>
              <p:spPr bwMode="auto">
                <a:xfrm>
                  <a:off x="4162" y="1627"/>
                  <a:ext cx="621" cy="0"/>
                </a:xfrm>
                <a:prstGeom prst="line">
                  <a:avLst/>
                </a:prstGeom>
                <a:noFill/>
                <a:ln w="12700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51243" name="Line 43"/>
                <p:cNvSpPr>
                  <a:spLocks noChangeShapeType="1"/>
                </p:cNvSpPr>
                <p:nvPr/>
              </p:nvSpPr>
              <p:spPr bwMode="auto">
                <a:xfrm>
                  <a:off x="4160" y="1550"/>
                  <a:ext cx="621" cy="0"/>
                </a:xfrm>
                <a:prstGeom prst="line">
                  <a:avLst/>
                </a:prstGeom>
                <a:noFill/>
                <a:ln w="12700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51244" name="Line 44"/>
                <p:cNvSpPr>
                  <a:spLocks noChangeShapeType="1"/>
                </p:cNvSpPr>
                <p:nvPr/>
              </p:nvSpPr>
              <p:spPr bwMode="auto">
                <a:xfrm>
                  <a:off x="4161" y="1472"/>
                  <a:ext cx="621" cy="0"/>
                </a:xfrm>
                <a:prstGeom prst="line">
                  <a:avLst/>
                </a:prstGeom>
                <a:noFill/>
                <a:ln w="12700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51247" name="Line 47"/>
              <p:cNvSpPr>
                <a:spLocks noChangeShapeType="1"/>
              </p:cNvSpPr>
              <p:nvPr/>
            </p:nvSpPr>
            <p:spPr bwMode="auto">
              <a:xfrm>
                <a:off x="1768" y="2044"/>
                <a:ext cx="0" cy="2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248" name="Text Box 48"/>
              <p:cNvSpPr txBox="1">
                <a:spLocks noChangeArrowheads="1"/>
              </p:cNvSpPr>
              <p:nvPr/>
            </p:nvSpPr>
            <p:spPr bwMode="auto">
              <a:xfrm>
                <a:off x="1750" y="2037"/>
                <a:ext cx="525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Symbol" pitchFamily="18" charset="2"/>
                  </a:rPr>
                  <a:t>D</a:t>
                </a:r>
                <a:r>
                  <a:rPr lang="en-US" sz="1600"/>
                  <a:t>E</a:t>
                </a:r>
                <a:r>
                  <a:rPr lang="en-US" sz="1600" baseline="-25000"/>
                  <a:t>0</a:t>
                </a:r>
                <a:endParaRPr lang="th-TH" sz="1600" baseline="-25000"/>
              </a:p>
            </p:txBody>
          </p:sp>
          <p:grpSp>
            <p:nvGrpSpPr>
              <p:cNvPr id="51255" name="Group 55"/>
              <p:cNvGrpSpPr>
                <a:grpSpLocks/>
              </p:cNvGrpSpPr>
              <p:nvPr/>
            </p:nvGrpSpPr>
            <p:grpSpPr bwMode="auto">
              <a:xfrm>
                <a:off x="633" y="1907"/>
                <a:ext cx="790" cy="678"/>
                <a:chOff x="928" y="1907"/>
                <a:chExt cx="790" cy="678"/>
              </a:xfrm>
            </p:grpSpPr>
            <p:grpSp>
              <p:nvGrpSpPr>
                <p:cNvPr id="51238" name="Group 38"/>
                <p:cNvGrpSpPr>
                  <a:grpSpLocks/>
                </p:cNvGrpSpPr>
                <p:nvPr/>
              </p:nvGrpSpPr>
              <p:grpSpPr bwMode="auto">
                <a:xfrm>
                  <a:off x="928" y="1907"/>
                  <a:ext cx="626" cy="353"/>
                  <a:chOff x="4160" y="1472"/>
                  <a:chExt cx="626" cy="312"/>
                </a:xfrm>
              </p:grpSpPr>
              <p:sp>
                <p:nvSpPr>
                  <p:cNvPr id="5123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4165" y="1784"/>
                    <a:ext cx="621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th-TH"/>
                  </a:p>
                </p:txBody>
              </p:sp>
              <p:sp>
                <p:nvSpPr>
                  <p:cNvPr id="5123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4163" y="1703"/>
                    <a:ext cx="62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th-TH"/>
                  </a:p>
                </p:txBody>
              </p:sp>
              <p:sp>
                <p:nvSpPr>
                  <p:cNvPr id="5123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4162" y="1627"/>
                    <a:ext cx="62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th-TH"/>
                  </a:p>
                </p:txBody>
              </p:sp>
              <p:sp>
                <p:nvSpPr>
                  <p:cNvPr id="5123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4160" y="1550"/>
                    <a:ext cx="62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th-TH"/>
                  </a:p>
                </p:txBody>
              </p:sp>
              <p:sp>
                <p:nvSpPr>
                  <p:cNvPr id="5123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4161" y="1472"/>
                    <a:ext cx="62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th-TH"/>
                  </a:p>
                </p:txBody>
              </p:sp>
            </p:grpSp>
            <p:sp>
              <p:nvSpPr>
                <p:cNvPr id="5124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940" y="2337"/>
                  <a:ext cx="778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i="1">
                      <a:solidFill>
                        <a:srgbClr val="99CCFF"/>
                      </a:solidFill>
                      <a:latin typeface="Arial Narrow" pitchFamily="34" charset="0"/>
                    </a:rPr>
                    <a:t>Reactants</a:t>
                  </a:r>
                  <a:endParaRPr lang="th-TH" i="1">
                    <a:solidFill>
                      <a:srgbClr val="99CCFF"/>
                    </a:solidFill>
                    <a:latin typeface="Arial Narrow" pitchFamily="34" charset="0"/>
                  </a:endParaRPr>
                </a:p>
              </p:txBody>
            </p:sp>
          </p:grpSp>
          <p:sp>
            <p:nvSpPr>
              <p:cNvPr id="51250" name="Text Box 50"/>
              <p:cNvSpPr txBox="1">
                <a:spLocks noChangeArrowheads="1"/>
              </p:cNvSpPr>
              <p:nvPr/>
            </p:nvSpPr>
            <p:spPr bwMode="auto">
              <a:xfrm>
                <a:off x="1618" y="1151"/>
                <a:ext cx="778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>
                    <a:solidFill>
                      <a:srgbClr val="FFFF66"/>
                    </a:solidFill>
                    <a:latin typeface="Arial Narrow" pitchFamily="34" charset="0"/>
                  </a:rPr>
                  <a:t>Products</a:t>
                </a:r>
                <a:endParaRPr lang="th-TH" i="1">
                  <a:solidFill>
                    <a:srgbClr val="FFFF66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51252" name="Group 52"/>
          <p:cNvGrpSpPr>
            <a:grpSpLocks/>
          </p:cNvGrpSpPr>
          <p:nvPr/>
        </p:nvGrpSpPr>
        <p:grpSpPr bwMode="auto">
          <a:xfrm>
            <a:off x="2128838" y="1460500"/>
            <a:ext cx="377825" cy="165100"/>
            <a:chOff x="1836" y="2836"/>
            <a:chExt cx="485" cy="154"/>
          </a:xfrm>
        </p:grpSpPr>
        <p:sp>
          <p:nvSpPr>
            <p:cNvPr id="51253" name="Freeform 53"/>
            <p:cNvSpPr>
              <a:spLocks/>
            </p:cNvSpPr>
            <p:nvPr/>
          </p:nvSpPr>
          <p:spPr bwMode="auto">
            <a:xfrm>
              <a:off x="1836" y="2836"/>
              <a:ext cx="48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481" y="44"/>
                </a:cxn>
                <a:cxn ang="0">
                  <a:pos x="398" y="0"/>
                </a:cxn>
              </a:cxnLst>
              <a:rect l="0" t="0" r="r" b="b"/>
              <a:pathLst>
                <a:path w="481" h="44">
                  <a:moveTo>
                    <a:pt x="0" y="44"/>
                  </a:moveTo>
                  <a:lnTo>
                    <a:pt x="481" y="44"/>
                  </a:lnTo>
                  <a:lnTo>
                    <a:pt x="39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1254" name="Freeform 54"/>
            <p:cNvSpPr>
              <a:spLocks/>
            </p:cNvSpPr>
            <p:nvPr/>
          </p:nvSpPr>
          <p:spPr bwMode="auto">
            <a:xfrm flipH="1" flipV="1">
              <a:off x="1840" y="2946"/>
              <a:ext cx="48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481" y="44"/>
                </a:cxn>
                <a:cxn ang="0">
                  <a:pos x="398" y="0"/>
                </a:cxn>
              </a:cxnLst>
              <a:rect l="0" t="0" r="r" b="b"/>
              <a:pathLst>
                <a:path w="481" h="44">
                  <a:moveTo>
                    <a:pt x="0" y="44"/>
                  </a:moveTo>
                  <a:lnTo>
                    <a:pt x="481" y="44"/>
                  </a:lnTo>
                  <a:lnTo>
                    <a:pt x="39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4629-8243-46D6-BA1F-D4C24F6F3760}" type="slidenum">
              <a:rPr lang="en-US"/>
              <a:pPr/>
              <a:t>48</a:t>
            </a:fld>
            <a:endParaRPr lang="th-TH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ratio of reactants and products at equilibrium</a:t>
            </a:r>
            <a:endParaRPr lang="th-TH" sz="32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At equilibrium both reactants and products are present </a:t>
            </a:r>
          </a:p>
          <a:p>
            <a:endParaRPr lang="en-US" sz="2000"/>
          </a:p>
          <a:p>
            <a:endParaRPr lang="en-US" sz="20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The equilibrium constant is the ratio of reactants and products at equilibrium </a:t>
            </a:r>
            <a:endParaRPr lang="th-TH" sz="2000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3983038" y="1549400"/>
          <a:ext cx="1760537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7" name="Equation" r:id="rId3" imgW="23542560" imgH="14214960" progId="Equation.3">
                  <p:embed/>
                </p:oleObj>
              </mc:Choice>
              <mc:Fallback>
                <p:oleObj name="Equation" r:id="rId3" imgW="23542560" imgH="14214960" progId="Equation.3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038" y="1549400"/>
                        <a:ext cx="1760537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4186238" y="2547938"/>
          <a:ext cx="30194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8" name="Equation" r:id="rId5" imgW="62124480" imgH="13401720" progId="Equation.3">
                  <p:embed/>
                </p:oleObj>
              </mc:Choice>
              <mc:Fallback>
                <p:oleObj name="Equation" r:id="rId5" imgW="62124480" imgH="13401720" progId="Equation.3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238" y="2547938"/>
                        <a:ext cx="301942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4195763" y="3300413"/>
          <a:ext cx="30575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9" name="Equation" r:id="rId7" imgW="62936640" imgH="14621400" progId="Equation.3">
                  <p:embed/>
                </p:oleObj>
              </mc:Choice>
              <mc:Fallback>
                <p:oleObj name="Equation" r:id="rId7" imgW="62936640" imgH="14621400" progId="Equation.3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763" y="3300413"/>
                        <a:ext cx="305752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5965825" y="1784350"/>
          <a:ext cx="16986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0" name="Equation" r:id="rId9" imgW="22730400" imgH="7304400" progId="Equation.3">
                  <p:embed/>
                </p:oleObj>
              </mc:Choice>
              <mc:Fallback>
                <p:oleObj name="Equation" r:id="rId9" imgW="22730400" imgH="7304400" progId="Equation.3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1784350"/>
                        <a:ext cx="1698625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836613" y="5549900"/>
          <a:ext cx="318293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1" name="Equation" r:id="rId11" imgW="43848720" imgH="13808160" progId="Equation.3">
                  <p:embed/>
                </p:oleObj>
              </mc:Choice>
              <mc:Fallback>
                <p:oleObj name="Equation" r:id="rId11" imgW="43848720" imgH="13808160" progId="Equation.3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5549900"/>
                        <a:ext cx="3182937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5314950" y="4011613"/>
          <a:ext cx="31575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2" name="Equation" r:id="rId13" imgW="64967400" imgH="14621400" progId="Equation.3">
                  <p:embed/>
                </p:oleObj>
              </mc:Choice>
              <mc:Fallback>
                <p:oleObj name="Equation" r:id="rId13" imgW="64967400" imgH="14621400" progId="Equation.3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4011613"/>
                        <a:ext cx="315753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34" name="Group 10"/>
          <p:cNvGrpSpPr>
            <a:grpSpLocks/>
          </p:cNvGrpSpPr>
          <p:nvPr/>
        </p:nvGrpSpPr>
        <p:grpSpPr bwMode="auto">
          <a:xfrm>
            <a:off x="500063" y="1993900"/>
            <a:ext cx="3089275" cy="2122488"/>
            <a:chOff x="571" y="1199"/>
            <a:chExt cx="1946" cy="1337"/>
          </a:xfrm>
        </p:grpSpPr>
        <p:sp>
          <p:nvSpPr>
            <p:cNvPr id="52235" name="AutoShape 11"/>
            <p:cNvSpPr>
              <a:spLocks noChangeArrowheads="1"/>
            </p:cNvSpPr>
            <p:nvPr/>
          </p:nvSpPr>
          <p:spPr bwMode="auto">
            <a:xfrm>
              <a:off x="571" y="1200"/>
              <a:ext cx="1946" cy="1328"/>
            </a:xfrm>
            <a:prstGeom prst="roundRect">
              <a:avLst>
                <a:gd name="adj" fmla="val 16667"/>
              </a:avLst>
            </a:prstGeom>
            <a:solidFill>
              <a:srgbClr val="260000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52236" name="Group 12"/>
            <p:cNvGrpSpPr>
              <a:grpSpLocks/>
            </p:cNvGrpSpPr>
            <p:nvPr/>
          </p:nvGrpSpPr>
          <p:grpSpPr bwMode="auto">
            <a:xfrm>
              <a:off x="707" y="1199"/>
              <a:ext cx="1763" cy="1337"/>
              <a:chOff x="633" y="1151"/>
              <a:chExt cx="1763" cy="1434"/>
            </a:xfrm>
          </p:grpSpPr>
          <p:sp>
            <p:nvSpPr>
              <p:cNvPr id="52237" name="Line 13"/>
              <p:cNvSpPr>
                <a:spLocks noChangeShapeType="1"/>
              </p:cNvSpPr>
              <p:nvPr/>
            </p:nvSpPr>
            <p:spPr bwMode="auto">
              <a:xfrm>
                <a:off x="1250" y="2261"/>
                <a:ext cx="7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52238" name="Group 14"/>
              <p:cNvGrpSpPr>
                <a:grpSpLocks/>
              </p:cNvGrpSpPr>
              <p:nvPr/>
            </p:nvGrpSpPr>
            <p:grpSpPr bwMode="auto">
              <a:xfrm>
                <a:off x="1625" y="1406"/>
                <a:ext cx="626" cy="622"/>
                <a:chOff x="4160" y="1472"/>
                <a:chExt cx="626" cy="312"/>
              </a:xfrm>
            </p:grpSpPr>
            <p:sp>
              <p:nvSpPr>
                <p:cNvPr id="52239" name="Line 15"/>
                <p:cNvSpPr>
                  <a:spLocks noChangeShapeType="1"/>
                </p:cNvSpPr>
                <p:nvPr/>
              </p:nvSpPr>
              <p:spPr bwMode="auto">
                <a:xfrm>
                  <a:off x="4165" y="1784"/>
                  <a:ext cx="621" cy="0"/>
                </a:xfrm>
                <a:prstGeom prst="line">
                  <a:avLst/>
                </a:prstGeom>
                <a:noFill/>
                <a:ln w="28575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52240" name="Line 16"/>
                <p:cNvSpPr>
                  <a:spLocks noChangeShapeType="1"/>
                </p:cNvSpPr>
                <p:nvPr/>
              </p:nvSpPr>
              <p:spPr bwMode="auto">
                <a:xfrm>
                  <a:off x="4163" y="1703"/>
                  <a:ext cx="621" cy="0"/>
                </a:xfrm>
                <a:prstGeom prst="line">
                  <a:avLst/>
                </a:prstGeom>
                <a:noFill/>
                <a:ln w="12700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52241" name="Line 17"/>
                <p:cNvSpPr>
                  <a:spLocks noChangeShapeType="1"/>
                </p:cNvSpPr>
                <p:nvPr/>
              </p:nvSpPr>
              <p:spPr bwMode="auto">
                <a:xfrm>
                  <a:off x="4162" y="1627"/>
                  <a:ext cx="621" cy="0"/>
                </a:xfrm>
                <a:prstGeom prst="line">
                  <a:avLst/>
                </a:prstGeom>
                <a:noFill/>
                <a:ln w="12700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52242" name="Line 18"/>
                <p:cNvSpPr>
                  <a:spLocks noChangeShapeType="1"/>
                </p:cNvSpPr>
                <p:nvPr/>
              </p:nvSpPr>
              <p:spPr bwMode="auto">
                <a:xfrm>
                  <a:off x="4160" y="1550"/>
                  <a:ext cx="621" cy="0"/>
                </a:xfrm>
                <a:prstGeom prst="line">
                  <a:avLst/>
                </a:prstGeom>
                <a:noFill/>
                <a:ln w="12700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52243" name="Line 19"/>
                <p:cNvSpPr>
                  <a:spLocks noChangeShapeType="1"/>
                </p:cNvSpPr>
                <p:nvPr/>
              </p:nvSpPr>
              <p:spPr bwMode="auto">
                <a:xfrm>
                  <a:off x="4161" y="1472"/>
                  <a:ext cx="621" cy="0"/>
                </a:xfrm>
                <a:prstGeom prst="line">
                  <a:avLst/>
                </a:prstGeom>
                <a:noFill/>
                <a:ln w="12700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52244" name="Line 20"/>
              <p:cNvSpPr>
                <a:spLocks noChangeShapeType="1"/>
              </p:cNvSpPr>
              <p:nvPr/>
            </p:nvSpPr>
            <p:spPr bwMode="auto">
              <a:xfrm>
                <a:off x="1768" y="2044"/>
                <a:ext cx="0" cy="2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2245" name="Text Box 21"/>
              <p:cNvSpPr txBox="1">
                <a:spLocks noChangeArrowheads="1"/>
              </p:cNvSpPr>
              <p:nvPr/>
            </p:nvSpPr>
            <p:spPr bwMode="auto">
              <a:xfrm>
                <a:off x="1750" y="2037"/>
                <a:ext cx="525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Symbol" pitchFamily="18" charset="2"/>
                  </a:rPr>
                  <a:t>D</a:t>
                </a:r>
                <a:r>
                  <a:rPr lang="en-US" sz="1600"/>
                  <a:t>E</a:t>
                </a:r>
                <a:r>
                  <a:rPr lang="en-US" sz="1600" baseline="-25000"/>
                  <a:t>0</a:t>
                </a:r>
                <a:endParaRPr lang="th-TH" sz="1600" baseline="-25000"/>
              </a:p>
            </p:txBody>
          </p:sp>
          <p:grpSp>
            <p:nvGrpSpPr>
              <p:cNvPr id="52246" name="Group 22"/>
              <p:cNvGrpSpPr>
                <a:grpSpLocks/>
              </p:cNvGrpSpPr>
              <p:nvPr/>
            </p:nvGrpSpPr>
            <p:grpSpPr bwMode="auto">
              <a:xfrm>
                <a:off x="633" y="1907"/>
                <a:ext cx="790" cy="678"/>
                <a:chOff x="928" y="1907"/>
                <a:chExt cx="790" cy="678"/>
              </a:xfrm>
            </p:grpSpPr>
            <p:grpSp>
              <p:nvGrpSpPr>
                <p:cNvPr id="52247" name="Group 23"/>
                <p:cNvGrpSpPr>
                  <a:grpSpLocks/>
                </p:cNvGrpSpPr>
                <p:nvPr/>
              </p:nvGrpSpPr>
              <p:grpSpPr bwMode="auto">
                <a:xfrm>
                  <a:off x="928" y="1907"/>
                  <a:ext cx="626" cy="353"/>
                  <a:chOff x="4160" y="1472"/>
                  <a:chExt cx="626" cy="312"/>
                </a:xfrm>
              </p:grpSpPr>
              <p:sp>
                <p:nvSpPr>
                  <p:cNvPr id="5224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4165" y="1784"/>
                    <a:ext cx="621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th-TH"/>
                  </a:p>
                </p:txBody>
              </p:sp>
              <p:sp>
                <p:nvSpPr>
                  <p:cNvPr id="5224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4163" y="1703"/>
                    <a:ext cx="62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th-TH"/>
                  </a:p>
                </p:txBody>
              </p:sp>
              <p:sp>
                <p:nvSpPr>
                  <p:cNvPr id="5225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162" y="1627"/>
                    <a:ext cx="62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th-TH"/>
                  </a:p>
                </p:txBody>
              </p:sp>
              <p:sp>
                <p:nvSpPr>
                  <p:cNvPr id="5225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160" y="1550"/>
                    <a:ext cx="62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th-TH"/>
                  </a:p>
                </p:txBody>
              </p:sp>
              <p:sp>
                <p:nvSpPr>
                  <p:cNvPr id="5225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4161" y="1472"/>
                    <a:ext cx="62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th-TH"/>
                  </a:p>
                </p:txBody>
              </p:sp>
            </p:grpSp>
            <p:sp>
              <p:nvSpPr>
                <p:cNvPr id="5225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940" y="2337"/>
                  <a:ext cx="778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i="1">
                      <a:solidFill>
                        <a:srgbClr val="99CCFF"/>
                      </a:solidFill>
                      <a:latin typeface="Arial Narrow" pitchFamily="34" charset="0"/>
                    </a:rPr>
                    <a:t>Reactants</a:t>
                  </a:r>
                  <a:endParaRPr lang="th-TH" i="1">
                    <a:solidFill>
                      <a:srgbClr val="99CCFF"/>
                    </a:solidFill>
                    <a:latin typeface="Arial Narrow" pitchFamily="34" charset="0"/>
                  </a:endParaRPr>
                </a:p>
              </p:txBody>
            </p:sp>
          </p:grpSp>
          <p:sp>
            <p:nvSpPr>
              <p:cNvPr id="52254" name="Text Box 30"/>
              <p:cNvSpPr txBox="1">
                <a:spLocks noChangeArrowheads="1"/>
              </p:cNvSpPr>
              <p:nvPr/>
            </p:nvSpPr>
            <p:spPr bwMode="auto">
              <a:xfrm>
                <a:off x="1618" y="1151"/>
                <a:ext cx="778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>
                    <a:solidFill>
                      <a:srgbClr val="FFFF66"/>
                    </a:solidFill>
                    <a:latin typeface="Arial Narrow" pitchFamily="34" charset="0"/>
                  </a:rPr>
                  <a:t>Products</a:t>
                </a:r>
                <a:endParaRPr lang="th-TH" i="1">
                  <a:solidFill>
                    <a:srgbClr val="FFFF66"/>
                  </a:solidFill>
                  <a:latin typeface="Arial Narrow" pitchFamily="34" charset="0"/>
                </a:endParaRPr>
              </a:p>
            </p:txBody>
          </p:sp>
        </p:grpSp>
      </p:grpSp>
      <p:graphicFrame>
        <p:nvGraphicFramePr>
          <p:cNvPr id="52255" name="Object 31"/>
          <p:cNvGraphicFramePr>
            <a:graphicFrameLocks noGrp="1" noChangeAspect="1"/>
          </p:cNvGraphicFramePr>
          <p:nvPr>
            <p:ph sz="half" idx="2"/>
          </p:nvPr>
        </p:nvGraphicFramePr>
        <p:xfrm>
          <a:off x="4657725" y="5283200"/>
          <a:ext cx="383063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3" name="Equation" r:id="rId15" imgW="65779560" imgH="22751280" progId="Equation.3">
                  <p:embed/>
                </p:oleObj>
              </mc:Choice>
              <mc:Fallback>
                <p:oleObj name="Equation" r:id="rId15" imgW="65779560" imgH="22751280" progId="Equation.3">
                  <p:embed/>
                  <p:pic>
                    <p:nvPicPr>
                      <p:cNvPr id="0" name="Picture 1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283200"/>
                        <a:ext cx="3830638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810250" y="4757738"/>
            <a:ext cx="3109913" cy="676275"/>
          </a:xfrm>
          <a:prstGeom prst="roundRect">
            <a:avLst/>
          </a:prstGeom>
          <a:solidFill>
            <a:srgbClr val="FDE5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ounded Rectangle 16"/>
          <p:cNvSpPr/>
          <p:nvPr/>
        </p:nvSpPr>
        <p:spPr>
          <a:xfrm>
            <a:off x="3397581" y="5620743"/>
            <a:ext cx="4277312" cy="1174419"/>
          </a:xfrm>
          <a:prstGeom prst="roundRect">
            <a:avLst>
              <a:gd name="adj" fmla="val 7073"/>
            </a:avLst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ounded Rectangle 14"/>
          <p:cNvSpPr/>
          <p:nvPr/>
        </p:nvSpPr>
        <p:spPr>
          <a:xfrm>
            <a:off x="563287" y="5836649"/>
            <a:ext cx="1121596" cy="379905"/>
          </a:xfrm>
          <a:prstGeom prst="roundRect">
            <a:avLst>
              <a:gd name="adj" fmla="val 1526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le 12"/>
          <p:cNvSpPr/>
          <p:nvPr/>
        </p:nvSpPr>
        <p:spPr>
          <a:xfrm>
            <a:off x="551354" y="4783539"/>
            <a:ext cx="4976160" cy="707623"/>
          </a:xfrm>
          <a:prstGeom prst="roundRect">
            <a:avLst>
              <a:gd name="adj" fmla="val 126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ounded Rectangle 13"/>
          <p:cNvSpPr/>
          <p:nvPr/>
        </p:nvSpPr>
        <p:spPr>
          <a:xfrm>
            <a:off x="4582273" y="1035977"/>
            <a:ext cx="4253501" cy="1933254"/>
          </a:xfrm>
          <a:prstGeom prst="roundRect">
            <a:avLst>
              <a:gd name="adj" fmla="val 6482"/>
            </a:avLst>
          </a:prstGeom>
          <a:solidFill>
            <a:srgbClr val="D4F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le 11"/>
          <p:cNvSpPr/>
          <p:nvPr/>
        </p:nvSpPr>
        <p:spPr>
          <a:xfrm>
            <a:off x="532621" y="3170089"/>
            <a:ext cx="5899078" cy="1440095"/>
          </a:xfrm>
          <a:prstGeom prst="roundRect">
            <a:avLst>
              <a:gd name="adj" fmla="val 648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595901" y="1027416"/>
            <a:ext cx="3914454" cy="1586130"/>
          </a:xfrm>
          <a:prstGeom prst="roundRect">
            <a:avLst>
              <a:gd name="adj" fmla="val 648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Calculations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33CF-F046-4E2A-B7CE-C6AC06E9870C}" type="slidenum">
              <a:rPr lang="en-US" smtClean="0"/>
              <a:pPr/>
              <a:t>49</a:t>
            </a:fld>
            <a:endParaRPr lang="th-TH"/>
          </a:p>
        </p:txBody>
      </p:sp>
      <p:graphicFrame>
        <p:nvGraphicFramePr>
          <p:cNvPr id="162818" name="Object 2"/>
          <p:cNvGraphicFramePr>
            <a:graphicFrameLocks noChangeAspect="1"/>
          </p:cNvGraphicFramePr>
          <p:nvPr/>
        </p:nvGraphicFramePr>
        <p:xfrm>
          <a:off x="660401" y="1060921"/>
          <a:ext cx="3746500" cy="1488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4" name="Equation" r:id="rId3" imgW="3124200" imgH="1346200" progId="Equation.3">
                  <p:embed/>
                </p:oleObj>
              </mc:Choice>
              <mc:Fallback>
                <p:oleObj name="Equation" r:id="rId3" imgW="3124200" imgH="134620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1" y="1060921"/>
                        <a:ext cx="3746500" cy="14885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681203" y="3197273"/>
          <a:ext cx="560070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5" name="Equation" r:id="rId5" imgW="5588000" imgH="1270000" progId="Equation.3">
                  <p:embed/>
                </p:oleObj>
              </mc:Choice>
              <mc:Fallback>
                <p:oleObj name="Equation" r:id="rId5" imgW="5588000" imgH="12700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203" y="3197273"/>
                        <a:ext cx="5600700" cy="135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702156" y="4774535"/>
          <a:ext cx="4573587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6" name="Equation" r:id="rId7" imgW="3975100" imgH="584200" progId="Equation.3">
                  <p:embed/>
                </p:oleObj>
              </mc:Choice>
              <mc:Fallback>
                <p:oleObj name="Equation" r:id="rId7" imgW="3975100" imgH="58420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156" y="4774535"/>
                        <a:ext cx="4573587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1" name="Object 5"/>
          <p:cNvGraphicFramePr>
            <a:graphicFrameLocks noChangeAspect="1"/>
          </p:cNvGraphicFramePr>
          <p:nvPr/>
        </p:nvGraphicFramePr>
        <p:xfrm>
          <a:off x="4757738" y="1109663"/>
          <a:ext cx="38608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7" name="Equation" r:id="rId9" imgW="3238500" imgH="660400" progId="Equation.3">
                  <p:embed/>
                </p:oleObj>
              </mc:Choice>
              <mc:Fallback>
                <p:oleObj name="Equation" r:id="rId9" imgW="3238500" imgH="6604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8" y="1109663"/>
                        <a:ext cx="386080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2" name="Object 6"/>
          <p:cNvGraphicFramePr>
            <a:graphicFrameLocks noChangeAspect="1"/>
          </p:cNvGraphicFramePr>
          <p:nvPr/>
        </p:nvGraphicFramePr>
        <p:xfrm>
          <a:off x="5634287" y="2032356"/>
          <a:ext cx="21209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8" name="Equation" r:id="rId11" imgW="1778000" imgH="660400" progId="Equation.3">
                  <p:embed/>
                </p:oleObj>
              </mc:Choice>
              <mc:Fallback>
                <p:oleObj name="Equation" r:id="rId11" imgW="1778000" imgH="6604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287" y="2032356"/>
                        <a:ext cx="212090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9" name="Object 7"/>
          <p:cNvGraphicFramePr>
            <a:graphicFrameLocks noChangeAspect="1"/>
          </p:cNvGraphicFramePr>
          <p:nvPr/>
        </p:nvGraphicFramePr>
        <p:xfrm>
          <a:off x="724822" y="5837607"/>
          <a:ext cx="7889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9" name="Equation" r:id="rId13" imgW="685800" imgH="330200" progId="Equation.3">
                  <p:embed/>
                </p:oleObj>
              </mc:Choice>
              <mc:Fallback>
                <p:oleObj name="Equation" r:id="rId13" imgW="685800" imgH="3302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22" y="5837607"/>
                        <a:ext cx="78898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0" name="Object 8"/>
          <p:cNvGraphicFramePr>
            <a:graphicFrameLocks noChangeAspect="1"/>
          </p:cNvGraphicFramePr>
          <p:nvPr/>
        </p:nvGraphicFramePr>
        <p:xfrm>
          <a:off x="3509001" y="5736566"/>
          <a:ext cx="4062837" cy="97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0" name="Equation" r:id="rId15" imgW="3911600" imgH="990600" progId="Equation.3">
                  <p:embed/>
                </p:oleObj>
              </mc:Choice>
              <mc:Fallback>
                <p:oleObj name="Equation" r:id="rId15" imgW="3911600" imgH="990600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001" y="5736566"/>
                        <a:ext cx="4062837" cy="971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1" name="Object 9"/>
          <p:cNvGraphicFramePr>
            <a:graphicFrameLocks noChangeAspect="1"/>
          </p:cNvGraphicFramePr>
          <p:nvPr/>
        </p:nvGraphicFramePr>
        <p:xfrm>
          <a:off x="5880100" y="4835525"/>
          <a:ext cx="29225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1" name="Equation" r:id="rId17" imgW="2451100" imgH="444500" progId="Equation.3">
                  <p:embed/>
                </p:oleObj>
              </mc:Choice>
              <mc:Fallback>
                <p:oleObj name="Equation" r:id="rId17" imgW="2451100" imgH="44450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4835525"/>
                        <a:ext cx="2922588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  <p:bldP spid="1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C78F-530B-467F-A562-10582148EA59}" type="slidenum">
              <a:rPr lang="en-US"/>
              <a:pPr/>
              <a:t>5</a:t>
            </a:fld>
            <a:endParaRPr lang="th-TH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Other Thermodynamics Functions</a:t>
            </a:r>
            <a:endParaRPr lang="th-TH" sz="44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Helmholtz energy</a:t>
            </a:r>
            <a:endParaRPr lang="th-TH"/>
          </a:p>
          <a:p>
            <a:endParaRPr lang="th-TH"/>
          </a:p>
          <a:p>
            <a:endParaRPr lang="th-TH" sz="2000"/>
          </a:p>
          <a:p>
            <a:r>
              <a:rPr lang="en-US"/>
              <a:t>The Pressure</a:t>
            </a:r>
          </a:p>
          <a:p>
            <a:endParaRPr lang="en-US"/>
          </a:p>
          <a:p>
            <a:endParaRPr lang="en-US"/>
          </a:p>
          <a:p>
            <a:endParaRPr lang="en-US" sz="1600"/>
          </a:p>
          <a:p>
            <a:r>
              <a:rPr lang="en-US"/>
              <a:t>The Enthalpy</a:t>
            </a:r>
          </a:p>
          <a:p>
            <a:endParaRPr lang="th-TH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949575" y="1663700"/>
          <a:ext cx="248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Equation" r:id="rId3" imgW="39787560" imgH="13808160" progId="Equation.3">
                  <p:embed/>
                </p:oleObj>
              </mc:Choice>
              <mc:Fallback>
                <p:oleObj name="Equation" r:id="rId3" imgW="39787560" imgH="1380816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1663700"/>
                        <a:ext cx="2489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957513" y="3067050"/>
          <a:ext cx="2108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Equation" r:id="rId5" imgW="33695640" imgH="29255400" progId="Equation.3">
                  <p:embed/>
                </p:oleObj>
              </mc:Choice>
              <mc:Fallback>
                <p:oleObj name="Equation" r:id="rId5" imgW="33695640" imgH="292554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3067050"/>
                        <a:ext cx="21082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070100" y="5141913"/>
          <a:ext cx="4927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Equation" r:id="rId7" imgW="78775560" imgH="15027840" progId="Equation.3">
                  <p:embed/>
                </p:oleObj>
              </mc:Choice>
              <mc:Fallback>
                <p:oleObj name="Equation" r:id="rId7" imgW="78775560" imgH="1502784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5141913"/>
                        <a:ext cx="49276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415396" y="1733909"/>
            <a:ext cx="5037827" cy="1009291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182-9E13-44E9-9CD7-FB534CD76930}" type="slidenum">
              <a:rPr lang="en-US" smtClean="0"/>
              <a:pPr/>
              <a:t>50</a:t>
            </a:fld>
            <a:endParaRPr lang="th-TH"/>
          </a:p>
        </p:txBody>
      </p:sp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2873106" y="1900447"/>
          <a:ext cx="384968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9" name="Equation" r:id="rId3" imgW="1713756" imgH="266584" progId="Equation.3">
                  <p:embed/>
                </p:oleObj>
              </mc:Choice>
              <mc:Fallback>
                <p:oleObj name="Equation" r:id="rId3" imgW="1713756" imgH="266584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106" y="1900447"/>
                        <a:ext cx="3849687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4477109" y="2087592"/>
            <a:ext cx="645803" cy="238664"/>
            <a:chOff x="4399471" y="2070340"/>
            <a:chExt cx="855882" cy="316301"/>
          </a:xfrm>
        </p:grpSpPr>
        <p:grpSp>
          <p:nvGrpSpPr>
            <p:cNvPr id="15" name="Group 14"/>
            <p:cNvGrpSpPr/>
            <p:nvPr/>
          </p:nvGrpSpPr>
          <p:grpSpPr>
            <a:xfrm>
              <a:off x="4399471" y="2070340"/>
              <a:ext cx="841505" cy="112143"/>
              <a:chOff x="4399471" y="2070340"/>
              <a:chExt cx="841505" cy="11214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4399471" y="2182483"/>
                <a:ext cx="819509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eeform 13"/>
              <p:cNvSpPr/>
              <p:nvPr/>
            </p:nvSpPr>
            <p:spPr>
              <a:xfrm>
                <a:off x="5089584" y="2070340"/>
                <a:ext cx="151392" cy="112143"/>
              </a:xfrm>
              <a:custGeom>
                <a:avLst/>
                <a:gdLst>
                  <a:gd name="connsiteX0" fmla="*/ 0 w 232913"/>
                  <a:gd name="connsiteY0" fmla="*/ 172529 h 172529"/>
                  <a:gd name="connsiteX1" fmla="*/ 232913 w 232913"/>
                  <a:gd name="connsiteY1" fmla="*/ 172529 h 172529"/>
                  <a:gd name="connsiteX2" fmla="*/ 0 w 232913"/>
                  <a:gd name="connsiteY2" fmla="*/ 0 h 172529"/>
                  <a:gd name="connsiteX3" fmla="*/ 0 w 232913"/>
                  <a:gd name="connsiteY3" fmla="*/ 172529 h 17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913" h="172529">
                    <a:moveTo>
                      <a:pt x="0" y="172529"/>
                    </a:moveTo>
                    <a:lnTo>
                      <a:pt x="232913" y="172529"/>
                    </a:lnTo>
                    <a:lnTo>
                      <a:pt x="0" y="0"/>
                    </a:lnTo>
                    <a:lnTo>
                      <a:pt x="0" y="1725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n>
                    <a:solidFill>
                      <a:schemeClr val="bg1"/>
                    </a:solidFill>
                  </a:ln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rot="10800000">
              <a:off x="4413848" y="2274498"/>
              <a:ext cx="841505" cy="112143"/>
              <a:chOff x="4399471" y="2078966"/>
              <a:chExt cx="841505" cy="112143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4399471" y="2182483"/>
                <a:ext cx="819509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 17"/>
              <p:cNvSpPr/>
              <p:nvPr/>
            </p:nvSpPr>
            <p:spPr>
              <a:xfrm>
                <a:off x="5089584" y="2078966"/>
                <a:ext cx="151392" cy="112143"/>
              </a:xfrm>
              <a:custGeom>
                <a:avLst/>
                <a:gdLst>
                  <a:gd name="connsiteX0" fmla="*/ 0 w 232913"/>
                  <a:gd name="connsiteY0" fmla="*/ 172529 h 172529"/>
                  <a:gd name="connsiteX1" fmla="*/ 232913 w 232913"/>
                  <a:gd name="connsiteY1" fmla="*/ 172529 h 172529"/>
                  <a:gd name="connsiteX2" fmla="*/ 0 w 232913"/>
                  <a:gd name="connsiteY2" fmla="*/ 0 h 172529"/>
                  <a:gd name="connsiteX3" fmla="*/ 0 w 232913"/>
                  <a:gd name="connsiteY3" fmla="*/ 172529 h 17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913" h="172529">
                    <a:moveTo>
                      <a:pt x="0" y="172529"/>
                    </a:moveTo>
                    <a:lnTo>
                      <a:pt x="232913" y="172529"/>
                    </a:lnTo>
                    <a:lnTo>
                      <a:pt x="0" y="0"/>
                    </a:lnTo>
                    <a:lnTo>
                      <a:pt x="0" y="1725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n>
                    <a:solidFill>
                      <a:schemeClr val="bg1"/>
                    </a:solidFill>
                  </a:ln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5761-3A7F-4251-BEED-9D03038D2E45}" type="slidenum">
              <a:rPr lang="en-US"/>
              <a:pPr/>
              <a:t>51</a:t>
            </a:fld>
            <a:endParaRPr lang="th-TH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State of the system</a:t>
            </a:r>
          </a:p>
          <a:p>
            <a:pPr lvl="1"/>
            <a:r>
              <a:rPr lang="en-US" sz="2400"/>
              <a:t>Thermodynamic state (T,V,n, etc.)</a:t>
            </a:r>
          </a:p>
          <a:p>
            <a:pPr lvl="1"/>
            <a:r>
              <a:rPr lang="en-US" sz="2400"/>
              <a:t>Microscopic state (Quantum state: </a:t>
            </a:r>
            <a:r>
              <a:rPr lang="en-US" sz="2400" i="1"/>
              <a:t>n,l,m</a:t>
            </a:r>
            <a:r>
              <a:rPr lang="en-US" sz="2400" i="1" baseline="-25000"/>
              <a:t>l</a:t>
            </a:r>
            <a:r>
              <a:rPr lang="en-US" sz="2400" i="1"/>
              <a:t>,m</a:t>
            </a:r>
            <a:r>
              <a:rPr lang="en-US" sz="2400" i="1" baseline="-25000"/>
              <a:t>s</a:t>
            </a:r>
            <a:r>
              <a:rPr lang="en-US" sz="2400"/>
              <a:t>)</a:t>
            </a:r>
          </a:p>
          <a:p>
            <a:r>
              <a:rPr lang="en-US" sz="2800"/>
              <a:t>Postulations</a:t>
            </a:r>
          </a:p>
          <a:p>
            <a:pPr lvl="1"/>
            <a:r>
              <a:rPr lang="en-US" sz="2400"/>
              <a:t>The measured time average of a macroscopic property in the system of interest is equal to the average value of that property in the ensemble.</a:t>
            </a:r>
          </a:p>
          <a:p>
            <a:pPr lvl="1"/>
            <a:r>
              <a:rPr lang="en-US" sz="2400"/>
              <a:t>For a thermodynamic systme of fixed volume, composition, and temperature (canonical ensemble), all quantum states (of the system) that have equal energy have equal probability of occuring.</a:t>
            </a:r>
            <a:endParaRPr lang="th-TH" sz="2400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3281363" y="5789613"/>
          <a:ext cx="2233612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Equation" r:id="rId3" imgW="23542560" imgH="7710840" progId="Equation.3">
                  <p:embed/>
                </p:oleObj>
              </mc:Choice>
              <mc:Fallback>
                <p:oleObj name="Equation" r:id="rId3" imgW="23542560" imgH="77108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3" y="5789613"/>
                        <a:ext cx="2233612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B1B5-6E0D-41A8-8EB4-32785B5EF013}" type="slidenum">
              <a:rPr lang="en-US"/>
              <a:pPr/>
              <a:t>52</a:t>
            </a:fld>
            <a:endParaRPr lang="th-TH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25" y="515938"/>
            <a:ext cx="333375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523875"/>
            <a:ext cx="33242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D543-3DD8-432F-82F4-A93F9C252CA4}" type="slidenum">
              <a:rPr lang="en-US"/>
              <a:pPr/>
              <a:t>53</a:t>
            </a:fld>
            <a:endParaRPr lang="th-TH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650" y="495300"/>
            <a:ext cx="332422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863" y="504825"/>
            <a:ext cx="333375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8954-EB99-490C-A0C3-A2EFE9963A21}" type="slidenum">
              <a:rPr lang="en-US"/>
              <a:pPr/>
              <a:t>54</a:t>
            </a:fld>
            <a:endParaRPr lang="th-TH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075" y="134938"/>
            <a:ext cx="5768975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BAF-280F-46C5-91AE-654B58A278BB}" type="slidenum">
              <a:rPr lang="en-US"/>
              <a:pPr/>
              <a:t>55</a:t>
            </a:fld>
            <a:endParaRPr lang="th-TH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1047750"/>
            <a:ext cx="9121775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EB25-78E2-427D-B5FD-72EBA5A63E8E}" type="slidenum">
              <a:rPr lang="en-US"/>
              <a:pPr/>
              <a:t>6</a:t>
            </a:fld>
            <a:endParaRPr lang="th-TH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Other Thermodynamics Functions</a:t>
            </a:r>
            <a:endParaRPr lang="th-TH" sz="44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Gibbs energy</a:t>
            </a:r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For an ideal gas</a:t>
            </a:r>
          </a:p>
          <a:p>
            <a:pPr lvl="1"/>
            <a:endParaRPr lang="en-US"/>
          </a:p>
          <a:p>
            <a:pPr lvl="1"/>
            <a:r>
              <a:rPr lang="en-US"/>
              <a:t>For indistinguishable molecules</a:t>
            </a:r>
            <a:endParaRPr lang="th-TH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252416" y="1541009"/>
          <a:ext cx="44958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6" name="Equation" r:id="rId3" imgW="71871480" imgH="21125160" progId="Equation.3">
                  <p:embed/>
                </p:oleObj>
              </mc:Choice>
              <mc:Fallback>
                <p:oleObj name="Equation" r:id="rId3" imgW="71871480" imgH="21125160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416" y="1541009"/>
                        <a:ext cx="4495800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3914775" y="2854325"/>
          <a:ext cx="15906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7" name="Equation" r:id="rId5" imgW="21917880" imgH="6491160" progId="Equation.3">
                  <p:embed/>
                </p:oleObj>
              </mc:Choice>
              <mc:Fallback>
                <p:oleObj name="Equation" r:id="rId5" imgW="21917880" imgH="649116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2854325"/>
                        <a:ext cx="15906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2197100" y="3335977"/>
          <a:ext cx="335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8" name="Equation" r:id="rId7" imgW="53595720" imgH="6491160" progId="Equation.3">
                  <p:embed/>
                </p:oleObj>
              </mc:Choice>
              <mc:Fallback>
                <p:oleObj name="Equation" r:id="rId7" imgW="53595720" imgH="6491160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3335977"/>
                        <a:ext cx="3352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2176587" y="4279570"/>
          <a:ext cx="4673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9" name="Equation" r:id="rId9" imgW="74714400" imgH="19499400" progId="Equation.3">
                  <p:embed/>
                </p:oleObj>
              </mc:Choice>
              <mc:Fallback>
                <p:oleObj name="Equation" r:id="rId9" imgW="74714400" imgH="1949940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587" y="4279570"/>
                        <a:ext cx="46736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44F0-1351-488D-9855-E4D765BDA122}" type="slidenum">
              <a:rPr lang="en-US"/>
              <a:pPr/>
              <a:t>7</a:t>
            </a:fld>
            <a:endParaRPr lang="th-TH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The Molecular Partition Function</a:t>
            </a:r>
            <a:endParaRPr lang="th-TH" sz="44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1052513"/>
            <a:ext cx="8559800" cy="5078412"/>
          </a:xfrm>
        </p:spPr>
        <p:txBody>
          <a:bodyPr/>
          <a:lstStyle/>
          <a:p>
            <a:r>
              <a:rPr lang="en-US"/>
              <a:t>The energy of a molecule is the sum of contribution from its different modes of motion.</a:t>
            </a:r>
          </a:p>
          <a:p>
            <a:endParaRPr lang="en-US" sz="2400"/>
          </a:p>
          <a:p>
            <a:pPr lvl="1"/>
            <a:r>
              <a:rPr lang="en-US"/>
              <a:t>The separation of energy is only approximation.</a:t>
            </a:r>
          </a:p>
          <a:p>
            <a:pPr lvl="2"/>
            <a:r>
              <a:rPr lang="en-US"/>
              <a:t>Born-Oppenheimer Approximation</a:t>
            </a:r>
          </a:p>
          <a:p>
            <a:pPr lvl="2"/>
            <a:r>
              <a:rPr lang="en-US"/>
              <a:t>Rigid Rotor Approximation</a:t>
            </a:r>
          </a:p>
          <a:p>
            <a:r>
              <a:rPr lang="en-US"/>
              <a:t>The partition function is a product of each contributions.</a:t>
            </a:r>
            <a:endParaRPr lang="th-TH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2576513" y="2374900"/>
          <a:ext cx="3860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Equation" r:id="rId3" imgW="43442640" imgH="7710840" progId="Equation.3">
                  <p:embed/>
                </p:oleObj>
              </mc:Choice>
              <mc:Fallback>
                <p:oleObj name="Equation" r:id="rId3" imgW="43442640" imgH="771084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2374900"/>
                        <a:ext cx="3860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967038" y="5395913"/>
          <a:ext cx="42545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Equation" r:id="rId5" imgW="60905880" imgH="19499400" progId="Equation.3">
                  <p:embed/>
                </p:oleObj>
              </mc:Choice>
              <mc:Fallback>
                <p:oleObj name="Equation" r:id="rId5" imgW="60905880" imgH="194994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5395913"/>
                        <a:ext cx="4254500" cy="136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182-9E13-44E9-9CD7-FB534CD76930}" type="slidenum">
              <a:rPr lang="en-US" smtClean="0"/>
              <a:pPr/>
              <a:t>8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316" y="487125"/>
            <a:ext cx="7488142" cy="56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00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คำถาม 11</a:t>
            </a:r>
            <a:endParaRPr lang="th-TH" sz="600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400" smtClean="0">
                <a:latin typeface="TH SarabunPSK" pitchFamily="34" charset="-34"/>
                <a:cs typeface="TH SarabunPSK" pitchFamily="34" charset="-34"/>
              </a:rPr>
              <a:t>ค่า </a:t>
            </a:r>
            <a:r>
              <a:rPr lang="en-US" sz="4400" smtClean="0">
                <a:latin typeface="TH SarabunPSK" pitchFamily="34" charset="-34"/>
                <a:cs typeface="TH SarabunPSK" pitchFamily="34" charset="-34"/>
              </a:rPr>
              <a:t>partition function q</a:t>
            </a:r>
            <a:r>
              <a:rPr lang="en-US" sz="4400" baseline="30000" smtClean="0">
                <a:latin typeface="TH SarabunPSK" pitchFamily="34" charset="-34"/>
                <a:cs typeface="TH SarabunPSK" pitchFamily="34" charset="-34"/>
              </a:rPr>
              <a:t>T</a:t>
            </a:r>
            <a:r>
              <a:rPr lang="en-US" sz="4400" smtClean="0">
                <a:latin typeface="TH SarabunPSK" pitchFamily="34" charset="-34"/>
                <a:cs typeface="TH SarabunPSK" pitchFamily="34" charset="-34"/>
              </a:rPr>
              <a:t> q</a:t>
            </a:r>
            <a:r>
              <a:rPr lang="en-US" sz="4400" baseline="30000" smtClean="0">
                <a:latin typeface="TH SarabunPSK" pitchFamily="34" charset="-34"/>
                <a:cs typeface="TH SarabunPSK" pitchFamily="34" charset="-34"/>
              </a:rPr>
              <a:t>V</a:t>
            </a:r>
            <a:r>
              <a:rPr lang="en-US" sz="4400" smtClean="0">
                <a:latin typeface="TH SarabunPSK" pitchFamily="34" charset="-34"/>
                <a:cs typeface="TH SarabunPSK" pitchFamily="34" charset="-34"/>
              </a:rPr>
              <a:t> q</a:t>
            </a:r>
            <a:r>
              <a:rPr lang="en-US" sz="4400" baseline="30000" smtClean="0">
                <a:latin typeface="TH SarabunPSK" pitchFamily="34" charset="-34"/>
                <a:cs typeface="TH SarabunPSK" pitchFamily="34" charset="-34"/>
              </a:rPr>
              <a:t>R</a:t>
            </a:r>
            <a:r>
              <a:rPr lang="en-US" sz="4400" smtClean="0">
                <a:latin typeface="TH SarabunPSK" pitchFamily="34" charset="-34"/>
                <a:cs typeface="TH SarabunPSK" pitchFamily="34" charset="-34"/>
              </a:rPr>
              <a:t> q</a:t>
            </a:r>
            <a:r>
              <a:rPr lang="en-US" sz="4400" baseline="30000" smtClean="0">
                <a:latin typeface="TH SarabunPSK" pitchFamily="34" charset="-34"/>
                <a:cs typeface="TH SarabunPSK" pitchFamily="34" charset="-34"/>
              </a:rPr>
              <a:t>E</a:t>
            </a:r>
            <a:r>
              <a:rPr lang="en-US" sz="440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smtClean="0">
                <a:latin typeface="TH SarabunPSK" pitchFamily="34" charset="-34"/>
                <a:cs typeface="TH SarabunPSK" pitchFamily="34" charset="-34"/>
              </a:rPr>
              <a:t>คืออะไร</a:t>
            </a:r>
          </a:p>
          <a:p>
            <a:r>
              <a:rPr lang="th-TH" sz="4400" smtClean="0">
                <a:latin typeface="TH SarabunPSK" pitchFamily="34" charset="-34"/>
                <a:cs typeface="TH SarabunPSK" pitchFamily="34" charset="-34"/>
              </a:rPr>
              <a:t>แต่ละชนิดที่มีค่าแตกต่างกันอย่างไร</a:t>
            </a:r>
          </a:p>
          <a:p>
            <a:r>
              <a:rPr lang="th-TH" sz="4400" smtClean="0">
                <a:latin typeface="TH SarabunPSK" pitchFamily="34" charset="-34"/>
                <a:cs typeface="TH SarabunPSK" pitchFamily="34" charset="-34"/>
              </a:rPr>
              <a:t>ค่า </a:t>
            </a:r>
            <a:r>
              <a:rPr lang="en-US" sz="3600" smtClean="0">
                <a:latin typeface="Symbol" pitchFamily="18" charset="2"/>
                <a:cs typeface="TH SarabunPSK" pitchFamily="34" charset="-34"/>
              </a:rPr>
              <a:t>q</a:t>
            </a:r>
            <a:r>
              <a:rPr lang="en-US" sz="4400" baseline="30000" smtClean="0">
                <a:latin typeface="TH SarabunPSK" pitchFamily="34" charset="-34"/>
                <a:cs typeface="TH SarabunPSK" pitchFamily="34" charset="-34"/>
              </a:rPr>
              <a:t>R</a:t>
            </a:r>
            <a:r>
              <a:rPr lang="en-US" sz="440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3600" smtClean="0">
                <a:latin typeface="Symbol" pitchFamily="18" charset="2"/>
                <a:cs typeface="TH SarabunPSK" pitchFamily="34" charset="-34"/>
              </a:rPr>
              <a:t>q</a:t>
            </a:r>
            <a:r>
              <a:rPr lang="en-US" sz="4400" baseline="30000" smtClean="0">
                <a:latin typeface="TH SarabunPSK" pitchFamily="34" charset="-34"/>
                <a:cs typeface="TH SarabunPSK" pitchFamily="34" charset="-34"/>
              </a:rPr>
              <a:t>V</a:t>
            </a:r>
            <a:r>
              <a:rPr lang="en-US" sz="440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smtClean="0">
                <a:latin typeface="TH SarabunPSK" pitchFamily="34" charset="-34"/>
                <a:cs typeface="TH SarabunPSK" pitchFamily="34" charset="-34"/>
              </a:rPr>
              <a:t>คืออะไร มีประโยชน์อย่างไร</a:t>
            </a:r>
            <a:endParaRPr lang="th-TH" sz="4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182-9E13-44E9-9CD7-FB534CD76930}" type="slidenum">
              <a:rPr lang="en-US" smtClean="0"/>
              <a:pPr/>
              <a:t>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 Narrow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4950</TotalTime>
  <Words>1567</Words>
  <Application>Microsoft Office PowerPoint</Application>
  <PresentationFormat>On-screen Show (4:3)</PresentationFormat>
  <Paragraphs>479</Paragraphs>
  <Slides>55</Slides>
  <Notes>1</Notes>
  <HiddenSlides>6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71" baseType="lpstr">
      <vt:lpstr>Albertus MT</vt:lpstr>
      <vt:lpstr>Angsana New</vt:lpstr>
      <vt:lpstr>Arial</vt:lpstr>
      <vt:lpstr>Arial Narrow</vt:lpstr>
      <vt:lpstr>Century Gothic</vt:lpstr>
      <vt:lpstr>Magneto</vt:lpstr>
      <vt:lpstr>Symbol</vt:lpstr>
      <vt:lpstr>Tahoma</vt:lpstr>
      <vt:lpstr>TH Baijam</vt:lpstr>
      <vt:lpstr>TH SarabunPSK</vt:lpstr>
      <vt:lpstr>Times New Roman</vt:lpstr>
      <vt:lpstr>Wingdings</vt:lpstr>
      <vt:lpstr>Orbit</vt:lpstr>
      <vt:lpstr>Equation</vt:lpstr>
      <vt:lpstr>สมการ</vt:lpstr>
      <vt:lpstr>Microsoft Equation 3.0</vt:lpstr>
      <vt:lpstr>Physical Chemistry IV 01403343  The Use of Statistical Thermodynamics</vt:lpstr>
      <vt:lpstr>Thermodynamics &amp; Partition Functions</vt:lpstr>
      <vt:lpstr>Maxwell Relation</vt:lpstr>
      <vt:lpstr>Thermodynamics Functions</vt:lpstr>
      <vt:lpstr>Other Thermodynamics Functions</vt:lpstr>
      <vt:lpstr>Other Thermodynamics Functions</vt:lpstr>
      <vt:lpstr>The Molecular Partition Function</vt:lpstr>
      <vt:lpstr>PowerPoint Presentation</vt:lpstr>
      <vt:lpstr>คำถาม 11</vt:lpstr>
      <vt:lpstr>Partition Function Contributions</vt:lpstr>
      <vt:lpstr>Rigid Rotors</vt:lpstr>
      <vt:lpstr>Moment of Inertia</vt:lpstr>
      <vt:lpstr>Rigid Rotor</vt:lpstr>
      <vt:lpstr>Partition Function Contributions</vt:lpstr>
      <vt:lpstr>PowerPoint Presentation</vt:lpstr>
      <vt:lpstr>PowerPoint Presentation</vt:lpstr>
      <vt:lpstr>Metaphor</vt:lpstr>
      <vt:lpstr>Partition Function Contributions</vt:lpstr>
      <vt:lpstr>Partition Function Contributions</vt:lpstr>
      <vt:lpstr>Energy Levels</vt:lpstr>
      <vt:lpstr>HW1</vt:lpstr>
      <vt:lpstr>คำถาม 12</vt:lpstr>
      <vt:lpstr>The Overall Partition Function</vt:lpstr>
      <vt:lpstr>Example: Vibrational Partion Function</vt:lpstr>
      <vt:lpstr>Using Statistical Thermodynamics</vt:lpstr>
      <vt:lpstr>PowerPoint Presentation</vt:lpstr>
      <vt:lpstr>PowerPoint Presentation</vt:lpstr>
      <vt:lpstr>Heat Capacity</vt:lpstr>
      <vt:lpstr>Heat Capacity</vt:lpstr>
      <vt:lpstr>Individual Contributions</vt:lpstr>
      <vt:lpstr>The Overall Heat Capacity</vt:lpstr>
      <vt:lpstr>Example</vt:lpstr>
      <vt:lpstr>Equation of State</vt:lpstr>
      <vt:lpstr>Equations of State</vt:lpstr>
      <vt:lpstr>Residual Entropy</vt:lpstr>
      <vt:lpstr>Origin of Residual Entropy</vt:lpstr>
      <vt:lpstr>Residual entropies of molecules</vt:lpstr>
      <vt:lpstr>คำถาม 13</vt:lpstr>
      <vt:lpstr>Equilibrium Constant</vt:lpstr>
      <vt:lpstr>Equilibrium Constant</vt:lpstr>
      <vt:lpstr>PowerPoint Presentation</vt:lpstr>
      <vt:lpstr>A Dissociation Equilibrium</vt:lpstr>
      <vt:lpstr>PowerPoint Presentation</vt:lpstr>
      <vt:lpstr>Example: K of Na2 dissociation</vt:lpstr>
      <vt:lpstr>PowerPoint Presentation</vt:lpstr>
      <vt:lpstr>Equilibrium and Partition Function</vt:lpstr>
      <vt:lpstr>Contributions to the equilibrium constant</vt:lpstr>
      <vt:lpstr>The ratio of reactants and products at equilibrium</vt:lpstr>
      <vt:lpstr>Calculations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 ETH0 -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Canonical Ensemble</dc:title>
  <dc:creator>Piti</dc:creator>
  <cp:lastModifiedBy>PTT</cp:lastModifiedBy>
  <cp:revision>159</cp:revision>
  <dcterms:created xsi:type="dcterms:W3CDTF">2008-11-26T23:13:58Z</dcterms:created>
  <dcterms:modified xsi:type="dcterms:W3CDTF">2016-03-16T01:30:10Z</dcterms:modified>
</cp:coreProperties>
</file>