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handoutMasterIdLst>
    <p:handoutMasterId r:id="rId31"/>
  </p:handoutMasterIdLst>
  <p:sldIdLst>
    <p:sldId id="256" r:id="rId2"/>
    <p:sldId id="284" r:id="rId3"/>
    <p:sldId id="283" r:id="rId4"/>
    <p:sldId id="258" r:id="rId5"/>
    <p:sldId id="285" r:id="rId6"/>
    <p:sldId id="259" r:id="rId7"/>
    <p:sldId id="260" r:id="rId8"/>
    <p:sldId id="261" r:id="rId9"/>
    <p:sldId id="263" r:id="rId10"/>
    <p:sldId id="264" r:id="rId11"/>
    <p:sldId id="280" r:id="rId12"/>
    <p:sldId id="281" r:id="rId13"/>
    <p:sldId id="266" r:id="rId14"/>
    <p:sldId id="262" r:id="rId15"/>
    <p:sldId id="265" r:id="rId16"/>
    <p:sldId id="277" r:id="rId17"/>
    <p:sldId id="282" r:id="rId18"/>
    <p:sldId id="267" r:id="rId19"/>
    <p:sldId id="275" r:id="rId20"/>
    <p:sldId id="271" r:id="rId21"/>
    <p:sldId id="272" r:id="rId22"/>
    <p:sldId id="273" r:id="rId23"/>
    <p:sldId id="268" r:id="rId24"/>
    <p:sldId id="278" r:id="rId25"/>
    <p:sldId id="270" r:id="rId26"/>
    <p:sldId id="276" r:id="rId27"/>
    <p:sldId id="274" r:id="rId28"/>
    <p:sldId id="279" r:id="rId29"/>
  </p:sldIdLst>
  <p:sldSz cx="9144000" cy="6858000" type="screen4x3"/>
  <p:notesSz cx="7099300" cy="10234613"/>
  <p:defaultTextStyle>
    <a:defPPr>
      <a:defRPr lang="th-TH"/>
    </a:defPPr>
    <a:lvl1pPr algn="l" rtl="0" fontAlgn="base">
      <a:spcBef>
        <a:spcPct val="0"/>
      </a:spcBef>
      <a:spcAft>
        <a:spcPct val="0"/>
      </a:spcAft>
      <a:defRPr kern="1200">
        <a:solidFill>
          <a:schemeClr val="tx1"/>
        </a:solidFill>
        <a:latin typeface="Arial"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Arial"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Arial"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Arial"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Arial" pitchFamily="34" charset="0"/>
        <a:ea typeface="+mn-ea"/>
        <a:cs typeface="Angsana New" pitchFamily="18" charset="-34"/>
      </a:defRPr>
    </a:lvl5pPr>
    <a:lvl6pPr marL="2286000" algn="l" defTabSz="914400" rtl="0" eaLnBrk="1" latinLnBrk="0" hangingPunct="1">
      <a:defRPr kern="1200">
        <a:solidFill>
          <a:schemeClr val="tx1"/>
        </a:solidFill>
        <a:latin typeface="Arial" pitchFamily="34" charset="0"/>
        <a:ea typeface="+mn-ea"/>
        <a:cs typeface="Angsana New" pitchFamily="18" charset="-34"/>
      </a:defRPr>
    </a:lvl6pPr>
    <a:lvl7pPr marL="2743200" algn="l" defTabSz="914400" rtl="0" eaLnBrk="1" latinLnBrk="0" hangingPunct="1">
      <a:defRPr kern="1200">
        <a:solidFill>
          <a:schemeClr val="tx1"/>
        </a:solidFill>
        <a:latin typeface="Arial" pitchFamily="34" charset="0"/>
        <a:ea typeface="+mn-ea"/>
        <a:cs typeface="Angsana New" pitchFamily="18" charset="-34"/>
      </a:defRPr>
    </a:lvl7pPr>
    <a:lvl8pPr marL="3200400" algn="l" defTabSz="914400" rtl="0" eaLnBrk="1" latinLnBrk="0" hangingPunct="1">
      <a:defRPr kern="1200">
        <a:solidFill>
          <a:schemeClr val="tx1"/>
        </a:solidFill>
        <a:latin typeface="Arial" pitchFamily="34" charset="0"/>
        <a:ea typeface="+mn-ea"/>
        <a:cs typeface="Angsana New" pitchFamily="18" charset="-34"/>
      </a:defRPr>
    </a:lvl8pPr>
    <a:lvl9pPr marL="3657600" algn="l" defTabSz="914400" rtl="0" eaLnBrk="1" latinLnBrk="0" hangingPunct="1">
      <a:defRPr kern="1200">
        <a:solidFill>
          <a:schemeClr val="tx1"/>
        </a:solidFill>
        <a:latin typeface="Arial" pitchFamily="34" charset="0"/>
        <a:ea typeface="+mn-ea"/>
        <a:cs typeface="Angsana New" pitchFamily="18" charset="-34"/>
      </a:defRPr>
    </a:lvl9pPr>
  </p:defaultTextStyle>
  <p:extLst>
    <p:ext uri="{EFAFB233-063F-42B5-8137-9DF3F51BA10A}">
      <p15:sldGuideLst xmlns:p15="http://schemas.microsoft.com/office/powerpoint/2012/main" xmlns="">
        <p15:guide id="1" orient="horz" pos="2193">
          <p15:clr>
            <a:srgbClr val="A4A3A4"/>
          </p15:clr>
        </p15:guide>
        <p15:guide id="2" pos="28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3399"/>
    <a:srgbClr val="6699FF"/>
    <a:srgbClr val="FF6699"/>
    <a:srgbClr val="FF6600"/>
    <a:srgbClr val="FF33CC"/>
    <a:srgbClr val="FFCC00"/>
    <a:srgbClr val="33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93560" autoAdjust="0"/>
  </p:normalViewPr>
  <p:slideViewPr>
    <p:cSldViewPr snapToGrid="0">
      <p:cViewPr varScale="1">
        <p:scale>
          <a:sx n="59" d="100"/>
          <a:sy n="59" d="100"/>
        </p:scale>
        <p:origin x="-594" y="-78"/>
      </p:cViewPr>
      <p:guideLst>
        <p:guide orient="horz" pos="2193"/>
        <p:guide pos="282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US" smtClean="0"/>
              <a:t>01403343 Chem:KU-KPS</a:t>
            </a:r>
            <a:endParaRPr lang="th-TH"/>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08C19D57-D504-47D7-B3A4-D70BB7D74A3D}" type="datetimeFigureOut">
              <a:rPr lang="th-TH" smtClean="0"/>
              <a:pPr/>
              <a:t>25/04/59</a:t>
            </a:fld>
            <a:endParaRPr lang="th-TH"/>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th-TH"/>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D9852E5C-3D2E-4014-9954-B0A3A4BE8389}" type="slidenum">
              <a:rPr lang="th-TH" smtClean="0"/>
              <a:pPr/>
              <a:t>‹#›</a:t>
            </a:fld>
            <a:endParaRPr lang="th-TH"/>
          </a:p>
        </p:txBody>
      </p:sp>
    </p:spTree>
    <p:extLst>
      <p:ext uri="{BB962C8B-B14F-4D97-AF65-F5344CB8AC3E}">
        <p14:creationId xmlns:p14="http://schemas.microsoft.com/office/powerpoint/2010/main" xmlns="" val="379861900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r>
              <a:rPr lang="en-US" smtClean="0"/>
              <a:t>01403343 Chem:KU-KPS</a:t>
            </a:r>
            <a:endParaRPr lang="th-TH"/>
          </a:p>
        </p:txBody>
      </p:sp>
      <p:sp>
        <p:nvSpPr>
          <p:cNvPr id="91139"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th-TH"/>
          </a:p>
        </p:txBody>
      </p:sp>
      <p:sp>
        <p:nvSpPr>
          <p:cNvPr id="911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p>
        </p:txBody>
      </p:sp>
      <p:sp>
        <p:nvSpPr>
          <p:cNvPr id="91142"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th-TH"/>
          </a:p>
        </p:txBody>
      </p:sp>
      <p:sp>
        <p:nvSpPr>
          <p:cNvPr id="91143"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E2D5121C-CE0F-4C31-9062-C4E1C6395263}" type="slidenum">
              <a:rPr lang="en-US"/>
              <a:pPr/>
              <a:t>‹#›</a:t>
            </a:fld>
            <a:endParaRPr lang="th-TH"/>
          </a:p>
        </p:txBody>
      </p:sp>
    </p:spTree>
    <p:extLst>
      <p:ext uri="{BB962C8B-B14F-4D97-AF65-F5344CB8AC3E}">
        <p14:creationId xmlns:p14="http://schemas.microsoft.com/office/powerpoint/2010/main" xmlns="" val="2937310851"/>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kern="1200">
        <a:solidFill>
          <a:schemeClr val="tx1"/>
        </a:solidFill>
        <a:latin typeface="Arial" pitchFamily="34" charset="0"/>
        <a:ea typeface="+mn-ea"/>
        <a:cs typeface="+mn-cs"/>
      </a:defRPr>
    </a:lvl1pPr>
    <a:lvl2pPr marL="457200" algn="l" rtl="0" fontAlgn="base">
      <a:spcBef>
        <a:spcPct val="30000"/>
      </a:spcBef>
      <a:spcAft>
        <a:spcPct val="0"/>
      </a:spcAft>
      <a:defRPr kern="1200">
        <a:solidFill>
          <a:schemeClr val="tx1"/>
        </a:solidFill>
        <a:latin typeface="Arial" pitchFamily="34" charset="0"/>
        <a:ea typeface="+mn-ea"/>
        <a:cs typeface="+mn-cs"/>
      </a:defRPr>
    </a:lvl2pPr>
    <a:lvl3pPr marL="914400" algn="l" rtl="0" fontAlgn="base">
      <a:spcBef>
        <a:spcPct val="30000"/>
      </a:spcBef>
      <a:spcAft>
        <a:spcPct val="0"/>
      </a:spcAft>
      <a:defRPr kern="1200">
        <a:solidFill>
          <a:schemeClr val="tx1"/>
        </a:solidFill>
        <a:latin typeface="Arial" pitchFamily="34" charset="0"/>
        <a:ea typeface="+mn-ea"/>
        <a:cs typeface="+mn-cs"/>
      </a:defRPr>
    </a:lvl3pPr>
    <a:lvl4pPr marL="1371600" algn="l" rtl="0" fontAlgn="base">
      <a:spcBef>
        <a:spcPct val="30000"/>
      </a:spcBef>
      <a:spcAft>
        <a:spcPct val="0"/>
      </a:spcAft>
      <a:defRPr kern="1200">
        <a:solidFill>
          <a:schemeClr val="tx1"/>
        </a:solidFill>
        <a:latin typeface="Arial" pitchFamily="34" charset="0"/>
        <a:ea typeface="+mn-ea"/>
        <a:cs typeface="+mn-cs"/>
      </a:defRPr>
    </a:lvl4pPr>
    <a:lvl5pPr marL="1828800" algn="l" rtl="0" fontAlgn="base">
      <a:spcBef>
        <a:spcPct val="3000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
        <p:nvSpPr>
          <p:cNvPr id="4" name="Slide Number Placeholder 3"/>
          <p:cNvSpPr>
            <a:spLocks noGrp="1"/>
          </p:cNvSpPr>
          <p:nvPr>
            <p:ph type="sldNum" sz="quarter" idx="10"/>
          </p:nvPr>
        </p:nvSpPr>
        <p:spPr/>
        <p:txBody>
          <a:bodyPr/>
          <a:lstStyle/>
          <a:p>
            <a:fld id="{E2D5121C-CE0F-4C31-9062-C4E1C6395263}" type="slidenum">
              <a:rPr lang="en-US" smtClean="0"/>
              <a:pPr/>
              <a:t>1</a:t>
            </a:fld>
            <a:endParaRPr lang="th-TH"/>
          </a:p>
        </p:txBody>
      </p:sp>
      <p:sp>
        <p:nvSpPr>
          <p:cNvPr id="5" name="Header Placeholder 4"/>
          <p:cNvSpPr>
            <a:spLocks noGrp="1"/>
          </p:cNvSpPr>
          <p:nvPr>
            <p:ph type="hdr" sz="quarter" idx="11"/>
          </p:nvPr>
        </p:nvSpPr>
        <p:spPr/>
        <p:txBody>
          <a:bodyPr/>
          <a:lstStyle/>
          <a:p>
            <a:r>
              <a:rPr lang="en-US" smtClean="0"/>
              <a:t>01403343 Chem:KU-KPS</a:t>
            </a:r>
            <a:endParaRPr lang="th-TH"/>
          </a:p>
        </p:txBody>
      </p:sp>
    </p:spTree>
    <p:extLst>
      <p:ext uri="{BB962C8B-B14F-4D97-AF65-F5344CB8AC3E}">
        <p14:creationId xmlns:p14="http://schemas.microsoft.com/office/powerpoint/2010/main" xmlns="" val="77044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3902075"/>
            <a:ext cx="3400425" cy="2949575"/>
            <a:chOff x="0" y="2458"/>
            <a:chExt cx="2142" cy="1858"/>
          </a:xfrm>
        </p:grpSpPr>
        <p:sp>
          <p:nvSpPr>
            <p:cNvPr id="1843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843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th-TH"/>
            </a:p>
          </p:txBody>
        </p:sp>
        <p:sp>
          <p:nvSpPr>
            <p:cNvPr id="1843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843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843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sp>
          <p:nvSpPr>
            <p:cNvPr id="1844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th-TH"/>
            </a:p>
          </p:txBody>
        </p:sp>
        <p:sp>
          <p:nvSpPr>
            <p:cNvPr id="1844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grpSp>
      <p:sp>
        <p:nvSpPr>
          <p:cNvPr id="18442" name="Rectangle 10"/>
          <p:cNvSpPr>
            <a:spLocks noGrp="1" noChangeArrowheads="1"/>
          </p:cNvSpPr>
          <p:nvPr>
            <p:ph type="ctrTitle" sz="quarter"/>
          </p:nvPr>
        </p:nvSpPr>
        <p:spPr>
          <a:xfrm>
            <a:off x="685800" y="1873250"/>
            <a:ext cx="7772400" cy="1555750"/>
          </a:xfrm>
        </p:spPr>
        <p:txBody>
          <a:bodyPr/>
          <a:lstStyle>
            <a:lvl1pPr>
              <a:defRPr sz="4400"/>
            </a:lvl1pPr>
          </a:lstStyle>
          <a:p>
            <a:r>
              <a:rPr lang="en-US"/>
              <a:t>Click to edit Master title style</a:t>
            </a:r>
          </a:p>
        </p:txBody>
      </p:sp>
      <p:sp>
        <p:nvSpPr>
          <p:cNvPr id="1844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8444" name="Rectangle 12"/>
          <p:cNvSpPr>
            <a:spLocks noGrp="1" noChangeArrowheads="1"/>
          </p:cNvSpPr>
          <p:nvPr>
            <p:ph type="dt" sz="quarter" idx="2"/>
          </p:nvPr>
        </p:nvSpPr>
        <p:spPr/>
        <p:txBody>
          <a:bodyPr/>
          <a:lstStyle>
            <a:lvl1pPr>
              <a:defRPr/>
            </a:lvl1pPr>
          </a:lstStyle>
          <a:p>
            <a:endParaRPr lang="th-TH"/>
          </a:p>
        </p:txBody>
      </p:sp>
      <p:sp>
        <p:nvSpPr>
          <p:cNvPr id="18445" name="Rectangle 13"/>
          <p:cNvSpPr>
            <a:spLocks noGrp="1" noChangeArrowheads="1"/>
          </p:cNvSpPr>
          <p:nvPr>
            <p:ph type="ftr" sz="quarter" idx="3"/>
          </p:nvPr>
        </p:nvSpPr>
        <p:spPr/>
        <p:txBody>
          <a:bodyPr/>
          <a:lstStyle>
            <a:lvl1pPr>
              <a:defRPr/>
            </a:lvl1pPr>
          </a:lstStyle>
          <a:p>
            <a:endParaRPr lang="th-TH"/>
          </a:p>
        </p:txBody>
      </p:sp>
      <p:sp>
        <p:nvSpPr>
          <p:cNvPr id="18446" name="Rectangle 14"/>
          <p:cNvSpPr>
            <a:spLocks noGrp="1" noChangeArrowheads="1"/>
          </p:cNvSpPr>
          <p:nvPr>
            <p:ph type="sldNum" sz="quarter" idx="4"/>
          </p:nvPr>
        </p:nvSpPr>
        <p:spPr>
          <a:xfrm>
            <a:off x="6553200" y="6248400"/>
            <a:ext cx="2133600" cy="457200"/>
          </a:xfrm>
        </p:spPr>
        <p:txBody>
          <a:bodyPr/>
          <a:lstStyle>
            <a:lvl1pPr>
              <a:defRPr sz="1000" b="0"/>
            </a:lvl1pPr>
          </a:lstStyle>
          <a:p>
            <a:fld id="{E547C6D3-5C49-460C-9D77-C4B2245A2926}" type="slidenum">
              <a:rPr lang="en-US"/>
              <a:pPr/>
              <a:t>‹#›</a:t>
            </a:fld>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8442"/>
                                        </p:tgtEl>
                                        <p:attrNameLst>
                                          <p:attrName>style.visibility</p:attrName>
                                        </p:attrNameLst>
                                      </p:cBhvr>
                                      <p:to>
                                        <p:strVal val="visible"/>
                                      </p:to>
                                    </p:set>
                                    <p:animEffect transition="in" filter="barn(outVertical)">
                                      <p:cBhvr>
                                        <p:cTn id="7" dur="500"/>
                                        <p:tgtEl>
                                          <p:spTgt spid="184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443">
                                            <p:txEl>
                                              <p:pRg st="0" end="0"/>
                                            </p:txEl>
                                          </p:spTgt>
                                        </p:tgtEl>
                                        <p:attrNameLst>
                                          <p:attrName>style.visibility</p:attrName>
                                        </p:attrNameLst>
                                      </p:cBhvr>
                                      <p:to>
                                        <p:strVal val="visible"/>
                                      </p:to>
                                    </p:set>
                                    <p:animEffect transition="in" filter="wipe(up)">
                                      <p:cBhvr>
                                        <p:cTn id="11" dur="500"/>
                                        <p:tgtEl>
                                          <p:spTgt spid="18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autoUpdateAnimBg="0"/>
      <p:bldP spid="18443" grpId="0" build="p" autoUpdateAnimBg="0" advAuto="0">
        <p:tmplLst>
          <p:tmpl lvl="1">
            <p:tnLst>
              <p:par>
                <p:cTn presetID="22" presetClass="entr" presetSubtype="1" fill="hold" nodeType="afterEffect">
                  <p:stCondLst>
                    <p:cond delay="0"/>
                  </p:stCondLst>
                  <p:childTnLst>
                    <p:set>
                      <p:cBhvr>
                        <p:cTn dur="1" fill="hold">
                          <p:stCondLst>
                            <p:cond delay="0"/>
                          </p:stCondLst>
                        </p:cTn>
                        <p:tgtEl>
                          <p:spTgt spid="18443"/>
                        </p:tgtEl>
                        <p:attrNameLst>
                          <p:attrName>style.visibility</p:attrName>
                        </p:attrNameLst>
                      </p:cBhvr>
                      <p:to>
                        <p:strVal val="visible"/>
                      </p:to>
                    </p:set>
                    <p:animEffect transition="in" filter="wipe(up)">
                      <p:cBhvr>
                        <p:cTn dur="500"/>
                        <p:tgtEl>
                          <p:spTgt spid="1844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E4E03A1C-AE55-4B5D-B708-E8F47F88AC77}" type="slidenum">
              <a:rPr lang="en-US"/>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0350"/>
            <a:ext cx="2057400" cy="587057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60350"/>
            <a:ext cx="6019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F982D1B4-CC23-4766-9C57-82DCDD397D68}" type="slidenum">
              <a:rPr lang="en-US"/>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A8AAF71C-08A3-4329-B21A-1D11D0541111}" type="slidenum">
              <a:rPr lang="en-US"/>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944BF297-56D8-4AC2-9C17-4CF515858201}" type="slidenum">
              <a:rPr lang="en-US"/>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908050"/>
            <a:ext cx="4038600"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908050"/>
            <a:ext cx="4038600"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lvl1pPr>
              <a:defRPr/>
            </a:lvl1pPr>
          </a:lstStyle>
          <a:p>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5A404BBC-CD86-4E05-A3B0-954014B89D72}" type="slidenum">
              <a:rPr lang="en-US"/>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lvl1pPr>
              <a:defRPr/>
            </a:lvl1pPr>
          </a:lstStyle>
          <a:p>
            <a:endParaRPr lang="th-TH"/>
          </a:p>
        </p:txBody>
      </p:sp>
      <p:sp>
        <p:nvSpPr>
          <p:cNvPr id="8" name="Footer Placeholder 7"/>
          <p:cNvSpPr>
            <a:spLocks noGrp="1"/>
          </p:cNvSpPr>
          <p:nvPr>
            <p:ph type="ftr" sz="quarter" idx="11"/>
          </p:nvPr>
        </p:nvSpPr>
        <p:spPr/>
        <p:txBody>
          <a:bodyPr/>
          <a:lstStyle>
            <a:lvl1pPr>
              <a:defRPr/>
            </a:lvl1pPr>
          </a:lstStyle>
          <a:p>
            <a:endParaRPr lang="th-TH"/>
          </a:p>
        </p:txBody>
      </p:sp>
      <p:sp>
        <p:nvSpPr>
          <p:cNvPr id="9" name="Slide Number Placeholder 8"/>
          <p:cNvSpPr>
            <a:spLocks noGrp="1"/>
          </p:cNvSpPr>
          <p:nvPr>
            <p:ph type="sldNum" sz="quarter" idx="12"/>
          </p:nvPr>
        </p:nvSpPr>
        <p:spPr/>
        <p:txBody>
          <a:bodyPr/>
          <a:lstStyle>
            <a:lvl1pPr>
              <a:defRPr/>
            </a:lvl1pPr>
          </a:lstStyle>
          <a:p>
            <a:fld id="{5CD3B78D-404D-405B-9FC6-6DD9D81EA73C}" type="slidenum">
              <a:rPr lang="en-US"/>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lvl1pPr>
              <a:defRPr/>
            </a:lvl1pPr>
          </a:lstStyle>
          <a:p>
            <a:endParaRPr lang="th-TH"/>
          </a:p>
        </p:txBody>
      </p:sp>
      <p:sp>
        <p:nvSpPr>
          <p:cNvPr id="4" name="Footer Placeholder 3"/>
          <p:cNvSpPr>
            <a:spLocks noGrp="1"/>
          </p:cNvSpPr>
          <p:nvPr>
            <p:ph type="ftr" sz="quarter" idx="11"/>
          </p:nvPr>
        </p:nvSpPr>
        <p:spPr/>
        <p:txBody>
          <a:bodyPr/>
          <a:lstStyle>
            <a:lvl1pPr>
              <a:defRPr/>
            </a:lvl1pPr>
          </a:lstStyle>
          <a:p>
            <a:endParaRPr lang="th-TH"/>
          </a:p>
        </p:txBody>
      </p:sp>
      <p:sp>
        <p:nvSpPr>
          <p:cNvPr id="5" name="Slide Number Placeholder 4"/>
          <p:cNvSpPr>
            <a:spLocks noGrp="1"/>
          </p:cNvSpPr>
          <p:nvPr>
            <p:ph type="sldNum" sz="quarter" idx="12"/>
          </p:nvPr>
        </p:nvSpPr>
        <p:spPr/>
        <p:txBody>
          <a:bodyPr/>
          <a:lstStyle>
            <a:lvl1pPr>
              <a:defRPr/>
            </a:lvl1pPr>
          </a:lstStyle>
          <a:p>
            <a:fld id="{463FE499-5A2B-4FEC-A513-87005FE92F38}" type="slidenum">
              <a:rPr lang="en-US"/>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h-TH"/>
          </a:p>
        </p:txBody>
      </p:sp>
      <p:sp>
        <p:nvSpPr>
          <p:cNvPr id="3" name="Footer Placeholder 2"/>
          <p:cNvSpPr>
            <a:spLocks noGrp="1"/>
          </p:cNvSpPr>
          <p:nvPr>
            <p:ph type="ftr" sz="quarter" idx="11"/>
          </p:nvPr>
        </p:nvSpPr>
        <p:spPr/>
        <p:txBody>
          <a:bodyPr/>
          <a:lstStyle>
            <a:lvl1pPr>
              <a:defRPr/>
            </a:lvl1pPr>
          </a:lstStyle>
          <a:p>
            <a:endParaRPr lang="th-TH"/>
          </a:p>
        </p:txBody>
      </p:sp>
      <p:sp>
        <p:nvSpPr>
          <p:cNvPr id="4" name="Slide Number Placeholder 3"/>
          <p:cNvSpPr>
            <a:spLocks noGrp="1"/>
          </p:cNvSpPr>
          <p:nvPr>
            <p:ph type="sldNum" sz="quarter" idx="12"/>
          </p:nvPr>
        </p:nvSpPr>
        <p:spPr/>
        <p:txBody>
          <a:bodyPr/>
          <a:lstStyle>
            <a:lvl1pPr>
              <a:defRPr/>
            </a:lvl1pPr>
          </a:lstStyle>
          <a:p>
            <a:fld id="{F7CF1609-657E-42FC-A089-761A6CDF8B1E}" type="slidenum">
              <a:rPr lang="en-US"/>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F953FEAC-1905-47AA-A4E0-5201BA4CE986}" type="slidenum">
              <a:rPr lang="en-US"/>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8FC4662B-1482-49B2-9CFB-F10300109F50}" type="slidenum">
              <a:rPr lang="en-US"/>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4"/>
          <p:cNvSpPr txBox="1"/>
          <p:nvPr userDrawn="1"/>
        </p:nvSpPr>
        <p:spPr>
          <a:xfrm rot="1395891">
            <a:off x="-92064" y="2281084"/>
            <a:ext cx="9291326" cy="1815882"/>
          </a:xfrm>
          <a:prstGeom prst="rect">
            <a:avLst/>
          </a:prstGeom>
          <a:noFill/>
        </p:spPr>
        <p:txBody>
          <a:bodyPr wrap="none" rtlCol="0">
            <a:spAutoFit/>
          </a:bodyPr>
          <a:lstStyle/>
          <a:p>
            <a:r>
              <a:rPr lang="en-US" sz="8800" smtClean="0">
                <a:solidFill>
                  <a:srgbClr val="021430"/>
                </a:solidFill>
                <a:latin typeface="Magneto" pitchFamily="82" charset="0"/>
              </a:rPr>
              <a:t>Chem</a:t>
            </a:r>
            <a:r>
              <a:rPr lang="en-US" sz="8800" baseline="0" smtClean="0">
                <a:solidFill>
                  <a:srgbClr val="021430"/>
                </a:solidFill>
                <a:latin typeface="Magneto" pitchFamily="82" charset="0"/>
              </a:rPr>
              <a:t>:KU-KPS</a:t>
            </a:r>
          </a:p>
          <a:p>
            <a:pPr algn="r"/>
            <a:r>
              <a:rPr lang="en-US" sz="2400" baseline="0" smtClean="0">
                <a:solidFill>
                  <a:srgbClr val="021430"/>
                </a:solidFill>
                <a:latin typeface="Magneto" pitchFamily="82" charset="0"/>
              </a:rPr>
              <a:t>Piti Treesukol</a:t>
            </a:r>
            <a:endParaRPr lang="th-TH" sz="700">
              <a:solidFill>
                <a:srgbClr val="021430"/>
              </a:solidFill>
              <a:latin typeface="Magneto" pitchFamily="82" charset="0"/>
            </a:endParaRPr>
          </a:p>
        </p:txBody>
      </p:sp>
      <p:grpSp>
        <p:nvGrpSpPr>
          <p:cNvPr id="17410" name="Group 2"/>
          <p:cNvGrpSpPr>
            <a:grpSpLocks/>
          </p:cNvGrpSpPr>
          <p:nvPr/>
        </p:nvGrpSpPr>
        <p:grpSpPr bwMode="auto">
          <a:xfrm>
            <a:off x="0" y="3902075"/>
            <a:ext cx="3400425" cy="2949575"/>
            <a:chOff x="0" y="2458"/>
            <a:chExt cx="2142" cy="1858"/>
          </a:xfrm>
        </p:grpSpPr>
        <p:sp>
          <p:nvSpPr>
            <p:cNvPr id="1741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741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th-TH"/>
            </a:p>
          </p:txBody>
        </p:sp>
        <p:sp>
          <p:nvSpPr>
            <p:cNvPr id="1741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741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th-TH"/>
            </a:p>
          </p:txBody>
        </p:sp>
        <p:sp>
          <p:nvSpPr>
            <p:cNvPr id="1741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sp>
          <p:nvSpPr>
            <p:cNvPr id="1741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th-TH"/>
            </a:p>
          </p:txBody>
        </p:sp>
        <p:sp>
          <p:nvSpPr>
            <p:cNvPr id="1741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th-TH"/>
            </a:p>
          </p:txBody>
        </p:sp>
      </p:grpSp>
      <p:sp>
        <p:nvSpPr>
          <p:cNvPr id="17418" name="Rectangle 10"/>
          <p:cNvSpPr>
            <a:spLocks noGrp="1" noChangeArrowheads="1"/>
          </p:cNvSpPr>
          <p:nvPr>
            <p:ph type="title"/>
          </p:nvPr>
        </p:nvSpPr>
        <p:spPr bwMode="auto">
          <a:xfrm>
            <a:off x="457200" y="260350"/>
            <a:ext cx="8229600" cy="576263"/>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7419" name="Rectangle 11"/>
          <p:cNvSpPr>
            <a:spLocks noGrp="1" noChangeArrowheads="1"/>
          </p:cNvSpPr>
          <p:nvPr>
            <p:ph type="body" idx="1"/>
          </p:nvPr>
        </p:nvSpPr>
        <p:spPr bwMode="auto">
          <a:xfrm>
            <a:off x="457200" y="908050"/>
            <a:ext cx="8229600" cy="5222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2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th-TH"/>
          </a:p>
        </p:txBody>
      </p:sp>
      <p:sp>
        <p:nvSpPr>
          <p:cNvPr id="1742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th-TH"/>
          </a:p>
        </p:txBody>
      </p:sp>
      <p:sp>
        <p:nvSpPr>
          <p:cNvPr id="17422" name="Rectangle 14"/>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effectLst>
                  <a:outerShdw blurRad="38100" dist="38100" dir="2700000" algn="tl">
                    <a:srgbClr val="010199"/>
                  </a:outerShdw>
                </a:effectLst>
              </a:defRPr>
            </a:lvl1pPr>
          </a:lstStyle>
          <a:p>
            <a:fld id="{D63FCDAD-61F9-4688-BBBB-ABD8311F8328}" type="slidenum">
              <a:rPr lang="en-US"/>
              <a:pPr/>
              <a:t>‹#›</a:t>
            </a:fld>
            <a:endParaRPr lang="th-TH"/>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ctr" rtl="0" fontAlgn="base">
        <a:spcBef>
          <a:spcPct val="0"/>
        </a:spcBef>
        <a:spcAft>
          <a:spcPct val="0"/>
        </a:spcAft>
        <a:defRPr sz="4000" i="1">
          <a:solidFill>
            <a:srgbClr val="99CCFF"/>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2pPr>
      <a:lvl3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3pPr>
      <a:lvl4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4pPr>
      <a:lvl5pPr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5pPr>
      <a:lvl6pPr marL="4572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6pPr>
      <a:lvl7pPr marL="9144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7pPr>
      <a:lvl8pPr marL="13716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8pPr>
      <a:lvl9pPr marL="1828800" algn="ctr" rtl="0" fontAlgn="base">
        <a:spcBef>
          <a:spcPct val="0"/>
        </a:spcBef>
        <a:spcAft>
          <a:spcPct val="0"/>
        </a:spcAft>
        <a:defRPr sz="4000" i="1">
          <a:solidFill>
            <a:srgbClr val="99CCFF"/>
          </a:solidFill>
          <a:effectLst>
            <a:outerShdw blurRad="38100" dist="38100" dir="2700000" algn="tl">
              <a:srgbClr val="FFFFFF"/>
            </a:outerShdw>
          </a:effectLst>
          <a:latin typeface="Antique Olive Roman" pitchFamily="34" charset="0"/>
          <a:cs typeface="Angsana New" pitchFamily="18" charset="-34"/>
        </a:defRPr>
      </a:lvl9pPr>
    </p:titleStyle>
    <p:bodyStyle>
      <a:lvl1pPr marL="342900" indent="-342900" algn="l" rtl="0" fontAlgn="base">
        <a:spcBef>
          <a:spcPct val="20000"/>
        </a:spcBef>
        <a:spcAft>
          <a:spcPct val="0"/>
        </a:spcAft>
        <a:buClr>
          <a:srgbClr val="FFFF00"/>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rgbClr val="00FF00"/>
        </a:buClr>
        <a:buSzPct val="110000"/>
        <a:buFont typeface="Wingdings" pitchFamily="2" charset="2"/>
        <a:buChar char="§"/>
        <a:defRPr sz="2800">
          <a:solidFill>
            <a:schemeClr val="tx1"/>
          </a:solidFill>
          <a:effectLst>
            <a:outerShdw blurRad="38100" dist="38100" dir="2700000" algn="tl">
              <a:srgbClr val="010199"/>
            </a:outerShdw>
          </a:effectLst>
          <a:latin typeface="+mn-lt"/>
          <a:cs typeface="+mn-cs"/>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matdl.org/matdlwiki/index.php/Image:Rdf_schematic.jpg"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upload.wikimedia.org/wikipedia/commons/8/87/Focal_stability.p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14"/>
          <p:cNvSpPr>
            <a:spLocks noGrp="1" noChangeArrowheads="1"/>
          </p:cNvSpPr>
          <p:nvPr>
            <p:ph type="sldNum" sz="quarter" idx="4"/>
          </p:nvPr>
        </p:nvSpPr>
        <p:spPr/>
        <p:txBody>
          <a:bodyPr/>
          <a:lstStyle/>
          <a:p>
            <a:fld id="{DD0E0181-E815-4AA7-9EB2-65456AB02FC2}" type="slidenum">
              <a:rPr lang="en-US"/>
              <a:pPr/>
              <a:t>1</a:t>
            </a:fld>
            <a:endParaRPr lang="th-TH"/>
          </a:p>
        </p:txBody>
      </p:sp>
      <p:sp>
        <p:nvSpPr>
          <p:cNvPr id="2050" name="Rectangle 2"/>
          <p:cNvSpPr>
            <a:spLocks noGrp="1" noChangeArrowheads="1"/>
          </p:cNvSpPr>
          <p:nvPr>
            <p:ph type="ctrTitle"/>
          </p:nvPr>
        </p:nvSpPr>
        <p:spPr/>
        <p:txBody>
          <a:bodyPr/>
          <a:lstStyle/>
          <a:p>
            <a:r>
              <a:rPr lang="en-US" sz="3600" b="1" i="0" smtClean="0">
                <a:solidFill>
                  <a:srgbClr val="3399FF">
                    <a:lumMod val="60000"/>
                    <a:lumOff val="40000"/>
                  </a:srgbClr>
                </a:solidFill>
                <a:latin typeface="Arial Narrow"/>
              </a:rPr>
              <a:t>Physical Chemistry </a:t>
            </a:r>
            <a:r>
              <a:rPr lang="en-US" sz="3600" b="1" i="0" smtClean="0">
                <a:solidFill>
                  <a:srgbClr val="3399FF">
                    <a:lumMod val="60000"/>
                    <a:lumOff val="40000"/>
                  </a:srgbClr>
                </a:solidFill>
                <a:latin typeface="Arial Narrow"/>
              </a:rPr>
              <a:t>IV</a:t>
            </a:r>
            <a:r>
              <a:rPr lang="en-US" sz="3600" b="1" i="0" smtClean="0">
                <a:solidFill>
                  <a:srgbClr val="3399FF">
                    <a:lumMod val="60000"/>
                    <a:lumOff val="40000"/>
                  </a:srgbClr>
                </a:solidFill>
                <a:latin typeface="Arial Narrow"/>
              </a:rPr>
              <a:t/>
            </a:r>
            <a:br>
              <a:rPr lang="en-US" sz="3600" b="1" i="0" smtClean="0">
                <a:solidFill>
                  <a:srgbClr val="3399FF">
                    <a:lumMod val="60000"/>
                    <a:lumOff val="40000"/>
                  </a:srgbClr>
                </a:solidFill>
                <a:latin typeface="Arial Narrow"/>
              </a:rPr>
            </a:br>
            <a:r>
              <a:rPr lang="en-US" sz="3600" b="1" i="0" smtClean="0">
                <a:solidFill>
                  <a:srgbClr val="3399FF">
                    <a:lumMod val="60000"/>
                    <a:lumOff val="40000"/>
                  </a:srgbClr>
                </a:solidFill>
                <a:latin typeface="Arial Narrow"/>
              </a:rPr>
              <a:t>01403343 </a:t>
            </a:r>
            <a:r>
              <a:rPr lang="en-US" sz="6000" smtClean="0"/>
              <a:t/>
            </a:r>
            <a:br>
              <a:rPr lang="en-US" sz="6000" smtClean="0"/>
            </a:br>
            <a:r>
              <a:rPr lang="en-US" sz="4800" b="1" i="0" smtClean="0">
                <a:solidFill>
                  <a:schemeClr val="accent1">
                    <a:lumMod val="75000"/>
                  </a:schemeClr>
                </a:solidFill>
                <a:latin typeface="Albertus MT" pitchFamily="34" charset="0"/>
              </a:rPr>
              <a:t>Molecular </a:t>
            </a:r>
            <a:r>
              <a:rPr lang="en-US" sz="4800" b="1" i="0">
                <a:solidFill>
                  <a:schemeClr val="accent1">
                    <a:lumMod val="75000"/>
                  </a:schemeClr>
                </a:solidFill>
                <a:latin typeface="Albertus MT" pitchFamily="34" charset="0"/>
              </a:rPr>
              <a:t>Simulations</a:t>
            </a:r>
          </a:p>
        </p:txBody>
      </p:sp>
      <p:sp>
        <p:nvSpPr>
          <p:cNvPr id="2051" name="Rectangle 3"/>
          <p:cNvSpPr>
            <a:spLocks noGrp="1" noChangeArrowheads="1"/>
          </p:cNvSpPr>
          <p:nvPr>
            <p:ph type="subTitle" idx="1"/>
          </p:nvPr>
        </p:nvSpPr>
        <p:spPr/>
        <p:txBody>
          <a:bodyPr/>
          <a:lstStyle/>
          <a:p>
            <a:pPr lvl="0"/>
            <a:r>
              <a:rPr lang="en-US" sz="2400" smtClean="0">
                <a:solidFill>
                  <a:srgbClr val="FFFFFF"/>
                </a:solidFill>
                <a:effectLst/>
              </a:rPr>
              <a:t>Piti Treesukol</a:t>
            </a:r>
          </a:p>
          <a:p>
            <a:pPr lvl="0"/>
            <a:r>
              <a:rPr lang="en-US" sz="1600" smtClean="0">
                <a:solidFill>
                  <a:srgbClr val="FFFFFF"/>
                </a:solidFill>
                <a:effectLst/>
              </a:rPr>
              <a:t>Chemistry Department</a:t>
            </a:r>
          </a:p>
          <a:p>
            <a:pPr lvl="0"/>
            <a:r>
              <a:rPr lang="en-US" sz="1600" smtClean="0">
                <a:solidFill>
                  <a:srgbClr val="FFFFFF"/>
                </a:solidFill>
                <a:effectLst/>
              </a:rPr>
              <a:t>Faculty of Liberal Arts and Science</a:t>
            </a:r>
          </a:p>
          <a:p>
            <a:pPr lvl="0"/>
            <a:r>
              <a:rPr lang="en-US" sz="1600" smtClean="0">
                <a:solidFill>
                  <a:srgbClr val="FFFFFF"/>
                </a:solidFill>
                <a:effectLst/>
              </a:rPr>
              <a:t>Kasetsart University : Kamphaeng Saen Campus</a:t>
            </a:r>
            <a:endParaRPr lang="en-US" sz="1600">
              <a:solidFill>
                <a:srgbClr val="FFFFFF"/>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5"/>
          <p:cNvSpPr>
            <a:spLocks noGrp="1"/>
          </p:cNvSpPr>
          <p:nvPr>
            <p:ph type="sldNum" sz="quarter" idx="12"/>
          </p:nvPr>
        </p:nvSpPr>
        <p:spPr/>
        <p:txBody>
          <a:bodyPr/>
          <a:lstStyle/>
          <a:p>
            <a:fld id="{70C2855B-2B87-47C1-BE9E-3183EC6C752B}" type="slidenum">
              <a:rPr lang="en-US"/>
              <a:pPr/>
              <a:t>10</a:t>
            </a:fld>
            <a:endParaRPr lang="th-TH"/>
          </a:p>
        </p:txBody>
      </p:sp>
      <p:sp>
        <p:nvSpPr>
          <p:cNvPr id="123906" name="Rectangle 2"/>
          <p:cNvSpPr>
            <a:spLocks noGrp="1" noChangeArrowheads="1"/>
          </p:cNvSpPr>
          <p:nvPr>
            <p:ph type="title"/>
          </p:nvPr>
        </p:nvSpPr>
        <p:spPr/>
        <p:txBody>
          <a:bodyPr/>
          <a:lstStyle/>
          <a:p>
            <a:endParaRPr lang="th-TH"/>
          </a:p>
        </p:txBody>
      </p:sp>
      <p:sp>
        <p:nvSpPr>
          <p:cNvPr id="123908" name="Rectangle 4"/>
          <p:cNvSpPr>
            <a:spLocks noChangeArrowheads="1"/>
          </p:cNvSpPr>
          <p:nvPr/>
        </p:nvSpPr>
        <p:spPr bwMode="auto">
          <a:xfrm>
            <a:off x="490538" y="750888"/>
            <a:ext cx="2224087"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3909" name="Group 5"/>
          <p:cNvGrpSpPr>
            <a:grpSpLocks/>
          </p:cNvGrpSpPr>
          <p:nvPr/>
        </p:nvGrpSpPr>
        <p:grpSpPr bwMode="auto">
          <a:xfrm>
            <a:off x="649288" y="1069975"/>
            <a:ext cx="614362" cy="579438"/>
            <a:chOff x="646" y="1202"/>
            <a:chExt cx="387" cy="365"/>
          </a:xfrm>
        </p:grpSpPr>
        <p:sp>
          <p:nvSpPr>
            <p:cNvPr id="123910" name="Oval 6"/>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3911" name="Text Box 7"/>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3912" name="Group 8"/>
          <p:cNvGrpSpPr>
            <a:grpSpLocks/>
          </p:cNvGrpSpPr>
          <p:nvPr/>
        </p:nvGrpSpPr>
        <p:grpSpPr bwMode="auto">
          <a:xfrm rot="5095473">
            <a:off x="1636713" y="1963738"/>
            <a:ext cx="768350" cy="971550"/>
            <a:chOff x="2102" y="3324"/>
            <a:chExt cx="484" cy="612"/>
          </a:xfrm>
        </p:grpSpPr>
        <p:sp>
          <p:nvSpPr>
            <p:cNvPr id="123913" name="Line 9"/>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3914" name="Oval 10"/>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3915" name="Oval 11"/>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3916" name="Text Box 12"/>
          <p:cNvSpPr txBox="1">
            <a:spLocks noChangeArrowheads="1"/>
          </p:cNvSpPr>
          <p:nvPr/>
        </p:nvSpPr>
        <p:spPr bwMode="auto">
          <a:xfrm>
            <a:off x="1531938" y="2406650"/>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3917" name="Line 13"/>
          <p:cNvSpPr>
            <a:spLocks noChangeShapeType="1"/>
          </p:cNvSpPr>
          <p:nvPr/>
        </p:nvSpPr>
        <p:spPr bwMode="auto">
          <a:xfrm>
            <a:off x="2214563" y="2220913"/>
            <a:ext cx="173037" cy="0"/>
          </a:xfrm>
          <a:prstGeom prst="line">
            <a:avLst/>
          </a:prstGeom>
          <a:noFill/>
          <a:ln w="57150">
            <a:solidFill>
              <a:schemeClr val="tx1"/>
            </a:solidFill>
            <a:round/>
            <a:headEnd/>
            <a:tailEnd/>
          </a:ln>
          <a:effectLst/>
        </p:spPr>
        <p:txBody>
          <a:bodyPr/>
          <a:lstStyle/>
          <a:p>
            <a:endParaRPr lang="th-TH"/>
          </a:p>
        </p:txBody>
      </p:sp>
      <p:sp>
        <p:nvSpPr>
          <p:cNvPr id="123918" name="Line 14"/>
          <p:cNvSpPr>
            <a:spLocks noChangeShapeType="1"/>
          </p:cNvSpPr>
          <p:nvPr/>
        </p:nvSpPr>
        <p:spPr bwMode="auto">
          <a:xfrm>
            <a:off x="1106488" y="1573213"/>
            <a:ext cx="850900" cy="741362"/>
          </a:xfrm>
          <a:prstGeom prst="line">
            <a:avLst/>
          </a:prstGeom>
          <a:noFill/>
          <a:ln w="57150">
            <a:solidFill>
              <a:schemeClr val="folHlink"/>
            </a:solidFill>
            <a:prstDash val="sysDot"/>
            <a:round/>
            <a:headEnd type="triangle" w="med" len="med"/>
            <a:tailEnd type="triangle" w="med" len="med"/>
          </a:ln>
          <a:effectLst/>
        </p:spPr>
        <p:txBody>
          <a:bodyPr/>
          <a:lstStyle/>
          <a:p>
            <a:endParaRPr lang="th-TH"/>
          </a:p>
        </p:txBody>
      </p:sp>
      <p:sp>
        <p:nvSpPr>
          <p:cNvPr id="123919" name="Rectangle 15"/>
          <p:cNvSpPr>
            <a:spLocks noChangeArrowheads="1"/>
          </p:cNvSpPr>
          <p:nvPr/>
        </p:nvSpPr>
        <p:spPr bwMode="auto">
          <a:xfrm>
            <a:off x="2871788" y="747713"/>
            <a:ext cx="2224087"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3920" name="Group 16"/>
          <p:cNvGrpSpPr>
            <a:grpSpLocks/>
          </p:cNvGrpSpPr>
          <p:nvPr/>
        </p:nvGrpSpPr>
        <p:grpSpPr bwMode="auto">
          <a:xfrm>
            <a:off x="3030538" y="1066800"/>
            <a:ext cx="614362" cy="579438"/>
            <a:chOff x="646" y="1202"/>
            <a:chExt cx="387" cy="365"/>
          </a:xfrm>
        </p:grpSpPr>
        <p:sp>
          <p:nvSpPr>
            <p:cNvPr id="123921" name="Oval 17"/>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3922" name="Text Box 18"/>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3923" name="Group 19"/>
          <p:cNvGrpSpPr>
            <a:grpSpLocks/>
          </p:cNvGrpSpPr>
          <p:nvPr/>
        </p:nvGrpSpPr>
        <p:grpSpPr bwMode="auto">
          <a:xfrm rot="5095473">
            <a:off x="4017963" y="1960563"/>
            <a:ext cx="768350" cy="971550"/>
            <a:chOff x="2102" y="3324"/>
            <a:chExt cx="484" cy="612"/>
          </a:xfrm>
        </p:grpSpPr>
        <p:sp>
          <p:nvSpPr>
            <p:cNvPr id="123924" name="Line 20"/>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3925" name="Oval 21"/>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3926" name="Oval 22"/>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3927" name="Text Box 23"/>
          <p:cNvSpPr txBox="1">
            <a:spLocks noChangeArrowheads="1"/>
          </p:cNvSpPr>
          <p:nvPr/>
        </p:nvSpPr>
        <p:spPr bwMode="auto">
          <a:xfrm>
            <a:off x="3913188" y="2403475"/>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3928" name="Line 24"/>
          <p:cNvSpPr>
            <a:spLocks noChangeShapeType="1"/>
          </p:cNvSpPr>
          <p:nvPr/>
        </p:nvSpPr>
        <p:spPr bwMode="auto">
          <a:xfrm>
            <a:off x="4595813" y="2217738"/>
            <a:ext cx="173037" cy="0"/>
          </a:xfrm>
          <a:prstGeom prst="line">
            <a:avLst/>
          </a:prstGeom>
          <a:noFill/>
          <a:ln w="57150">
            <a:solidFill>
              <a:schemeClr val="tx1"/>
            </a:solidFill>
            <a:round/>
            <a:headEnd/>
            <a:tailEnd/>
          </a:ln>
          <a:effectLst/>
        </p:spPr>
        <p:txBody>
          <a:bodyPr/>
          <a:lstStyle/>
          <a:p>
            <a:endParaRPr lang="th-TH"/>
          </a:p>
        </p:txBody>
      </p:sp>
      <p:sp>
        <p:nvSpPr>
          <p:cNvPr id="123929" name="Line 25"/>
          <p:cNvSpPr>
            <a:spLocks noChangeShapeType="1"/>
          </p:cNvSpPr>
          <p:nvPr/>
        </p:nvSpPr>
        <p:spPr bwMode="auto">
          <a:xfrm>
            <a:off x="3392488" y="1479550"/>
            <a:ext cx="331787" cy="330200"/>
          </a:xfrm>
          <a:prstGeom prst="line">
            <a:avLst/>
          </a:prstGeom>
          <a:noFill/>
          <a:ln w="38100">
            <a:solidFill>
              <a:schemeClr val="folHlink"/>
            </a:solidFill>
            <a:round/>
            <a:headEnd/>
            <a:tailEnd type="triangle" w="med" len="med"/>
          </a:ln>
          <a:effectLst/>
        </p:spPr>
        <p:txBody>
          <a:bodyPr/>
          <a:lstStyle/>
          <a:p>
            <a:endParaRPr lang="th-TH"/>
          </a:p>
        </p:txBody>
      </p:sp>
      <p:sp>
        <p:nvSpPr>
          <p:cNvPr id="123930" name="Line 26"/>
          <p:cNvSpPr>
            <a:spLocks noChangeShapeType="1"/>
          </p:cNvSpPr>
          <p:nvPr/>
        </p:nvSpPr>
        <p:spPr bwMode="auto">
          <a:xfrm flipH="1" flipV="1">
            <a:off x="4038600" y="2073275"/>
            <a:ext cx="342900" cy="346075"/>
          </a:xfrm>
          <a:prstGeom prst="line">
            <a:avLst/>
          </a:prstGeom>
          <a:noFill/>
          <a:ln w="38100">
            <a:solidFill>
              <a:schemeClr val="folHlink"/>
            </a:solidFill>
            <a:round/>
            <a:headEnd/>
            <a:tailEnd type="triangle" w="med" len="med"/>
          </a:ln>
          <a:effectLst/>
        </p:spPr>
        <p:txBody>
          <a:bodyPr/>
          <a:lstStyle/>
          <a:p>
            <a:endParaRPr lang="th-TH"/>
          </a:p>
        </p:txBody>
      </p:sp>
      <p:sp>
        <p:nvSpPr>
          <p:cNvPr id="123943" name="Rectangle 39"/>
          <p:cNvSpPr>
            <a:spLocks noChangeArrowheads="1"/>
          </p:cNvSpPr>
          <p:nvPr/>
        </p:nvSpPr>
        <p:spPr bwMode="auto">
          <a:xfrm>
            <a:off x="487363" y="3957638"/>
            <a:ext cx="2224087"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3944" name="Group 40"/>
          <p:cNvGrpSpPr>
            <a:grpSpLocks/>
          </p:cNvGrpSpPr>
          <p:nvPr/>
        </p:nvGrpSpPr>
        <p:grpSpPr bwMode="auto">
          <a:xfrm>
            <a:off x="852488" y="4467225"/>
            <a:ext cx="614362" cy="579438"/>
            <a:chOff x="646" y="1202"/>
            <a:chExt cx="387" cy="365"/>
          </a:xfrm>
        </p:grpSpPr>
        <p:sp>
          <p:nvSpPr>
            <p:cNvPr id="123945" name="Oval 41"/>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3946" name="Text Box 42"/>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3947" name="Group 43"/>
          <p:cNvGrpSpPr>
            <a:grpSpLocks/>
          </p:cNvGrpSpPr>
          <p:nvPr/>
        </p:nvGrpSpPr>
        <p:grpSpPr bwMode="auto">
          <a:xfrm rot="5095473">
            <a:off x="1331913" y="4868863"/>
            <a:ext cx="768350" cy="971550"/>
            <a:chOff x="2102" y="3324"/>
            <a:chExt cx="484" cy="612"/>
          </a:xfrm>
        </p:grpSpPr>
        <p:sp>
          <p:nvSpPr>
            <p:cNvPr id="123948" name="Line 44"/>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3949" name="Oval 45"/>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3950" name="Oval 46"/>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3951" name="Text Box 47"/>
          <p:cNvSpPr txBox="1">
            <a:spLocks noChangeArrowheads="1"/>
          </p:cNvSpPr>
          <p:nvPr/>
        </p:nvSpPr>
        <p:spPr bwMode="auto">
          <a:xfrm>
            <a:off x="1227138" y="5311775"/>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3952" name="Line 48"/>
          <p:cNvSpPr>
            <a:spLocks noChangeShapeType="1"/>
          </p:cNvSpPr>
          <p:nvPr/>
        </p:nvSpPr>
        <p:spPr bwMode="auto">
          <a:xfrm>
            <a:off x="1909763" y="5126038"/>
            <a:ext cx="173037" cy="0"/>
          </a:xfrm>
          <a:prstGeom prst="line">
            <a:avLst/>
          </a:prstGeom>
          <a:noFill/>
          <a:ln w="57150">
            <a:solidFill>
              <a:schemeClr val="tx1"/>
            </a:solidFill>
            <a:round/>
            <a:headEnd/>
            <a:tailEnd/>
          </a:ln>
          <a:effectLst/>
        </p:spPr>
        <p:txBody>
          <a:bodyPr/>
          <a:lstStyle/>
          <a:p>
            <a:endParaRPr lang="th-TH"/>
          </a:p>
        </p:txBody>
      </p:sp>
      <p:sp>
        <p:nvSpPr>
          <p:cNvPr id="123955" name="Line 51"/>
          <p:cNvSpPr>
            <a:spLocks noChangeShapeType="1"/>
          </p:cNvSpPr>
          <p:nvPr/>
        </p:nvSpPr>
        <p:spPr bwMode="auto">
          <a:xfrm>
            <a:off x="1227138" y="4972050"/>
            <a:ext cx="457200" cy="236538"/>
          </a:xfrm>
          <a:prstGeom prst="line">
            <a:avLst/>
          </a:prstGeom>
          <a:noFill/>
          <a:ln w="38100">
            <a:solidFill>
              <a:schemeClr val="folHlink"/>
            </a:solidFill>
            <a:prstDash val="sysDot"/>
            <a:round/>
            <a:headEnd type="triangle" w="med" len="med"/>
            <a:tailEnd type="triangle" w="med" len="med"/>
          </a:ln>
          <a:effectLst/>
        </p:spPr>
        <p:txBody>
          <a:bodyPr/>
          <a:lstStyle/>
          <a:p>
            <a:endParaRPr lang="th-TH"/>
          </a:p>
        </p:txBody>
      </p:sp>
      <p:sp>
        <p:nvSpPr>
          <p:cNvPr id="123956" name="Rectangle 52"/>
          <p:cNvSpPr>
            <a:spLocks noChangeArrowheads="1"/>
          </p:cNvSpPr>
          <p:nvPr/>
        </p:nvSpPr>
        <p:spPr bwMode="auto">
          <a:xfrm>
            <a:off x="2878138" y="3957638"/>
            <a:ext cx="2224087"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3957" name="Group 53"/>
          <p:cNvGrpSpPr>
            <a:grpSpLocks/>
          </p:cNvGrpSpPr>
          <p:nvPr/>
        </p:nvGrpSpPr>
        <p:grpSpPr bwMode="auto">
          <a:xfrm>
            <a:off x="3243263" y="4467225"/>
            <a:ext cx="614362" cy="579438"/>
            <a:chOff x="646" y="1202"/>
            <a:chExt cx="387" cy="365"/>
          </a:xfrm>
        </p:grpSpPr>
        <p:sp>
          <p:nvSpPr>
            <p:cNvPr id="123958" name="Oval 54"/>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3959" name="Text Box 55"/>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3960" name="Group 56"/>
          <p:cNvGrpSpPr>
            <a:grpSpLocks/>
          </p:cNvGrpSpPr>
          <p:nvPr/>
        </p:nvGrpSpPr>
        <p:grpSpPr bwMode="auto">
          <a:xfrm rot="5095473">
            <a:off x="3722688" y="4868863"/>
            <a:ext cx="768350" cy="971550"/>
            <a:chOff x="2102" y="3324"/>
            <a:chExt cx="484" cy="612"/>
          </a:xfrm>
        </p:grpSpPr>
        <p:sp>
          <p:nvSpPr>
            <p:cNvPr id="123961" name="Line 57"/>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3962" name="Oval 58"/>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3963" name="Oval 59"/>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3964" name="Text Box 60"/>
          <p:cNvSpPr txBox="1">
            <a:spLocks noChangeArrowheads="1"/>
          </p:cNvSpPr>
          <p:nvPr/>
        </p:nvSpPr>
        <p:spPr bwMode="auto">
          <a:xfrm>
            <a:off x="3617913" y="5311775"/>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3965" name="Line 61"/>
          <p:cNvSpPr>
            <a:spLocks noChangeShapeType="1"/>
          </p:cNvSpPr>
          <p:nvPr/>
        </p:nvSpPr>
        <p:spPr bwMode="auto">
          <a:xfrm>
            <a:off x="4300538" y="5126038"/>
            <a:ext cx="173037" cy="0"/>
          </a:xfrm>
          <a:prstGeom prst="line">
            <a:avLst/>
          </a:prstGeom>
          <a:noFill/>
          <a:ln w="57150">
            <a:solidFill>
              <a:schemeClr val="tx1"/>
            </a:solidFill>
            <a:round/>
            <a:headEnd/>
            <a:tailEnd/>
          </a:ln>
          <a:effectLst/>
        </p:spPr>
        <p:txBody>
          <a:bodyPr/>
          <a:lstStyle/>
          <a:p>
            <a:endParaRPr lang="th-TH"/>
          </a:p>
        </p:txBody>
      </p:sp>
      <p:sp>
        <p:nvSpPr>
          <p:cNvPr id="123967" name="Line 63"/>
          <p:cNvSpPr>
            <a:spLocks noChangeShapeType="1"/>
          </p:cNvSpPr>
          <p:nvPr/>
        </p:nvSpPr>
        <p:spPr bwMode="auto">
          <a:xfrm flipH="1" flipV="1">
            <a:off x="3813175" y="5207000"/>
            <a:ext cx="282575" cy="93663"/>
          </a:xfrm>
          <a:prstGeom prst="line">
            <a:avLst/>
          </a:prstGeom>
          <a:noFill/>
          <a:ln w="28575">
            <a:solidFill>
              <a:schemeClr val="folHlink"/>
            </a:solidFill>
            <a:round/>
            <a:headEnd/>
            <a:tailEnd type="triangle" w="med" len="med"/>
          </a:ln>
          <a:effectLst/>
        </p:spPr>
        <p:txBody>
          <a:bodyPr/>
          <a:lstStyle/>
          <a:p>
            <a:endParaRPr lang="th-TH"/>
          </a:p>
        </p:txBody>
      </p:sp>
      <p:sp>
        <p:nvSpPr>
          <p:cNvPr id="123968" name="Line 64"/>
          <p:cNvSpPr>
            <a:spLocks noChangeShapeType="1"/>
          </p:cNvSpPr>
          <p:nvPr/>
        </p:nvSpPr>
        <p:spPr bwMode="auto">
          <a:xfrm>
            <a:off x="3638550" y="4795838"/>
            <a:ext cx="315913" cy="95250"/>
          </a:xfrm>
          <a:prstGeom prst="line">
            <a:avLst/>
          </a:prstGeom>
          <a:noFill/>
          <a:ln w="28575">
            <a:solidFill>
              <a:schemeClr val="folHlink"/>
            </a:solidFill>
            <a:round/>
            <a:headEnd/>
            <a:tailEnd type="triangle" w="med" len="med"/>
          </a:ln>
          <a:effectLst/>
        </p:spPr>
        <p:txBody>
          <a:bodyPr/>
          <a:lstStyle/>
          <a:p>
            <a:endParaRPr lang="th-TH"/>
          </a:p>
        </p:txBody>
      </p:sp>
      <p:sp>
        <p:nvSpPr>
          <p:cNvPr id="123969" name="Text Box 65"/>
          <p:cNvSpPr txBox="1">
            <a:spLocks noChangeArrowheads="1"/>
          </p:cNvSpPr>
          <p:nvPr/>
        </p:nvSpPr>
        <p:spPr bwMode="auto">
          <a:xfrm>
            <a:off x="1098550" y="3221038"/>
            <a:ext cx="2647950" cy="519112"/>
          </a:xfrm>
          <a:prstGeom prst="rect">
            <a:avLst/>
          </a:prstGeom>
          <a:noFill/>
          <a:ln w="9525">
            <a:noFill/>
            <a:miter lim="800000"/>
            <a:headEnd/>
            <a:tailEnd/>
          </a:ln>
          <a:effectLst/>
        </p:spPr>
        <p:txBody>
          <a:bodyPr>
            <a:spAutoFit/>
          </a:bodyPr>
          <a:lstStyle/>
          <a:p>
            <a:pPr>
              <a:spcBef>
                <a:spcPct val="50000"/>
              </a:spcBef>
            </a:pPr>
            <a:r>
              <a:rPr lang="en-US" sz="2800">
                <a:latin typeface="Arial Narrow" pitchFamily="34" charset="0"/>
              </a:rPr>
              <a:t>V=V(r,t)</a:t>
            </a:r>
            <a:endParaRPr lang="th-TH" sz="2800">
              <a:latin typeface="Arial Narrow" pitchFamily="34" charset="0"/>
            </a:endParaRPr>
          </a:p>
        </p:txBody>
      </p:sp>
      <p:sp>
        <p:nvSpPr>
          <p:cNvPr id="123970" name="Text Box 66"/>
          <p:cNvSpPr txBox="1">
            <a:spLocks noChangeArrowheads="1"/>
          </p:cNvSpPr>
          <p:nvPr/>
        </p:nvSpPr>
        <p:spPr bwMode="auto">
          <a:xfrm>
            <a:off x="3152775" y="3221038"/>
            <a:ext cx="2647950" cy="519112"/>
          </a:xfrm>
          <a:prstGeom prst="rect">
            <a:avLst/>
          </a:prstGeom>
          <a:noFill/>
          <a:ln w="9525">
            <a:noFill/>
            <a:miter lim="800000"/>
            <a:headEnd/>
            <a:tailEnd/>
          </a:ln>
          <a:effectLst/>
        </p:spPr>
        <p:txBody>
          <a:bodyPr>
            <a:spAutoFit/>
          </a:bodyPr>
          <a:lstStyle/>
          <a:p>
            <a:pPr>
              <a:spcBef>
                <a:spcPct val="50000"/>
              </a:spcBef>
            </a:pPr>
            <a:r>
              <a:rPr lang="en-US" sz="2800">
                <a:latin typeface="Arial Narrow" pitchFamily="34" charset="0"/>
              </a:rPr>
              <a:t>F=dV(r,t)/dr</a:t>
            </a:r>
            <a:endParaRPr lang="th-TH" sz="2800">
              <a:latin typeface="Arial Narrow" pitchFamily="34" charset="0"/>
            </a:endParaRPr>
          </a:p>
        </p:txBody>
      </p:sp>
      <p:sp>
        <p:nvSpPr>
          <p:cNvPr id="123971" name="Text Box 67"/>
          <p:cNvSpPr txBox="1">
            <a:spLocks noChangeArrowheads="1"/>
          </p:cNvSpPr>
          <p:nvPr/>
        </p:nvSpPr>
        <p:spPr bwMode="auto">
          <a:xfrm>
            <a:off x="5464175" y="1544638"/>
            <a:ext cx="3679825" cy="1004887"/>
          </a:xfrm>
          <a:prstGeom prst="rect">
            <a:avLst/>
          </a:prstGeom>
          <a:noFill/>
          <a:ln w="9525">
            <a:noFill/>
            <a:miter lim="800000"/>
            <a:headEnd/>
            <a:tailEnd/>
          </a:ln>
          <a:effectLst/>
        </p:spPr>
        <p:txBody>
          <a:bodyPr>
            <a:spAutoFit/>
          </a:bodyPr>
          <a:lstStyle/>
          <a:p>
            <a:pPr>
              <a:spcBef>
                <a:spcPct val="50000"/>
              </a:spcBef>
            </a:pPr>
            <a:r>
              <a:rPr lang="en-US" sz="2400"/>
              <a:t>F(t</a:t>
            </a:r>
            <a:r>
              <a:rPr lang="en-US" sz="2400" baseline="-25000"/>
              <a:t>n</a:t>
            </a:r>
            <a:r>
              <a:rPr lang="en-US" sz="2400"/>
              <a:t>)=m</a:t>
            </a:r>
            <a:r>
              <a:rPr lang="en-US" sz="2400">
                <a:cs typeface="Arial" pitchFamily="34" charset="0"/>
              </a:rPr>
              <a:t>·</a:t>
            </a:r>
            <a:r>
              <a:rPr lang="en-US" sz="2400"/>
              <a:t>a(t</a:t>
            </a:r>
            <a:r>
              <a:rPr lang="en-US" sz="2400" baseline="-25000"/>
              <a:t>n</a:t>
            </a:r>
            <a:r>
              <a:rPr lang="en-US" sz="2400"/>
              <a:t>)</a:t>
            </a:r>
          </a:p>
          <a:p>
            <a:pPr>
              <a:spcBef>
                <a:spcPct val="50000"/>
              </a:spcBef>
            </a:pPr>
            <a:r>
              <a:rPr lang="en-US" sz="2400"/>
              <a:t>r(t</a:t>
            </a:r>
            <a:r>
              <a:rPr lang="en-US" sz="2400" baseline="-25000"/>
              <a:t>n+1</a:t>
            </a:r>
            <a:r>
              <a:rPr lang="en-US" sz="2400"/>
              <a:t>)= r(t</a:t>
            </a:r>
            <a:r>
              <a:rPr lang="en-US" sz="2400" baseline="-25000"/>
              <a:t>n</a:t>
            </a:r>
            <a:r>
              <a:rPr lang="en-US" sz="2400"/>
              <a:t>) + ½ a(t</a:t>
            </a:r>
            <a:r>
              <a:rPr lang="en-US" sz="2400" baseline="-25000"/>
              <a:t>n</a:t>
            </a:r>
            <a:r>
              <a:rPr lang="en-US" sz="2400"/>
              <a:t>) dt</a:t>
            </a:r>
            <a:r>
              <a:rPr lang="en-US" sz="2400" baseline="30000"/>
              <a:t>2</a:t>
            </a:r>
            <a:endParaRPr lang="th-TH" sz="2400" baseline="30000"/>
          </a:p>
        </p:txBody>
      </p:sp>
      <p:sp>
        <p:nvSpPr>
          <p:cNvPr id="123973" name="Text Box 69"/>
          <p:cNvSpPr txBox="1">
            <a:spLocks noChangeArrowheads="1"/>
          </p:cNvSpPr>
          <p:nvPr/>
        </p:nvSpPr>
        <p:spPr bwMode="auto">
          <a:xfrm>
            <a:off x="5464175" y="4565650"/>
            <a:ext cx="3679825" cy="1370013"/>
          </a:xfrm>
          <a:prstGeom prst="rect">
            <a:avLst/>
          </a:prstGeom>
          <a:noFill/>
          <a:ln w="9525">
            <a:noFill/>
            <a:miter lim="800000"/>
            <a:headEnd/>
            <a:tailEnd/>
          </a:ln>
          <a:effectLst/>
        </p:spPr>
        <p:txBody>
          <a:bodyPr>
            <a:spAutoFit/>
          </a:bodyPr>
          <a:lstStyle/>
          <a:p>
            <a:pPr>
              <a:spcBef>
                <a:spcPct val="50000"/>
              </a:spcBef>
            </a:pPr>
            <a:r>
              <a:rPr lang="en-US" sz="2400"/>
              <a:t>F(t</a:t>
            </a:r>
            <a:r>
              <a:rPr lang="en-US" sz="2400" baseline="-25000"/>
              <a:t>n+1</a:t>
            </a:r>
            <a:r>
              <a:rPr lang="en-US" sz="2400"/>
              <a:t>)=m</a:t>
            </a:r>
            <a:r>
              <a:rPr lang="en-US" sz="2400">
                <a:cs typeface="Arial" pitchFamily="34" charset="0"/>
              </a:rPr>
              <a:t>·</a:t>
            </a:r>
            <a:r>
              <a:rPr lang="en-US" sz="2400"/>
              <a:t>a(t</a:t>
            </a:r>
            <a:r>
              <a:rPr lang="en-US" sz="2400" baseline="-25000"/>
              <a:t>n+1</a:t>
            </a:r>
            <a:r>
              <a:rPr lang="en-US" sz="2400"/>
              <a:t>)</a:t>
            </a:r>
          </a:p>
          <a:p>
            <a:pPr>
              <a:spcBef>
                <a:spcPct val="50000"/>
              </a:spcBef>
            </a:pPr>
            <a:r>
              <a:rPr lang="en-US" sz="2400"/>
              <a:t>r(t</a:t>
            </a:r>
            <a:r>
              <a:rPr lang="en-US" sz="2400" baseline="-25000"/>
              <a:t>n+2</a:t>
            </a:r>
            <a:r>
              <a:rPr lang="en-US" sz="2400"/>
              <a:t>)= r(t</a:t>
            </a:r>
            <a:r>
              <a:rPr lang="en-US" sz="2400" baseline="-25000"/>
              <a:t>n+1</a:t>
            </a:r>
            <a:r>
              <a:rPr lang="en-US" sz="2400"/>
              <a:t>) + ½ a(t</a:t>
            </a:r>
            <a:r>
              <a:rPr lang="en-US" sz="2400" baseline="-25000"/>
              <a:t>n+1</a:t>
            </a:r>
            <a:r>
              <a:rPr lang="en-US" sz="2400"/>
              <a:t>) dt</a:t>
            </a:r>
            <a:r>
              <a:rPr lang="en-US" sz="2400" baseline="30000"/>
              <a:t>2</a:t>
            </a:r>
            <a:endParaRPr lang="th-TH" sz="2400" baseline="30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ight Arrow 17"/>
          <p:cNvSpPr/>
          <p:nvPr/>
        </p:nvSpPr>
        <p:spPr>
          <a:xfrm>
            <a:off x="5234940" y="3051810"/>
            <a:ext cx="2674620" cy="537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nvGrpSpPr>
          <p:cNvPr id="39" name="Group 38"/>
          <p:cNvGrpSpPr/>
          <p:nvPr/>
        </p:nvGrpSpPr>
        <p:grpSpPr>
          <a:xfrm>
            <a:off x="-1971675" y="2034540"/>
            <a:ext cx="7195185" cy="2618095"/>
            <a:chOff x="-1971675" y="2034540"/>
            <a:chExt cx="7195185" cy="2618095"/>
          </a:xfrm>
        </p:grpSpPr>
        <p:sp>
          <p:nvSpPr>
            <p:cNvPr id="11" name="Rectangle 10"/>
            <p:cNvSpPr/>
            <p:nvPr/>
          </p:nvSpPr>
          <p:spPr>
            <a:xfrm>
              <a:off x="-1971675" y="2034540"/>
              <a:ext cx="7195185" cy="25603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8" name="TextBox 37"/>
            <p:cNvSpPr txBox="1"/>
            <p:nvPr/>
          </p:nvSpPr>
          <p:spPr>
            <a:xfrm>
              <a:off x="-1724025" y="4391025"/>
              <a:ext cx="6743700" cy="261610"/>
            </a:xfrm>
            <a:prstGeom prst="rect">
              <a:avLst/>
            </a:prstGeom>
            <a:noFill/>
          </p:spPr>
          <p:txBody>
            <a:bodyPr wrap="square" rtlCol="0">
              <a:spAutoFit/>
            </a:bodyPr>
            <a:lstStyle/>
            <a:p>
              <a:r>
                <a:rPr lang="en-US" sz="1050" b="1" dirty="0" smtClean="0">
                  <a:solidFill>
                    <a:schemeClr val="bg1"/>
                  </a:solidFill>
                </a:rPr>
                <a:t>|	|	|	|	|	|	|	|</a:t>
              </a:r>
              <a:endParaRPr lang="th-TH" sz="1050" b="1" dirty="0">
                <a:solidFill>
                  <a:schemeClr val="bg1"/>
                </a:solidFill>
              </a:endParaRPr>
            </a:p>
          </p:txBody>
        </p:sp>
      </p:grpSp>
      <p:sp>
        <p:nvSpPr>
          <p:cNvPr id="2" name="Title 1"/>
          <p:cNvSpPr>
            <a:spLocks noGrp="1"/>
          </p:cNvSpPr>
          <p:nvPr>
            <p:ph type="title"/>
          </p:nvPr>
        </p:nvSpPr>
        <p:spPr/>
        <p:txBody>
          <a:bodyPr/>
          <a:lstStyle/>
          <a:p>
            <a:endParaRPr lang="th-TH"/>
          </a:p>
        </p:txBody>
      </p:sp>
      <p:sp>
        <p:nvSpPr>
          <p:cNvPr id="4" name="Slide Number Placeholder 3"/>
          <p:cNvSpPr>
            <a:spLocks noGrp="1"/>
          </p:cNvSpPr>
          <p:nvPr>
            <p:ph type="sldNum" sz="quarter" idx="12"/>
          </p:nvPr>
        </p:nvSpPr>
        <p:spPr/>
        <p:txBody>
          <a:bodyPr/>
          <a:lstStyle/>
          <a:p>
            <a:fld id="{A8AAF71C-08A3-4329-B21A-1D11D0541111}" type="slidenum">
              <a:rPr lang="en-US" smtClean="0"/>
              <a:pPr/>
              <a:t>11</a:t>
            </a:fld>
            <a:endParaRPr lang="th-TH"/>
          </a:p>
        </p:txBody>
      </p:sp>
      <p:sp>
        <p:nvSpPr>
          <p:cNvPr id="9" name="Down Arrow 8"/>
          <p:cNvSpPr/>
          <p:nvPr/>
        </p:nvSpPr>
        <p:spPr>
          <a:xfrm>
            <a:off x="4061964" y="3506430"/>
            <a:ext cx="445770" cy="308610"/>
          </a:xfrm>
          <a:prstGeom prst="downArrow">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Down Arrow 9"/>
          <p:cNvSpPr/>
          <p:nvPr/>
        </p:nvSpPr>
        <p:spPr>
          <a:xfrm flipV="1">
            <a:off x="4046472" y="2656386"/>
            <a:ext cx="464820" cy="312420"/>
          </a:xfrm>
          <a:prstGeom prst="downArrow">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Isosceles Triangle 13"/>
          <p:cNvSpPr/>
          <p:nvPr/>
        </p:nvSpPr>
        <p:spPr>
          <a:xfrm>
            <a:off x="4537710" y="4480560"/>
            <a:ext cx="308610" cy="2857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nvGrpSpPr>
          <p:cNvPr id="34" name="Group 33"/>
          <p:cNvGrpSpPr/>
          <p:nvPr/>
        </p:nvGrpSpPr>
        <p:grpSpPr>
          <a:xfrm>
            <a:off x="3992285" y="1544162"/>
            <a:ext cx="564997" cy="1971839"/>
            <a:chOff x="3992285" y="1544162"/>
            <a:chExt cx="564997" cy="1971839"/>
          </a:xfrm>
        </p:grpSpPr>
        <p:sp>
          <p:nvSpPr>
            <p:cNvPr id="5" name="Oval 4"/>
            <p:cNvSpPr>
              <a:spLocks noChangeArrowheads="1"/>
            </p:cNvSpPr>
            <p:nvPr/>
          </p:nvSpPr>
          <p:spPr bwMode="auto">
            <a:xfrm>
              <a:off x="3992285" y="2951871"/>
              <a:ext cx="564997" cy="564130"/>
            </a:xfrm>
            <a:prstGeom prst="ellipse">
              <a:avLst/>
            </a:prstGeom>
            <a:solidFill>
              <a:srgbClr val="FF0000"/>
            </a:solidFill>
            <a:ln w="28575">
              <a:solidFill>
                <a:schemeClr val="bg1"/>
              </a:solidFill>
              <a:round/>
              <a:headEnd/>
              <a:tailEnd/>
            </a:ln>
          </p:spPr>
        </p:sp>
        <p:cxnSp>
          <p:nvCxnSpPr>
            <p:cNvPr id="33" name="Straight Connector 32"/>
            <p:cNvCxnSpPr>
              <a:stCxn id="5" idx="0"/>
            </p:cNvCxnSpPr>
            <p:nvPr/>
          </p:nvCxnSpPr>
          <p:spPr>
            <a:xfrm flipH="1" flipV="1">
              <a:off x="4269572" y="1544162"/>
              <a:ext cx="5212" cy="1407709"/>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
        <p:nvSpPr>
          <p:cNvPr id="37" name="Oval 36"/>
          <p:cNvSpPr/>
          <p:nvPr/>
        </p:nvSpPr>
        <p:spPr>
          <a:xfrm>
            <a:off x="5533970" y="1723089"/>
            <a:ext cx="301276" cy="2959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169986" name="Picture 2"/>
          <p:cNvPicPr>
            <a:picLocks noChangeAspect="1" noChangeArrowheads="1"/>
          </p:cNvPicPr>
          <p:nvPr/>
        </p:nvPicPr>
        <p:blipFill>
          <a:blip r:embed="rId2" cstate="print"/>
          <a:srcRect/>
          <a:stretch>
            <a:fillRect/>
          </a:stretch>
        </p:blipFill>
        <p:spPr bwMode="auto">
          <a:xfrm>
            <a:off x="2938463" y="4838699"/>
            <a:ext cx="4371975" cy="1323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63" presetClass="path" presetSubtype="0" accel="50000" decel="50000" fill="hold" nodeType="withEffect">
                                  <p:stCondLst>
                                    <p:cond delay="0"/>
                                  </p:stCondLst>
                                  <p:childTnLst>
                                    <p:animMotion origin="layout" path="M 2.22222E-6 0 L 0.43021 -0.00139 " pathEditMode="relative" rAng="0" ptsTypes="AA">
                                      <p:cBhvr>
                                        <p:cTn id="8" dur="5000" fill="hold"/>
                                        <p:tgtEl>
                                          <p:spTgt spid="39"/>
                                        </p:tgtEl>
                                        <p:attrNameLst>
                                          <p:attrName>ppt_x</p:attrName>
                                          <p:attrName>ppt_y</p:attrName>
                                        </p:attrNameLst>
                                      </p:cBhvr>
                                      <p:rCtr x="21500" y="-100"/>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9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37"/>
                    </p:tgtEl>
                  </p:cond>
                </p:stCondLst>
                <p:endSync evt="end" delay="0">
                  <p:rtn val="all"/>
                </p:endSync>
                <p:childTnLst>
                  <p:par>
                    <p:cTn id="14" fill="hold">
                      <p:stCondLst>
                        <p:cond delay="0"/>
                      </p:stCondLst>
                      <p:childTnLst>
                        <p:par>
                          <p:cTn id="15" fill="hold">
                            <p:stCondLst>
                              <p:cond delay="0"/>
                            </p:stCondLst>
                            <p:childTnLst>
                              <p:par>
                                <p:cTn id="16" presetID="0" presetClass="path" presetSubtype="0" accel="50000" decel="50000" fill="hold" nodeType="clickEffect">
                                  <p:stCondLst>
                                    <p:cond delay="0"/>
                                  </p:stCondLst>
                                  <p:childTnLst>
                                    <p:animMotion origin="layout" path="M 0.00053 0.00532 L -0.00017 -0.07936 L 0.00018 0.08931 L -0.00052 -0.08029 L 0.00018 0.08931 L -0.00052 -0.08098 L 0.00053 0.08977 L 0.00053 0.00532 Z " pathEditMode="fixed" rAng="0" ptsTypes="AAAAAAAA">
                                      <p:cBhvr>
                                        <p:cTn id="17" dur="5000" fill="hold"/>
                                        <p:tgtEl>
                                          <p:spTgt spid="34"/>
                                        </p:tgtEl>
                                        <p:attrNameLst>
                                          <p:attrName>ppt_x</p:attrName>
                                          <p:attrName>ppt_y</p:attrName>
                                        </p:attrNameLst>
                                      </p:cBhvr>
                                      <p:rCtr x="-100" y="-100"/>
                                    </p:animMotion>
                                  </p:childTnLst>
                                </p:cTn>
                              </p:par>
                            </p:childTnLst>
                          </p:cTn>
                        </p:par>
                      </p:childTnLst>
                    </p:cTn>
                  </p:par>
                </p:childTnLst>
              </p:cTn>
              <p:nextCondLst>
                <p:cond evt="onClick" delay="0">
                  <p:tgtEl>
                    <p:spTgt spid="37"/>
                  </p:tgtEl>
                </p:cond>
              </p:nextCondLst>
            </p:seq>
          </p:childTnLst>
        </p:cTn>
      </p:par>
    </p:tnLst>
    <p:bldLst>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4514850" y="1647825"/>
            <a:ext cx="0" cy="20574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43225" y="3609975"/>
            <a:ext cx="29337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endParaRPr lang="th-TH"/>
          </a:p>
        </p:txBody>
      </p:sp>
      <p:sp>
        <p:nvSpPr>
          <p:cNvPr id="4" name="Slide Number Placeholder 3"/>
          <p:cNvSpPr>
            <a:spLocks noGrp="1"/>
          </p:cNvSpPr>
          <p:nvPr>
            <p:ph type="sldNum" sz="quarter" idx="12"/>
          </p:nvPr>
        </p:nvSpPr>
        <p:spPr/>
        <p:txBody>
          <a:bodyPr/>
          <a:lstStyle/>
          <a:p>
            <a:fld id="{A8AAF71C-08A3-4329-B21A-1D11D0541111}" type="slidenum">
              <a:rPr lang="en-US" smtClean="0"/>
              <a:pPr/>
              <a:t>12</a:t>
            </a:fld>
            <a:endParaRPr lang="th-TH"/>
          </a:p>
        </p:txBody>
      </p:sp>
      <p:sp>
        <p:nvSpPr>
          <p:cNvPr id="5" name="Oval 4"/>
          <p:cNvSpPr/>
          <p:nvPr/>
        </p:nvSpPr>
        <p:spPr>
          <a:xfrm>
            <a:off x="4076699" y="3162299"/>
            <a:ext cx="84772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12" name="Straight Connector 11"/>
          <p:cNvCxnSpPr/>
          <p:nvPr/>
        </p:nvCxnSpPr>
        <p:spPr>
          <a:xfrm>
            <a:off x="3571875" y="1657350"/>
            <a:ext cx="0" cy="1533525"/>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143249" y="2466974"/>
            <a:ext cx="84772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15" name="Straight Connector 14"/>
          <p:cNvCxnSpPr/>
          <p:nvPr/>
        </p:nvCxnSpPr>
        <p:spPr>
          <a:xfrm>
            <a:off x="5410200" y="1628775"/>
            <a:ext cx="0" cy="247650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981574" y="3924299"/>
            <a:ext cx="847725" cy="84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nvGrpSpPr>
          <p:cNvPr id="24" name="Group 23"/>
          <p:cNvGrpSpPr/>
          <p:nvPr/>
        </p:nvGrpSpPr>
        <p:grpSpPr>
          <a:xfrm>
            <a:off x="2047875" y="1476375"/>
            <a:ext cx="582211" cy="3996369"/>
            <a:chOff x="2047875" y="1476375"/>
            <a:chExt cx="582211" cy="3996369"/>
          </a:xfrm>
        </p:grpSpPr>
        <p:cxnSp>
          <p:nvCxnSpPr>
            <p:cNvPr id="22" name="Straight Arrow Connector 21"/>
            <p:cNvCxnSpPr/>
            <p:nvPr/>
          </p:nvCxnSpPr>
          <p:spPr>
            <a:xfrm flipV="1">
              <a:off x="2457450" y="1476375"/>
              <a:ext cx="0" cy="3924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047875" y="1724025"/>
              <a:ext cx="582211" cy="3748719"/>
            </a:xfrm>
            <a:prstGeom prst="rect">
              <a:avLst/>
            </a:prstGeom>
            <a:noFill/>
          </p:spPr>
          <p:txBody>
            <a:bodyPr wrap="none" rtlCol="0">
              <a:spAutoFit/>
            </a:bodyPr>
            <a:lstStyle/>
            <a:p>
              <a:pPr algn="r">
                <a:lnSpc>
                  <a:spcPct val="120000"/>
                </a:lnSpc>
              </a:pPr>
              <a:r>
                <a:rPr lang="en-US" smtClean="0"/>
                <a:t>5 –</a:t>
              </a:r>
            </a:p>
            <a:p>
              <a:pPr algn="r">
                <a:lnSpc>
                  <a:spcPct val="120000"/>
                </a:lnSpc>
              </a:pPr>
              <a:r>
                <a:rPr lang="en-US" smtClean="0"/>
                <a:t>4 –</a:t>
              </a:r>
            </a:p>
            <a:p>
              <a:pPr algn="r">
                <a:lnSpc>
                  <a:spcPct val="120000"/>
                </a:lnSpc>
              </a:pPr>
              <a:r>
                <a:rPr lang="en-US" smtClean="0"/>
                <a:t>3 –</a:t>
              </a:r>
            </a:p>
            <a:p>
              <a:pPr algn="r">
                <a:lnSpc>
                  <a:spcPct val="120000"/>
                </a:lnSpc>
              </a:pPr>
              <a:r>
                <a:rPr lang="en-US" smtClean="0"/>
                <a:t>2 –</a:t>
              </a:r>
            </a:p>
            <a:p>
              <a:pPr algn="r">
                <a:lnSpc>
                  <a:spcPct val="120000"/>
                </a:lnSpc>
              </a:pPr>
              <a:r>
                <a:rPr lang="en-US" smtClean="0"/>
                <a:t>1 –</a:t>
              </a:r>
            </a:p>
            <a:p>
              <a:pPr algn="r">
                <a:lnSpc>
                  <a:spcPct val="120000"/>
                </a:lnSpc>
              </a:pPr>
              <a:r>
                <a:rPr lang="en-US" smtClean="0"/>
                <a:t>0 –</a:t>
              </a:r>
            </a:p>
            <a:p>
              <a:pPr algn="r">
                <a:lnSpc>
                  <a:spcPct val="120000"/>
                </a:lnSpc>
              </a:pPr>
              <a:r>
                <a:rPr lang="en-US" smtClean="0"/>
                <a:t>-1 –</a:t>
              </a:r>
            </a:p>
            <a:p>
              <a:pPr algn="r">
                <a:lnSpc>
                  <a:spcPct val="120000"/>
                </a:lnSpc>
              </a:pPr>
              <a:r>
                <a:rPr lang="en-US" smtClean="0"/>
                <a:t>-2 –</a:t>
              </a:r>
            </a:p>
            <a:p>
              <a:pPr algn="r">
                <a:lnSpc>
                  <a:spcPct val="120000"/>
                </a:lnSpc>
              </a:pPr>
              <a:r>
                <a:rPr lang="en-US" smtClean="0"/>
                <a:t>-3 –</a:t>
              </a:r>
            </a:p>
            <a:p>
              <a:pPr algn="r">
                <a:lnSpc>
                  <a:spcPct val="120000"/>
                </a:lnSpc>
              </a:pPr>
              <a:r>
                <a:rPr lang="en-US" smtClean="0"/>
                <a:t>-4 –</a:t>
              </a:r>
            </a:p>
            <a:p>
              <a:pPr algn="r">
                <a:lnSpc>
                  <a:spcPct val="120000"/>
                </a:lnSpc>
              </a:pPr>
              <a:r>
                <a:rPr lang="en-US" smtClean="0"/>
                <a:t>-5 –</a:t>
              </a:r>
            </a:p>
          </p:txBody>
        </p:sp>
      </p:grpSp>
      <p:sp>
        <p:nvSpPr>
          <p:cNvPr id="25" name="Down Arrow 24"/>
          <p:cNvSpPr/>
          <p:nvPr/>
        </p:nvSpPr>
        <p:spPr>
          <a:xfrm>
            <a:off x="3371850" y="2667000"/>
            <a:ext cx="390525" cy="55245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6" name="TextBox 25"/>
          <p:cNvSpPr txBox="1"/>
          <p:nvPr/>
        </p:nvSpPr>
        <p:spPr>
          <a:xfrm>
            <a:off x="6619875" y="2809875"/>
            <a:ext cx="473206" cy="1685077"/>
          </a:xfrm>
          <a:prstGeom prst="rect">
            <a:avLst/>
          </a:prstGeom>
          <a:noFill/>
        </p:spPr>
        <p:txBody>
          <a:bodyPr wrap="none" rtlCol="0">
            <a:spAutoFit/>
          </a:bodyPr>
          <a:lstStyle/>
          <a:p>
            <a:pPr>
              <a:lnSpc>
                <a:spcPct val="200000"/>
              </a:lnSpc>
            </a:pPr>
            <a:r>
              <a:rPr lang="en-US" b="1" dirty="0" smtClean="0"/>
              <a:t>X=</a:t>
            </a:r>
          </a:p>
          <a:p>
            <a:pPr>
              <a:lnSpc>
                <a:spcPct val="200000"/>
              </a:lnSpc>
            </a:pPr>
            <a:r>
              <a:rPr lang="en-US" b="1" dirty="0" smtClean="0"/>
              <a:t>V=</a:t>
            </a:r>
          </a:p>
          <a:p>
            <a:pPr>
              <a:lnSpc>
                <a:spcPct val="200000"/>
              </a:lnSpc>
            </a:pPr>
            <a:r>
              <a:rPr lang="en-US" b="1" dirty="0" smtClean="0"/>
              <a:t>F=</a:t>
            </a:r>
            <a:endParaRPr lang="th-TH" b="1" dirty="0"/>
          </a:p>
        </p:txBody>
      </p:sp>
      <p:sp>
        <p:nvSpPr>
          <p:cNvPr id="27" name="Down Arrow 26"/>
          <p:cNvSpPr/>
          <p:nvPr/>
        </p:nvSpPr>
        <p:spPr>
          <a:xfrm rot="10800000">
            <a:off x="4314825" y="3324225"/>
            <a:ext cx="390525" cy="55245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8" name="Down Arrow 27"/>
          <p:cNvSpPr/>
          <p:nvPr/>
        </p:nvSpPr>
        <p:spPr>
          <a:xfrm rot="10800000">
            <a:off x="5210175" y="4095750"/>
            <a:ext cx="390525" cy="55245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9" name="Down Arrow 28"/>
          <p:cNvSpPr/>
          <p:nvPr/>
        </p:nvSpPr>
        <p:spPr>
          <a:xfrm rot="10800000">
            <a:off x="3362325" y="2628900"/>
            <a:ext cx="390525" cy="55245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0" name="Down Arrow 29"/>
          <p:cNvSpPr/>
          <p:nvPr/>
        </p:nvSpPr>
        <p:spPr>
          <a:xfrm>
            <a:off x="4295775" y="3381375"/>
            <a:ext cx="390525" cy="55245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1" name="Down Arrow 30"/>
          <p:cNvSpPr/>
          <p:nvPr/>
        </p:nvSpPr>
        <p:spPr>
          <a:xfrm>
            <a:off x="5200650" y="4114800"/>
            <a:ext cx="390525" cy="55245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2" name="Rectangle 31"/>
          <p:cNvSpPr/>
          <p:nvPr/>
        </p:nvSpPr>
        <p:spPr>
          <a:xfrm>
            <a:off x="2771775" y="1943100"/>
            <a:ext cx="3276600" cy="32956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animBg="1"/>
      <p:bldP spid="30" grpId="0" animBg="1"/>
      <p:bldP spid="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DA12985-D733-4691-B328-45B5A1688B09}" type="slidenum">
              <a:rPr lang="en-US"/>
              <a:pPr/>
              <a:t>13</a:t>
            </a:fld>
            <a:endParaRPr lang="th-TH"/>
          </a:p>
        </p:txBody>
      </p:sp>
      <p:pic>
        <p:nvPicPr>
          <p:cNvPr id="125956" name="Picture 4"/>
          <p:cNvPicPr>
            <a:picLocks noChangeAspect="1" noChangeArrowheads="1"/>
          </p:cNvPicPr>
          <p:nvPr/>
        </p:nvPicPr>
        <p:blipFill>
          <a:blip r:embed="rId2" cstate="print"/>
          <a:srcRect/>
          <a:stretch>
            <a:fillRect/>
          </a:stretch>
        </p:blipFill>
        <p:spPr bwMode="auto">
          <a:xfrm>
            <a:off x="257175" y="776288"/>
            <a:ext cx="8724900" cy="50530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59D641-0D64-4723-9A0F-4E778F583375}" type="slidenum">
              <a:rPr lang="en-US"/>
              <a:pPr/>
              <a:t>14</a:t>
            </a:fld>
            <a:endParaRPr lang="th-TH"/>
          </a:p>
        </p:txBody>
      </p:sp>
      <p:sp>
        <p:nvSpPr>
          <p:cNvPr id="121858" name="Rectangle 2"/>
          <p:cNvSpPr>
            <a:spLocks noGrp="1" noChangeArrowheads="1"/>
          </p:cNvSpPr>
          <p:nvPr>
            <p:ph type="title"/>
          </p:nvPr>
        </p:nvSpPr>
        <p:spPr/>
        <p:txBody>
          <a:bodyPr/>
          <a:lstStyle/>
          <a:p>
            <a:r>
              <a:rPr lang="en-US"/>
              <a:t>Monte Carlo</a:t>
            </a:r>
            <a:endParaRPr lang="th-TH"/>
          </a:p>
        </p:txBody>
      </p:sp>
      <p:sp>
        <p:nvSpPr>
          <p:cNvPr id="121859" name="Rectangle 3"/>
          <p:cNvSpPr>
            <a:spLocks noGrp="1" noChangeArrowheads="1"/>
          </p:cNvSpPr>
          <p:nvPr>
            <p:ph type="body" idx="1"/>
          </p:nvPr>
        </p:nvSpPr>
        <p:spPr/>
        <p:txBody>
          <a:bodyPr/>
          <a:lstStyle/>
          <a:p>
            <a:pPr>
              <a:lnSpc>
                <a:spcPct val="90000"/>
              </a:lnSpc>
            </a:pPr>
            <a:r>
              <a:rPr lang="en-US" sz="2800"/>
              <a:t>At each stage, a random move of a molecule is attempted; random numbers are used to decide whether or not to accept the move, and the decision depends on how favorable the energy change would be. Then the procedure is repeated. Principal features: </a:t>
            </a:r>
          </a:p>
          <a:p>
            <a:pPr>
              <a:lnSpc>
                <a:spcPct val="90000"/>
              </a:lnSpc>
            </a:pPr>
            <a:r>
              <a:rPr lang="en-US" sz="2800"/>
              <a:t>Sampling configurations from a statistical ensemble by a random walk algorithm. </a:t>
            </a:r>
          </a:p>
          <a:p>
            <a:pPr>
              <a:lnSpc>
                <a:spcPct val="90000"/>
              </a:lnSpc>
            </a:pPr>
            <a:r>
              <a:rPr lang="en-US" sz="2800"/>
              <a:t>No true analogue of time. </a:t>
            </a:r>
          </a:p>
          <a:p>
            <a:pPr>
              <a:lnSpc>
                <a:spcPct val="90000"/>
              </a:lnSpc>
            </a:pPr>
            <a:r>
              <a:rPr lang="en-US" sz="2800"/>
              <a:t>Possible to devise special sampling methods. </a:t>
            </a:r>
          </a:p>
          <a:p>
            <a:pPr>
              <a:lnSpc>
                <a:spcPct val="90000"/>
              </a:lnSpc>
            </a:pPr>
            <a:r>
              <a:rPr lang="en-US" sz="2800"/>
              <a:t>Provides thermodynamic and structural properties.</a:t>
            </a:r>
            <a:endParaRPr lang="th-TH"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lide Number Placeholder 5"/>
          <p:cNvSpPr>
            <a:spLocks noGrp="1"/>
          </p:cNvSpPr>
          <p:nvPr>
            <p:ph type="sldNum" sz="quarter" idx="12"/>
          </p:nvPr>
        </p:nvSpPr>
        <p:spPr/>
        <p:txBody>
          <a:bodyPr/>
          <a:lstStyle/>
          <a:p>
            <a:fld id="{D0B9EB96-49E0-4658-B33B-902E52AEE543}" type="slidenum">
              <a:rPr lang="en-US"/>
              <a:pPr/>
              <a:t>15</a:t>
            </a:fld>
            <a:endParaRPr lang="th-TH"/>
          </a:p>
        </p:txBody>
      </p:sp>
      <p:graphicFrame>
        <p:nvGraphicFramePr>
          <p:cNvPr id="125830" name="Group 902"/>
          <p:cNvGraphicFramePr>
            <a:graphicFrameLocks noGrp="1"/>
          </p:cNvGraphicFramePr>
          <p:nvPr/>
        </p:nvGraphicFramePr>
        <p:xfrm>
          <a:off x="477838" y="1382713"/>
          <a:ext cx="4856162" cy="4668838"/>
        </p:xfrm>
        <a:graphic>
          <a:graphicData uri="http://schemas.openxmlformats.org/drawingml/2006/table">
            <a:tbl>
              <a:tblPr/>
              <a:tblGrid>
                <a:gridCol w="485775"/>
                <a:gridCol w="485775"/>
                <a:gridCol w="485775"/>
                <a:gridCol w="485775"/>
                <a:gridCol w="485775"/>
                <a:gridCol w="484187"/>
                <a:gridCol w="485775"/>
                <a:gridCol w="485775"/>
                <a:gridCol w="485775"/>
                <a:gridCol w="485775"/>
              </a:tblGrid>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r h="466725">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10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accent1"/>
                      </a:solidFill>
                      <a:prstDash val="sysDashDot"/>
                      <a:round/>
                      <a:headEnd type="none" w="med" len="med"/>
                      <a:tailEnd type="none" w="med" len="med"/>
                    </a:lnL>
                    <a:lnR w="12700" cap="flat" cmpd="sng" algn="ctr">
                      <a:solidFill>
                        <a:schemeClr val="accent1"/>
                      </a:solidFill>
                      <a:prstDash val="sysDashDot"/>
                      <a:round/>
                      <a:headEnd type="none" w="med" len="med"/>
                      <a:tailEnd type="none" w="med" len="med"/>
                    </a:lnR>
                    <a:lnT w="12700" cap="flat" cmpd="sng" algn="ctr">
                      <a:solidFill>
                        <a:schemeClr val="accent1"/>
                      </a:solidFill>
                      <a:prstDash val="sysDashDot"/>
                      <a:round/>
                      <a:headEnd type="none" w="med" len="med"/>
                      <a:tailEnd type="none" w="med" len="med"/>
                    </a:lnT>
                    <a:lnB w="12700" cap="flat" cmpd="sng" algn="ctr">
                      <a:solidFill>
                        <a:schemeClr val="accent1"/>
                      </a:solidFill>
                      <a:prstDash val="sysDashDot"/>
                      <a:round/>
                      <a:headEnd type="none" w="med" len="med"/>
                      <a:tailEnd type="none" w="med" len="med"/>
                    </a:lnB>
                    <a:lnTlToBr>
                      <a:noFill/>
                    </a:lnTlToBr>
                    <a:lnBlToTr>
                      <a:noFill/>
                    </a:lnBlToTr>
                    <a:noFill/>
                  </a:tcPr>
                </a:tc>
              </a:tr>
            </a:tbl>
          </a:graphicData>
        </a:graphic>
      </p:graphicFrame>
      <p:sp>
        <p:nvSpPr>
          <p:cNvPr id="124930" name="Rectangle 2"/>
          <p:cNvSpPr>
            <a:spLocks noGrp="1" noChangeArrowheads="1"/>
          </p:cNvSpPr>
          <p:nvPr>
            <p:ph type="title"/>
          </p:nvPr>
        </p:nvSpPr>
        <p:spPr>
          <a:xfrm>
            <a:off x="469900" y="609600"/>
            <a:ext cx="8229600" cy="576263"/>
          </a:xfrm>
        </p:spPr>
        <p:txBody>
          <a:bodyPr/>
          <a:lstStyle/>
          <a:p>
            <a:r>
              <a:rPr lang="en-US"/>
              <a:t>Random Walk</a:t>
            </a:r>
            <a:endParaRPr lang="th-TH"/>
          </a:p>
        </p:txBody>
      </p:sp>
      <p:grpSp>
        <p:nvGrpSpPr>
          <p:cNvPr id="125349" name="Group 421"/>
          <p:cNvGrpSpPr>
            <a:grpSpLocks/>
          </p:cNvGrpSpPr>
          <p:nvPr/>
        </p:nvGrpSpPr>
        <p:grpSpPr bwMode="auto">
          <a:xfrm>
            <a:off x="2401888" y="3271838"/>
            <a:ext cx="965200" cy="968375"/>
            <a:chOff x="558" y="2053"/>
            <a:chExt cx="608" cy="610"/>
          </a:xfrm>
        </p:grpSpPr>
        <p:sp>
          <p:nvSpPr>
            <p:cNvPr id="125069" name="Line 141"/>
            <p:cNvSpPr>
              <a:spLocks noChangeShapeType="1"/>
            </p:cNvSpPr>
            <p:nvPr/>
          </p:nvSpPr>
          <p:spPr bwMode="auto">
            <a:xfrm>
              <a:off x="900" y="2333"/>
              <a:ext cx="266" cy="0"/>
            </a:xfrm>
            <a:prstGeom prst="line">
              <a:avLst/>
            </a:prstGeom>
            <a:noFill/>
            <a:ln w="38100">
              <a:solidFill>
                <a:srgbClr val="33CC33"/>
              </a:solidFill>
              <a:round/>
              <a:headEnd/>
              <a:tailEnd type="triangle" w="med" len="med"/>
            </a:ln>
            <a:effectLst/>
          </p:spPr>
          <p:txBody>
            <a:bodyPr/>
            <a:lstStyle/>
            <a:p>
              <a:endParaRPr lang="th-TH"/>
            </a:p>
          </p:txBody>
        </p:sp>
        <p:sp>
          <p:nvSpPr>
            <p:cNvPr id="125070" name="Line 142"/>
            <p:cNvSpPr>
              <a:spLocks noChangeShapeType="1"/>
            </p:cNvSpPr>
            <p:nvPr/>
          </p:nvSpPr>
          <p:spPr bwMode="auto">
            <a:xfrm flipH="1">
              <a:off x="558" y="2327"/>
              <a:ext cx="317" cy="0"/>
            </a:xfrm>
            <a:prstGeom prst="line">
              <a:avLst/>
            </a:prstGeom>
            <a:noFill/>
            <a:ln w="38100">
              <a:solidFill>
                <a:srgbClr val="33CC33"/>
              </a:solidFill>
              <a:round/>
              <a:headEnd/>
              <a:tailEnd type="triangle" w="med" len="med"/>
            </a:ln>
            <a:effectLst/>
          </p:spPr>
          <p:txBody>
            <a:bodyPr/>
            <a:lstStyle/>
            <a:p>
              <a:endParaRPr lang="th-TH"/>
            </a:p>
          </p:txBody>
        </p:sp>
        <p:sp>
          <p:nvSpPr>
            <p:cNvPr id="125071" name="Line 143"/>
            <p:cNvSpPr>
              <a:spLocks noChangeShapeType="1"/>
            </p:cNvSpPr>
            <p:nvPr/>
          </p:nvSpPr>
          <p:spPr bwMode="auto">
            <a:xfrm flipH="1" flipV="1">
              <a:off x="882" y="2053"/>
              <a:ext cx="0" cy="271"/>
            </a:xfrm>
            <a:prstGeom prst="line">
              <a:avLst/>
            </a:prstGeom>
            <a:noFill/>
            <a:ln w="19050">
              <a:solidFill>
                <a:srgbClr val="33CC33"/>
              </a:solidFill>
              <a:round/>
              <a:headEnd/>
              <a:tailEnd type="triangle" w="med" len="med"/>
            </a:ln>
            <a:effectLst/>
          </p:spPr>
          <p:txBody>
            <a:bodyPr/>
            <a:lstStyle/>
            <a:p>
              <a:endParaRPr lang="th-TH"/>
            </a:p>
          </p:txBody>
        </p:sp>
        <p:sp>
          <p:nvSpPr>
            <p:cNvPr id="125072" name="Line 144"/>
            <p:cNvSpPr>
              <a:spLocks noChangeShapeType="1"/>
            </p:cNvSpPr>
            <p:nvPr/>
          </p:nvSpPr>
          <p:spPr bwMode="auto">
            <a:xfrm flipH="1">
              <a:off x="873" y="2315"/>
              <a:ext cx="0" cy="348"/>
            </a:xfrm>
            <a:prstGeom prst="line">
              <a:avLst/>
            </a:prstGeom>
            <a:noFill/>
            <a:ln w="76200">
              <a:solidFill>
                <a:srgbClr val="33CC33"/>
              </a:solidFill>
              <a:round/>
              <a:headEnd/>
              <a:tailEnd type="triangle" w="med" len="med"/>
            </a:ln>
            <a:effectLst/>
          </p:spPr>
          <p:txBody>
            <a:bodyPr/>
            <a:lstStyle/>
            <a:p>
              <a:endParaRPr lang="th-TH"/>
            </a:p>
          </p:txBody>
        </p:sp>
      </p:grpSp>
      <p:sp>
        <p:nvSpPr>
          <p:cNvPr id="125067" name="Oval 139"/>
          <p:cNvSpPr>
            <a:spLocks noChangeArrowheads="1"/>
          </p:cNvSpPr>
          <p:nvPr/>
        </p:nvSpPr>
        <p:spPr bwMode="auto">
          <a:xfrm>
            <a:off x="2779713" y="3578225"/>
            <a:ext cx="273050" cy="273050"/>
          </a:xfrm>
          <a:prstGeom prst="ellipse">
            <a:avLst/>
          </a:prstGeom>
          <a:solidFill>
            <a:srgbClr val="FF3300"/>
          </a:solidFill>
          <a:ln w="28575">
            <a:solidFill>
              <a:schemeClr val="folHlink"/>
            </a:solidFill>
            <a:round/>
            <a:headEnd/>
            <a:tailEnd/>
          </a:ln>
          <a:effectLst/>
        </p:spPr>
        <p:txBody>
          <a:bodyPr wrap="none" anchor="ctr"/>
          <a:lstStyle/>
          <a:p>
            <a:endParaRPr lang="th-TH"/>
          </a:p>
        </p:txBody>
      </p:sp>
      <p:sp>
        <p:nvSpPr>
          <p:cNvPr id="125429" name="Oval 501"/>
          <p:cNvSpPr>
            <a:spLocks noChangeArrowheads="1"/>
          </p:cNvSpPr>
          <p:nvPr/>
        </p:nvSpPr>
        <p:spPr bwMode="auto">
          <a:xfrm>
            <a:off x="1774825" y="3579813"/>
            <a:ext cx="273050" cy="273050"/>
          </a:xfrm>
          <a:prstGeom prst="ellipse">
            <a:avLst/>
          </a:prstGeom>
          <a:solidFill>
            <a:srgbClr val="FF3300"/>
          </a:solidFill>
          <a:ln w="28575">
            <a:solidFill>
              <a:schemeClr val="folHlink"/>
            </a:solidFill>
            <a:round/>
            <a:headEnd/>
            <a:tailEnd/>
          </a:ln>
          <a:effectLst/>
        </p:spPr>
        <p:txBody>
          <a:bodyPr wrap="none" anchor="ctr"/>
          <a:lstStyle/>
          <a:p>
            <a:endParaRPr lang="th-TH"/>
          </a:p>
        </p:txBody>
      </p:sp>
      <p:sp>
        <p:nvSpPr>
          <p:cNvPr id="125428" name="Freeform 500"/>
          <p:cNvSpPr>
            <a:spLocks/>
          </p:cNvSpPr>
          <p:nvPr/>
        </p:nvSpPr>
        <p:spPr bwMode="auto">
          <a:xfrm>
            <a:off x="1922463" y="2770188"/>
            <a:ext cx="1466850" cy="1411287"/>
          </a:xfrm>
          <a:custGeom>
            <a:avLst/>
            <a:gdLst/>
            <a:ahLst/>
            <a:cxnLst>
              <a:cxn ang="0">
                <a:pos x="619" y="593"/>
              </a:cxn>
              <a:cxn ang="0">
                <a:pos x="619" y="889"/>
              </a:cxn>
              <a:cxn ang="0">
                <a:pos x="924" y="889"/>
              </a:cxn>
              <a:cxn ang="0">
                <a:pos x="924" y="601"/>
              </a:cxn>
              <a:cxn ang="0">
                <a:pos x="924" y="296"/>
              </a:cxn>
              <a:cxn ang="0">
                <a:pos x="627" y="296"/>
              </a:cxn>
              <a:cxn ang="0">
                <a:pos x="627" y="0"/>
              </a:cxn>
              <a:cxn ang="0">
                <a:pos x="314" y="0"/>
              </a:cxn>
              <a:cxn ang="0">
                <a:pos x="314" y="296"/>
              </a:cxn>
              <a:cxn ang="0">
                <a:pos x="0" y="305"/>
              </a:cxn>
              <a:cxn ang="0">
                <a:pos x="1" y="487"/>
              </a:cxn>
            </a:cxnLst>
            <a:rect l="0" t="0" r="r" b="b"/>
            <a:pathLst>
              <a:path w="924" h="889">
                <a:moveTo>
                  <a:pt x="619" y="593"/>
                </a:moveTo>
                <a:lnTo>
                  <a:pt x="619" y="889"/>
                </a:lnTo>
                <a:lnTo>
                  <a:pt x="924" y="889"/>
                </a:lnTo>
                <a:lnTo>
                  <a:pt x="924" y="601"/>
                </a:lnTo>
                <a:lnTo>
                  <a:pt x="924" y="296"/>
                </a:lnTo>
                <a:lnTo>
                  <a:pt x="627" y="296"/>
                </a:lnTo>
                <a:lnTo>
                  <a:pt x="627" y="0"/>
                </a:lnTo>
                <a:lnTo>
                  <a:pt x="314" y="0"/>
                </a:lnTo>
                <a:lnTo>
                  <a:pt x="314" y="296"/>
                </a:lnTo>
                <a:lnTo>
                  <a:pt x="0" y="305"/>
                </a:lnTo>
                <a:lnTo>
                  <a:pt x="1" y="487"/>
                </a:lnTo>
              </a:path>
            </a:pathLst>
          </a:custGeom>
          <a:noFill/>
          <a:ln w="38100" cap="rnd" cmpd="sng">
            <a:solidFill>
              <a:srgbClr val="FF6600"/>
            </a:solidFill>
            <a:prstDash val="sysDot"/>
            <a:round/>
            <a:headEnd type="none" w="med" len="med"/>
            <a:tailEnd type="triangle" w="sm" len="sm"/>
          </a:ln>
          <a:effectLst/>
        </p:spPr>
        <p:txBody>
          <a:bodyPr/>
          <a:lstStyle/>
          <a:p>
            <a:endParaRPr lang="th-TH"/>
          </a:p>
        </p:txBody>
      </p:sp>
      <p:sp>
        <p:nvSpPr>
          <p:cNvPr id="125430" name="Text Box 502"/>
          <p:cNvSpPr txBox="1">
            <a:spLocks noChangeArrowheads="1"/>
          </p:cNvSpPr>
          <p:nvPr/>
        </p:nvSpPr>
        <p:spPr bwMode="auto">
          <a:xfrm>
            <a:off x="2748061" y="3505200"/>
            <a:ext cx="328612" cy="366713"/>
          </a:xfrm>
          <a:prstGeom prst="rect">
            <a:avLst/>
          </a:prstGeom>
          <a:noFill/>
          <a:ln w="9525">
            <a:noFill/>
            <a:miter lim="800000"/>
            <a:headEnd/>
            <a:tailEnd/>
          </a:ln>
          <a:effectLst/>
        </p:spPr>
        <p:txBody>
          <a:bodyPr>
            <a:spAutoFit/>
          </a:bodyPr>
          <a:lstStyle/>
          <a:p>
            <a:pPr>
              <a:spcBef>
                <a:spcPct val="50000"/>
              </a:spcBef>
            </a:pPr>
            <a:r>
              <a:rPr lang="en-US">
                <a:solidFill>
                  <a:srgbClr val="FF33CC"/>
                </a:solidFill>
                <a:latin typeface="Eras Demi ITC" pitchFamily="34" charset="0"/>
              </a:rPr>
              <a:t>x</a:t>
            </a:r>
            <a:endParaRPr lang="th-TH">
              <a:solidFill>
                <a:srgbClr val="FF33CC"/>
              </a:solidFill>
              <a:latin typeface="Eras Demi ITC" pitchFamily="34" charset="0"/>
            </a:endParaRPr>
          </a:p>
        </p:txBody>
      </p:sp>
      <p:grpSp>
        <p:nvGrpSpPr>
          <p:cNvPr id="125833" name="Group 905"/>
          <p:cNvGrpSpPr>
            <a:grpSpLocks/>
          </p:cNvGrpSpPr>
          <p:nvPr/>
        </p:nvGrpSpPr>
        <p:grpSpPr bwMode="auto">
          <a:xfrm>
            <a:off x="2097088" y="4779963"/>
            <a:ext cx="1897062" cy="1779587"/>
            <a:chOff x="1321" y="3011"/>
            <a:chExt cx="1195" cy="1121"/>
          </a:xfrm>
        </p:grpSpPr>
        <p:sp>
          <p:nvSpPr>
            <p:cNvPr id="125831" name="AutoShape 903"/>
            <p:cNvSpPr>
              <a:spLocks noChangeArrowheads="1"/>
            </p:cNvSpPr>
            <p:nvPr/>
          </p:nvSpPr>
          <p:spPr bwMode="auto">
            <a:xfrm>
              <a:off x="1321" y="3011"/>
              <a:ext cx="1008" cy="1121"/>
            </a:xfrm>
            <a:prstGeom prst="downArrow">
              <a:avLst>
                <a:gd name="adj1" fmla="val 50000"/>
                <a:gd name="adj2" fmla="val 27803"/>
              </a:avLst>
            </a:prstGeom>
            <a:gradFill rotWithShape="1">
              <a:gsLst>
                <a:gs pos="0">
                  <a:schemeClr val="accent1">
                    <a:gamma/>
                    <a:shade val="46275"/>
                    <a:invGamma/>
                    <a:alpha val="0"/>
                  </a:schemeClr>
                </a:gs>
                <a:gs pos="100000">
                  <a:schemeClr val="accent1"/>
                </a:gs>
              </a:gsLst>
              <a:lin ang="5400000" scaled="1"/>
            </a:gradFill>
            <a:ln w="9525">
              <a:noFill/>
              <a:miter lim="800000"/>
              <a:headEnd/>
              <a:tailEnd/>
            </a:ln>
            <a:effectLst/>
          </p:spPr>
          <p:txBody>
            <a:bodyPr wrap="none" anchor="ctr"/>
            <a:lstStyle/>
            <a:p>
              <a:endParaRPr lang="th-TH"/>
            </a:p>
          </p:txBody>
        </p:sp>
        <p:sp>
          <p:nvSpPr>
            <p:cNvPr id="125832" name="Text Box 904"/>
            <p:cNvSpPr txBox="1">
              <a:spLocks noChangeArrowheads="1"/>
            </p:cNvSpPr>
            <p:nvPr/>
          </p:nvSpPr>
          <p:spPr bwMode="auto">
            <a:xfrm>
              <a:off x="1533" y="3776"/>
              <a:ext cx="983" cy="231"/>
            </a:xfrm>
            <a:prstGeom prst="rect">
              <a:avLst/>
            </a:prstGeom>
            <a:noFill/>
            <a:ln w="9525">
              <a:noFill/>
              <a:miter lim="800000"/>
              <a:headEnd/>
              <a:tailEnd/>
            </a:ln>
            <a:effectLst/>
          </p:spPr>
          <p:txBody>
            <a:bodyPr>
              <a:spAutoFit/>
            </a:bodyPr>
            <a:lstStyle/>
            <a:p>
              <a:pPr>
                <a:spcBef>
                  <a:spcPct val="50000"/>
                </a:spcBef>
              </a:pPr>
              <a:r>
                <a:rPr lang="en-US"/>
                <a:t>Gravity</a:t>
              </a:r>
              <a:endParaRPr lang="th-TH"/>
            </a:p>
          </p:txBody>
        </p:sp>
      </p:grpSp>
      <p:sp>
        <p:nvSpPr>
          <p:cNvPr id="125834" name="Text Box 906"/>
          <p:cNvSpPr txBox="1">
            <a:spLocks noChangeArrowheads="1"/>
          </p:cNvSpPr>
          <p:nvPr/>
        </p:nvSpPr>
        <p:spPr bwMode="auto">
          <a:xfrm>
            <a:off x="3389313" y="6327775"/>
            <a:ext cx="4926012" cy="366713"/>
          </a:xfrm>
          <a:prstGeom prst="rect">
            <a:avLst/>
          </a:prstGeom>
          <a:noFill/>
          <a:ln w="9525">
            <a:noFill/>
            <a:miter lim="800000"/>
            <a:headEnd/>
            <a:tailEnd/>
          </a:ln>
          <a:effectLst/>
        </p:spPr>
        <p:txBody>
          <a:bodyPr>
            <a:spAutoFit/>
          </a:bodyPr>
          <a:lstStyle/>
          <a:p>
            <a:pPr>
              <a:spcBef>
                <a:spcPct val="50000"/>
              </a:spcBef>
            </a:pPr>
            <a:r>
              <a:rPr lang="en-US"/>
              <a:t>Increase the possibility to move down, how?</a:t>
            </a:r>
            <a:endParaRPr lang="th-TH"/>
          </a:p>
        </p:txBody>
      </p:sp>
      <p:graphicFrame>
        <p:nvGraphicFramePr>
          <p:cNvPr id="18" name="Table 17"/>
          <p:cNvGraphicFramePr>
            <a:graphicFrameLocks noGrp="1"/>
          </p:cNvGraphicFramePr>
          <p:nvPr/>
        </p:nvGraphicFramePr>
        <p:xfrm>
          <a:off x="5727032" y="1685758"/>
          <a:ext cx="3128210" cy="3627120"/>
        </p:xfrm>
        <a:graphic>
          <a:graphicData uri="http://schemas.openxmlformats.org/drawingml/2006/table">
            <a:tbl>
              <a:tblPr firstRow="1" bandRow="1">
                <a:tableStyleId>{5C22544A-7EE6-4342-B048-85BDC9FD1C3A}</a:tableStyleId>
              </a:tblPr>
              <a:tblGrid>
                <a:gridCol w="625642"/>
                <a:gridCol w="625642"/>
                <a:gridCol w="625642"/>
                <a:gridCol w="625642"/>
                <a:gridCol w="625642"/>
              </a:tblGrid>
              <a:tr h="370840">
                <a:tc>
                  <a:txBody>
                    <a:bodyPr/>
                    <a:lstStyle/>
                    <a:p>
                      <a:r>
                        <a:rPr lang="en-US" smtClean="0"/>
                        <a:t>#</a:t>
                      </a:r>
                      <a:endParaRPr lang="th-TH"/>
                    </a:p>
                  </a:txBody>
                  <a:tcPr anchor="ctr"/>
                </a:tc>
                <a:tc>
                  <a:txBody>
                    <a:bodyPr/>
                    <a:lstStyle/>
                    <a:p>
                      <a:r>
                        <a:rPr lang="en-US" smtClean="0"/>
                        <a:t>U</a:t>
                      </a:r>
                      <a:endParaRPr lang="th-TH"/>
                    </a:p>
                  </a:txBody>
                  <a:tcPr anchor="ctr"/>
                </a:tc>
                <a:tc>
                  <a:txBody>
                    <a:bodyPr/>
                    <a:lstStyle/>
                    <a:p>
                      <a:r>
                        <a:rPr lang="en-US" smtClean="0"/>
                        <a:t>D</a:t>
                      </a:r>
                      <a:endParaRPr lang="th-TH"/>
                    </a:p>
                  </a:txBody>
                  <a:tcPr anchor="ctr"/>
                </a:tc>
                <a:tc>
                  <a:txBody>
                    <a:bodyPr/>
                    <a:lstStyle/>
                    <a:p>
                      <a:r>
                        <a:rPr lang="en-US" smtClean="0"/>
                        <a:t>L</a:t>
                      </a:r>
                      <a:endParaRPr lang="th-TH"/>
                    </a:p>
                  </a:txBody>
                  <a:tcPr anchor="ctr"/>
                </a:tc>
                <a:tc>
                  <a:txBody>
                    <a:bodyPr/>
                    <a:lstStyle/>
                    <a:p>
                      <a:r>
                        <a:rPr lang="en-US" smtClean="0"/>
                        <a:t>R</a:t>
                      </a:r>
                      <a:endParaRPr lang="th-TH"/>
                    </a:p>
                  </a:txBody>
                  <a:tcPr anchor="ctr"/>
                </a:tc>
              </a:tr>
              <a:tr h="370840">
                <a:tc>
                  <a:txBody>
                    <a:bodyPr/>
                    <a:lstStyle/>
                    <a:p>
                      <a:r>
                        <a:rPr lang="en-US" smtClean="0"/>
                        <a:t>P</a:t>
                      </a:r>
                      <a:endParaRPr lang="th-TH"/>
                    </a:p>
                  </a:txBody>
                  <a:tcPr anchor="ctr">
                    <a:solidFill>
                      <a:srgbClr val="FFC000"/>
                    </a:solidFill>
                  </a:tcPr>
                </a:tc>
                <a:tc>
                  <a:txBody>
                    <a:bodyPr/>
                    <a:lstStyle/>
                    <a:p>
                      <a:r>
                        <a:rPr lang="en-US" sz="1600" b="1" smtClean="0"/>
                        <a:t>10%</a:t>
                      </a:r>
                      <a:endParaRPr lang="th-TH" sz="1600" b="1"/>
                    </a:p>
                  </a:txBody>
                  <a:tcPr anchor="ctr">
                    <a:solidFill>
                      <a:srgbClr val="FFC000"/>
                    </a:solidFill>
                  </a:tcPr>
                </a:tc>
                <a:tc>
                  <a:txBody>
                    <a:bodyPr/>
                    <a:lstStyle/>
                    <a:p>
                      <a:r>
                        <a:rPr lang="en-US" sz="1600" b="1" smtClean="0"/>
                        <a:t>50%</a:t>
                      </a:r>
                      <a:endParaRPr lang="th-TH" sz="1600" b="1"/>
                    </a:p>
                  </a:txBody>
                  <a:tcPr anchor="ctr">
                    <a:solidFill>
                      <a:srgbClr val="FFC000"/>
                    </a:solidFill>
                  </a:tcPr>
                </a:tc>
                <a:tc>
                  <a:txBody>
                    <a:bodyPr/>
                    <a:lstStyle/>
                    <a:p>
                      <a:r>
                        <a:rPr lang="en-US" sz="1600" b="1" smtClean="0"/>
                        <a:t>20%</a:t>
                      </a:r>
                      <a:endParaRPr lang="th-TH" sz="1600" b="1"/>
                    </a:p>
                  </a:txBody>
                  <a:tcPr anchor="ctr">
                    <a:solidFill>
                      <a:srgbClr val="FFC000"/>
                    </a:solidFill>
                  </a:tcPr>
                </a:tc>
                <a:tc>
                  <a:txBody>
                    <a:bodyPr/>
                    <a:lstStyle/>
                    <a:p>
                      <a:r>
                        <a:rPr lang="en-US" sz="1600" b="1" smtClean="0"/>
                        <a:t>20%</a:t>
                      </a:r>
                      <a:endParaRPr lang="th-TH" sz="1600" b="1"/>
                    </a:p>
                  </a:txBody>
                  <a:tcPr anchor="ctr">
                    <a:solidFill>
                      <a:srgbClr val="FFC000"/>
                    </a:solidFill>
                  </a:tcPr>
                </a:tc>
              </a:tr>
              <a:tr h="370840">
                <a:tc>
                  <a:txBody>
                    <a:bodyPr/>
                    <a:lstStyle/>
                    <a:p>
                      <a:r>
                        <a:rPr lang="en-US" smtClean="0"/>
                        <a:t>1</a:t>
                      </a:r>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r>
              <a:tr h="370840">
                <a:tc>
                  <a:txBody>
                    <a:bodyPr/>
                    <a:lstStyle/>
                    <a:p>
                      <a:r>
                        <a:rPr lang="en-US" smtClean="0"/>
                        <a:t>2</a:t>
                      </a:r>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r>
              <a:tr h="370840">
                <a:tc>
                  <a:txBody>
                    <a:bodyPr/>
                    <a:lstStyle/>
                    <a:p>
                      <a:r>
                        <a:rPr lang="en-US" smtClean="0"/>
                        <a:t>3</a:t>
                      </a:r>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r>
              <a:tr h="370840">
                <a:tc>
                  <a:txBody>
                    <a:bodyPr/>
                    <a:lstStyle/>
                    <a:p>
                      <a:r>
                        <a:rPr lang="en-US" smtClean="0"/>
                        <a:t>4</a:t>
                      </a:r>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r>
              <a:tr h="370840">
                <a:tc>
                  <a:txBody>
                    <a:bodyPr/>
                    <a:lstStyle/>
                    <a:p>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c>
                  <a:txBody>
                    <a:bodyPr/>
                    <a:lstStyle/>
                    <a:p>
                      <a:endParaRPr lang="th-TH"/>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3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125349"/>
                                        </p:tgtEl>
                                      </p:cBhvr>
                                    </p:animEffect>
                                    <p:set>
                                      <p:cBhvr>
                                        <p:cTn id="11" dur="1" fill="hold">
                                          <p:stCondLst>
                                            <p:cond delay="499"/>
                                          </p:stCondLst>
                                        </p:cTn>
                                        <p:tgtEl>
                                          <p:spTgt spid="125349"/>
                                        </p:tgtEl>
                                        <p:attrNameLst>
                                          <p:attrName>style.visibility</p:attrName>
                                        </p:attrNameLst>
                                      </p:cBhvr>
                                      <p:to>
                                        <p:strVal val="hidden"/>
                                      </p:to>
                                    </p:set>
                                  </p:childTnLst>
                                </p:cTn>
                              </p:par>
                            </p:childTnLst>
                          </p:cTn>
                        </p:par>
                        <p:par>
                          <p:cTn id="12" fill="hold">
                            <p:stCondLst>
                              <p:cond delay="500"/>
                            </p:stCondLst>
                            <p:childTnLst>
                              <p:par>
                                <p:cTn id="13" presetID="42" presetClass="path" presetSubtype="0" accel="50000" decel="50000" fill="hold" grpId="0" nodeType="afterEffect">
                                  <p:stCondLst>
                                    <p:cond delay="0"/>
                                  </p:stCondLst>
                                  <p:childTnLst>
                                    <p:animMotion origin="layout" path="M -3.61111E-6 4.60472E-6 L -3.61111E-6 0.06403 " pathEditMode="relative" rAng="0" ptsTypes="AA">
                                      <p:cBhvr>
                                        <p:cTn id="14" dur="2000" fill="hold"/>
                                        <p:tgtEl>
                                          <p:spTgt spid="125067"/>
                                        </p:tgtEl>
                                        <p:attrNameLst>
                                          <p:attrName>ppt_x</p:attrName>
                                          <p:attrName>ppt_y</p:attrName>
                                        </p:attrNameLst>
                                      </p:cBhvr>
                                      <p:rCtr x="0" y="32"/>
                                    </p:animMotion>
                                  </p:childTnLst>
                                </p:cTn>
                              </p:par>
                              <p:par>
                                <p:cTn id="15" presetID="1" presetClass="entr" presetSubtype="0" fill="hold" grpId="0" nodeType="withEffect">
                                  <p:stCondLst>
                                    <p:cond delay="0"/>
                                  </p:stCondLst>
                                  <p:childTnLst>
                                    <p:set>
                                      <p:cBhvr>
                                        <p:cTn id="16" dur="1" fill="hold">
                                          <p:stCondLst>
                                            <p:cond delay="0"/>
                                          </p:stCondLst>
                                        </p:cTn>
                                        <p:tgtEl>
                                          <p:spTgt spid="1254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grpId="1" nodeType="clickEffect">
                                  <p:stCondLst>
                                    <p:cond delay="0"/>
                                  </p:stCondLst>
                                  <p:childTnLst>
                                    <p:animEffect transition="out" filter="blinds(horizontal)">
                                      <p:cBhvr>
                                        <p:cTn id="20" dur="500"/>
                                        <p:tgtEl>
                                          <p:spTgt spid="125067"/>
                                        </p:tgtEl>
                                      </p:cBhvr>
                                    </p:animEffect>
                                    <p:set>
                                      <p:cBhvr>
                                        <p:cTn id="21" dur="1" fill="hold">
                                          <p:stCondLst>
                                            <p:cond delay="499"/>
                                          </p:stCondLst>
                                        </p:cTn>
                                        <p:tgtEl>
                                          <p:spTgt spid="125067"/>
                                        </p:tgtEl>
                                        <p:attrNameLst>
                                          <p:attrName>style.visibility</p:attrName>
                                        </p:attrNameLst>
                                      </p:cBhvr>
                                      <p:to>
                                        <p:strVal val="hidden"/>
                                      </p:to>
                                    </p:se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1254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54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58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58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67" grpId="0" animBg="1"/>
      <p:bldP spid="125067" grpId="1" animBg="1"/>
      <p:bldP spid="125429" grpId="0" animBg="1"/>
      <p:bldP spid="125428" grpId="0" animBg="1"/>
      <p:bldP spid="125430" grpId="0"/>
      <p:bldP spid="1258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lide Number Placeholder 5"/>
          <p:cNvSpPr>
            <a:spLocks noGrp="1"/>
          </p:cNvSpPr>
          <p:nvPr>
            <p:ph type="sldNum" sz="quarter" idx="12"/>
          </p:nvPr>
        </p:nvSpPr>
        <p:spPr/>
        <p:txBody>
          <a:bodyPr/>
          <a:lstStyle/>
          <a:p>
            <a:fld id="{8012B034-F3ED-4224-8A4A-E02AAD4092B5}" type="slidenum">
              <a:rPr lang="en-US"/>
              <a:pPr/>
              <a:t>16</a:t>
            </a:fld>
            <a:endParaRPr lang="th-TH"/>
          </a:p>
        </p:txBody>
      </p:sp>
      <p:sp>
        <p:nvSpPr>
          <p:cNvPr id="138242" name="Rectangle 2"/>
          <p:cNvSpPr>
            <a:spLocks noGrp="1" noChangeArrowheads="1"/>
          </p:cNvSpPr>
          <p:nvPr>
            <p:ph type="title"/>
          </p:nvPr>
        </p:nvSpPr>
        <p:spPr/>
        <p:txBody>
          <a:bodyPr/>
          <a:lstStyle/>
          <a:p>
            <a:r>
              <a:rPr lang="en-US"/>
              <a:t>Ising Model</a:t>
            </a:r>
            <a:endParaRPr lang="th-TH"/>
          </a:p>
        </p:txBody>
      </p:sp>
      <p:sp>
        <p:nvSpPr>
          <p:cNvPr id="138244" name="Text Box 4"/>
          <p:cNvSpPr txBox="1">
            <a:spLocks noChangeArrowheads="1"/>
          </p:cNvSpPr>
          <p:nvPr/>
        </p:nvSpPr>
        <p:spPr bwMode="auto">
          <a:xfrm>
            <a:off x="5741988" y="4859338"/>
            <a:ext cx="2695575" cy="519112"/>
          </a:xfrm>
          <a:prstGeom prst="rect">
            <a:avLst/>
          </a:prstGeom>
          <a:noFill/>
          <a:ln w="9525">
            <a:noFill/>
            <a:miter lim="800000"/>
            <a:headEnd/>
            <a:tailEnd/>
          </a:ln>
          <a:effectLst/>
        </p:spPr>
        <p:txBody>
          <a:bodyPr>
            <a:spAutoFit/>
          </a:bodyPr>
          <a:lstStyle/>
          <a:p>
            <a:pPr>
              <a:spcBef>
                <a:spcPct val="50000"/>
              </a:spcBef>
            </a:pPr>
            <a:r>
              <a:rPr lang="en-US" sz="2800" b="1">
                <a:latin typeface="Arial Narrow" pitchFamily="34" charset="0"/>
              </a:rPr>
              <a:t>2D-Ising Model</a:t>
            </a:r>
            <a:endParaRPr lang="th-TH" sz="2800" b="1">
              <a:latin typeface="Arial Narrow" pitchFamily="34" charset="0"/>
            </a:endParaRPr>
          </a:p>
        </p:txBody>
      </p:sp>
      <p:graphicFrame>
        <p:nvGraphicFramePr>
          <p:cNvPr id="138245" name="Group 5"/>
          <p:cNvGraphicFramePr>
            <a:graphicFrameLocks noGrp="1"/>
          </p:cNvGraphicFramePr>
          <p:nvPr/>
        </p:nvGraphicFramePr>
        <p:xfrm>
          <a:off x="5380038" y="1566863"/>
          <a:ext cx="2960687" cy="2992439"/>
        </p:xfrm>
        <a:graphic>
          <a:graphicData uri="http://schemas.openxmlformats.org/drawingml/2006/table">
            <a:tbl>
              <a:tblPr/>
              <a:tblGrid>
                <a:gridCol w="739775"/>
                <a:gridCol w="741362"/>
                <a:gridCol w="739775"/>
                <a:gridCol w="739775"/>
              </a:tblGrid>
              <a:tr h="7477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Pct val="75000"/>
                        <a:buFont typeface="Wingdings" pitchFamily="2" charset="2"/>
                        <a:buNone/>
                        <a:tabLst/>
                      </a:pPr>
                      <a:endParaRPr kumimoji="0" lang="th-TH" sz="2800" b="0" i="0" u="none" strike="noStrike" cap="none" normalizeH="0" baseline="0" smtClean="0">
                        <a:ln>
                          <a:noFill/>
                        </a:ln>
                        <a:solidFill>
                          <a:schemeClr val="tx1"/>
                        </a:solidFill>
                        <a:effectLst>
                          <a:outerShdw blurRad="38100" dist="38100" dir="2700000" algn="tl">
                            <a:srgbClr val="010199"/>
                          </a:outerShdw>
                        </a:effectLst>
                        <a:latin typeface="Arial" pitchFamily="34"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38272" name="Group 32"/>
          <p:cNvGrpSpPr>
            <a:grpSpLocks/>
          </p:cNvGrpSpPr>
          <p:nvPr/>
        </p:nvGrpSpPr>
        <p:grpSpPr bwMode="auto">
          <a:xfrm>
            <a:off x="5170488" y="1349375"/>
            <a:ext cx="425450" cy="425450"/>
            <a:chOff x="2820" y="3665"/>
            <a:chExt cx="268" cy="268"/>
          </a:xfrm>
        </p:grpSpPr>
        <p:sp>
          <p:nvSpPr>
            <p:cNvPr id="138273" name="Oval 33"/>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274" name="Line 34"/>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75" name="Group 35"/>
          <p:cNvGrpSpPr>
            <a:grpSpLocks/>
          </p:cNvGrpSpPr>
          <p:nvPr/>
        </p:nvGrpSpPr>
        <p:grpSpPr bwMode="auto">
          <a:xfrm>
            <a:off x="5921375" y="1344613"/>
            <a:ext cx="425450" cy="425450"/>
            <a:chOff x="3403" y="3702"/>
            <a:chExt cx="268" cy="268"/>
          </a:xfrm>
        </p:grpSpPr>
        <p:sp>
          <p:nvSpPr>
            <p:cNvPr id="138276" name="Oval 36"/>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277" name="Line 37"/>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78" name="Group 38"/>
          <p:cNvGrpSpPr>
            <a:grpSpLocks/>
          </p:cNvGrpSpPr>
          <p:nvPr/>
        </p:nvGrpSpPr>
        <p:grpSpPr bwMode="auto">
          <a:xfrm>
            <a:off x="6646863" y="1360488"/>
            <a:ext cx="425450" cy="425450"/>
            <a:chOff x="2820" y="3665"/>
            <a:chExt cx="268" cy="268"/>
          </a:xfrm>
        </p:grpSpPr>
        <p:sp>
          <p:nvSpPr>
            <p:cNvPr id="138279" name="Oval 39"/>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280" name="Line 40"/>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81" name="Group 41"/>
          <p:cNvGrpSpPr>
            <a:grpSpLocks/>
          </p:cNvGrpSpPr>
          <p:nvPr/>
        </p:nvGrpSpPr>
        <p:grpSpPr bwMode="auto">
          <a:xfrm>
            <a:off x="7397750" y="1355725"/>
            <a:ext cx="425450" cy="425450"/>
            <a:chOff x="3403" y="3702"/>
            <a:chExt cx="268" cy="268"/>
          </a:xfrm>
        </p:grpSpPr>
        <p:sp>
          <p:nvSpPr>
            <p:cNvPr id="138282" name="Oval 42"/>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283" name="Line 43"/>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84" name="Group 44"/>
          <p:cNvGrpSpPr>
            <a:grpSpLocks/>
          </p:cNvGrpSpPr>
          <p:nvPr/>
        </p:nvGrpSpPr>
        <p:grpSpPr bwMode="auto">
          <a:xfrm>
            <a:off x="8118475" y="1350963"/>
            <a:ext cx="425450" cy="425450"/>
            <a:chOff x="3403" y="3702"/>
            <a:chExt cx="268" cy="268"/>
          </a:xfrm>
        </p:grpSpPr>
        <p:sp>
          <p:nvSpPr>
            <p:cNvPr id="138285" name="Oval 45"/>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286" name="Line 46"/>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87" name="Group 47"/>
          <p:cNvGrpSpPr>
            <a:grpSpLocks/>
          </p:cNvGrpSpPr>
          <p:nvPr/>
        </p:nvGrpSpPr>
        <p:grpSpPr bwMode="auto">
          <a:xfrm>
            <a:off x="5916613" y="2079625"/>
            <a:ext cx="425450" cy="425450"/>
            <a:chOff x="2820" y="3665"/>
            <a:chExt cx="268" cy="268"/>
          </a:xfrm>
        </p:grpSpPr>
        <p:sp>
          <p:nvSpPr>
            <p:cNvPr id="138288" name="Oval 48"/>
            <p:cNvSpPr>
              <a:spLocks noChangeArrowheads="1"/>
            </p:cNvSpPr>
            <p:nvPr/>
          </p:nvSpPr>
          <p:spPr bwMode="auto">
            <a:xfrm>
              <a:off x="2820" y="3665"/>
              <a:ext cx="268" cy="268"/>
            </a:xfrm>
            <a:prstGeom prst="ellipse">
              <a:avLst/>
            </a:prstGeom>
            <a:solidFill>
              <a:schemeClr val="accent1"/>
            </a:solidFill>
            <a:ln w="38100">
              <a:solidFill>
                <a:schemeClr val="folHlink"/>
              </a:solidFill>
              <a:round/>
              <a:headEnd/>
              <a:tailEnd/>
            </a:ln>
            <a:effectLst/>
          </p:spPr>
          <p:txBody>
            <a:bodyPr wrap="none" anchor="ctr"/>
            <a:lstStyle/>
            <a:p>
              <a:endParaRPr lang="th-TH"/>
            </a:p>
          </p:txBody>
        </p:sp>
        <p:sp>
          <p:nvSpPr>
            <p:cNvPr id="138289" name="Line 49"/>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90" name="Group 50"/>
          <p:cNvGrpSpPr>
            <a:grpSpLocks/>
          </p:cNvGrpSpPr>
          <p:nvPr/>
        </p:nvGrpSpPr>
        <p:grpSpPr bwMode="auto">
          <a:xfrm>
            <a:off x="6667500" y="2074863"/>
            <a:ext cx="425450" cy="425450"/>
            <a:chOff x="3403" y="3702"/>
            <a:chExt cx="268" cy="268"/>
          </a:xfrm>
        </p:grpSpPr>
        <p:sp>
          <p:nvSpPr>
            <p:cNvPr id="138291" name="Oval 51"/>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292" name="Line 52"/>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93" name="Group 53"/>
          <p:cNvGrpSpPr>
            <a:grpSpLocks/>
          </p:cNvGrpSpPr>
          <p:nvPr/>
        </p:nvGrpSpPr>
        <p:grpSpPr bwMode="auto">
          <a:xfrm>
            <a:off x="7388225" y="2070100"/>
            <a:ext cx="425450" cy="425450"/>
            <a:chOff x="3403" y="3702"/>
            <a:chExt cx="268" cy="268"/>
          </a:xfrm>
        </p:grpSpPr>
        <p:sp>
          <p:nvSpPr>
            <p:cNvPr id="138294" name="Oval 54"/>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295" name="Line 55"/>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96" name="Group 56"/>
          <p:cNvGrpSpPr>
            <a:grpSpLocks/>
          </p:cNvGrpSpPr>
          <p:nvPr/>
        </p:nvGrpSpPr>
        <p:grpSpPr bwMode="auto">
          <a:xfrm>
            <a:off x="5165725" y="2054225"/>
            <a:ext cx="425450" cy="425450"/>
            <a:chOff x="2820" y="3665"/>
            <a:chExt cx="268" cy="268"/>
          </a:xfrm>
        </p:grpSpPr>
        <p:sp>
          <p:nvSpPr>
            <p:cNvPr id="138297" name="Oval 57"/>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298" name="Line 58"/>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299" name="Group 59"/>
          <p:cNvGrpSpPr>
            <a:grpSpLocks/>
          </p:cNvGrpSpPr>
          <p:nvPr/>
        </p:nvGrpSpPr>
        <p:grpSpPr bwMode="auto">
          <a:xfrm>
            <a:off x="8118475" y="2851150"/>
            <a:ext cx="425450" cy="425450"/>
            <a:chOff x="2820" y="3665"/>
            <a:chExt cx="268" cy="268"/>
          </a:xfrm>
        </p:grpSpPr>
        <p:sp>
          <p:nvSpPr>
            <p:cNvPr id="138300" name="Oval 60"/>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01" name="Line 61"/>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02" name="Group 62"/>
          <p:cNvGrpSpPr>
            <a:grpSpLocks/>
          </p:cNvGrpSpPr>
          <p:nvPr/>
        </p:nvGrpSpPr>
        <p:grpSpPr bwMode="auto">
          <a:xfrm>
            <a:off x="7367588" y="2825750"/>
            <a:ext cx="425450" cy="425450"/>
            <a:chOff x="2820" y="3665"/>
            <a:chExt cx="268" cy="268"/>
          </a:xfrm>
        </p:grpSpPr>
        <p:sp>
          <p:nvSpPr>
            <p:cNvPr id="138303" name="Oval 63"/>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04" name="Line 64"/>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05" name="Group 65"/>
          <p:cNvGrpSpPr>
            <a:grpSpLocks/>
          </p:cNvGrpSpPr>
          <p:nvPr/>
        </p:nvGrpSpPr>
        <p:grpSpPr bwMode="auto">
          <a:xfrm>
            <a:off x="8150225" y="3587750"/>
            <a:ext cx="425450" cy="425450"/>
            <a:chOff x="2820" y="3665"/>
            <a:chExt cx="268" cy="268"/>
          </a:xfrm>
        </p:grpSpPr>
        <p:sp>
          <p:nvSpPr>
            <p:cNvPr id="138306" name="Oval 66"/>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07" name="Line 67"/>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08" name="Group 68"/>
          <p:cNvGrpSpPr>
            <a:grpSpLocks/>
          </p:cNvGrpSpPr>
          <p:nvPr/>
        </p:nvGrpSpPr>
        <p:grpSpPr bwMode="auto">
          <a:xfrm>
            <a:off x="7399338" y="3562350"/>
            <a:ext cx="425450" cy="425450"/>
            <a:chOff x="2820" y="3665"/>
            <a:chExt cx="268" cy="268"/>
          </a:xfrm>
        </p:grpSpPr>
        <p:sp>
          <p:nvSpPr>
            <p:cNvPr id="138309" name="Oval 69"/>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10" name="Line 70"/>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11" name="Group 71"/>
          <p:cNvGrpSpPr>
            <a:grpSpLocks/>
          </p:cNvGrpSpPr>
          <p:nvPr/>
        </p:nvGrpSpPr>
        <p:grpSpPr bwMode="auto">
          <a:xfrm>
            <a:off x="5154613" y="2855913"/>
            <a:ext cx="425450" cy="425450"/>
            <a:chOff x="3403" y="3702"/>
            <a:chExt cx="268" cy="268"/>
          </a:xfrm>
        </p:grpSpPr>
        <p:sp>
          <p:nvSpPr>
            <p:cNvPr id="138312" name="Oval 72"/>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13" name="Line 73"/>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14" name="Group 74"/>
          <p:cNvGrpSpPr>
            <a:grpSpLocks/>
          </p:cNvGrpSpPr>
          <p:nvPr/>
        </p:nvGrpSpPr>
        <p:grpSpPr bwMode="auto">
          <a:xfrm>
            <a:off x="5875338" y="2851150"/>
            <a:ext cx="425450" cy="425450"/>
            <a:chOff x="3403" y="3702"/>
            <a:chExt cx="268" cy="268"/>
          </a:xfrm>
        </p:grpSpPr>
        <p:sp>
          <p:nvSpPr>
            <p:cNvPr id="138315" name="Oval 75"/>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16" name="Line 76"/>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17" name="Group 77"/>
          <p:cNvGrpSpPr>
            <a:grpSpLocks/>
          </p:cNvGrpSpPr>
          <p:nvPr/>
        </p:nvGrpSpPr>
        <p:grpSpPr bwMode="auto">
          <a:xfrm>
            <a:off x="5160963" y="4359275"/>
            <a:ext cx="425450" cy="425450"/>
            <a:chOff x="3403" y="3702"/>
            <a:chExt cx="268" cy="268"/>
          </a:xfrm>
        </p:grpSpPr>
        <p:sp>
          <p:nvSpPr>
            <p:cNvPr id="138318" name="Oval 78"/>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19" name="Line 79"/>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20" name="Group 80"/>
          <p:cNvGrpSpPr>
            <a:grpSpLocks/>
          </p:cNvGrpSpPr>
          <p:nvPr/>
        </p:nvGrpSpPr>
        <p:grpSpPr bwMode="auto">
          <a:xfrm>
            <a:off x="5916613" y="3609975"/>
            <a:ext cx="425450" cy="425450"/>
            <a:chOff x="3403" y="3702"/>
            <a:chExt cx="268" cy="268"/>
          </a:xfrm>
        </p:grpSpPr>
        <p:sp>
          <p:nvSpPr>
            <p:cNvPr id="138321" name="Oval 81"/>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22" name="Line 82"/>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23" name="Group 83"/>
          <p:cNvGrpSpPr>
            <a:grpSpLocks/>
          </p:cNvGrpSpPr>
          <p:nvPr/>
        </p:nvGrpSpPr>
        <p:grpSpPr bwMode="auto">
          <a:xfrm>
            <a:off x="6642100" y="3625850"/>
            <a:ext cx="425450" cy="425450"/>
            <a:chOff x="2820" y="3665"/>
            <a:chExt cx="268" cy="268"/>
          </a:xfrm>
        </p:grpSpPr>
        <p:sp>
          <p:nvSpPr>
            <p:cNvPr id="138324" name="Oval 84"/>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25" name="Line 85"/>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26" name="Group 86"/>
          <p:cNvGrpSpPr>
            <a:grpSpLocks/>
          </p:cNvGrpSpPr>
          <p:nvPr/>
        </p:nvGrpSpPr>
        <p:grpSpPr bwMode="auto">
          <a:xfrm>
            <a:off x="5911850" y="4344988"/>
            <a:ext cx="425450" cy="425450"/>
            <a:chOff x="2820" y="3665"/>
            <a:chExt cx="268" cy="268"/>
          </a:xfrm>
        </p:grpSpPr>
        <p:sp>
          <p:nvSpPr>
            <p:cNvPr id="138327" name="Oval 87"/>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28" name="Line 88"/>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29" name="Group 89"/>
          <p:cNvGrpSpPr>
            <a:grpSpLocks/>
          </p:cNvGrpSpPr>
          <p:nvPr/>
        </p:nvGrpSpPr>
        <p:grpSpPr bwMode="auto">
          <a:xfrm>
            <a:off x="6662738" y="4340225"/>
            <a:ext cx="425450" cy="425450"/>
            <a:chOff x="3403" y="3702"/>
            <a:chExt cx="268" cy="268"/>
          </a:xfrm>
        </p:grpSpPr>
        <p:sp>
          <p:nvSpPr>
            <p:cNvPr id="138330" name="Oval 90"/>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31" name="Line 91"/>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32" name="Group 92"/>
          <p:cNvGrpSpPr>
            <a:grpSpLocks/>
          </p:cNvGrpSpPr>
          <p:nvPr/>
        </p:nvGrpSpPr>
        <p:grpSpPr bwMode="auto">
          <a:xfrm>
            <a:off x="7388225" y="4340225"/>
            <a:ext cx="425450" cy="425450"/>
            <a:chOff x="2820" y="3665"/>
            <a:chExt cx="268" cy="268"/>
          </a:xfrm>
        </p:grpSpPr>
        <p:sp>
          <p:nvSpPr>
            <p:cNvPr id="138333" name="Oval 93"/>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34" name="Line 94"/>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35" name="Group 95"/>
          <p:cNvGrpSpPr>
            <a:grpSpLocks/>
          </p:cNvGrpSpPr>
          <p:nvPr/>
        </p:nvGrpSpPr>
        <p:grpSpPr bwMode="auto">
          <a:xfrm>
            <a:off x="8139113" y="4335463"/>
            <a:ext cx="425450" cy="425450"/>
            <a:chOff x="3403" y="3702"/>
            <a:chExt cx="268" cy="268"/>
          </a:xfrm>
        </p:grpSpPr>
        <p:sp>
          <p:nvSpPr>
            <p:cNvPr id="138336" name="Oval 96"/>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37" name="Line 97"/>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38" name="Group 98"/>
          <p:cNvGrpSpPr>
            <a:grpSpLocks/>
          </p:cNvGrpSpPr>
          <p:nvPr/>
        </p:nvGrpSpPr>
        <p:grpSpPr bwMode="auto">
          <a:xfrm>
            <a:off x="5170488" y="3579813"/>
            <a:ext cx="425450" cy="425450"/>
            <a:chOff x="2820" y="3665"/>
            <a:chExt cx="268" cy="268"/>
          </a:xfrm>
        </p:grpSpPr>
        <p:sp>
          <p:nvSpPr>
            <p:cNvPr id="138339" name="Oval 99"/>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40" name="Line 100"/>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41" name="Group 101"/>
          <p:cNvGrpSpPr>
            <a:grpSpLocks/>
          </p:cNvGrpSpPr>
          <p:nvPr/>
        </p:nvGrpSpPr>
        <p:grpSpPr bwMode="auto">
          <a:xfrm>
            <a:off x="6651625" y="2851150"/>
            <a:ext cx="425450" cy="425450"/>
            <a:chOff x="3403" y="3702"/>
            <a:chExt cx="268" cy="268"/>
          </a:xfrm>
        </p:grpSpPr>
        <p:sp>
          <p:nvSpPr>
            <p:cNvPr id="138342" name="Oval 102"/>
            <p:cNvSpPr>
              <a:spLocks noChangeArrowheads="1"/>
            </p:cNvSpPr>
            <p:nvPr/>
          </p:nvSpPr>
          <p:spPr bwMode="auto">
            <a:xfrm>
              <a:off x="3403" y="3702"/>
              <a:ext cx="268" cy="268"/>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38343" name="Line 103"/>
            <p:cNvSpPr>
              <a:spLocks noChangeShapeType="1"/>
            </p:cNvSpPr>
            <p:nvPr/>
          </p:nvSpPr>
          <p:spPr bwMode="auto">
            <a:xfrm>
              <a:off x="3533" y="3710"/>
              <a:ext cx="0" cy="220"/>
            </a:xfrm>
            <a:prstGeom prst="line">
              <a:avLst/>
            </a:prstGeom>
            <a:noFill/>
            <a:ln w="57150">
              <a:solidFill>
                <a:schemeClr val="tx1"/>
              </a:solidFill>
              <a:round/>
              <a:headEnd/>
              <a:tailEnd type="triangle" w="med" len="med"/>
            </a:ln>
            <a:effectLst/>
          </p:spPr>
          <p:txBody>
            <a:bodyPr/>
            <a:lstStyle/>
            <a:p>
              <a:endParaRPr lang="th-TH"/>
            </a:p>
          </p:txBody>
        </p:sp>
      </p:grpSp>
      <p:grpSp>
        <p:nvGrpSpPr>
          <p:cNvPr id="138344" name="Group 104"/>
          <p:cNvGrpSpPr>
            <a:grpSpLocks/>
          </p:cNvGrpSpPr>
          <p:nvPr/>
        </p:nvGrpSpPr>
        <p:grpSpPr bwMode="auto">
          <a:xfrm>
            <a:off x="8113713" y="2101850"/>
            <a:ext cx="425450" cy="425450"/>
            <a:chOff x="2820" y="3665"/>
            <a:chExt cx="268" cy="268"/>
          </a:xfrm>
        </p:grpSpPr>
        <p:sp>
          <p:nvSpPr>
            <p:cNvPr id="138345" name="Oval 105"/>
            <p:cNvSpPr>
              <a:spLocks noChangeArrowheads="1"/>
            </p:cNvSpPr>
            <p:nvPr/>
          </p:nvSpPr>
          <p:spPr bwMode="auto">
            <a:xfrm>
              <a:off x="2820" y="3665"/>
              <a:ext cx="268" cy="268"/>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38346" name="Line 106"/>
            <p:cNvSpPr>
              <a:spLocks noChangeShapeType="1"/>
            </p:cNvSpPr>
            <p:nvPr/>
          </p:nvSpPr>
          <p:spPr bwMode="auto">
            <a:xfrm flipV="1">
              <a:off x="2950" y="3673"/>
              <a:ext cx="0" cy="220"/>
            </a:xfrm>
            <a:prstGeom prst="line">
              <a:avLst/>
            </a:prstGeom>
            <a:noFill/>
            <a:ln w="57150">
              <a:solidFill>
                <a:schemeClr val="tx1"/>
              </a:solidFill>
              <a:round/>
              <a:headEnd/>
              <a:tailEnd type="triangle" w="med" len="med"/>
            </a:ln>
            <a:effectLst/>
          </p:spPr>
          <p:txBody>
            <a:bodyPr/>
            <a:lstStyle/>
            <a:p>
              <a:endParaRPr lang="th-TH"/>
            </a:p>
          </p:txBody>
        </p:sp>
      </p:grpSp>
      <p:sp>
        <p:nvSpPr>
          <p:cNvPr id="138347" name="Text Box 107"/>
          <p:cNvSpPr txBox="1">
            <a:spLocks noChangeArrowheads="1"/>
          </p:cNvSpPr>
          <p:nvPr/>
        </p:nvSpPr>
        <p:spPr bwMode="auto">
          <a:xfrm>
            <a:off x="1155700" y="4860925"/>
            <a:ext cx="2695575" cy="519113"/>
          </a:xfrm>
          <a:prstGeom prst="rect">
            <a:avLst/>
          </a:prstGeom>
          <a:noFill/>
          <a:ln w="9525">
            <a:noFill/>
            <a:miter lim="800000"/>
            <a:headEnd/>
            <a:tailEnd/>
          </a:ln>
          <a:effectLst/>
        </p:spPr>
        <p:txBody>
          <a:bodyPr>
            <a:spAutoFit/>
          </a:bodyPr>
          <a:lstStyle/>
          <a:p>
            <a:pPr>
              <a:spcBef>
                <a:spcPct val="50000"/>
              </a:spcBef>
            </a:pPr>
            <a:r>
              <a:rPr lang="en-US" sz="2800" b="1">
                <a:latin typeface="Arial Narrow" pitchFamily="34" charset="0"/>
              </a:rPr>
              <a:t>1D-Ising Model</a:t>
            </a:r>
            <a:endParaRPr lang="th-TH" sz="2800" b="1">
              <a:latin typeface="Arial Narrow" pitchFamily="34" charset="0"/>
            </a:endParaRPr>
          </a:p>
        </p:txBody>
      </p:sp>
      <p:sp>
        <p:nvSpPr>
          <p:cNvPr id="138349" name="Line 109"/>
          <p:cNvSpPr>
            <a:spLocks noChangeShapeType="1"/>
          </p:cNvSpPr>
          <p:nvPr/>
        </p:nvSpPr>
        <p:spPr bwMode="auto">
          <a:xfrm>
            <a:off x="522288" y="4225925"/>
            <a:ext cx="3617912" cy="0"/>
          </a:xfrm>
          <a:prstGeom prst="line">
            <a:avLst/>
          </a:prstGeom>
          <a:noFill/>
          <a:ln w="38100">
            <a:solidFill>
              <a:srgbClr val="33CC33"/>
            </a:solidFill>
            <a:prstDash val="lgDash"/>
            <a:round/>
            <a:headEnd/>
            <a:tailEnd/>
          </a:ln>
          <a:effectLst/>
        </p:spPr>
        <p:txBody>
          <a:bodyPr/>
          <a:lstStyle/>
          <a:p>
            <a:endParaRPr lang="th-TH"/>
          </a:p>
        </p:txBody>
      </p:sp>
      <p:sp>
        <p:nvSpPr>
          <p:cNvPr id="138350" name="Line 110"/>
          <p:cNvSpPr>
            <a:spLocks noChangeShapeType="1"/>
          </p:cNvSpPr>
          <p:nvPr/>
        </p:nvSpPr>
        <p:spPr bwMode="auto">
          <a:xfrm>
            <a:off x="887413" y="3954463"/>
            <a:ext cx="0" cy="538162"/>
          </a:xfrm>
          <a:prstGeom prst="line">
            <a:avLst/>
          </a:prstGeom>
          <a:noFill/>
          <a:ln w="57150">
            <a:solidFill>
              <a:schemeClr val="tx1"/>
            </a:solidFill>
            <a:round/>
            <a:headEnd/>
            <a:tailEnd type="triangle" w="med" len="med"/>
          </a:ln>
          <a:effectLst/>
        </p:spPr>
        <p:txBody>
          <a:bodyPr/>
          <a:lstStyle/>
          <a:p>
            <a:endParaRPr lang="th-TH"/>
          </a:p>
        </p:txBody>
      </p:sp>
      <p:sp>
        <p:nvSpPr>
          <p:cNvPr id="138351" name="Line 111"/>
          <p:cNvSpPr>
            <a:spLocks noChangeShapeType="1"/>
          </p:cNvSpPr>
          <p:nvPr/>
        </p:nvSpPr>
        <p:spPr bwMode="auto">
          <a:xfrm flipV="1">
            <a:off x="1304925" y="3952875"/>
            <a:ext cx="0" cy="538163"/>
          </a:xfrm>
          <a:prstGeom prst="line">
            <a:avLst/>
          </a:prstGeom>
          <a:noFill/>
          <a:ln w="57150">
            <a:solidFill>
              <a:schemeClr val="tx1"/>
            </a:solidFill>
            <a:round/>
            <a:headEnd/>
            <a:tailEnd type="triangle" w="med" len="med"/>
          </a:ln>
          <a:effectLst/>
        </p:spPr>
        <p:txBody>
          <a:bodyPr/>
          <a:lstStyle/>
          <a:p>
            <a:endParaRPr lang="th-TH"/>
          </a:p>
        </p:txBody>
      </p:sp>
      <p:sp>
        <p:nvSpPr>
          <p:cNvPr id="138352" name="Line 112"/>
          <p:cNvSpPr>
            <a:spLocks noChangeShapeType="1"/>
          </p:cNvSpPr>
          <p:nvPr/>
        </p:nvSpPr>
        <p:spPr bwMode="auto">
          <a:xfrm>
            <a:off x="1720850" y="3956050"/>
            <a:ext cx="0" cy="538163"/>
          </a:xfrm>
          <a:prstGeom prst="line">
            <a:avLst/>
          </a:prstGeom>
          <a:noFill/>
          <a:ln w="57150">
            <a:solidFill>
              <a:schemeClr val="tx1"/>
            </a:solidFill>
            <a:round/>
            <a:headEnd/>
            <a:tailEnd type="triangle" w="med" len="med"/>
          </a:ln>
          <a:effectLst/>
        </p:spPr>
        <p:txBody>
          <a:bodyPr/>
          <a:lstStyle/>
          <a:p>
            <a:endParaRPr lang="th-TH"/>
          </a:p>
        </p:txBody>
      </p:sp>
      <p:sp>
        <p:nvSpPr>
          <p:cNvPr id="138353" name="Line 113"/>
          <p:cNvSpPr>
            <a:spLocks noChangeShapeType="1"/>
          </p:cNvSpPr>
          <p:nvPr/>
        </p:nvSpPr>
        <p:spPr bwMode="auto">
          <a:xfrm flipV="1">
            <a:off x="2139950" y="3943350"/>
            <a:ext cx="0" cy="538163"/>
          </a:xfrm>
          <a:prstGeom prst="line">
            <a:avLst/>
          </a:prstGeom>
          <a:noFill/>
          <a:ln w="57150">
            <a:solidFill>
              <a:srgbClr val="FF3399"/>
            </a:solidFill>
            <a:round/>
            <a:headEnd/>
            <a:tailEnd type="triangle" w="med" len="med"/>
          </a:ln>
          <a:effectLst/>
        </p:spPr>
        <p:txBody>
          <a:bodyPr/>
          <a:lstStyle/>
          <a:p>
            <a:endParaRPr lang="th-TH"/>
          </a:p>
        </p:txBody>
      </p:sp>
      <p:sp>
        <p:nvSpPr>
          <p:cNvPr id="138356" name="Line 116"/>
          <p:cNvSpPr>
            <a:spLocks noChangeShapeType="1"/>
          </p:cNvSpPr>
          <p:nvPr/>
        </p:nvSpPr>
        <p:spPr bwMode="auto">
          <a:xfrm flipV="1">
            <a:off x="2568575" y="3952875"/>
            <a:ext cx="0" cy="538163"/>
          </a:xfrm>
          <a:prstGeom prst="line">
            <a:avLst/>
          </a:prstGeom>
          <a:noFill/>
          <a:ln w="57150">
            <a:solidFill>
              <a:schemeClr val="tx1"/>
            </a:solidFill>
            <a:round/>
            <a:headEnd/>
            <a:tailEnd type="triangle" w="med" len="med"/>
          </a:ln>
          <a:effectLst/>
        </p:spPr>
        <p:txBody>
          <a:bodyPr/>
          <a:lstStyle/>
          <a:p>
            <a:endParaRPr lang="th-TH"/>
          </a:p>
        </p:txBody>
      </p:sp>
      <p:sp>
        <p:nvSpPr>
          <p:cNvPr id="138357" name="Line 117"/>
          <p:cNvSpPr>
            <a:spLocks noChangeShapeType="1"/>
          </p:cNvSpPr>
          <p:nvPr/>
        </p:nvSpPr>
        <p:spPr bwMode="auto">
          <a:xfrm>
            <a:off x="2986088" y="3951288"/>
            <a:ext cx="0" cy="538162"/>
          </a:xfrm>
          <a:prstGeom prst="line">
            <a:avLst/>
          </a:prstGeom>
          <a:noFill/>
          <a:ln w="57150">
            <a:solidFill>
              <a:schemeClr val="tx1"/>
            </a:solidFill>
            <a:round/>
            <a:headEnd/>
            <a:tailEnd type="triangle" w="med" len="med"/>
          </a:ln>
          <a:effectLst/>
        </p:spPr>
        <p:txBody>
          <a:bodyPr/>
          <a:lstStyle/>
          <a:p>
            <a:endParaRPr lang="th-TH"/>
          </a:p>
        </p:txBody>
      </p:sp>
      <p:sp>
        <p:nvSpPr>
          <p:cNvPr id="138358" name="Line 118"/>
          <p:cNvSpPr>
            <a:spLocks noChangeShapeType="1"/>
          </p:cNvSpPr>
          <p:nvPr/>
        </p:nvSpPr>
        <p:spPr bwMode="auto">
          <a:xfrm>
            <a:off x="3402013" y="3941763"/>
            <a:ext cx="0" cy="538162"/>
          </a:xfrm>
          <a:prstGeom prst="line">
            <a:avLst/>
          </a:prstGeom>
          <a:noFill/>
          <a:ln w="57150">
            <a:solidFill>
              <a:schemeClr val="tx1"/>
            </a:solidFill>
            <a:round/>
            <a:headEnd/>
            <a:tailEnd type="triangle" w="med" len="med"/>
          </a:ln>
          <a:effectLst/>
        </p:spPr>
        <p:txBody>
          <a:bodyPr/>
          <a:lstStyle/>
          <a:p>
            <a:endParaRPr lang="th-TH"/>
          </a:p>
        </p:txBody>
      </p:sp>
      <p:sp>
        <p:nvSpPr>
          <p:cNvPr id="138359" name="Line 119"/>
          <p:cNvSpPr>
            <a:spLocks noChangeShapeType="1"/>
          </p:cNvSpPr>
          <p:nvPr/>
        </p:nvSpPr>
        <p:spPr bwMode="auto">
          <a:xfrm flipV="1">
            <a:off x="3821113" y="3941763"/>
            <a:ext cx="0" cy="538162"/>
          </a:xfrm>
          <a:prstGeom prst="line">
            <a:avLst/>
          </a:prstGeom>
          <a:noFill/>
          <a:ln w="57150">
            <a:solidFill>
              <a:schemeClr val="tx1"/>
            </a:solidFill>
            <a:round/>
            <a:headEnd/>
            <a:tailEnd type="triangle" w="med" len="med"/>
          </a:ln>
          <a:effectLst/>
        </p:spPr>
        <p:txBody>
          <a:bodyPr/>
          <a:lstStyle/>
          <a:p>
            <a:endParaRPr lang="th-TH"/>
          </a:p>
        </p:txBody>
      </p:sp>
      <p:graphicFrame>
        <p:nvGraphicFramePr>
          <p:cNvPr id="138361" name="Object 121"/>
          <p:cNvGraphicFramePr>
            <a:graphicFrameLocks noChangeAspect="1"/>
          </p:cNvGraphicFramePr>
          <p:nvPr/>
        </p:nvGraphicFramePr>
        <p:xfrm>
          <a:off x="822325" y="2052638"/>
          <a:ext cx="3086100" cy="1108075"/>
        </p:xfrm>
        <a:graphic>
          <a:graphicData uri="http://schemas.openxmlformats.org/presentationml/2006/ole">
            <p:oleObj spid="_x0000_s138366" name="Equation" r:id="rId3" imgW="31671000" imgH="11366640" progId="Equation.3">
              <p:embed/>
            </p:oleObj>
          </a:graphicData>
        </a:graphic>
      </p:graphicFrame>
      <p:sp>
        <p:nvSpPr>
          <p:cNvPr id="138362" name="Text Box 122"/>
          <p:cNvSpPr txBox="1">
            <a:spLocks noChangeArrowheads="1"/>
          </p:cNvSpPr>
          <p:nvPr/>
        </p:nvSpPr>
        <p:spPr bwMode="auto">
          <a:xfrm>
            <a:off x="2103438" y="5743575"/>
            <a:ext cx="4759325" cy="854075"/>
          </a:xfrm>
          <a:prstGeom prst="rect">
            <a:avLst/>
          </a:prstGeom>
          <a:noFill/>
          <a:ln w="9525">
            <a:noFill/>
            <a:miter lim="800000"/>
            <a:headEnd/>
            <a:tailEnd/>
          </a:ln>
          <a:effectLst/>
        </p:spPr>
        <p:txBody>
          <a:bodyPr>
            <a:spAutoFit/>
          </a:bodyPr>
          <a:lstStyle/>
          <a:p>
            <a:pPr>
              <a:spcBef>
                <a:spcPct val="50000"/>
              </a:spcBef>
            </a:pPr>
            <a:r>
              <a:rPr lang="en-US" sz="2000">
                <a:solidFill>
                  <a:srgbClr val="3399FF"/>
                </a:solidFill>
              </a:rPr>
              <a:t>If E’ &lt; E then E’</a:t>
            </a:r>
          </a:p>
          <a:p>
            <a:pPr>
              <a:spcBef>
                <a:spcPct val="50000"/>
              </a:spcBef>
            </a:pPr>
            <a:r>
              <a:rPr lang="en-US" sz="2000">
                <a:solidFill>
                  <a:srgbClr val="3399FF"/>
                </a:solidFill>
              </a:rPr>
              <a:t>If E’ &gt; E then if random # &gt; 0.5 then E’</a:t>
            </a:r>
            <a:endParaRPr lang="th-TH" sz="2000">
              <a:solidFill>
                <a:srgbClr val="3399FF"/>
              </a:solidFill>
            </a:endParaRPr>
          </a:p>
        </p:txBody>
      </p:sp>
      <p:sp>
        <p:nvSpPr>
          <p:cNvPr id="138363" name="Oval 123"/>
          <p:cNvSpPr>
            <a:spLocks noChangeArrowheads="1"/>
          </p:cNvSpPr>
          <p:nvPr/>
        </p:nvSpPr>
        <p:spPr bwMode="auto">
          <a:xfrm>
            <a:off x="376238" y="1841500"/>
            <a:ext cx="3913187" cy="1425575"/>
          </a:xfrm>
          <a:prstGeom prst="ellipse">
            <a:avLst/>
          </a:prstGeom>
          <a:noFill/>
          <a:ln w="28575" cap="rnd">
            <a:solidFill>
              <a:schemeClr val="tx1"/>
            </a:solidFill>
            <a:prstDash val="sysDot"/>
            <a:round/>
            <a:headEnd/>
            <a:tailEnd/>
          </a:ln>
          <a:effectLst/>
        </p:spPr>
        <p:txBody>
          <a:bodyPr wrap="none" anchor="ctr"/>
          <a:lstStyle/>
          <a:p>
            <a:endParaRPr lang="th-TH"/>
          </a:p>
        </p:txBody>
      </p:sp>
      <p:sp>
        <p:nvSpPr>
          <p:cNvPr id="138364" name="Rectangle 124"/>
          <p:cNvSpPr>
            <a:spLocks noChangeArrowheads="1"/>
          </p:cNvSpPr>
          <p:nvPr/>
        </p:nvSpPr>
        <p:spPr bwMode="auto">
          <a:xfrm>
            <a:off x="2073275" y="5634038"/>
            <a:ext cx="4583113" cy="1036637"/>
          </a:xfrm>
          <a:prstGeom prst="rect">
            <a:avLst/>
          </a:prstGeom>
          <a:noFill/>
          <a:ln w="9525">
            <a:solidFill>
              <a:srgbClr val="3399FF"/>
            </a:solidFill>
            <a:miter lim="800000"/>
            <a:headEnd/>
            <a:tailEnd/>
          </a:ln>
          <a:effectLst/>
        </p:spPr>
        <p:txBody>
          <a:bodyPr wrap="none" anchor="ctr"/>
          <a:lstStyle/>
          <a:p>
            <a:endParaRPr lang="th-TH"/>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Molecular Simulation</a:t>
            </a:r>
            <a:endParaRPr lang="th-TH" dirty="0"/>
          </a:p>
        </p:txBody>
      </p:sp>
      <p:sp>
        <p:nvSpPr>
          <p:cNvPr id="6" name="Content Placeholder 5"/>
          <p:cNvSpPr>
            <a:spLocks noGrp="1"/>
          </p:cNvSpPr>
          <p:nvPr>
            <p:ph sz="half" idx="1"/>
          </p:nvPr>
        </p:nvSpPr>
        <p:spPr/>
        <p:txBody>
          <a:bodyPr/>
          <a:lstStyle/>
          <a:p>
            <a:r>
              <a:rPr lang="en-US" dirty="0" smtClean="0"/>
              <a:t>Molecular Dynamics </a:t>
            </a:r>
            <a:endParaRPr lang="th-TH" dirty="0"/>
          </a:p>
        </p:txBody>
      </p:sp>
      <p:sp>
        <p:nvSpPr>
          <p:cNvPr id="7" name="Content Placeholder 6"/>
          <p:cNvSpPr>
            <a:spLocks noGrp="1"/>
          </p:cNvSpPr>
          <p:nvPr>
            <p:ph sz="half" idx="2"/>
          </p:nvPr>
        </p:nvSpPr>
        <p:spPr/>
        <p:txBody>
          <a:bodyPr/>
          <a:lstStyle/>
          <a:p>
            <a:r>
              <a:rPr lang="en-US" dirty="0" smtClean="0"/>
              <a:t>Monte Carlo</a:t>
            </a:r>
            <a:br>
              <a:rPr lang="en-US" dirty="0" smtClean="0"/>
            </a:br>
            <a:endParaRPr lang="th-TH" dirty="0"/>
          </a:p>
        </p:txBody>
      </p:sp>
      <p:sp>
        <p:nvSpPr>
          <p:cNvPr id="4" name="Slide Number Placeholder 3"/>
          <p:cNvSpPr>
            <a:spLocks noGrp="1"/>
          </p:cNvSpPr>
          <p:nvPr>
            <p:ph type="sldNum" sz="quarter" idx="12"/>
          </p:nvPr>
        </p:nvSpPr>
        <p:spPr/>
        <p:txBody>
          <a:bodyPr/>
          <a:lstStyle/>
          <a:p>
            <a:fld id="{A8AAF71C-08A3-4329-B21A-1D11D0541111}" type="slidenum">
              <a:rPr lang="en-US" smtClean="0"/>
              <a:pPr/>
              <a:t>17</a:t>
            </a:fld>
            <a:endParaRPr lang="th-TH"/>
          </a:p>
        </p:txBody>
      </p:sp>
      <p:sp>
        <p:nvSpPr>
          <p:cNvPr id="9" name="Rounded Rectangle 8"/>
          <p:cNvSpPr/>
          <p:nvPr/>
        </p:nvSpPr>
        <p:spPr>
          <a:xfrm>
            <a:off x="1638300" y="1933575"/>
            <a:ext cx="1819275"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t>Initial </a:t>
            </a:r>
            <a:r>
              <a:rPr lang="en-US" b="1" dirty="0" err="1" smtClean="0"/>
              <a:t>x,v</a:t>
            </a:r>
            <a:endParaRPr lang="th-TH" b="1" dirty="0"/>
          </a:p>
        </p:txBody>
      </p:sp>
      <p:sp>
        <p:nvSpPr>
          <p:cNvPr id="10" name="Rounded Rectangle 9"/>
          <p:cNvSpPr/>
          <p:nvPr/>
        </p:nvSpPr>
        <p:spPr>
          <a:xfrm>
            <a:off x="1638300" y="2619375"/>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Calculate F(x)</a:t>
            </a:r>
            <a:endParaRPr lang="th-TH" b="1" dirty="0"/>
          </a:p>
        </p:txBody>
      </p:sp>
      <p:sp>
        <p:nvSpPr>
          <p:cNvPr id="11" name="Rounded Rectangle 10"/>
          <p:cNvSpPr/>
          <p:nvPr/>
        </p:nvSpPr>
        <p:spPr>
          <a:xfrm>
            <a:off x="1638300" y="3314700"/>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Calculate</a:t>
            </a:r>
          </a:p>
          <a:p>
            <a:pPr algn="ctr"/>
            <a:r>
              <a:rPr lang="en-US" b="1" dirty="0" smtClean="0"/>
              <a:t>new a</a:t>
            </a:r>
            <a:endParaRPr lang="th-TH" b="1" dirty="0"/>
          </a:p>
        </p:txBody>
      </p:sp>
      <p:sp>
        <p:nvSpPr>
          <p:cNvPr id="12" name="Rounded Rectangle 11"/>
          <p:cNvSpPr/>
          <p:nvPr/>
        </p:nvSpPr>
        <p:spPr>
          <a:xfrm>
            <a:off x="1647825" y="4029075"/>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Calculate </a:t>
            </a:r>
            <a:br>
              <a:rPr lang="en-US" b="1" dirty="0" smtClean="0"/>
            </a:br>
            <a:r>
              <a:rPr lang="en-US" b="1" dirty="0" smtClean="0"/>
              <a:t>new v</a:t>
            </a:r>
            <a:endParaRPr lang="th-TH" b="1" dirty="0"/>
          </a:p>
        </p:txBody>
      </p:sp>
      <p:sp>
        <p:nvSpPr>
          <p:cNvPr id="13" name="Rounded Rectangle 12"/>
          <p:cNvSpPr/>
          <p:nvPr/>
        </p:nvSpPr>
        <p:spPr>
          <a:xfrm>
            <a:off x="1647825" y="4962525"/>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Calculate </a:t>
            </a:r>
            <a:br>
              <a:rPr lang="en-US" b="1" dirty="0" smtClean="0"/>
            </a:br>
            <a:r>
              <a:rPr lang="en-US" b="1" dirty="0" smtClean="0"/>
              <a:t>new x</a:t>
            </a:r>
            <a:endParaRPr lang="th-TH" b="1" dirty="0"/>
          </a:p>
        </p:txBody>
      </p:sp>
      <p:sp>
        <p:nvSpPr>
          <p:cNvPr id="14" name="TextBox 13"/>
          <p:cNvSpPr txBox="1"/>
          <p:nvPr/>
        </p:nvSpPr>
        <p:spPr>
          <a:xfrm>
            <a:off x="2667000" y="4591050"/>
            <a:ext cx="377026" cy="369332"/>
          </a:xfrm>
          <a:prstGeom prst="rect">
            <a:avLst/>
          </a:prstGeom>
          <a:noFill/>
        </p:spPr>
        <p:txBody>
          <a:bodyPr wrap="none" rtlCol="0">
            <a:spAutoFit/>
          </a:bodyPr>
          <a:lstStyle/>
          <a:p>
            <a:r>
              <a:rPr lang="en-US" dirty="0" err="1" smtClean="0"/>
              <a:t>dt</a:t>
            </a:r>
            <a:endParaRPr lang="th-TH" dirty="0"/>
          </a:p>
        </p:txBody>
      </p:sp>
      <p:cxnSp>
        <p:nvCxnSpPr>
          <p:cNvPr id="19" name="Elbow Connector 18"/>
          <p:cNvCxnSpPr>
            <a:stCxn id="13" idx="1"/>
            <a:endCxn id="10" idx="1"/>
          </p:cNvCxnSpPr>
          <p:nvPr/>
        </p:nvCxnSpPr>
        <p:spPr>
          <a:xfrm rot="10800000">
            <a:off x="1638301" y="2886075"/>
            <a:ext cx="9525" cy="2343150"/>
          </a:xfrm>
          <a:prstGeom prst="bentConnector3">
            <a:avLst>
              <a:gd name="adj1" fmla="val 510000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2"/>
            <a:endCxn id="13" idx="0"/>
          </p:cNvCxnSpPr>
          <p:nvPr/>
        </p:nvCxnSpPr>
        <p:spPr>
          <a:xfrm>
            <a:off x="2557463" y="4562475"/>
            <a:ext cx="0" cy="40005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305425" y="1943100"/>
            <a:ext cx="1819275"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t>Initial x</a:t>
            </a:r>
            <a:endParaRPr lang="th-TH" b="1" dirty="0"/>
          </a:p>
        </p:txBody>
      </p:sp>
      <p:sp>
        <p:nvSpPr>
          <p:cNvPr id="25" name="Rounded Rectangle 24"/>
          <p:cNvSpPr/>
          <p:nvPr/>
        </p:nvSpPr>
        <p:spPr>
          <a:xfrm>
            <a:off x="5305425" y="2628900"/>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Possible </a:t>
            </a:r>
          </a:p>
          <a:p>
            <a:pPr algn="ctr"/>
            <a:r>
              <a:rPr lang="en-US" b="1" dirty="0" smtClean="0"/>
              <a:t>new </a:t>
            </a:r>
            <a:r>
              <a:rPr lang="en-US" b="1" dirty="0" err="1" smtClean="0"/>
              <a:t>x’s</a:t>
            </a:r>
            <a:endParaRPr lang="th-TH" b="1" dirty="0"/>
          </a:p>
        </p:txBody>
      </p:sp>
      <p:sp>
        <p:nvSpPr>
          <p:cNvPr id="26" name="Rounded Rectangle 25"/>
          <p:cNvSpPr/>
          <p:nvPr/>
        </p:nvSpPr>
        <p:spPr>
          <a:xfrm>
            <a:off x="5305425" y="3324225"/>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Calculate</a:t>
            </a:r>
          </a:p>
          <a:p>
            <a:pPr algn="ctr"/>
            <a:r>
              <a:rPr lang="en-US" b="1" dirty="0" smtClean="0"/>
              <a:t>E(possible x)</a:t>
            </a:r>
            <a:endParaRPr lang="th-TH" b="1" dirty="0"/>
          </a:p>
        </p:txBody>
      </p:sp>
      <p:sp>
        <p:nvSpPr>
          <p:cNvPr id="27" name="Rounded Rectangle 26"/>
          <p:cNvSpPr/>
          <p:nvPr/>
        </p:nvSpPr>
        <p:spPr>
          <a:xfrm>
            <a:off x="5314950" y="4038600"/>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Calculate</a:t>
            </a:r>
          </a:p>
          <a:p>
            <a:pPr algn="ctr"/>
            <a:r>
              <a:rPr lang="en-US" b="1" dirty="0" smtClean="0"/>
              <a:t>q, p</a:t>
            </a:r>
            <a:endParaRPr lang="th-TH" b="1" dirty="0"/>
          </a:p>
        </p:txBody>
      </p:sp>
      <p:sp>
        <p:nvSpPr>
          <p:cNvPr id="28" name="Rounded Rectangle 27"/>
          <p:cNvSpPr/>
          <p:nvPr/>
        </p:nvSpPr>
        <p:spPr>
          <a:xfrm>
            <a:off x="5314950" y="4972050"/>
            <a:ext cx="1819275"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t>Move to </a:t>
            </a:r>
            <a:br>
              <a:rPr lang="en-US" b="1" dirty="0" smtClean="0"/>
            </a:br>
            <a:r>
              <a:rPr lang="en-US" b="1" dirty="0" smtClean="0"/>
              <a:t>new x</a:t>
            </a:r>
            <a:endParaRPr lang="th-TH" b="1" dirty="0"/>
          </a:p>
        </p:txBody>
      </p:sp>
      <p:sp>
        <p:nvSpPr>
          <p:cNvPr id="29" name="TextBox 28"/>
          <p:cNvSpPr txBox="1"/>
          <p:nvPr/>
        </p:nvSpPr>
        <p:spPr>
          <a:xfrm>
            <a:off x="6334125" y="4600575"/>
            <a:ext cx="966931" cy="369332"/>
          </a:xfrm>
          <a:prstGeom prst="rect">
            <a:avLst/>
          </a:prstGeom>
          <a:noFill/>
        </p:spPr>
        <p:txBody>
          <a:bodyPr wrap="none" rtlCol="0">
            <a:spAutoFit/>
          </a:bodyPr>
          <a:lstStyle/>
          <a:p>
            <a:r>
              <a:rPr lang="en-US" dirty="0" smtClean="0"/>
              <a:t>random</a:t>
            </a:r>
            <a:endParaRPr lang="th-TH" dirty="0"/>
          </a:p>
        </p:txBody>
      </p:sp>
      <p:cxnSp>
        <p:nvCxnSpPr>
          <p:cNvPr id="31" name="Straight Arrow Connector 30"/>
          <p:cNvCxnSpPr>
            <a:stCxn id="27" idx="2"/>
            <a:endCxn id="28" idx="0"/>
          </p:cNvCxnSpPr>
          <p:nvPr/>
        </p:nvCxnSpPr>
        <p:spPr>
          <a:xfrm>
            <a:off x="6224588" y="4572000"/>
            <a:ext cx="0" cy="40005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p:nvPr/>
        </p:nvCxnSpPr>
        <p:spPr>
          <a:xfrm rot="10800000">
            <a:off x="5286376" y="2943225"/>
            <a:ext cx="9525" cy="2343150"/>
          </a:xfrm>
          <a:prstGeom prst="bentConnector3">
            <a:avLst>
              <a:gd name="adj1" fmla="val 5100002"/>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9D38ACC-6748-4CA9-BBD5-29AB38B64A45}" type="slidenum">
              <a:rPr lang="en-US"/>
              <a:pPr/>
              <a:t>18</a:t>
            </a:fld>
            <a:endParaRPr lang="th-TH"/>
          </a:p>
        </p:txBody>
      </p:sp>
      <p:sp>
        <p:nvSpPr>
          <p:cNvPr id="128002" name="Rectangle 2"/>
          <p:cNvSpPr>
            <a:spLocks noGrp="1" noChangeArrowheads="1"/>
          </p:cNvSpPr>
          <p:nvPr>
            <p:ph type="title"/>
          </p:nvPr>
        </p:nvSpPr>
        <p:spPr/>
        <p:txBody>
          <a:bodyPr/>
          <a:lstStyle/>
          <a:p>
            <a:r>
              <a:rPr lang="en-US"/>
              <a:t>Radial Distribution Function</a:t>
            </a:r>
            <a:endParaRPr lang="th-TH"/>
          </a:p>
        </p:txBody>
      </p:sp>
      <p:sp>
        <p:nvSpPr>
          <p:cNvPr id="128003" name="Rectangle 3"/>
          <p:cNvSpPr>
            <a:spLocks noGrp="1" noChangeArrowheads="1"/>
          </p:cNvSpPr>
          <p:nvPr>
            <p:ph type="body" idx="1"/>
          </p:nvPr>
        </p:nvSpPr>
        <p:spPr>
          <a:xfrm>
            <a:off x="457200" y="908050"/>
            <a:ext cx="8229600" cy="3321050"/>
          </a:xfrm>
        </p:spPr>
        <p:txBody>
          <a:bodyPr/>
          <a:lstStyle/>
          <a:p>
            <a:pPr>
              <a:lnSpc>
                <a:spcPct val="95000"/>
              </a:lnSpc>
              <a:spcBef>
                <a:spcPct val="10000"/>
              </a:spcBef>
            </a:pPr>
            <a:r>
              <a:rPr lang="en-US" sz="2400"/>
              <a:t>Radial distribution function, g(r)</a:t>
            </a:r>
          </a:p>
          <a:p>
            <a:pPr lvl="1">
              <a:lnSpc>
                <a:spcPct val="95000"/>
              </a:lnSpc>
              <a:spcBef>
                <a:spcPct val="10000"/>
              </a:spcBef>
            </a:pPr>
            <a:r>
              <a:rPr lang="en-US" sz="2000"/>
              <a:t>key quantity in statistical mechanics</a:t>
            </a:r>
          </a:p>
          <a:p>
            <a:pPr lvl="1">
              <a:lnSpc>
                <a:spcPct val="95000"/>
              </a:lnSpc>
              <a:spcBef>
                <a:spcPct val="10000"/>
              </a:spcBef>
            </a:pPr>
            <a:r>
              <a:rPr lang="en-US" sz="2000"/>
              <a:t>quantifies correlation between atom pairs</a:t>
            </a:r>
            <a:r>
              <a:rPr lang="en-US"/>
              <a:t> </a:t>
            </a:r>
          </a:p>
          <a:p>
            <a:pPr>
              <a:lnSpc>
                <a:spcPct val="95000"/>
              </a:lnSpc>
              <a:spcBef>
                <a:spcPct val="10000"/>
              </a:spcBef>
            </a:pPr>
            <a:r>
              <a:rPr lang="en-US" sz="2000"/>
              <a:t>The radial distribution function, also known as RDF, g(r), or the pair correlation function, is a measure to determine the correlation between particles within a system. </a:t>
            </a:r>
          </a:p>
          <a:p>
            <a:pPr>
              <a:lnSpc>
                <a:spcPct val="95000"/>
              </a:lnSpc>
              <a:spcBef>
                <a:spcPct val="10000"/>
              </a:spcBef>
            </a:pPr>
            <a:r>
              <a:rPr lang="en-US" sz="2000"/>
              <a:t>Specifically, it is a measure of, on average, the probability of finding a particle at a distance of r away from a given reference particle. </a:t>
            </a:r>
          </a:p>
        </p:txBody>
      </p:sp>
      <p:pic>
        <p:nvPicPr>
          <p:cNvPr id="128007" name="Picture 7" descr="Basic Schematic of the RDF">
            <a:hlinkClick r:id="rId2" tooltip="Basic Schematic of the RDF"/>
          </p:cNvPr>
          <p:cNvPicPr>
            <a:picLocks noChangeAspect="1" noChangeArrowheads="1"/>
          </p:cNvPicPr>
          <p:nvPr/>
        </p:nvPicPr>
        <p:blipFill>
          <a:blip r:embed="rId3" cstate="print"/>
          <a:srcRect/>
          <a:stretch>
            <a:fillRect/>
          </a:stretch>
        </p:blipFill>
        <p:spPr bwMode="auto">
          <a:xfrm>
            <a:off x="1449388" y="3868738"/>
            <a:ext cx="2571750" cy="2343150"/>
          </a:xfrm>
          <a:prstGeom prst="rect">
            <a:avLst/>
          </a:prstGeom>
          <a:noFill/>
        </p:spPr>
      </p:pic>
      <p:pic>
        <p:nvPicPr>
          <p:cNvPr id="128011" name="Picture 11"/>
          <p:cNvPicPr>
            <a:picLocks noChangeAspect="1" noChangeArrowheads="1"/>
          </p:cNvPicPr>
          <p:nvPr/>
        </p:nvPicPr>
        <p:blipFill>
          <a:blip r:embed="rId4" cstate="print"/>
          <a:srcRect/>
          <a:stretch>
            <a:fillRect/>
          </a:stretch>
        </p:blipFill>
        <p:spPr bwMode="auto">
          <a:xfrm>
            <a:off x="4756150" y="3868738"/>
            <a:ext cx="3511550" cy="2344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DFC4DDA6-D4AA-410C-A526-B98C222CCEEF}" type="slidenum">
              <a:rPr lang="en-US"/>
              <a:pPr/>
              <a:t>19</a:t>
            </a:fld>
            <a:endParaRPr lang="th-TH"/>
          </a:p>
        </p:txBody>
      </p:sp>
      <p:sp>
        <p:nvSpPr>
          <p:cNvPr id="136194" name="Rectangle 2"/>
          <p:cNvSpPr>
            <a:spLocks noGrp="1" noChangeArrowheads="1"/>
          </p:cNvSpPr>
          <p:nvPr>
            <p:ph type="title"/>
          </p:nvPr>
        </p:nvSpPr>
        <p:spPr/>
        <p:txBody>
          <a:bodyPr/>
          <a:lstStyle/>
          <a:p>
            <a:endParaRPr lang="th-TH"/>
          </a:p>
        </p:txBody>
      </p:sp>
      <p:sp>
        <p:nvSpPr>
          <p:cNvPr id="136195" name="Rectangle 3"/>
          <p:cNvSpPr>
            <a:spLocks noGrp="1" noChangeArrowheads="1"/>
          </p:cNvSpPr>
          <p:nvPr>
            <p:ph type="body" idx="1"/>
          </p:nvPr>
        </p:nvSpPr>
        <p:spPr>
          <a:xfrm>
            <a:off x="457200" y="869950"/>
            <a:ext cx="8229600" cy="5222875"/>
          </a:xfrm>
        </p:spPr>
        <p:txBody>
          <a:bodyPr/>
          <a:lstStyle/>
          <a:p>
            <a:pPr>
              <a:lnSpc>
                <a:spcPct val="90000"/>
              </a:lnSpc>
            </a:pPr>
            <a:r>
              <a:rPr lang="en-US" sz="2000"/>
              <a:t>The RDF is usually determined by calculating the distance between all particle pairs and binning them into a histogram. The histogram is then normalized with respect to an ideal gas, where particle histograms are completely uncorrelated. For three dimensions, this normalization is the number density of the system multiplied by the volume of the spherical shell, which mathematically can be expressed as N</a:t>
            </a:r>
            <a:r>
              <a:rPr lang="en-US" sz="2000" baseline="-25000"/>
              <a:t>i.g</a:t>
            </a:r>
            <a:r>
              <a:rPr lang="en-US" sz="2000"/>
              <a:t>(r) = 4πr2ρdr, where ρ is the number density. </a:t>
            </a:r>
            <a:endParaRPr lang="th-TH" sz="2000"/>
          </a:p>
          <a:p>
            <a:pPr>
              <a:lnSpc>
                <a:spcPct val="90000"/>
              </a:lnSpc>
            </a:pPr>
            <a:endParaRPr lang="th-TH" sz="1600"/>
          </a:p>
        </p:txBody>
      </p:sp>
      <p:grpSp>
        <p:nvGrpSpPr>
          <p:cNvPr id="136234" name="Group 42"/>
          <p:cNvGrpSpPr>
            <a:grpSpLocks/>
          </p:cNvGrpSpPr>
          <p:nvPr/>
        </p:nvGrpSpPr>
        <p:grpSpPr bwMode="auto">
          <a:xfrm>
            <a:off x="660400" y="3098800"/>
            <a:ext cx="8027988" cy="3321050"/>
            <a:chOff x="398" y="1929"/>
            <a:chExt cx="5057" cy="2092"/>
          </a:xfrm>
        </p:grpSpPr>
        <p:sp>
          <p:nvSpPr>
            <p:cNvPr id="136231" name="AutoShape 39"/>
            <p:cNvSpPr>
              <a:spLocks noChangeArrowheads="1"/>
            </p:cNvSpPr>
            <p:nvPr/>
          </p:nvSpPr>
          <p:spPr bwMode="auto">
            <a:xfrm>
              <a:off x="398" y="1929"/>
              <a:ext cx="5057" cy="2092"/>
            </a:xfrm>
            <a:prstGeom prst="roundRect">
              <a:avLst>
                <a:gd name="adj" fmla="val 6718"/>
              </a:avLst>
            </a:prstGeom>
            <a:solidFill>
              <a:schemeClr val="tx1"/>
            </a:solidFill>
            <a:ln w="9525">
              <a:solidFill>
                <a:schemeClr val="tx1"/>
              </a:solidFill>
              <a:round/>
              <a:headEnd/>
              <a:tailEnd/>
            </a:ln>
            <a:effectLst/>
          </p:spPr>
          <p:txBody>
            <a:bodyPr wrap="none" anchor="ctr"/>
            <a:lstStyle/>
            <a:p>
              <a:endParaRPr lang="th-TH"/>
            </a:p>
          </p:txBody>
        </p:sp>
        <p:sp>
          <p:nvSpPr>
            <p:cNvPr id="136196" name="Rectangle 4"/>
            <p:cNvSpPr>
              <a:spLocks noChangeArrowheads="1"/>
            </p:cNvSpPr>
            <p:nvPr/>
          </p:nvSpPr>
          <p:spPr bwMode="auto">
            <a:xfrm>
              <a:off x="542" y="2301"/>
              <a:ext cx="1200" cy="480"/>
            </a:xfrm>
            <a:prstGeom prst="rect">
              <a:avLst/>
            </a:prstGeom>
            <a:solidFill>
              <a:srgbClr val="CCFFCC"/>
            </a:solidFill>
            <a:ln w="12700">
              <a:solidFill>
                <a:schemeClr val="tx1"/>
              </a:solidFill>
              <a:miter lim="800000"/>
              <a:headEnd/>
              <a:tailEnd/>
            </a:ln>
            <a:effectLst/>
          </p:spPr>
          <p:txBody>
            <a:bodyPr wrap="none" anchor="ctr"/>
            <a:lstStyle/>
            <a:p>
              <a:endParaRPr lang="th-TH"/>
            </a:p>
          </p:txBody>
        </p:sp>
        <p:graphicFrame>
          <p:nvGraphicFramePr>
            <p:cNvPr id="136197" name="Object 5"/>
            <p:cNvGraphicFramePr>
              <a:graphicFrameLocks noChangeAspect="1"/>
            </p:cNvGraphicFramePr>
            <p:nvPr/>
          </p:nvGraphicFramePr>
          <p:xfrm>
            <a:off x="550" y="2349"/>
            <a:ext cx="968" cy="391"/>
          </p:xfrm>
          <a:graphic>
            <a:graphicData uri="http://schemas.openxmlformats.org/presentationml/2006/ole">
              <p:oleObj spid="_x0000_s136241" name="Equation" r:id="rId3" imgW="1536700" imgH="622300" progId="">
                <p:embed/>
              </p:oleObj>
            </a:graphicData>
          </a:graphic>
        </p:graphicFrame>
        <p:sp>
          <p:nvSpPr>
            <p:cNvPr id="136198" name="Text Box 6"/>
            <p:cNvSpPr txBox="1">
              <a:spLocks noChangeArrowheads="1"/>
            </p:cNvSpPr>
            <p:nvPr/>
          </p:nvSpPr>
          <p:spPr bwMode="auto">
            <a:xfrm>
              <a:off x="959" y="2792"/>
              <a:ext cx="1008" cy="326"/>
            </a:xfrm>
            <a:prstGeom prst="rect">
              <a:avLst/>
            </a:prstGeom>
            <a:noFill/>
            <a:ln w="12700">
              <a:noFill/>
              <a:miter lim="800000"/>
              <a:headEnd/>
              <a:tailEnd/>
            </a:ln>
            <a:effectLst/>
          </p:spPr>
          <p:txBody>
            <a:bodyPr>
              <a:spAutoFit/>
            </a:bodyPr>
            <a:lstStyle/>
            <a:p>
              <a:pPr eaLnBrk="0" hangingPunct="0">
                <a:spcBef>
                  <a:spcPct val="50000"/>
                </a:spcBef>
              </a:pPr>
              <a:r>
                <a:rPr lang="en-US" sz="1400" i="1">
                  <a:solidFill>
                    <a:srgbClr val="FF6600"/>
                  </a:solidFill>
                  <a:latin typeface="Arial Narrow" pitchFamily="34" charset="0"/>
                </a:rPr>
                <a:t>Number of atoms at r for ideal gas</a:t>
              </a:r>
            </a:p>
          </p:txBody>
        </p:sp>
        <p:sp>
          <p:nvSpPr>
            <p:cNvPr id="136201" name="Text Box 9"/>
            <p:cNvSpPr txBox="1">
              <a:spLocks noChangeArrowheads="1"/>
            </p:cNvSpPr>
            <p:nvPr/>
          </p:nvSpPr>
          <p:spPr bwMode="auto">
            <a:xfrm>
              <a:off x="969" y="1937"/>
              <a:ext cx="1008" cy="326"/>
            </a:xfrm>
            <a:prstGeom prst="rect">
              <a:avLst/>
            </a:prstGeom>
            <a:noFill/>
            <a:ln w="12700">
              <a:noFill/>
              <a:miter lim="800000"/>
              <a:headEnd/>
              <a:tailEnd/>
            </a:ln>
            <a:effectLst/>
          </p:spPr>
          <p:txBody>
            <a:bodyPr>
              <a:spAutoFit/>
            </a:bodyPr>
            <a:lstStyle/>
            <a:p>
              <a:pPr eaLnBrk="0" hangingPunct="0">
                <a:spcBef>
                  <a:spcPct val="50000"/>
                </a:spcBef>
              </a:pPr>
              <a:r>
                <a:rPr lang="en-US" sz="1400" i="1">
                  <a:solidFill>
                    <a:srgbClr val="FF6600"/>
                  </a:solidFill>
                  <a:latin typeface="Arial Narrow" pitchFamily="34" charset="0"/>
                </a:rPr>
                <a:t>Number of atoms at r in actual system</a:t>
              </a:r>
            </a:p>
          </p:txBody>
        </p:sp>
        <p:sp>
          <p:nvSpPr>
            <p:cNvPr id="136204" name="Line 12"/>
            <p:cNvSpPr>
              <a:spLocks noChangeShapeType="1"/>
            </p:cNvSpPr>
            <p:nvPr/>
          </p:nvSpPr>
          <p:spPr bwMode="auto">
            <a:xfrm>
              <a:off x="946" y="2529"/>
              <a:ext cx="556" cy="0"/>
            </a:xfrm>
            <a:prstGeom prst="line">
              <a:avLst/>
            </a:prstGeom>
            <a:noFill/>
            <a:ln w="19050">
              <a:solidFill>
                <a:schemeClr val="bg1"/>
              </a:solidFill>
              <a:round/>
              <a:headEnd/>
              <a:tailEnd/>
            </a:ln>
            <a:effectLst/>
          </p:spPr>
          <p:txBody>
            <a:bodyPr wrap="none" anchor="ctr"/>
            <a:lstStyle/>
            <a:p>
              <a:endParaRPr lang="th-TH"/>
            </a:p>
          </p:txBody>
        </p:sp>
        <p:sp>
          <p:nvSpPr>
            <p:cNvPr id="136205" name="Oval 13"/>
            <p:cNvSpPr>
              <a:spLocks noChangeArrowheads="1"/>
            </p:cNvSpPr>
            <p:nvPr/>
          </p:nvSpPr>
          <p:spPr bwMode="auto">
            <a:xfrm>
              <a:off x="2942" y="3357"/>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06" name="Oval 14"/>
            <p:cNvSpPr>
              <a:spLocks noChangeArrowheads="1"/>
            </p:cNvSpPr>
            <p:nvPr/>
          </p:nvSpPr>
          <p:spPr bwMode="auto">
            <a:xfrm>
              <a:off x="2366" y="2877"/>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07" name="Oval 15"/>
            <p:cNvSpPr>
              <a:spLocks noChangeArrowheads="1"/>
            </p:cNvSpPr>
            <p:nvPr/>
          </p:nvSpPr>
          <p:spPr bwMode="auto">
            <a:xfrm>
              <a:off x="2078" y="3261"/>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08" name="Oval 16"/>
            <p:cNvSpPr>
              <a:spLocks noChangeArrowheads="1"/>
            </p:cNvSpPr>
            <p:nvPr/>
          </p:nvSpPr>
          <p:spPr bwMode="auto">
            <a:xfrm>
              <a:off x="2414" y="364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09" name="Oval 17"/>
            <p:cNvSpPr>
              <a:spLocks noChangeArrowheads="1"/>
            </p:cNvSpPr>
            <p:nvPr/>
          </p:nvSpPr>
          <p:spPr bwMode="auto">
            <a:xfrm>
              <a:off x="2654" y="364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10" name="Oval 18"/>
            <p:cNvSpPr>
              <a:spLocks noChangeArrowheads="1"/>
            </p:cNvSpPr>
            <p:nvPr/>
          </p:nvSpPr>
          <p:spPr bwMode="auto">
            <a:xfrm>
              <a:off x="2894" y="364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11" name="Oval 19"/>
            <p:cNvSpPr>
              <a:spLocks noChangeArrowheads="1"/>
            </p:cNvSpPr>
            <p:nvPr/>
          </p:nvSpPr>
          <p:spPr bwMode="auto">
            <a:xfrm>
              <a:off x="3086" y="316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12" name="Oval 20"/>
            <p:cNvSpPr>
              <a:spLocks noChangeArrowheads="1"/>
            </p:cNvSpPr>
            <p:nvPr/>
          </p:nvSpPr>
          <p:spPr bwMode="auto">
            <a:xfrm>
              <a:off x="2942" y="292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13" name="Oval 21"/>
            <p:cNvSpPr>
              <a:spLocks noChangeArrowheads="1"/>
            </p:cNvSpPr>
            <p:nvPr/>
          </p:nvSpPr>
          <p:spPr bwMode="auto">
            <a:xfrm>
              <a:off x="2558" y="268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14" name="Oval 22"/>
            <p:cNvSpPr>
              <a:spLocks noChangeArrowheads="1"/>
            </p:cNvSpPr>
            <p:nvPr/>
          </p:nvSpPr>
          <p:spPr bwMode="auto">
            <a:xfrm>
              <a:off x="2174" y="3549"/>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15" name="Oval 23"/>
            <p:cNvSpPr>
              <a:spLocks noChangeArrowheads="1"/>
            </p:cNvSpPr>
            <p:nvPr/>
          </p:nvSpPr>
          <p:spPr bwMode="auto">
            <a:xfrm>
              <a:off x="2030" y="3069"/>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grpSp>
          <p:nvGrpSpPr>
            <p:cNvPr id="136216" name="Group 24"/>
            <p:cNvGrpSpPr>
              <a:grpSpLocks/>
            </p:cNvGrpSpPr>
            <p:nvPr/>
          </p:nvGrpSpPr>
          <p:grpSpPr bwMode="auto">
            <a:xfrm>
              <a:off x="2270" y="2925"/>
              <a:ext cx="768" cy="768"/>
              <a:chOff x="3840" y="2208"/>
              <a:chExt cx="768" cy="768"/>
            </a:xfrm>
          </p:grpSpPr>
          <p:sp>
            <p:nvSpPr>
              <p:cNvPr id="136217" name="Oval 25"/>
              <p:cNvSpPr>
                <a:spLocks noChangeArrowheads="1"/>
              </p:cNvSpPr>
              <p:nvPr/>
            </p:nvSpPr>
            <p:spPr bwMode="auto">
              <a:xfrm>
                <a:off x="3840" y="2208"/>
                <a:ext cx="768" cy="768"/>
              </a:xfrm>
              <a:prstGeom prst="ellipse">
                <a:avLst/>
              </a:prstGeom>
              <a:solidFill>
                <a:srgbClr val="FFFF00">
                  <a:alpha val="50000"/>
                </a:srgbClr>
              </a:solidFill>
              <a:ln w="12700">
                <a:solidFill>
                  <a:schemeClr val="bg1"/>
                </a:solidFill>
                <a:round/>
                <a:headEnd/>
                <a:tailEnd/>
              </a:ln>
              <a:effectLst/>
            </p:spPr>
            <p:txBody>
              <a:bodyPr wrap="none" anchor="ctr"/>
              <a:lstStyle/>
              <a:p>
                <a:endParaRPr lang="th-TH"/>
              </a:p>
            </p:txBody>
          </p:sp>
          <p:sp>
            <p:nvSpPr>
              <p:cNvPr id="136218" name="Oval 26"/>
              <p:cNvSpPr>
                <a:spLocks noChangeArrowheads="1"/>
              </p:cNvSpPr>
              <p:nvPr/>
            </p:nvSpPr>
            <p:spPr bwMode="auto">
              <a:xfrm>
                <a:off x="3936" y="2304"/>
                <a:ext cx="576" cy="576"/>
              </a:xfrm>
              <a:prstGeom prst="ellipse">
                <a:avLst/>
              </a:prstGeom>
              <a:solidFill>
                <a:schemeClr val="bg1">
                  <a:alpha val="50000"/>
                </a:schemeClr>
              </a:solidFill>
              <a:ln w="12700">
                <a:solidFill>
                  <a:schemeClr val="bg1"/>
                </a:solidFill>
                <a:round/>
                <a:headEnd/>
                <a:tailEnd/>
              </a:ln>
              <a:effectLst/>
            </p:spPr>
            <p:txBody>
              <a:bodyPr wrap="none" anchor="ctr"/>
              <a:lstStyle/>
              <a:p>
                <a:pPr algn="ctr" eaLnBrk="0" hangingPunct="0">
                  <a:spcBef>
                    <a:spcPct val="50000"/>
                  </a:spcBef>
                </a:pPr>
                <a:endParaRPr lang="en-US" sz="2400">
                  <a:solidFill>
                    <a:schemeClr val="bg1"/>
                  </a:solidFill>
                  <a:latin typeface="Times New Roman" pitchFamily="18" charset="0"/>
                </a:endParaRPr>
              </a:p>
            </p:txBody>
          </p:sp>
        </p:grpSp>
        <p:sp>
          <p:nvSpPr>
            <p:cNvPr id="136219" name="Oval 27"/>
            <p:cNvSpPr>
              <a:spLocks noChangeArrowheads="1"/>
            </p:cNvSpPr>
            <p:nvPr/>
          </p:nvSpPr>
          <p:spPr bwMode="auto">
            <a:xfrm>
              <a:off x="2558" y="3213"/>
              <a:ext cx="192" cy="192"/>
            </a:xfrm>
            <a:prstGeom prst="ellipse">
              <a:avLst/>
            </a:prstGeom>
            <a:solidFill>
              <a:srgbClr val="CC3300"/>
            </a:solidFill>
            <a:ln w="12700">
              <a:solidFill>
                <a:schemeClr val="bg1"/>
              </a:solidFill>
              <a:round/>
              <a:headEnd/>
              <a:tailEnd/>
            </a:ln>
            <a:effectLst/>
          </p:spPr>
          <p:txBody>
            <a:bodyPr wrap="none" anchor="ctr"/>
            <a:lstStyle/>
            <a:p>
              <a:endParaRPr lang="th-TH"/>
            </a:p>
          </p:txBody>
        </p:sp>
        <p:sp>
          <p:nvSpPr>
            <p:cNvPr id="136220" name="Oval 28"/>
            <p:cNvSpPr>
              <a:spLocks noChangeArrowheads="1"/>
            </p:cNvSpPr>
            <p:nvPr/>
          </p:nvSpPr>
          <p:spPr bwMode="auto">
            <a:xfrm>
              <a:off x="2846" y="3117"/>
              <a:ext cx="192" cy="192"/>
            </a:xfrm>
            <a:prstGeom prst="ellipse">
              <a:avLst/>
            </a:prstGeom>
            <a:solidFill>
              <a:schemeClr val="accent1"/>
            </a:solidFill>
            <a:ln w="12700">
              <a:solidFill>
                <a:schemeClr val="bg1"/>
              </a:solidFill>
              <a:round/>
              <a:headEnd/>
              <a:tailEnd/>
            </a:ln>
            <a:effectLst/>
          </p:spPr>
          <p:txBody>
            <a:bodyPr wrap="none" anchor="ctr"/>
            <a:lstStyle/>
            <a:p>
              <a:endParaRPr lang="th-TH"/>
            </a:p>
          </p:txBody>
        </p:sp>
        <p:sp>
          <p:nvSpPr>
            <p:cNvPr id="136221" name="Oval 29"/>
            <p:cNvSpPr>
              <a:spLocks noChangeArrowheads="1"/>
            </p:cNvSpPr>
            <p:nvPr/>
          </p:nvSpPr>
          <p:spPr bwMode="auto">
            <a:xfrm>
              <a:off x="2750" y="3453"/>
              <a:ext cx="192" cy="192"/>
            </a:xfrm>
            <a:prstGeom prst="ellipse">
              <a:avLst/>
            </a:prstGeom>
            <a:solidFill>
              <a:schemeClr val="accent1"/>
            </a:solidFill>
            <a:ln w="12700">
              <a:solidFill>
                <a:schemeClr val="bg1"/>
              </a:solidFill>
              <a:round/>
              <a:headEnd/>
              <a:tailEnd/>
            </a:ln>
            <a:effectLst/>
          </p:spPr>
          <p:txBody>
            <a:bodyPr wrap="none" anchor="ctr"/>
            <a:lstStyle/>
            <a:p>
              <a:endParaRPr lang="th-TH"/>
            </a:p>
          </p:txBody>
        </p:sp>
        <p:sp>
          <p:nvSpPr>
            <p:cNvPr id="136222" name="Oval 30"/>
            <p:cNvSpPr>
              <a:spLocks noChangeArrowheads="1"/>
            </p:cNvSpPr>
            <p:nvPr/>
          </p:nvSpPr>
          <p:spPr bwMode="auto">
            <a:xfrm>
              <a:off x="2318" y="3405"/>
              <a:ext cx="192" cy="192"/>
            </a:xfrm>
            <a:prstGeom prst="ellipse">
              <a:avLst/>
            </a:prstGeom>
            <a:solidFill>
              <a:schemeClr val="accent1"/>
            </a:solidFill>
            <a:ln w="12700">
              <a:solidFill>
                <a:schemeClr val="bg1"/>
              </a:solidFill>
              <a:round/>
              <a:headEnd/>
              <a:tailEnd/>
            </a:ln>
            <a:effectLst/>
          </p:spPr>
          <p:txBody>
            <a:bodyPr wrap="none" anchor="ctr"/>
            <a:lstStyle/>
            <a:p>
              <a:endParaRPr lang="th-TH"/>
            </a:p>
          </p:txBody>
        </p:sp>
        <p:sp>
          <p:nvSpPr>
            <p:cNvPr id="136223" name="Oval 31"/>
            <p:cNvSpPr>
              <a:spLocks noChangeArrowheads="1"/>
            </p:cNvSpPr>
            <p:nvPr/>
          </p:nvSpPr>
          <p:spPr bwMode="auto">
            <a:xfrm>
              <a:off x="2270" y="3069"/>
              <a:ext cx="192" cy="192"/>
            </a:xfrm>
            <a:prstGeom prst="ellipse">
              <a:avLst/>
            </a:prstGeom>
            <a:solidFill>
              <a:schemeClr val="accent1"/>
            </a:solidFill>
            <a:ln w="12700">
              <a:solidFill>
                <a:schemeClr val="bg1"/>
              </a:solidFill>
              <a:round/>
              <a:headEnd/>
              <a:tailEnd/>
            </a:ln>
            <a:effectLst/>
          </p:spPr>
          <p:txBody>
            <a:bodyPr wrap="none" anchor="ctr"/>
            <a:lstStyle/>
            <a:p>
              <a:endParaRPr lang="th-TH"/>
            </a:p>
          </p:txBody>
        </p:sp>
        <p:sp>
          <p:nvSpPr>
            <p:cNvPr id="136224" name="Oval 32"/>
            <p:cNvSpPr>
              <a:spLocks noChangeArrowheads="1"/>
            </p:cNvSpPr>
            <p:nvPr/>
          </p:nvSpPr>
          <p:spPr bwMode="auto">
            <a:xfrm>
              <a:off x="2510" y="3021"/>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sp>
          <p:nvSpPr>
            <p:cNvPr id="136225" name="Oval 33"/>
            <p:cNvSpPr>
              <a:spLocks noChangeArrowheads="1"/>
            </p:cNvSpPr>
            <p:nvPr/>
          </p:nvSpPr>
          <p:spPr bwMode="auto">
            <a:xfrm>
              <a:off x="2702" y="2925"/>
              <a:ext cx="192" cy="192"/>
            </a:xfrm>
            <a:prstGeom prst="ellipse">
              <a:avLst/>
            </a:prstGeom>
            <a:solidFill>
              <a:schemeClr val="accent1"/>
            </a:solidFill>
            <a:ln w="12700">
              <a:solidFill>
                <a:schemeClr val="bg1"/>
              </a:solidFill>
              <a:round/>
              <a:headEnd/>
              <a:tailEnd/>
            </a:ln>
            <a:effectLst/>
          </p:spPr>
          <p:txBody>
            <a:bodyPr wrap="none" anchor="ctr"/>
            <a:lstStyle/>
            <a:p>
              <a:endParaRPr lang="th-TH"/>
            </a:p>
          </p:txBody>
        </p:sp>
        <p:sp>
          <p:nvSpPr>
            <p:cNvPr id="136226" name="Oval 34"/>
            <p:cNvSpPr>
              <a:spLocks noChangeArrowheads="1"/>
            </p:cNvSpPr>
            <p:nvPr/>
          </p:nvSpPr>
          <p:spPr bwMode="auto">
            <a:xfrm>
              <a:off x="2510" y="3405"/>
              <a:ext cx="192" cy="192"/>
            </a:xfrm>
            <a:prstGeom prst="ellipse">
              <a:avLst/>
            </a:prstGeom>
            <a:solidFill>
              <a:schemeClr val="folHlink"/>
            </a:solidFill>
            <a:ln w="12700">
              <a:solidFill>
                <a:schemeClr val="bg1"/>
              </a:solidFill>
              <a:round/>
              <a:headEnd/>
              <a:tailEnd/>
            </a:ln>
            <a:effectLst/>
          </p:spPr>
          <p:txBody>
            <a:bodyPr wrap="none" anchor="ctr"/>
            <a:lstStyle/>
            <a:p>
              <a:endParaRPr lang="th-TH"/>
            </a:p>
          </p:txBody>
        </p:sp>
        <p:graphicFrame>
          <p:nvGraphicFramePr>
            <p:cNvPr id="136227" name="Object 35"/>
            <p:cNvGraphicFramePr>
              <a:graphicFrameLocks noChangeAspect="1"/>
            </p:cNvGraphicFramePr>
            <p:nvPr/>
          </p:nvGraphicFramePr>
          <p:xfrm>
            <a:off x="782" y="3261"/>
            <a:ext cx="984" cy="352"/>
          </p:xfrm>
          <a:graphic>
            <a:graphicData uri="http://schemas.openxmlformats.org/presentationml/2006/ole">
              <p:oleObj spid="_x0000_s136242" name="Equation" r:id="rId4" imgW="1562100" imgH="558800" progId="">
                <p:embed/>
              </p:oleObj>
            </a:graphicData>
          </a:graphic>
        </p:graphicFrame>
        <p:graphicFrame>
          <p:nvGraphicFramePr>
            <p:cNvPr id="136228" name="Object 36"/>
            <p:cNvGraphicFramePr>
              <a:graphicFrameLocks noChangeAspect="1"/>
            </p:cNvGraphicFramePr>
            <p:nvPr/>
          </p:nvGraphicFramePr>
          <p:xfrm>
            <a:off x="2846" y="2589"/>
            <a:ext cx="167" cy="144"/>
          </p:xfrm>
          <a:graphic>
            <a:graphicData uri="http://schemas.openxmlformats.org/presentationml/2006/ole">
              <p:oleObj spid="_x0000_s136243" name="Equation" r:id="rId5" imgW="266584" imgH="228501" progId="">
                <p:embed/>
              </p:oleObj>
            </a:graphicData>
          </a:graphic>
        </p:graphicFrame>
        <p:sp>
          <p:nvSpPr>
            <p:cNvPr id="136229" name="Line 37"/>
            <p:cNvSpPr>
              <a:spLocks noChangeShapeType="1"/>
            </p:cNvSpPr>
            <p:nvPr/>
          </p:nvSpPr>
          <p:spPr bwMode="auto">
            <a:xfrm flipH="1">
              <a:off x="2702" y="2733"/>
              <a:ext cx="192" cy="192"/>
            </a:xfrm>
            <a:prstGeom prst="line">
              <a:avLst/>
            </a:prstGeom>
            <a:noFill/>
            <a:ln w="12700">
              <a:solidFill>
                <a:schemeClr val="bg1"/>
              </a:solidFill>
              <a:round/>
              <a:headEnd/>
              <a:tailEnd/>
            </a:ln>
            <a:effectLst/>
          </p:spPr>
          <p:txBody>
            <a:bodyPr wrap="none" anchor="ctr"/>
            <a:lstStyle/>
            <a:p>
              <a:endParaRPr lang="th-TH"/>
            </a:p>
          </p:txBody>
        </p:sp>
        <p:pic>
          <p:nvPicPr>
            <p:cNvPr id="136230" name="Picture 38"/>
            <p:cNvPicPr>
              <a:picLocks noChangeAspect="1" noChangeArrowheads="1"/>
            </p:cNvPicPr>
            <p:nvPr/>
          </p:nvPicPr>
          <p:blipFill>
            <a:blip r:embed="rId6" cstate="print"/>
            <a:srcRect/>
            <a:stretch>
              <a:fillRect/>
            </a:stretch>
          </p:blipFill>
          <p:spPr bwMode="auto">
            <a:xfrm>
              <a:off x="3438" y="1969"/>
              <a:ext cx="1769" cy="1749"/>
            </a:xfrm>
            <a:prstGeom prst="rect">
              <a:avLst/>
            </a:prstGeom>
            <a:noFill/>
            <a:ln w="12700">
              <a:noFill/>
              <a:miter lim="800000"/>
              <a:headEnd/>
              <a:tailEnd/>
            </a:ln>
            <a:effectLst/>
          </p:spPr>
        </p:pic>
        <p:sp>
          <p:nvSpPr>
            <p:cNvPr id="136232" name="Line 40"/>
            <p:cNvSpPr>
              <a:spLocks noChangeShapeType="1"/>
            </p:cNvSpPr>
            <p:nvPr/>
          </p:nvSpPr>
          <p:spPr bwMode="auto">
            <a:xfrm>
              <a:off x="1164" y="2238"/>
              <a:ext cx="0" cy="132"/>
            </a:xfrm>
            <a:prstGeom prst="line">
              <a:avLst/>
            </a:prstGeom>
            <a:noFill/>
            <a:ln w="9525">
              <a:solidFill>
                <a:srgbClr val="000099"/>
              </a:solidFill>
              <a:round/>
              <a:headEnd/>
              <a:tailEnd type="triangle" w="med" len="med"/>
            </a:ln>
            <a:effectLst/>
          </p:spPr>
          <p:txBody>
            <a:bodyPr/>
            <a:lstStyle/>
            <a:p>
              <a:endParaRPr lang="th-TH"/>
            </a:p>
          </p:txBody>
        </p:sp>
        <p:sp>
          <p:nvSpPr>
            <p:cNvPr id="136233" name="Line 41"/>
            <p:cNvSpPr>
              <a:spLocks noChangeShapeType="1"/>
            </p:cNvSpPr>
            <p:nvPr/>
          </p:nvSpPr>
          <p:spPr bwMode="auto">
            <a:xfrm flipV="1">
              <a:off x="1166" y="2704"/>
              <a:ext cx="0" cy="132"/>
            </a:xfrm>
            <a:prstGeom prst="line">
              <a:avLst/>
            </a:prstGeom>
            <a:noFill/>
            <a:ln w="9525">
              <a:solidFill>
                <a:srgbClr val="000099"/>
              </a:solidFill>
              <a:round/>
              <a:headEnd/>
              <a:tailEnd type="triangle" w="med" len="med"/>
            </a:ln>
            <a:effectLst/>
          </p:spPr>
          <p:txBody>
            <a:bodyPr/>
            <a:lstStyle/>
            <a:p>
              <a:endParaRPr lang="th-TH"/>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th-TH" sz="6000" b="1" smtClean="0">
                <a:latin typeface="TH Sarabun New" pitchFamily="34" charset="-34"/>
                <a:cs typeface="TH Sarabun New" pitchFamily="34" charset="-34"/>
              </a:rPr>
              <a:t>นัดสอบปลายภาค</a:t>
            </a:r>
            <a:br>
              <a:rPr lang="th-TH" sz="6000" b="1" smtClean="0">
                <a:latin typeface="TH Sarabun New" pitchFamily="34" charset="-34"/>
                <a:cs typeface="TH Sarabun New" pitchFamily="34" charset="-34"/>
              </a:rPr>
            </a:br>
            <a:r>
              <a:rPr lang="en-US" sz="6000" b="1" smtClean="0">
                <a:latin typeface="TH Sarabun New" pitchFamily="34" charset="-34"/>
                <a:cs typeface="TH Sarabun New" pitchFamily="34" charset="-34"/>
              </a:rPr>
              <a:t>15 /16 / 22 </a:t>
            </a:r>
            <a:r>
              <a:rPr lang="th-TH" sz="6000" b="1" smtClean="0">
                <a:latin typeface="TH Sarabun New" pitchFamily="34" charset="-34"/>
                <a:cs typeface="TH Sarabun New" pitchFamily="34" charset="-34"/>
              </a:rPr>
              <a:t>พฤษภาคม 2559</a:t>
            </a:r>
            <a:br>
              <a:rPr lang="th-TH" sz="6000" b="1" smtClean="0">
                <a:latin typeface="TH Sarabun New" pitchFamily="34" charset="-34"/>
                <a:cs typeface="TH Sarabun New" pitchFamily="34" charset="-34"/>
              </a:rPr>
            </a:br>
            <a:r>
              <a:rPr lang="th-TH" sz="6000" b="1" smtClean="0">
                <a:latin typeface="TH Sarabun New" pitchFamily="34" charset="-34"/>
                <a:cs typeface="TH Sarabun New" pitchFamily="34" charset="-34"/>
              </a:rPr>
              <a:t>เวลา </a:t>
            </a:r>
            <a:r>
              <a:rPr lang="en-US" sz="6000" b="1" smtClean="0">
                <a:latin typeface="TH Sarabun New" pitchFamily="34" charset="-34"/>
                <a:cs typeface="TH Sarabun New" pitchFamily="34" charset="-34"/>
              </a:rPr>
              <a:t>13:00-16:00 </a:t>
            </a:r>
            <a:r>
              <a:rPr lang="th-TH" sz="6000" b="1" smtClean="0">
                <a:latin typeface="TH Sarabun New" pitchFamily="34" charset="-34"/>
                <a:cs typeface="TH Sarabun New" pitchFamily="34" charset="-34"/>
              </a:rPr>
              <a:t>น.</a:t>
            </a:r>
          </a:p>
        </p:txBody>
      </p:sp>
      <p:sp>
        <p:nvSpPr>
          <p:cNvPr id="4" name="Slide Number Placeholder 3"/>
          <p:cNvSpPr>
            <a:spLocks noGrp="1"/>
          </p:cNvSpPr>
          <p:nvPr>
            <p:ph type="sldNum" sz="quarter" idx="12"/>
          </p:nvPr>
        </p:nvSpPr>
        <p:spPr/>
        <p:txBody>
          <a:bodyPr/>
          <a:lstStyle/>
          <a:p>
            <a:fld id="{A8AAF71C-08A3-4329-B21A-1D11D0541111}" type="slidenum">
              <a:rPr lang="en-US" smtClean="0"/>
              <a:pPr/>
              <a:t>2</a:t>
            </a:fld>
            <a:endParaRPr lang="th-TH"/>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1D28EFFD-935B-41F4-8D44-3B92D194709A}" type="slidenum">
              <a:rPr lang="en-US"/>
              <a:pPr/>
              <a:t>20</a:t>
            </a:fld>
            <a:endParaRPr lang="th-TH"/>
          </a:p>
        </p:txBody>
      </p:sp>
      <p:sp>
        <p:nvSpPr>
          <p:cNvPr id="132098" name="Rectangle 2"/>
          <p:cNvSpPr>
            <a:spLocks noGrp="1" noChangeArrowheads="1"/>
          </p:cNvSpPr>
          <p:nvPr>
            <p:ph type="title"/>
          </p:nvPr>
        </p:nvSpPr>
        <p:spPr/>
        <p:txBody>
          <a:bodyPr/>
          <a:lstStyle/>
          <a:p>
            <a:endParaRPr lang="th-TH"/>
          </a:p>
        </p:txBody>
      </p:sp>
      <p:pic>
        <p:nvPicPr>
          <p:cNvPr id="132100" name="Picture 4"/>
          <p:cNvPicPr>
            <a:picLocks noChangeAspect="1" noChangeArrowheads="1"/>
          </p:cNvPicPr>
          <p:nvPr/>
        </p:nvPicPr>
        <p:blipFill>
          <a:blip r:embed="rId2" cstate="print"/>
          <a:srcRect/>
          <a:stretch>
            <a:fillRect/>
          </a:stretch>
        </p:blipFill>
        <p:spPr bwMode="auto">
          <a:xfrm>
            <a:off x="4276725" y="957263"/>
            <a:ext cx="4195763" cy="1700212"/>
          </a:xfrm>
          <a:prstGeom prst="rect">
            <a:avLst/>
          </a:prstGeom>
          <a:noFill/>
          <a:ln w="9525">
            <a:noFill/>
            <a:miter lim="800000"/>
            <a:headEnd/>
            <a:tailEnd/>
          </a:ln>
          <a:effectLst/>
        </p:spPr>
      </p:pic>
      <p:pic>
        <p:nvPicPr>
          <p:cNvPr id="132101" name="Picture 5"/>
          <p:cNvPicPr>
            <a:picLocks noChangeAspect="1" noChangeArrowheads="1"/>
          </p:cNvPicPr>
          <p:nvPr/>
        </p:nvPicPr>
        <p:blipFill>
          <a:blip r:embed="rId3" cstate="print"/>
          <a:srcRect/>
          <a:stretch>
            <a:fillRect/>
          </a:stretch>
        </p:blipFill>
        <p:spPr bwMode="auto">
          <a:xfrm>
            <a:off x="4271963" y="2736850"/>
            <a:ext cx="4217987" cy="1695450"/>
          </a:xfrm>
          <a:prstGeom prst="rect">
            <a:avLst/>
          </a:prstGeom>
          <a:noFill/>
          <a:ln w="9525">
            <a:noFill/>
            <a:miter lim="800000"/>
            <a:headEnd/>
            <a:tailEnd/>
          </a:ln>
          <a:effectLst/>
        </p:spPr>
      </p:pic>
      <p:pic>
        <p:nvPicPr>
          <p:cNvPr id="132102" name="Picture 6"/>
          <p:cNvPicPr>
            <a:picLocks noChangeAspect="1" noChangeArrowheads="1"/>
          </p:cNvPicPr>
          <p:nvPr/>
        </p:nvPicPr>
        <p:blipFill>
          <a:blip r:embed="rId4" cstate="print"/>
          <a:srcRect/>
          <a:stretch>
            <a:fillRect/>
          </a:stretch>
        </p:blipFill>
        <p:spPr bwMode="auto">
          <a:xfrm>
            <a:off x="4279900" y="4575175"/>
            <a:ext cx="4221163" cy="1843088"/>
          </a:xfrm>
          <a:prstGeom prst="rect">
            <a:avLst/>
          </a:prstGeom>
          <a:noFill/>
          <a:ln w="9525">
            <a:noFill/>
            <a:miter lim="800000"/>
            <a:headEnd/>
            <a:tailEnd/>
          </a:ln>
          <a:effectLst/>
        </p:spPr>
      </p:pic>
      <p:pic>
        <p:nvPicPr>
          <p:cNvPr id="132103" name="Picture 7"/>
          <p:cNvPicPr>
            <a:picLocks noChangeAspect="1" noChangeArrowheads="1"/>
          </p:cNvPicPr>
          <p:nvPr/>
        </p:nvPicPr>
        <p:blipFill>
          <a:blip r:embed="rId5" cstate="print"/>
          <a:srcRect/>
          <a:stretch>
            <a:fillRect/>
          </a:stretch>
        </p:blipFill>
        <p:spPr bwMode="auto">
          <a:xfrm>
            <a:off x="203200" y="1308100"/>
            <a:ext cx="3981450" cy="4591050"/>
          </a:xfrm>
          <a:prstGeom prst="rect">
            <a:avLst/>
          </a:prstGeom>
          <a:noFill/>
          <a:ln w="9525">
            <a:noFill/>
            <a:miter lim="800000"/>
            <a:headEnd/>
            <a:tailEnd/>
          </a:ln>
          <a:effectLst/>
        </p:spPr>
      </p:pic>
      <p:sp>
        <p:nvSpPr>
          <p:cNvPr id="132104" name="Text Box 8"/>
          <p:cNvSpPr txBox="1">
            <a:spLocks noChangeArrowheads="1"/>
          </p:cNvSpPr>
          <p:nvPr/>
        </p:nvSpPr>
        <p:spPr bwMode="auto">
          <a:xfrm>
            <a:off x="5294313" y="1060450"/>
            <a:ext cx="1728787"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Gas</a:t>
            </a:r>
            <a:endParaRPr lang="th-TH">
              <a:solidFill>
                <a:schemeClr val="bg1"/>
              </a:solidFill>
            </a:endParaRPr>
          </a:p>
        </p:txBody>
      </p:sp>
      <p:sp>
        <p:nvSpPr>
          <p:cNvPr id="132105" name="Text Box 9"/>
          <p:cNvSpPr txBox="1">
            <a:spLocks noChangeArrowheads="1"/>
          </p:cNvSpPr>
          <p:nvPr/>
        </p:nvSpPr>
        <p:spPr bwMode="auto">
          <a:xfrm>
            <a:off x="5418138" y="2894013"/>
            <a:ext cx="1728787" cy="366712"/>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Liquid</a:t>
            </a:r>
            <a:endParaRPr lang="th-TH">
              <a:solidFill>
                <a:schemeClr val="bg1"/>
              </a:solidFill>
            </a:endParaRPr>
          </a:p>
        </p:txBody>
      </p:sp>
      <p:sp>
        <p:nvSpPr>
          <p:cNvPr id="132106" name="Text Box 10"/>
          <p:cNvSpPr txBox="1">
            <a:spLocks noChangeArrowheads="1"/>
          </p:cNvSpPr>
          <p:nvPr/>
        </p:nvSpPr>
        <p:spPr bwMode="auto">
          <a:xfrm>
            <a:off x="5400675" y="4787900"/>
            <a:ext cx="1728788"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Solid</a:t>
            </a:r>
            <a:endParaRPr lang="th-TH">
              <a:solidFill>
                <a:schemeClr val="bg1"/>
              </a:solidFill>
            </a:endParaRPr>
          </a:p>
        </p:txBody>
      </p:sp>
      <p:sp>
        <p:nvSpPr>
          <p:cNvPr id="132107" name="Line 11"/>
          <p:cNvSpPr>
            <a:spLocks noChangeShapeType="1"/>
          </p:cNvSpPr>
          <p:nvPr/>
        </p:nvSpPr>
        <p:spPr bwMode="auto">
          <a:xfrm>
            <a:off x="2312988" y="2459038"/>
            <a:ext cx="257175" cy="155575"/>
          </a:xfrm>
          <a:prstGeom prst="line">
            <a:avLst/>
          </a:prstGeom>
          <a:noFill/>
          <a:ln w="9525">
            <a:solidFill>
              <a:srgbClr val="FF66CC"/>
            </a:solidFill>
            <a:round/>
            <a:headEnd type="triangle" w="med" len="med"/>
            <a:tailEnd type="triangle" w="med" len="med"/>
          </a:ln>
          <a:effectLst/>
        </p:spPr>
        <p:txBody>
          <a:bodyPr/>
          <a:lstStyle/>
          <a:p>
            <a:endParaRPr lang="th-TH"/>
          </a:p>
        </p:txBody>
      </p:sp>
      <p:sp>
        <p:nvSpPr>
          <p:cNvPr id="132108" name="Line 12"/>
          <p:cNvSpPr>
            <a:spLocks noChangeShapeType="1"/>
          </p:cNvSpPr>
          <p:nvPr/>
        </p:nvSpPr>
        <p:spPr bwMode="auto">
          <a:xfrm flipV="1">
            <a:off x="2173288" y="2473325"/>
            <a:ext cx="119062" cy="712788"/>
          </a:xfrm>
          <a:prstGeom prst="line">
            <a:avLst/>
          </a:prstGeom>
          <a:noFill/>
          <a:ln w="9525">
            <a:solidFill>
              <a:srgbClr val="007BF6"/>
            </a:solidFill>
            <a:round/>
            <a:headEnd type="triangle" w="med" len="med"/>
            <a:tailEnd type="triangle" w="med" len="med"/>
          </a:ln>
          <a:effectLst/>
        </p:spPr>
        <p:txBody>
          <a:bodyPr/>
          <a:lstStyle/>
          <a:p>
            <a:endParaRPr lang="th-TH"/>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5A9059A-DD09-4F05-ACA4-28C7CE306E17}" type="slidenum">
              <a:rPr lang="en-US"/>
              <a:pPr/>
              <a:t>21</a:t>
            </a:fld>
            <a:endParaRPr lang="th-TH"/>
          </a:p>
        </p:txBody>
      </p:sp>
      <p:sp>
        <p:nvSpPr>
          <p:cNvPr id="133122" name="Rectangle 2"/>
          <p:cNvSpPr>
            <a:spLocks noGrp="1" noChangeArrowheads="1"/>
          </p:cNvSpPr>
          <p:nvPr>
            <p:ph type="title"/>
          </p:nvPr>
        </p:nvSpPr>
        <p:spPr/>
        <p:txBody>
          <a:bodyPr/>
          <a:lstStyle/>
          <a:p>
            <a:endParaRPr lang="th-TH"/>
          </a:p>
        </p:txBody>
      </p:sp>
      <p:sp>
        <p:nvSpPr>
          <p:cNvPr id="133123" name="Rectangle 3"/>
          <p:cNvSpPr>
            <a:spLocks noGrp="1" noChangeArrowheads="1"/>
          </p:cNvSpPr>
          <p:nvPr>
            <p:ph type="body" idx="1"/>
          </p:nvPr>
        </p:nvSpPr>
        <p:spPr/>
        <p:txBody>
          <a:bodyPr/>
          <a:lstStyle/>
          <a:p>
            <a:endParaRPr lang="th-TH"/>
          </a:p>
        </p:txBody>
      </p:sp>
      <p:pic>
        <p:nvPicPr>
          <p:cNvPr id="133124" name="Picture 4"/>
          <p:cNvPicPr>
            <a:picLocks noChangeAspect="1" noChangeArrowheads="1"/>
          </p:cNvPicPr>
          <p:nvPr/>
        </p:nvPicPr>
        <p:blipFill>
          <a:blip r:embed="rId2" cstate="print"/>
          <a:srcRect/>
          <a:stretch>
            <a:fillRect/>
          </a:stretch>
        </p:blipFill>
        <p:spPr bwMode="auto">
          <a:xfrm>
            <a:off x="2047875" y="1528763"/>
            <a:ext cx="5048250" cy="3800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41C6FC1-D1A4-41F9-8EFA-E2389181A27E}" type="slidenum">
              <a:rPr lang="en-US"/>
              <a:pPr/>
              <a:t>22</a:t>
            </a:fld>
            <a:endParaRPr lang="th-TH"/>
          </a:p>
        </p:txBody>
      </p:sp>
      <p:sp>
        <p:nvSpPr>
          <p:cNvPr id="134146" name="Rectangle 2"/>
          <p:cNvSpPr>
            <a:spLocks noGrp="1" noChangeArrowheads="1"/>
          </p:cNvSpPr>
          <p:nvPr>
            <p:ph type="title"/>
          </p:nvPr>
        </p:nvSpPr>
        <p:spPr/>
        <p:txBody>
          <a:bodyPr/>
          <a:lstStyle/>
          <a:p>
            <a:endParaRPr lang="th-TH"/>
          </a:p>
        </p:txBody>
      </p:sp>
      <p:sp>
        <p:nvSpPr>
          <p:cNvPr id="134147" name="Rectangle 3"/>
          <p:cNvSpPr>
            <a:spLocks noGrp="1" noChangeArrowheads="1"/>
          </p:cNvSpPr>
          <p:nvPr>
            <p:ph type="body" idx="1"/>
          </p:nvPr>
        </p:nvSpPr>
        <p:spPr/>
        <p:txBody>
          <a:bodyPr/>
          <a:lstStyle/>
          <a:p>
            <a:r>
              <a:rPr lang="en-US" sz="2400"/>
              <a:t>The radial distribution function is an important measure because several key thermodynamic properties, such as potential energy and pressure can be calculated from it. </a:t>
            </a:r>
          </a:p>
          <a:p>
            <a:pPr lvl="1"/>
            <a:r>
              <a:rPr lang="en-US" sz="2000"/>
              <a:t>For a 3-D system where particles interact via pair-wise potentials, the potential energy of the system can be calculated as follows:</a:t>
            </a:r>
            <a:br>
              <a:rPr lang="en-US" sz="2000"/>
            </a:br>
            <a:r>
              <a:rPr lang="en-US" sz="2000"/>
              <a:t/>
            </a:r>
            <a:br>
              <a:rPr lang="en-US" sz="2000"/>
            </a:br>
            <a:r>
              <a:rPr lang="en-US" sz="2000"/>
              <a:t/>
            </a:r>
            <a:br>
              <a:rPr lang="en-US" sz="2000"/>
            </a:br>
            <a:r>
              <a:rPr lang="en-US" sz="2000"/>
              <a:t/>
            </a:r>
            <a:br>
              <a:rPr lang="en-US" sz="2000"/>
            </a:br>
            <a:r>
              <a:rPr lang="en-US" sz="2000"/>
              <a:t>where N is the number of particles in the system, ρ is the number density, u(r) is the pair potential. </a:t>
            </a:r>
          </a:p>
          <a:p>
            <a:pPr lvl="1"/>
            <a:r>
              <a:rPr lang="en-US" sz="2000"/>
              <a:t>The pressure of the system can also be calculated by relating the 2nd virial coefficient to g(r). The pressure can be calculated as follows: </a:t>
            </a:r>
            <a:endParaRPr lang="th-TH" sz="2000"/>
          </a:p>
        </p:txBody>
      </p:sp>
      <p:graphicFrame>
        <p:nvGraphicFramePr>
          <p:cNvPr id="134149" name="Object 5"/>
          <p:cNvGraphicFramePr>
            <a:graphicFrameLocks noChangeAspect="1"/>
          </p:cNvGraphicFramePr>
          <p:nvPr/>
        </p:nvGraphicFramePr>
        <p:xfrm>
          <a:off x="2840038" y="3097213"/>
          <a:ext cx="3271837" cy="768350"/>
        </p:xfrm>
        <a:graphic>
          <a:graphicData uri="http://schemas.openxmlformats.org/presentationml/2006/ole">
            <p:oleObj spid="_x0000_s134159" name="Equation" r:id="rId3" imgW="53605800" imgH="12585600" progId="Equation.3">
              <p:embed/>
            </p:oleObj>
          </a:graphicData>
        </a:graphic>
      </p:graphicFrame>
      <p:graphicFrame>
        <p:nvGraphicFramePr>
          <p:cNvPr id="134150" name="Object 6"/>
          <p:cNvGraphicFramePr>
            <a:graphicFrameLocks noChangeAspect="1"/>
          </p:cNvGraphicFramePr>
          <p:nvPr/>
        </p:nvGraphicFramePr>
        <p:xfrm>
          <a:off x="2171700" y="5638800"/>
          <a:ext cx="4610100" cy="768350"/>
        </p:xfrm>
        <a:graphic>
          <a:graphicData uri="http://schemas.openxmlformats.org/presentationml/2006/ole">
            <p:oleObj spid="_x0000_s134160" name="Equation" r:id="rId4" imgW="75540600" imgH="12585600" progId="Equation.3">
              <p:embed/>
            </p:oleObj>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3239264-4F68-416C-9DBF-63658EF53395}" type="slidenum">
              <a:rPr lang="en-US"/>
              <a:pPr/>
              <a:t>23</a:t>
            </a:fld>
            <a:endParaRPr lang="th-TH"/>
          </a:p>
        </p:txBody>
      </p:sp>
      <p:sp>
        <p:nvSpPr>
          <p:cNvPr id="129026" name="Rectangle 2"/>
          <p:cNvSpPr>
            <a:spLocks noGrp="1" noChangeArrowheads="1"/>
          </p:cNvSpPr>
          <p:nvPr>
            <p:ph type="title"/>
          </p:nvPr>
        </p:nvSpPr>
        <p:spPr/>
        <p:txBody>
          <a:bodyPr/>
          <a:lstStyle/>
          <a:p>
            <a:r>
              <a:rPr lang="en-US"/>
              <a:t>Ergodic Theorem</a:t>
            </a:r>
            <a:endParaRPr lang="th-TH"/>
          </a:p>
        </p:txBody>
      </p:sp>
      <p:sp>
        <p:nvSpPr>
          <p:cNvPr id="129027" name="Rectangle 3"/>
          <p:cNvSpPr>
            <a:spLocks noGrp="1" noChangeArrowheads="1"/>
          </p:cNvSpPr>
          <p:nvPr>
            <p:ph type="body" idx="1"/>
          </p:nvPr>
        </p:nvSpPr>
        <p:spPr>
          <a:xfrm>
            <a:off x="457200" y="908050"/>
            <a:ext cx="8229600" cy="5835650"/>
          </a:xfrm>
        </p:spPr>
        <p:txBody>
          <a:bodyPr/>
          <a:lstStyle/>
          <a:p>
            <a:pPr>
              <a:lnSpc>
                <a:spcPct val="90000"/>
              </a:lnSpc>
            </a:pPr>
            <a:r>
              <a:rPr lang="en-US" sz="2000" b="1">
                <a:effectLst/>
              </a:rPr>
              <a:t>Phase space</a:t>
            </a:r>
            <a:r>
              <a:rPr lang="en-US" sz="2000">
                <a:effectLst/>
              </a:rPr>
              <a:t>, introduced by Willard Gibbs in 1901, is a space in which all possible states of a system are represented, with each possible state of the system corresponding to one unique point in the phase space.</a:t>
            </a:r>
            <a:r>
              <a:rPr lang="en-US" sz="2400">
                <a:effectLst/>
              </a:rPr>
              <a:t> </a:t>
            </a:r>
          </a:p>
          <a:p>
            <a:pPr lvl="1">
              <a:lnSpc>
                <a:spcPct val="90000"/>
              </a:lnSpc>
            </a:pPr>
            <a:r>
              <a:rPr lang="en-US" sz="2000">
                <a:effectLst/>
              </a:rPr>
              <a:t>Usually the phase space usually consists </a:t>
            </a:r>
            <a:br>
              <a:rPr lang="en-US" sz="2000">
                <a:effectLst/>
              </a:rPr>
            </a:br>
            <a:r>
              <a:rPr lang="en-US" sz="2000">
                <a:effectLst/>
              </a:rPr>
              <a:t>of all possible values of position and </a:t>
            </a:r>
            <a:br>
              <a:rPr lang="en-US" sz="2000">
                <a:effectLst/>
              </a:rPr>
            </a:br>
            <a:r>
              <a:rPr lang="en-US" sz="2000">
                <a:effectLst/>
              </a:rPr>
              <a:t>momentum variables. </a:t>
            </a:r>
          </a:p>
          <a:p>
            <a:pPr lvl="1">
              <a:lnSpc>
                <a:spcPct val="90000"/>
              </a:lnSpc>
            </a:pPr>
            <a:r>
              <a:rPr lang="en-US" sz="2000">
                <a:effectLst/>
              </a:rPr>
              <a:t>A plot of position and momentum </a:t>
            </a:r>
            <a:br>
              <a:rPr lang="en-US" sz="2000">
                <a:effectLst/>
              </a:rPr>
            </a:br>
            <a:r>
              <a:rPr lang="en-US" sz="2000">
                <a:effectLst/>
              </a:rPr>
              <a:t>variables as a function of time is </a:t>
            </a:r>
            <a:br>
              <a:rPr lang="en-US" sz="2000">
                <a:effectLst/>
              </a:rPr>
            </a:br>
            <a:r>
              <a:rPr lang="en-US" sz="2000">
                <a:effectLst/>
              </a:rPr>
              <a:t>sometimes called a phase diagram. </a:t>
            </a:r>
            <a:endParaRPr lang="th-TH" sz="1800">
              <a:effectLst/>
            </a:endParaRPr>
          </a:p>
          <a:p>
            <a:pPr>
              <a:lnSpc>
                <a:spcPct val="90000"/>
              </a:lnSpc>
            </a:pPr>
            <a:r>
              <a:rPr lang="en-US" sz="2000">
                <a:effectLst/>
              </a:rPr>
              <a:t>A central aspect of </a:t>
            </a:r>
            <a:r>
              <a:rPr lang="en-US" sz="2000" b="1">
                <a:effectLst/>
              </a:rPr>
              <a:t>Ergodic theorem</a:t>
            </a:r>
            <a:r>
              <a:rPr lang="en-US" sz="2000">
                <a:effectLst/>
              </a:rPr>
              <a:t> is the behavior of a dynamical system when it is allowed to run for a long period of time. </a:t>
            </a:r>
          </a:p>
          <a:p>
            <a:pPr lvl="1">
              <a:lnSpc>
                <a:spcPct val="90000"/>
              </a:lnSpc>
            </a:pPr>
            <a:r>
              <a:rPr lang="en-US" sz="2000">
                <a:solidFill>
                  <a:schemeClr val="folHlink"/>
                </a:solidFill>
                <a:effectLst/>
              </a:rPr>
              <a:t>Under certain conditions, the time average of a function along the trajectories exists almost everywhere and is related to the space average. </a:t>
            </a:r>
          </a:p>
          <a:p>
            <a:pPr lvl="1">
              <a:lnSpc>
                <a:spcPct val="90000"/>
              </a:lnSpc>
            </a:pPr>
            <a:r>
              <a:rPr lang="en-US" sz="2000">
                <a:effectLst/>
              </a:rPr>
              <a:t>For the special class of ergodic systems, the time average is the same for almost all initial points: statistically speaking, the system that evolves for a long time "forgets" its initial state. </a:t>
            </a:r>
          </a:p>
        </p:txBody>
      </p:sp>
      <p:pic>
        <p:nvPicPr>
          <p:cNvPr id="129028" name="Picture 4" descr="File:Focal stability.png">
            <a:hlinkClick r:id="rId2"/>
          </p:cNvPr>
          <p:cNvPicPr>
            <a:picLocks noChangeAspect="1" noChangeArrowheads="1"/>
          </p:cNvPicPr>
          <p:nvPr/>
        </p:nvPicPr>
        <p:blipFill>
          <a:blip r:embed="rId3" cstate="print"/>
          <a:srcRect/>
          <a:stretch>
            <a:fillRect/>
          </a:stretch>
        </p:blipFill>
        <p:spPr bwMode="auto">
          <a:xfrm>
            <a:off x="6072188" y="1847850"/>
            <a:ext cx="2454275" cy="1995488"/>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E3F6E676-4BCF-4244-ABC5-833C10C05A86}" type="slidenum">
              <a:rPr lang="en-US"/>
              <a:pPr/>
              <a:t>24</a:t>
            </a:fld>
            <a:endParaRPr lang="th-TH"/>
          </a:p>
        </p:txBody>
      </p:sp>
      <p:grpSp>
        <p:nvGrpSpPr>
          <p:cNvPr id="139281" name="Group 17"/>
          <p:cNvGrpSpPr>
            <a:grpSpLocks/>
          </p:cNvGrpSpPr>
          <p:nvPr/>
        </p:nvGrpSpPr>
        <p:grpSpPr bwMode="auto">
          <a:xfrm>
            <a:off x="1503363" y="2036763"/>
            <a:ext cx="4306887" cy="2989262"/>
            <a:chOff x="3710" y="1521"/>
            <a:chExt cx="2713" cy="1883"/>
          </a:xfrm>
        </p:grpSpPr>
        <p:sp>
          <p:nvSpPr>
            <p:cNvPr id="139278" name="Oval 14"/>
            <p:cNvSpPr>
              <a:spLocks noChangeArrowheads="1"/>
            </p:cNvSpPr>
            <p:nvPr/>
          </p:nvSpPr>
          <p:spPr bwMode="auto">
            <a:xfrm rot="-2063292">
              <a:off x="3710" y="1521"/>
              <a:ext cx="2713" cy="1883"/>
            </a:xfrm>
            <a:prstGeom prst="ellipse">
              <a:avLst/>
            </a:prstGeom>
            <a:noFill/>
            <a:ln w="38100" cap="rnd">
              <a:solidFill>
                <a:schemeClr val="tx1"/>
              </a:solidFill>
              <a:prstDash val="sysDot"/>
              <a:round/>
              <a:headEnd/>
              <a:tailEnd/>
            </a:ln>
            <a:effectLst/>
          </p:spPr>
          <p:txBody>
            <a:bodyPr wrap="none" anchor="ctr"/>
            <a:lstStyle/>
            <a:p>
              <a:endParaRPr lang="th-TH"/>
            </a:p>
          </p:txBody>
        </p:sp>
        <p:sp>
          <p:nvSpPr>
            <p:cNvPr id="139279" name="AutoShape 15"/>
            <p:cNvSpPr>
              <a:spLocks noChangeArrowheads="1"/>
            </p:cNvSpPr>
            <p:nvPr/>
          </p:nvSpPr>
          <p:spPr bwMode="auto">
            <a:xfrm rot="-1004109">
              <a:off x="4171" y="1912"/>
              <a:ext cx="80" cy="69"/>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th-TH"/>
            </a:p>
          </p:txBody>
        </p:sp>
        <p:sp>
          <p:nvSpPr>
            <p:cNvPr id="139280" name="Oval 16"/>
            <p:cNvSpPr>
              <a:spLocks noChangeArrowheads="1"/>
            </p:cNvSpPr>
            <p:nvPr/>
          </p:nvSpPr>
          <p:spPr bwMode="auto">
            <a:xfrm>
              <a:off x="4077" y="1975"/>
              <a:ext cx="127" cy="139"/>
            </a:xfrm>
            <a:prstGeom prst="ellipse">
              <a:avLst/>
            </a:prstGeom>
            <a:solidFill>
              <a:schemeClr val="bg1"/>
            </a:solidFill>
            <a:ln w="9525">
              <a:noFill/>
              <a:round/>
              <a:headEnd/>
              <a:tailEnd/>
            </a:ln>
            <a:effectLst/>
          </p:spPr>
          <p:txBody>
            <a:bodyPr wrap="none" anchor="ctr"/>
            <a:lstStyle/>
            <a:p>
              <a:endParaRPr lang="th-TH"/>
            </a:p>
          </p:txBody>
        </p:sp>
      </p:grpSp>
      <p:sp>
        <p:nvSpPr>
          <p:cNvPr id="139270" name="Freeform 6"/>
          <p:cNvSpPr>
            <a:spLocks/>
          </p:cNvSpPr>
          <p:nvPr/>
        </p:nvSpPr>
        <p:spPr bwMode="auto">
          <a:xfrm>
            <a:off x="585788" y="584200"/>
            <a:ext cx="5011737" cy="4910138"/>
          </a:xfrm>
          <a:custGeom>
            <a:avLst/>
            <a:gdLst/>
            <a:ahLst/>
            <a:cxnLst>
              <a:cxn ang="0">
                <a:pos x="0" y="0"/>
              </a:cxn>
              <a:cxn ang="0">
                <a:pos x="0" y="3093"/>
              </a:cxn>
              <a:cxn ang="0">
                <a:pos x="3462" y="3093"/>
              </a:cxn>
            </a:cxnLst>
            <a:rect l="0" t="0" r="r" b="b"/>
            <a:pathLst>
              <a:path w="3462" h="3093">
                <a:moveTo>
                  <a:pt x="0" y="0"/>
                </a:moveTo>
                <a:lnTo>
                  <a:pt x="0" y="3093"/>
                </a:lnTo>
                <a:lnTo>
                  <a:pt x="3462" y="3093"/>
                </a:lnTo>
              </a:path>
            </a:pathLst>
          </a:custGeom>
          <a:noFill/>
          <a:ln w="38100" cmpd="sng">
            <a:solidFill>
              <a:schemeClr val="tx1"/>
            </a:solidFill>
            <a:round/>
            <a:headEnd type="triangle" w="med" len="med"/>
            <a:tailEnd type="triangle" w="med" len="med"/>
          </a:ln>
          <a:effectLst/>
        </p:spPr>
        <p:txBody>
          <a:bodyPr/>
          <a:lstStyle/>
          <a:p>
            <a:endParaRPr lang="th-TH"/>
          </a:p>
        </p:txBody>
      </p:sp>
      <p:sp>
        <p:nvSpPr>
          <p:cNvPr id="139271" name="Text Box 7"/>
          <p:cNvSpPr txBox="1">
            <a:spLocks noChangeArrowheads="1"/>
          </p:cNvSpPr>
          <p:nvPr/>
        </p:nvSpPr>
        <p:spPr bwMode="auto">
          <a:xfrm>
            <a:off x="2414588" y="5613400"/>
            <a:ext cx="1052512" cy="366713"/>
          </a:xfrm>
          <a:prstGeom prst="rect">
            <a:avLst/>
          </a:prstGeom>
          <a:noFill/>
          <a:ln w="9525">
            <a:noFill/>
            <a:miter lim="800000"/>
            <a:headEnd/>
            <a:tailEnd/>
          </a:ln>
          <a:effectLst/>
        </p:spPr>
        <p:txBody>
          <a:bodyPr>
            <a:spAutoFit/>
          </a:bodyPr>
          <a:lstStyle/>
          <a:p>
            <a:pPr>
              <a:spcBef>
                <a:spcPct val="50000"/>
              </a:spcBef>
            </a:pPr>
            <a:r>
              <a:rPr lang="en-US">
                <a:solidFill>
                  <a:srgbClr val="339933"/>
                </a:solidFill>
              </a:rPr>
              <a:t>position</a:t>
            </a:r>
            <a:endParaRPr lang="th-TH">
              <a:solidFill>
                <a:srgbClr val="339933"/>
              </a:solidFill>
            </a:endParaRPr>
          </a:p>
        </p:txBody>
      </p:sp>
      <p:sp>
        <p:nvSpPr>
          <p:cNvPr id="139272" name="Text Box 8"/>
          <p:cNvSpPr txBox="1">
            <a:spLocks noChangeArrowheads="1"/>
          </p:cNvSpPr>
          <p:nvPr/>
        </p:nvSpPr>
        <p:spPr bwMode="auto">
          <a:xfrm rot="-5400000">
            <a:off x="-222249" y="2820987"/>
            <a:ext cx="1052512" cy="366713"/>
          </a:xfrm>
          <a:prstGeom prst="rect">
            <a:avLst/>
          </a:prstGeom>
          <a:noFill/>
          <a:ln w="9525">
            <a:noFill/>
            <a:miter lim="800000"/>
            <a:headEnd/>
            <a:tailEnd/>
          </a:ln>
          <a:effectLst/>
        </p:spPr>
        <p:txBody>
          <a:bodyPr>
            <a:spAutoFit/>
          </a:bodyPr>
          <a:lstStyle/>
          <a:p>
            <a:pPr>
              <a:spcBef>
                <a:spcPct val="50000"/>
              </a:spcBef>
            </a:pPr>
            <a:r>
              <a:rPr lang="en-US">
                <a:solidFill>
                  <a:srgbClr val="FFCC00"/>
                </a:solidFill>
              </a:rPr>
              <a:t>velocity</a:t>
            </a:r>
            <a:endParaRPr lang="th-TH">
              <a:solidFill>
                <a:srgbClr val="FFCC00"/>
              </a:solidFill>
            </a:endParaRPr>
          </a:p>
        </p:txBody>
      </p:sp>
      <p:sp>
        <p:nvSpPr>
          <p:cNvPr id="139273" name="Oval 9"/>
          <p:cNvSpPr>
            <a:spLocks noChangeArrowheads="1"/>
          </p:cNvSpPr>
          <p:nvPr/>
        </p:nvSpPr>
        <p:spPr bwMode="auto">
          <a:xfrm>
            <a:off x="2057400" y="2843213"/>
            <a:ext cx="138113" cy="13811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noFill/>
            <a:round/>
            <a:headEnd/>
            <a:tailEnd/>
          </a:ln>
          <a:effectLst/>
        </p:spPr>
        <p:txBody>
          <a:bodyPr wrap="none" anchor="ctr"/>
          <a:lstStyle/>
          <a:p>
            <a:endParaRPr lang="th-TH"/>
          </a:p>
        </p:txBody>
      </p:sp>
      <p:sp>
        <p:nvSpPr>
          <p:cNvPr id="139274" name="Line 10"/>
          <p:cNvSpPr>
            <a:spLocks noChangeShapeType="1"/>
          </p:cNvSpPr>
          <p:nvPr/>
        </p:nvSpPr>
        <p:spPr bwMode="auto">
          <a:xfrm flipV="1">
            <a:off x="2139950" y="1736725"/>
            <a:ext cx="0" cy="1116013"/>
          </a:xfrm>
          <a:prstGeom prst="line">
            <a:avLst/>
          </a:prstGeom>
          <a:noFill/>
          <a:ln w="9525">
            <a:solidFill>
              <a:srgbClr val="FFCC00"/>
            </a:solidFill>
            <a:prstDash val="dash"/>
            <a:round/>
            <a:headEnd/>
            <a:tailEnd type="triangle" w="med" len="med"/>
          </a:ln>
          <a:effectLst/>
        </p:spPr>
        <p:txBody>
          <a:bodyPr/>
          <a:lstStyle/>
          <a:p>
            <a:endParaRPr lang="th-TH"/>
          </a:p>
        </p:txBody>
      </p:sp>
      <p:sp>
        <p:nvSpPr>
          <p:cNvPr id="139275" name="Line 11"/>
          <p:cNvSpPr>
            <a:spLocks noChangeShapeType="1"/>
          </p:cNvSpPr>
          <p:nvPr/>
        </p:nvSpPr>
        <p:spPr bwMode="auto">
          <a:xfrm rot="5400000" flipV="1">
            <a:off x="2774157" y="2356643"/>
            <a:ext cx="0" cy="1116013"/>
          </a:xfrm>
          <a:prstGeom prst="line">
            <a:avLst/>
          </a:prstGeom>
          <a:noFill/>
          <a:ln w="9525">
            <a:solidFill>
              <a:srgbClr val="339933"/>
            </a:solidFill>
            <a:prstDash val="dash"/>
            <a:round/>
            <a:headEnd/>
            <a:tailEnd type="triangle" w="med" len="med"/>
          </a:ln>
          <a:effectLst/>
        </p:spPr>
        <p:txBody>
          <a:bodyPr/>
          <a:lstStyle/>
          <a:p>
            <a:endParaRPr lang="th-TH"/>
          </a:p>
        </p:txBody>
      </p:sp>
      <p:sp>
        <p:nvSpPr>
          <p:cNvPr id="139276" name="Freeform 12"/>
          <p:cNvSpPr>
            <a:spLocks/>
          </p:cNvSpPr>
          <p:nvPr/>
        </p:nvSpPr>
        <p:spPr bwMode="auto">
          <a:xfrm>
            <a:off x="933450" y="915988"/>
            <a:ext cx="4205288" cy="4181475"/>
          </a:xfrm>
          <a:custGeom>
            <a:avLst/>
            <a:gdLst/>
            <a:ahLst/>
            <a:cxnLst>
              <a:cxn ang="0">
                <a:pos x="789" y="1232"/>
              </a:cxn>
              <a:cxn ang="0">
                <a:pos x="1233" y="788"/>
              </a:cxn>
              <a:cxn ang="0">
                <a:pos x="2148" y="857"/>
              </a:cxn>
              <a:cxn ang="0">
                <a:pos x="2494" y="1842"/>
              </a:cxn>
              <a:cxn ang="0">
                <a:pos x="1215" y="2568"/>
              </a:cxn>
              <a:cxn ang="0">
                <a:pos x="225" y="2240"/>
              </a:cxn>
              <a:cxn ang="0">
                <a:pos x="127" y="932"/>
              </a:cxn>
              <a:cxn ang="0">
                <a:pos x="985" y="103"/>
              </a:cxn>
              <a:cxn ang="0">
                <a:pos x="2258" y="316"/>
              </a:cxn>
            </a:cxnLst>
            <a:rect l="0" t="0" r="r" b="b"/>
            <a:pathLst>
              <a:path w="2649" h="2634">
                <a:moveTo>
                  <a:pt x="789" y="1232"/>
                </a:moveTo>
                <a:cubicBezTo>
                  <a:pt x="897" y="1041"/>
                  <a:pt x="1006" y="850"/>
                  <a:pt x="1233" y="788"/>
                </a:cubicBezTo>
                <a:cubicBezTo>
                  <a:pt x="1460" y="726"/>
                  <a:pt x="1938" y="681"/>
                  <a:pt x="2148" y="857"/>
                </a:cubicBezTo>
                <a:cubicBezTo>
                  <a:pt x="2358" y="1033"/>
                  <a:pt x="2649" y="1557"/>
                  <a:pt x="2494" y="1842"/>
                </a:cubicBezTo>
                <a:cubicBezTo>
                  <a:pt x="2339" y="2127"/>
                  <a:pt x="1593" y="2502"/>
                  <a:pt x="1215" y="2568"/>
                </a:cubicBezTo>
                <a:cubicBezTo>
                  <a:pt x="837" y="2634"/>
                  <a:pt x="406" y="2513"/>
                  <a:pt x="225" y="2240"/>
                </a:cubicBezTo>
                <a:cubicBezTo>
                  <a:pt x="44" y="1967"/>
                  <a:pt x="0" y="1288"/>
                  <a:pt x="127" y="932"/>
                </a:cubicBezTo>
                <a:cubicBezTo>
                  <a:pt x="254" y="576"/>
                  <a:pt x="630" y="206"/>
                  <a:pt x="985" y="103"/>
                </a:cubicBezTo>
                <a:cubicBezTo>
                  <a:pt x="1340" y="0"/>
                  <a:pt x="1993" y="272"/>
                  <a:pt x="2258" y="316"/>
                </a:cubicBezTo>
              </a:path>
            </a:pathLst>
          </a:custGeom>
          <a:noFill/>
          <a:ln w="38100" cap="rnd" cmpd="sng">
            <a:solidFill>
              <a:schemeClr val="tx1"/>
            </a:solidFill>
            <a:prstDash val="sysDot"/>
            <a:round/>
            <a:headEnd type="none" w="med" len="med"/>
            <a:tailEnd type="triangle" w="med" len="med"/>
          </a:ln>
          <a:effectLst/>
        </p:spPr>
        <p:txBody>
          <a:bodyPr/>
          <a:lstStyle/>
          <a:p>
            <a:endParaRPr lang="th-TH"/>
          </a:p>
        </p:txBody>
      </p:sp>
      <p:sp>
        <p:nvSpPr>
          <p:cNvPr id="139277" name="Text Box 13"/>
          <p:cNvSpPr txBox="1">
            <a:spLocks noChangeArrowheads="1"/>
          </p:cNvSpPr>
          <p:nvPr/>
        </p:nvSpPr>
        <p:spPr bwMode="auto">
          <a:xfrm>
            <a:off x="4837113" y="492125"/>
            <a:ext cx="2460625" cy="915988"/>
          </a:xfrm>
          <a:prstGeom prst="rect">
            <a:avLst/>
          </a:prstGeom>
          <a:noFill/>
          <a:ln w="9525">
            <a:noFill/>
            <a:miter lim="800000"/>
            <a:headEnd/>
            <a:tailEnd/>
          </a:ln>
          <a:effectLst/>
        </p:spPr>
        <p:txBody>
          <a:bodyPr>
            <a:spAutoFit/>
          </a:bodyPr>
          <a:lstStyle/>
          <a:p>
            <a:pPr>
              <a:spcBef>
                <a:spcPct val="50000"/>
              </a:spcBef>
            </a:pPr>
            <a:r>
              <a:rPr lang="en-US"/>
              <a:t>A system at time t is represented by 1 point only!</a:t>
            </a:r>
            <a:endParaRPr lang="th-TH"/>
          </a:p>
        </p:txBody>
      </p:sp>
      <p:grpSp>
        <p:nvGrpSpPr>
          <p:cNvPr id="139315" name="Group 51"/>
          <p:cNvGrpSpPr>
            <a:grpSpLocks/>
          </p:cNvGrpSpPr>
          <p:nvPr/>
        </p:nvGrpSpPr>
        <p:grpSpPr bwMode="auto">
          <a:xfrm>
            <a:off x="6008688" y="2806700"/>
            <a:ext cx="2906712" cy="2798763"/>
            <a:chOff x="3785" y="1768"/>
            <a:chExt cx="1831" cy="1763"/>
          </a:xfrm>
        </p:grpSpPr>
        <p:sp>
          <p:nvSpPr>
            <p:cNvPr id="139302" name="Rectangle 38"/>
            <p:cNvSpPr>
              <a:spLocks noChangeArrowheads="1"/>
            </p:cNvSpPr>
            <p:nvPr/>
          </p:nvSpPr>
          <p:spPr bwMode="auto">
            <a:xfrm>
              <a:off x="3785" y="1769"/>
              <a:ext cx="1831" cy="1762"/>
            </a:xfrm>
            <a:prstGeom prst="rect">
              <a:avLst/>
            </a:prstGeom>
            <a:solidFill>
              <a:srgbClr val="339933"/>
            </a:solidFill>
            <a:ln w="9525">
              <a:noFill/>
              <a:miter lim="800000"/>
              <a:headEnd/>
              <a:tailEnd/>
            </a:ln>
            <a:effectLst/>
          </p:spPr>
          <p:txBody>
            <a:bodyPr wrap="none" anchor="ctr"/>
            <a:lstStyle/>
            <a:p>
              <a:endParaRPr lang="th-TH"/>
            </a:p>
          </p:txBody>
        </p:sp>
        <p:sp>
          <p:nvSpPr>
            <p:cNvPr id="139304" name="Freeform 40"/>
            <p:cNvSpPr>
              <a:spLocks/>
            </p:cNvSpPr>
            <p:nvPr/>
          </p:nvSpPr>
          <p:spPr bwMode="auto">
            <a:xfrm>
              <a:off x="3912" y="1768"/>
              <a:ext cx="1590" cy="1586"/>
            </a:xfrm>
            <a:custGeom>
              <a:avLst/>
              <a:gdLst/>
              <a:ahLst/>
              <a:cxnLst>
                <a:cxn ang="0">
                  <a:pos x="0" y="0"/>
                </a:cxn>
                <a:cxn ang="0">
                  <a:pos x="351" y="1216"/>
                </a:cxn>
                <a:cxn ang="0">
                  <a:pos x="926" y="1383"/>
                </a:cxn>
                <a:cxn ang="0">
                  <a:pos x="1590" y="0"/>
                </a:cxn>
              </a:cxnLst>
              <a:rect l="0" t="0" r="r" b="b"/>
              <a:pathLst>
                <a:path w="1590" h="1586">
                  <a:moveTo>
                    <a:pt x="0" y="0"/>
                  </a:moveTo>
                  <a:cubicBezTo>
                    <a:pt x="72" y="474"/>
                    <a:pt x="197" y="986"/>
                    <a:pt x="351" y="1216"/>
                  </a:cubicBezTo>
                  <a:cubicBezTo>
                    <a:pt x="505" y="1446"/>
                    <a:pt x="720" y="1586"/>
                    <a:pt x="926" y="1383"/>
                  </a:cubicBezTo>
                  <a:cubicBezTo>
                    <a:pt x="1132" y="1180"/>
                    <a:pt x="1452" y="288"/>
                    <a:pt x="1590" y="0"/>
                  </a:cubicBezTo>
                </a:path>
              </a:pathLst>
            </a:custGeom>
            <a:solidFill>
              <a:schemeClr val="bg1"/>
            </a:solidFill>
            <a:ln w="9525">
              <a:noFill/>
              <a:round/>
              <a:headEnd/>
              <a:tailEnd/>
            </a:ln>
            <a:effectLst/>
          </p:spPr>
          <p:txBody>
            <a:bodyPr/>
            <a:lstStyle/>
            <a:p>
              <a:endParaRPr lang="th-TH"/>
            </a:p>
          </p:txBody>
        </p:sp>
        <p:sp>
          <p:nvSpPr>
            <p:cNvPr id="139305" name="Oval 41"/>
            <p:cNvSpPr>
              <a:spLocks noChangeArrowheads="1"/>
            </p:cNvSpPr>
            <p:nvPr/>
          </p:nvSpPr>
          <p:spPr bwMode="auto">
            <a:xfrm>
              <a:off x="5236" y="1941"/>
              <a:ext cx="150" cy="15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noFill/>
              <a:round/>
              <a:headEnd/>
              <a:tailEnd/>
            </a:ln>
            <a:effectLst/>
          </p:spPr>
          <p:txBody>
            <a:bodyPr wrap="none" anchor="ctr"/>
            <a:lstStyle/>
            <a:p>
              <a:endParaRPr lang="th-TH"/>
            </a:p>
          </p:txBody>
        </p:sp>
      </p:grpSp>
      <p:grpSp>
        <p:nvGrpSpPr>
          <p:cNvPr id="139318" name="Group 54"/>
          <p:cNvGrpSpPr>
            <a:grpSpLocks/>
          </p:cNvGrpSpPr>
          <p:nvPr/>
        </p:nvGrpSpPr>
        <p:grpSpPr bwMode="auto">
          <a:xfrm>
            <a:off x="7853363" y="3157538"/>
            <a:ext cx="541337" cy="850900"/>
            <a:chOff x="4947" y="1989"/>
            <a:chExt cx="341" cy="536"/>
          </a:xfrm>
        </p:grpSpPr>
        <p:grpSp>
          <p:nvGrpSpPr>
            <p:cNvPr id="139316" name="Group 52"/>
            <p:cNvGrpSpPr>
              <a:grpSpLocks/>
            </p:cNvGrpSpPr>
            <p:nvPr/>
          </p:nvGrpSpPr>
          <p:grpSpPr bwMode="auto">
            <a:xfrm>
              <a:off x="4947" y="2085"/>
              <a:ext cx="341" cy="440"/>
              <a:chOff x="4947" y="2085"/>
              <a:chExt cx="341" cy="440"/>
            </a:xfrm>
          </p:grpSpPr>
          <p:sp>
            <p:nvSpPr>
              <p:cNvPr id="139306" name="Oval 42"/>
              <p:cNvSpPr>
                <a:spLocks noChangeArrowheads="1"/>
              </p:cNvSpPr>
              <p:nvPr/>
            </p:nvSpPr>
            <p:spPr bwMode="auto">
              <a:xfrm>
                <a:off x="5043" y="2375"/>
                <a:ext cx="150" cy="15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noFill/>
                <a:round/>
                <a:headEnd/>
                <a:tailEnd/>
              </a:ln>
              <a:effectLst/>
            </p:spPr>
            <p:txBody>
              <a:bodyPr wrap="none" anchor="ctr"/>
              <a:lstStyle/>
              <a:p>
                <a:endParaRPr lang="th-TH"/>
              </a:p>
            </p:txBody>
          </p:sp>
          <p:sp>
            <p:nvSpPr>
              <p:cNvPr id="139307" name="Line 43"/>
              <p:cNvSpPr>
                <a:spLocks noChangeShapeType="1"/>
              </p:cNvSpPr>
              <p:nvPr/>
            </p:nvSpPr>
            <p:spPr bwMode="auto">
              <a:xfrm flipH="1">
                <a:off x="4947" y="2321"/>
                <a:ext cx="92" cy="167"/>
              </a:xfrm>
              <a:prstGeom prst="line">
                <a:avLst/>
              </a:prstGeom>
              <a:noFill/>
              <a:ln w="9525">
                <a:solidFill>
                  <a:srgbClr val="FFCC00"/>
                </a:solidFill>
                <a:round/>
                <a:headEnd/>
                <a:tailEnd type="triangle" w="med" len="med"/>
              </a:ln>
              <a:effectLst/>
            </p:spPr>
            <p:txBody>
              <a:bodyPr/>
              <a:lstStyle/>
              <a:p>
                <a:endParaRPr lang="th-TH"/>
              </a:p>
            </p:txBody>
          </p:sp>
          <p:sp>
            <p:nvSpPr>
              <p:cNvPr id="139308" name="Line 44"/>
              <p:cNvSpPr>
                <a:spLocks noChangeShapeType="1"/>
              </p:cNvSpPr>
              <p:nvPr/>
            </p:nvSpPr>
            <p:spPr bwMode="auto">
              <a:xfrm flipH="1">
                <a:off x="5155" y="2085"/>
                <a:ext cx="133" cy="294"/>
              </a:xfrm>
              <a:prstGeom prst="line">
                <a:avLst/>
              </a:prstGeom>
              <a:noFill/>
              <a:ln w="28575" cap="rnd">
                <a:solidFill>
                  <a:srgbClr val="339933"/>
                </a:solidFill>
                <a:prstDash val="sysDot"/>
                <a:round/>
                <a:headEnd/>
                <a:tailEnd type="triangle" w="med" len="med"/>
              </a:ln>
              <a:effectLst/>
            </p:spPr>
            <p:txBody>
              <a:bodyPr/>
              <a:lstStyle/>
              <a:p>
                <a:endParaRPr lang="th-TH"/>
              </a:p>
            </p:txBody>
          </p:sp>
        </p:grpSp>
        <p:sp>
          <p:nvSpPr>
            <p:cNvPr id="139309" name="Text Box 45"/>
            <p:cNvSpPr txBox="1">
              <a:spLocks noChangeArrowheads="1"/>
            </p:cNvSpPr>
            <p:nvPr/>
          </p:nvSpPr>
          <p:spPr bwMode="auto">
            <a:xfrm rot="-3911436">
              <a:off x="4945" y="2052"/>
              <a:ext cx="358" cy="231"/>
            </a:xfrm>
            <a:prstGeom prst="rect">
              <a:avLst/>
            </a:prstGeom>
            <a:noFill/>
            <a:ln w="9525">
              <a:noFill/>
              <a:miter lim="800000"/>
              <a:headEnd/>
              <a:tailEnd/>
            </a:ln>
            <a:effectLst/>
          </p:spPr>
          <p:txBody>
            <a:bodyPr>
              <a:spAutoFit/>
            </a:bodyPr>
            <a:lstStyle/>
            <a:p>
              <a:pPr>
                <a:spcBef>
                  <a:spcPct val="50000"/>
                </a:spcBef>
              </a:pPr>
              <a:r>
                <a:rPr lang="en-US">
                  <a:latin typeface="Symbol" pitchFamily="18" charset="2"/>
                </a:rPr>
                <a:t>D</a:t>
              </a:r>
              <a:r>
                <a:rPr lang="en-US"/>
                <a:t>t</a:t>
              </a:r>
              <a:endParaRPr lang="th-TH"/>
            </a:p>
          </p:txBody>
        </p:sp>
      </p:grpSp>
      <p:grpSp>
        <p:nvGrpSpPr>
          <p:cNvPr id="139317" name="Group 53"/>
          <p:cNvGrpSpPr>
            <a:grpSpLocks/>
          </p:cNvGrpSpPr>
          <p:nvPr/>
        </p:nvGrpSpPr>
        <p:grpSpPr bwMode="auto">
          <a:xfrm>
            <a:off x="7208838" y="3986213"/>
            <a:ext cx="833437" cy="1135062"/>
            <a:chOff x="4541" y="2511"/>
            <a:chExt cx="525" cy="715"/>
          </a:xfrm>
        </p:grpSpPr>
        <p:sp>
          <p:nvSpPr>
            <p:cNvPr id="139310" name="Oval 46"/>
            <p:cNvSpPr>
              <a:spLocks noChangeArrowheads="1"/>
            </p:cNvSpPr>
            <p:nvPr/>
          </p:nvSpPr>
          <p:spPr bwMode="auto">
            <a:xfrm>
              <a:off x="4638" y="3076"/>
              <a:ext cx="150" cy="15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noFill/>
              <a:round/>
              <a:headEnd/>
              <a:tailEnd/>
            </a:ln>
            <a:effectLst/>
          </p:spPr>
          <p:txBody>
            <a:bodyPr wrap="none" anchor="ctr"/>
            <a:lstStyle/>
            <a:p>
              <a:endParaRPr lang="th-TH"/>
            </a:p>
          </p:txBody>
        </p:sp>
        <p:sp>
          <p:nvSpPr>
            <p:cNvPr id="139311" name="Line 47"/>
            <p:cNvSpPr>
              <a:spLocks noChangeShapeType="1"/>
            </p:cNvSpPr>
            <p:nvPr/>
          </p:nvSpPr>
          <p:spPr bwMode="auto">
            <a:xfrm flipH="1">
              <a:off x="4541" y="2970"/>
              <a:ext cx="265" cy="132"/>
            </a:xfrm>
            <a:prstGeom prst="line">
              <a:avLst/>
            </a:prstGeom>
            <a:noFill/>
            <a:ln w="9525">
              <a:solidFill>
                <a:srgbClr val="FFCC00"/>
              </a:solidFill>
              <a:round/>
              <a:headEnd/>
              <a:tailEnd type="triangle" w="med" len="med"/>
            </a:ln>
            <a:effectLst/>
          </p:spPr>
          <p:txBody>
            <a:bodyPr/>
            <a:lstStyle/>
            <a:p>
              <a:endParaRPr lang="th-TH"/>
            </a:p>
          </p:txBody>
        </p:sp>
        <p:sp>
          <p:nvSpPr>
            <p:cNvPr id="139313" name="Text Box 49"/>
            <p:cNvSpPr txBox="1">
              <a:spLocks noChangeArrowheads="1"/>
            </p:cNvSpPr>
            <p:nvPr/>
          </p:nvSpPr>
          <p:spPr bwMode="auto">
            <a:xfrm rot="-3911436">
              <a:off x="4712" y="2613"/>
              <a:ext cx="358" cy="231"/>
            </a:xfrm>
            <a:prstGeom prst="rect">
              <a:avLst/>
            </a:prstGeom>
            <a:noFill/>
            <a:ln w="9525">
              <a:noFill/>
              <a:miter lim="800000"/>
              <a:headEnd/>
              <a:tailEnd/>
            </a:ln>
            <a:effectLst/>
          </p:spPr>
          <p:txBody>
            <a:bodyPr>
              <a:spAutoFit/>
            </a:bodyPr>
            <a:lstStyle/>
            <a:p>
              <a:pPr>
                <a:spcBef>
                  <a:spcPct val="50000"/>
                </a:spcBef>
              </a:pPr>
              <a:r>
                <a:rPr lang="en-US">
                  <a:latin typeface="Symbol" pitchFamily="18" charset="2"/>
                </a:rPr>
                <a:t>D</a:t>
              </a:r>
              <a:r>
                <a:rPr lang="en-US"/>
                <a:t>t</a:t>
              </a:r>
              <a:endParaRPr lang="th-TH"/>
            </a:p>
          </p:txBody>
        </p:sp>
        <p:sp>
          <p:nvSpPr>
            <p:cNvPr id="139314" name="Freeform 50"/>
            <p:cNvSpPr>
              <a:spLocks/>
            </p:cNvSpPr>
            <p:nvPr/>
          </p:nvSpPr>
          <p:spPr bwMode="auto">
            <a:xfrm rot="269370">
              <a:off x="4807" y="2511"/>
              <a:ext cx="259" cy="599"/>
            </a:xfrm>
            <a:custGeom>
              <a:avLst/>
              <a:gdLst/>
              <a:ahLst/>
              <a:cxnLst>
                <a:cxn ang="0">
                  <a:pos x="259" y="0"/>
                </a:cxn>
                <a:cxn ang="0">
                  <a:pos x="98" y="409"/>
                </a:cxn>
                <a:cxn ang="0">
                  <a:pos x="0" y="535"/>
                </a:cxn>
              </a:cxnLst>
              <a:rect l="0" t="0" r="r" b="b"/>
              <a:pathLst>
                <a:path w="259" h="535">
                  <a:moveTo>
                    <a:pt x="259" y="0"/>
                  </a:moveTo>
                  <a:cubicBezTo>
                    <a:pt x="200" y="160"/>
                    <a:pt x="141" y="320"/>
                    <a:pt x="98" y="409"/>
                  </a:cubicBezTo>
                  <a:cubicBezTo>
                    <a:pt x="55" y="498"/>
                    <a:pt x="27" y="516"/>
                    <a:pt x="0" y="535"/>
                  </a:cubicBezTo>
                </a:path>
              </a:pathLst>
            </a:custGeom>
            <a:noFill/>
            <a:ln w="28575" cap="rnd" cmpd="sng">
              <a:solidFill>
                <a:srgbClr val="339933"/>
              </a:solidFill>
              <a:prstDash val="sysDot"/>
              <a:round/>
              <a:headEnd type="none" w="med" len="med"/>
              <a:tailEnd type="triangle" w="med" len="med"/>
            </a:ln>
            <a:effectLst/>
          </p:spPr>
          <p:txBody>
            <a:bodyPr/>
            <a:lstStyle/>
            <a:p>
              <a:endParaRPr lang="th-TH"/>
            </a:p>
          </p:txBody>
        </p:sp>
      </p:grpSp>
      <p:sp>
        <p:nvSpPr>
          <p:cNvPr id="139320" name="Oval 56"/>
          <p:cNvSpPr>
            <a:spLocks noChangeArrowheads="1"/>
          </p:cNvSpPr>
          <p:nvPr/>
        </p:nvSpPr>
        <p:spPr bwMode="auto">
          <a:xfrm>
            <a:off x="2065338" y="2830513"/>
            <a:ext cx="138112" cy="13811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noFill/>
            <a:round/>
            <a:headEnd/>
            <a:tailEnd/>
          </a:ln>
          <a:effectLst/>
        </p:spPr>
        <p:txBody>
          <a:bodyPr wrap="none" anchor="ctr"/>
          <a:lstStyle/>
          <a:p>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92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4.72222E-6 2.96296E-6 C 0.01805 -0.04398 0.03611 -0.08797 0.07291 -0.10672 C 0.10972 -0.12547 0.18072 -0.14213 0.221 -0.11204 C 0.26128 -0.08195 0.31614 0.01481 0.31493 0.07338 C 0.31371 0.13194 0.26093 0.20046 0.21388 0.24004 C 0.16684 0.27963 0.08402 0.31134 0.03298 0.31065 C -0.01806 0.30995 -0.06615 0.28819 -0.09202 0.23588 C -0.11789 0.18356 -0.13004 0.07014 -0.12205 -0.00394 C -0.11407 -0.07801 -0.07813 -0.16273 -0.0441 -0.2081 C -0.01007 -0.25348 0.02864 -0.2757 0.08194 -0.27593 C 0.13524 -0.27616 0.20555 -0.24283 0.27586 -0.20926 " pathEditMode="relative" rAng="0" ptsTypes="aaaaaaaaaaA">
                                      <p:cBhvr>
                                        <p:cTn id="14" dur="5000" fill="hold"/>
                                        <p:tgtEl>
                                          <p:spTgt spid="139273"/>
                                        </p:tgtEl>
                                        <p:attrNameLst>
                                          <p:attrName>ppt_x</p:attrName>
                                          <p:attrName>ppt_y</p:attrName>
                                        </p:attrNameLst>
                                      </p:cBhvr>
                                      <p:rCtr x="9300" y="1800"/>
                                    </p:animMotion>
                                  </p:childTnLst>
                                </p:cTn>
                              </p:par>
                            </p:childTnLst>
                          </p:cTn>
                        </p:par>
                        <p:par>
                          <p:cTn id="15" fill="hold">
                            <p:stCondLst>
                              <p:cond delay="5000"/>
                            </p:stCondLst>
                            <p:childTnLst>
                              <p:par>
                                <p:cTn id="16" presetID="1" presetClass="entr" presetSubtype="0" fill="hold" grpId="0" nodeType="afterEffect">
                                  <p:stCondLst>
                                    <p:cond delay="0"/>
                                  </p:stCondLst>
                                  <p:childTnLst>
                                    <p:set>
                                      <p:cBhvr>
                                        <p:cTn id="17" dur="1" fill="hold">
                                          <p:stCondLst>
                                            <p:cond delay="0"/>
                                          </p:stCondLst>
                                        </p:cTn>
                                        <p:tgtEl>
                                          <p:spTgt spid="13927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927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39276"/>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3927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93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931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3931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39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3" grpId="0" animBg="1"/>
      <p:bldP spid="139273" grpId="1" animBg="1"/>
      <p:bldP spid="139274" grpId="0" animBg="1"/>
      <p:bldP spid="139275" grpId="0" animBg="1"/>
      <p:bldP spid="139276" grpId="0" animBg="1"/>
      <p:bldP spid="139276" grpId="1" animBg="1"/>
      <p:bldP spid="139277"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CEE241-32B7-4DFE-B6DD-87611A451743}" type="slidenum">
              <a:rPr lang="en-US"/>
              <a:pPr/>
              <a:t>25</a:t>
            </a:fld>
            <a:endParaRPr lang="th-TH"/>
          </a:p>
        </p:txBody>
      </p:sp>
      <p:sp>
        <p:nvSpPr>
          <p:cNvPr id="131074" name="Rectangle 2"/>
          <p:cNvSpPr>
            <a:spLocks noGrp="1" noChangeArrowheads="1"/>
          </p:cNvSpPr>
          <p:nvPr>
            <p:ph type="title"/>
          </p:nvPr>
        </p:nvSpPr>
        <p:spPr/>
        <p:txBody>
          <a:bodyPr/>
          <a:lstStyle/>
          <a:p>
            <a:endParaRPr lang="th-TH"/>
          </a:p>
        </p:txBody>
      </p:sp>
      <p:sp>
        <p:nvSpPr>
          <p:cNvPr id="131075" name="Rectangle 3"/>
          <p:cNvSpPr>
            <a:spLocks noGrp="1" noChangeArrowheads="1"/>
          </p:cNvSpPr>
          <p:nvPr>
            <p:ph type="body" idx="1"/>
          </p:nvPr>
        </p:nvSpPr>
        <p:spPr/>
        <p:txBody>
          <a:bodyPr/>
          <a:lstStyle/>
          <a:p>
            <a:r>
              <a:rPr lang="en-US"/>
              <a:t>An ensemble (also statistical ensemble or thermodynamic ensemble) is an idealization consisting of a large number of mental copies (sometimes infinitely many) of a system, considered all at once, each of which represents a possible state that the real system might be in. </a:t>
            </a:r>
            <a:endParaRPr lang="th-TH"/>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E485F278-1946-4F46-A8F3-42AAA7CEF950}" type="slidenum">
              <a:rPr lang="en-US"/>
              <a:pPr/>
              <a:t>26</a:t>
            </a:fld>
            <a:endParaRPr lang="th-TH"/>
          </a:p>
        </p:txBody>
      </p:sp>
      <p:sp>
        <p:nvSpPr>
          <p:cNvPr id="137219" name="Rectangle 3"/>
          <p:cNvSpPr>
            <a:spLocks noGrp="1" noChangeArrowheads="1"/>
          </p:cNvSpPr>
          <p:nvPr>
            <p:ph type="body" idx="1"/>
          </p:nvPr>
        </p:nvSpPr>
        <p:spPr>
          <a:xfrm>
            <a:off x="457200" y="314325"/>
            <a:ext cx="8229600" cy="5816600"/>
          </a:xfrm>
        </p:spPr>
        <p:txBody>
          <a:bodyPr/>
          <a:lstStyle/>
          <a:p>
            <a:r>
              <a:rPr lang="en-US" sz="2000"/>
              <a:t>Macroscopic properties of a system define its macrostate, but they actually arise from the configuration of its microscopic components (microstate).</a:t>
            </a:r>
          </a:p>
          <a:p>
            <a:endParaRPr lang="th-TH" sz="2000"/>
          </a:p>
        </p:txBody>
      </p:sp>
      <p:sp>
        <p:nvSpPr>
          <p:cNvPr id="137225" name="Text Box 9"/>
          <p:cNvSpPr txBox="1">
            <a:spLocks noChangeArrowheads="1"/>
          </p:cNvSpPr>
          <p:nvPr/>
        </p:nvSpPr>
        <p:spPr bwMode="auto">
          <a:xfrm>
            <a:off x="631825" y="3195638"/>
            <a:ext cx="1836738" cy="457200"/>
          </a:xfrm>
          <a:prstGeom prst="rect">
            <a:avLst/>
          </a:prstGeom>
          <a:noFill/>
          <a:ln w="9525">
            <a:noFill/>
            <a:miter lim="800000"/>
            <a:headEnd/>
            <a:tailEnd/>
          </a:ln>
          <a:effectLst/>
        </p:spPr>
        <p:txBody>
          <a:bodyPr>
            <a:spAutoFit/>
          </a:bodyPr>
          <a:lstStyle/>
          <a:p>
            <a:pPr>
              <a:spcBef>
                <a:spcPct val="50000"/>
              </a:spcBef>
            </a:pPr>
            <a:r>
              <a:rPr lang="en-US" sz="2400" b="1" i="1">
                <a:solidFill>
                  <a:schemeClr val="folHlink"/>
                </a:solidFill>
                <a:latin typeface="Arial Narrow" pitchFamily="34" charset="0"/>
              </a:rPr>
              <a:t>Phase Space</a:t>
            </a:r>
            <a:endParaRPr lang="th-TH" sz="2400" b="1" i="1">
              <a:solidFill>
                <a:schemeClr val="folHlink"/>
              </a:solidFill>
              <a:latin typeface="Arial Narrow" pitchFamily="34" charset="0"/>
            </a:endParaRPr>
          </a:p>
        </p:txBody>
      </p:sp>
      <p:sp>
        <p:nvSpPr>
          <p:cNvPr id="137226" name="Text Box 10"/>
          <p:cNvSpPr txBox="1">
            <a:spLocks noChangeArrowheads="1"/>
          </p:cNvSpPr>
          <p:nvPr/>
        </p:nvSpPr>
        <p:spPr bwMode="auto">
          <a:xfrm>
            <a:off x="604838" y="3624263"/>
            <a:ext cx="2020887" cy="915987"/>
          </a:xfrm>
          <a:prstGeom prst="rect">
            <a:avLst/>
          </a:prstGeom>
          <a:noFill/>
          <a:ln w="9525">
            <a:noFill/>
            <a:miter lim="800000"/>
            <a:headEnd/>
            <a:tailEnd/>
          </a:ln>
          <a:effectLst/>
        </p:spPr>
        <p:txBody>
          <a:bodyPr>
            <a:spAutoFit/>
          </a:bodyPr>
          <a:lstStyle/>
          <a:p>
            <a:r>
              <a:rPr lang="en-US" i="1">
                <a:latin typeface="Arial Narrow" pitchFamily="34" charset="0"/>
              </a:rPr>
              <a:t>Probability of each microstates depends on its energy</a:t>
            </a:r>
            <a:endParaRPr lang="th-TH" i="1">
              <a:latin typeface="Arial Narrow" pitchFamily="34" charset="0"/>
            </a:endParaRPr>
          </a:p>
        </p:txBody>
      </p:sp>
      <p:sp>
        <p:nvSpPr>
          <p:cNvPr id="137228" name="Text Box 12"/>
          <p:cNvSpPr txBox="1">
            <a:spLocks noChangeArrowheads="1"/>
          </p:cNvSpPr>
          <p:nvPr/>
        </p:nvSpPr>
        <p:spPr bwMode="auto">
          <a:xfrm>
            <a:off x="1731963" y="1295400"/>
            <a:ext cx="6180137" cy="519113"/>
          </a:xfrm>
          <a:prstGeom prst="rect">
            <a:avLst/>
          </a:prstGeom>
          <a:noFill/>
          <a:ln w="9525">
            <a:noFill/>
            <a:miter lim="800000"/>
            <a:headEnd/>
            <a:tailEnd/>
          </a:ln>
          <a:effectLst/>
        </p:spPr>
        <p:txBody>
          <a:bodyPr>
            <a:spAutoFit/>
          </a:bodyPr>
          <a:lstStyle/>
          <a:p>
            <a:pPr algn="ctr">
              <a:spcBef>
                <a:spcPct val="50000"/>
              </a:spcBef>
            </a:pPr>
            <a:r>
              <a:rPr lang="it-IT" sz="2800" b="1" i="1">
                <a:solidFill>
                  <a:schemeClr val="folHlink"/>
                </a:solidFill>
                <a:latin typeface="Albertus MT Lt" pitchFamily="34" charset="0"/>
              </a:rPr>
              <a:t>(long) time average = ensemble average</a:t>
            </a:r>
            <a:endParaRPr lang="th-TH" sz="2800" b="1">
              <a:solidFill>
                <a:schemeClr val="folHlink"/>
              </a:solidFill>
              <a:latin typeface="Albertus MT Lt" pitchFamily="34" charset="0"/>
            </a:endParaRPr>
          </a:p>
        </p:txBody>
      </p:sp>
      <p:pic>
        <p:nvPicPr>
          <p:cNvPr id="137230" name="Picture 14" descr="PhaseSpaceX"/>
          <p:cNvPicPr>
            <a:picLocks noChangeAspect="1" noChangeArrowheads="1"/>
          </p:cNvPicPr>
          <p:nvPr/>
        </p:nvPicPr>
        <p:blipFill>
          <a:blip r:embed="rId3" cstate="print"/>
          <a:srcRect b="5563"/>
          <a:stretch>
            <a:fillRect/>
          </a:stretch>
        </p:blipFill>
        <p:spPr bwMode="auto">
          <a:xfrm>
            <a:off x="2889250" y="1947863"/>
            <a:ext cx="4068763" cy="4327525"/>
          </a:xfrm>
          <a:prstGeom prst="rect">
            <a:avLst/>
          </a:prstGeom>
          <a:noFill/>
          <a:ln w="9525">
            <a:noFill/>
            <a:miter lim="800000"/>
            <a:headEnd/>
            <a:tailEnd/>
          </a:ln>
        </p:spPr>
      </p:pic>
      <p:grpSp>
        <p:nvGrpSpPr>
          <p:cNvPr id="137231" name="Group 15"/>
          <p:cNvGrpSpPr>
            <a:grpSpLocks/>
          </p:cNvGrpSpPr>
          <p:nvPr/>
        </p:nvGrpSpPr>
        <p:grpSpPr bwMode="auto">
          <a:xfrm>
            <a:off x="6210300" y="2100263"/>
            <a:ext cx="2112963" cy="522287"/>
            <a:chOff x="3796" y="1168"/>
            <a:chExt cx="1331" cy="329"/>
          </a:xfrm>
        </p:grpSpPr>
        <p:sp>
          <p:nvSpPr>
            <p:cNvPr id="137221" name="Rectangle 5"/>
            <p:cNvSpPr>
              <a:spLocks noChangeArrowheads="1"/>
            </p:cNvSpPr>
            <p:nvPr/>
          </p:nvSpPr>
          <p:spPr bwMode="auto">
            <a:xfrm>
              <a:off x="3796" y="1388"/>
              <a:ext cx="104" cy="109"/>
            </a:xfrm>
            <a:prstGeom prst="rect">
              <a:avLst/>
            </a:prstGeom>
            <a:noFill/>
            <a:ln w="19050" cap="rnd">
              <a:solidFill>
                <a:srgbClr val="FF66CC"/>
              </a:solidFill>
              <a:prstDash val="sysDot"/>
              <a:miter lim="800000"/>
              <a:headEnd/>
              <a:tailEnd/>
            </a:ln>
            <a:effectLst/>
          </p:spPr>
          <p:txBody>
            <a:bodyPr wrap="none" anchor="ctr"/>
            <a:lstStyle/>
            <a:p>
              <a:endParaRPr lang="th-TH"/>
            </a:p>
          </p:txBody>
        </p:sp>
        <p:sp>
          <p:nvSpPr>
            <p:cNvPr id="137222" name="Line 6"/>
            <p:cNvSpPr>
              <a:spLocks noChangeShapeType="1"/>
            </p:cNvSpPr>
            <p:nvPr/>
          </p:nvSpPr>
          <p:spPr bwMode="auto">
            <a:xfrm flipV="1">
              <a:off x="3905" y="1296"/>
              <a:ext cx="587" cy="121"/>
            </a:xfrm>
            <a:prstGeom prst="line">
              <a:avLst/>
            </a:prstGeom>
            <a:noFill/>
            <a:ln w="28575" cap="rnd">
              <a:solidFill>
                <a:srgbClr val="FF66CC"/>
              </a:solidFill>
              <a:prstDash val="sysDot"/>
              <a:round/>
              <a:headEnd/>
              <a:tailEnd type="triangle" w="med" len="med"/>
            </a:ln>
            <a:effectLst/>
          </p:spPr>
          <p:txBody>
            <a:bodyPr/>
            <a:lstStyle/>
            <a:p>
              <a:endParaRPr lang="th-TH"/>
            </a:p>
          </p:txBody>
        </p:sp>
        <p:sp>
          <p:nvSpPr>
            <p:cNvPr id="137223" name="Text Box 7"/>
            <p:cNvSpPr txBox="1">
              <a:spLocks noChangeArrowheads="1"/>
            </p:cNvSpPr>
            <p:nvPr/>
          </p:nvSpPr>
          <p:spPr bwMode="auto">
            <a:xfrm>
              <a:off x="4464" y="1168"/>
              <a:ext cx="663" cy="231"/>
            </a:xfrm>
            <a:prstGeom prst="rect">
              <a:avLst/>
            </a:prstGeom>
            <a:noFill/>
            <a:ln w="9525">
              <a:noFill/>
              <a:miter lim="800000"/>
              <a:headEnd/>
              <a:tailEnd/>
            </a:ln>
            <a:effectLst/>
          </p:spPr>
          <p:txBody>
            <a:bodyPr>
              <a:spAutoFit/>
            </a:bodyPr>
            <a:lstStyle/>
            <a:p>
              <a:pPr>
                <a:spcBef>
                  <a:spcPct val="50000"/>
                </a:spcBef>
              </a:pPr>
              <a:r>
                <a:rPr lang="en-US" i="1">
                  <a:solidFill>
                    <a:srgbClr val="FF66CC"/>
                  </a:solidFill>
                  <a:latin typeface="Arial Narrow" pitchFamily="34" charset="0"/>
                </a:rPr>
                <a:t>Microstate</a:t>
              </a:r>
              <a:endParaRPr lang="th-TH" i="1">
                <a:solidFill>
                  <a:srgbClr val="FF66CC"/>
                </a:solidFill>
                <a:latin typeface="Arial Narrow" pitchFamily="34" charset="0"/>
              </a:endParaRPr>
            </a:p>
          </p:txBody>
        </p:sp>
      </p:grpSp>
      <p:sp>
        <p:nvSpPr>
          <p:cNvPr id="137232" name="Text Box 16"/>
          <p:cNvSpPr txBox="1">
            <a:spLocks noChangeArrowheads="1"/>
          </p:cNvSpPr>
          <p:nvPr/>
        </p:nvSpPr>
        <p:spPr bwMode="auto">
          <a:xfrm>
            <a:off x="3965575" y="3919538"/>
            <a:ext cx="2128838" cy="641350"/>
          </a:xfrm>
          <a:prstGeom prst="rect">
            <a:avLst/>
          </a:prstGeom>
          <a:solidFill>
            <a:srgbClr val="FF6699">
              <a:alpha val="50000"/>
            </a:srgbClr>
          </a:solidFill>
          <a:ln w="9525">
            <a:noFill/>
            <a:miter lim="800000"/>
            <a:headEnd/>
            <a:tailEnd/>
          </a:ln>
          <a:effectLst/>
        </p:spPr>
        <p:txBody>
          <a:bodyPr>
            <a:spAutoFit/>
          </a:bodyPr>
          <a:lstStyle/>
          <a:p>
            <a:pPr>
              <a:spcBef>
                <a:spcPct val="50000"/>
              </a:spcBef>
            </a:pPr>
            <a:r>
              <a:rPr lang="en-US" sz="3600">
                <a:solidFill>
                  <a:schemeClr val="bg2"/>
                </a:solidFill>
                <a:latin typeface="Times New Roman" pitchFamily="18" charset="0"/>
              </a:rPr>
              <a:t>P</a:t>
            </a:r>
            <a:r>
              <a:rPr lang="en-US" sz="3600" baseline="-25000">
                <a:solidFill>
                  <a:schemeClr val="bg2"/>
                </a:solidFill>
                <a:latin typeface="Times New Roman" pitchFamily="18" charset="0"/>
              </a:rPr>
              <a:t>i</a:t>
            </a:r>
            <a:r>
              <a:rPr lang="en-US" sz="3600">
                <a:solidFill>
                  <a:schemeClr val="bg2"/>
                </a:solidFill>
                <a:latin typeface="Times New Roman" pitchFamily="18" charset="0"/>
              </a:rPr>
              <a:t>  = P(E</a:t>
            </a:r>
            <a:r>
              <a:rPr lang="en-US" sz="3600" baseline="-25000">
                <a:solidFill>
                  <a:schemeClr val="bg2"/>
                </a:solidFill>
                <a:latin typeface="Times New Roman" pitchFamily="18" charset="0"/>
              </a:rPr>
              <a:t>i</a:t>
            </a:r>
            <a:r>
              <a:rPr lang="en-US" sz="3600">
                <a:solidFill>
                  <a:schemeClr val="bg2"/>
                </a:solidFill>
                <a:latin typeface="Times New Roman" pitchFamily="18" charset="0"/>
              </a:rPr>
              <a:t>)</a:t>
            </a:r>
            <a:endParaRPr lang="th-TH" sz="3600">
              <a:solidFill>
                <a:schemeClr val="bg2"/>
              </a:solidFill>
              <a:latin typeface="Times New Roman" pitchFamily="18" charset="0"/>
            </a:endParaRPr>
          </a:p>
        </p:txBody>
      </p:sp>
      <p:sp>
        <p:nvSpPr>
          <p:cNvPr id="137233" name="Freeform 17"/>
          <p:cNvSpPr>
            <a:spLocks/>
          </p:cNvSpPr>
          <p:nvPr/>
        </p:nvSpPr>
        <p:spPr bwMode="auto">
          <a:xfrm>
            <a:off x="2754313" y="3208338"/>
            <a:ext cx="3684587" cy="3219450"/>
          </a:xfrm>
          <a:custGeom>
            <a:avLst/>
            <a:gdLst/>
            <a:ahLst/>
            <a:cxnLst>
              <a:cxn ang="0">
                <a:pos x="0" y="0"/>
              </a:cxn>
              <a:cxn ang="0">
                <a:pos x="0" y="2028"/>
              </a:cxn>
              <a:cxn ang="0">
                <a:pos x="2321" y="2028"/>
              </a:cxn>
            </a:cxnLst>
            <a:rect l="0" t="0" r="r" b="b"/>
            <a:pathLst>
              <a:path w="2321" h="2028">
                <a:moveTo>
                  <a:pt x="0" y="0"/>
                </a:moveTo>
                <a:lnTo>
                  <a:pt x="0" y="2028"/>
                </a:lnTo>
                <a:lnTo>
                  <a:pt x="2321" y="2028"/>
                </a:lnTo>
              </a:path>
            </a:pathLst>
          </a:custGeom>
          <a:noFill/>
          <a:ln w="38100" cmpd="sng">
            <a:solidFill>
              <a:srgbClr val="007BF6"/>
            </a:solidFill>
            <a:round/>
            <a:headEnd type="triangle" w="med" len="med"/>
            <a:tailEnd type="triangle" w="med" len="med"/>
          </a:ln>
          <a:effectLst/>
        </p:spPr>
        <p:txBody>
          <a:bodyPr/>
          <a:lstStyle/>
          <a:p>
            <a:endParaRPr lang="th-TH"/>
          </a:p>
        </p:txBody>
      </p:sp>
      <p:sp>
        <p:nvSpPr>
          <p:cNvPr id="137234" name="Text Box 18"/>
          <p:cNvSpPr txBox="1">
            <a:spLocks noChangeArrowheads="1"/>
          </p:cNvSpPr>
          <p:nvPr/>
        </p:nvSpPr>
        <p:spPr bwMode="auto">
          <a:xfrm>
            <a:off x="7123113" y="3644900"/>
            <a:ext cx="1973262" cy="701675"/>
          </a:xfrm>
          <a:prstGeom prst="rect">
            <a:avLst/>
          </a:prstGeom>
          <a:noFill/>
          <a:ln w="9525">
            <a:noFill/>
            <a:miter lim="800000"/>
            <a:headEnd/>
            <a:tailEnd/>
          </a:ln>
          <a:effectLst/>
        </p:spPr>
        <p:txBody>
          <a:bodyPr wrap="none">
            <a:spAutoFit/>
          </a:bodyPr>
          <a:lstStyle/>
          <a:p>
            <a:r>
              <a:rPr lang="en-US" sz="2000"/>
              <a:t>E</a:t>
            </a:r>
            <a:r>
              <a:rPr lang="en-US" sz="2000" baseline="-25000"/>
              <a:t>i</a:t>
            </a:r>
            <a:r>
              <a:rPr lang="en-US" sz="2000"/>
              <a:t> </a:t>
            </a:r>
            <a:r>
              <a:rPr lang="en-US" sz="2000">
                <a:sym typeface="Symbol" pitchFamily="18" charset="2"/>
              </a:rPr>
              <a:t> q</a:t>
            </a:r>
            <a:r>
              <a:rPr lang="en-US" sz="2000" baseline="-25000">
                <a:sym typeface="Symbol" pitchFamily="18" charset="2"/>
              </a:rPr>
              <a:t>i</a:t>
            </a:r>
            <a:r>
              <a:rPr lang="en-US" sz="2000">
                <a:sym typeface="Symbol" pitchFamily="18" charset="2"/>
              </a:rPr>
              <a:t>,p</a:t>
            </a:r>
            <a:r>
              <a:rPr lang="en-US" sz="2000" baseline="-25000">
                <a:sym typeface="Symbol" pitchFamily="18" charset="2"/>
              </a:rPr>
              <a:t>i</a:t>
            </a:r>
          </a:p>
          <a:p>
            <a:r>
              <a:rPr lang="en-US" sz="2000">
                <a:sym typeface="Symbol" pitchFamily="18" charset="2"/>
              </a:rPr>
              <a:t>E</a:t>
            </a:r>
            <a:r>
              <a:rPr lang="en-US" sz="2000" baseline="-25000">
                <a:sym typeface="Symbol" pitchFamily="18" charset="2"/>
              </a:rPr>
              <a:t>i</a:t>
            </a:r>
            <a:r>
              <a:rPr lang="en-US" sz="2000">
                <a:sym typeface="Symbol" pitchFamily="18" charset="2"/>
              </a:rPr>
              <a:t>  n</a:t>
            </a:r>
            <a:r>
              <a:rPr lang="en-US" sz="2000" baseline="-25000">
                <a:sym typeface="Symbol" pitchFamily="18" charset="2"/>
              </a:rPr>
              <a:t>i,x</a:t>
            </a:r>
            <a:r>
              <a:rPr lang="en-US" sz="2000">
                <a:sym typeface="Symbol" pitchFamily="18" charset="2"/>
              </a:rPr>
              <a:t>, n</a:t>
            </a:r>
            <a:r>
              <a:rPr lang="en-US" sz="2000" baseline="-25000">
                <a:sym typeface="Symbol" pitchFamily="18" charset="2"/>
              </a:rPr>
              <a:t>i,y</a:t>
            </a:r>
            <a:r>
              <a:rPr lang="en-US" sz="2000">
                <a:sym typeface="Symbol" pitchFamily="18" charset="2"/>
              </a:rPr>
              <a:t>, n</a:t>
            </a:r>
            <a:r>
              <a:rPr lang="en-US" sz="2000" baseline="-25000">
                <a:sym typeface="Symbol" pitchFamily="18" charset="2"/>
              </a:rPr>
              <a:t>i,z</a:t>
            </a:r>
          </a:p>
        </p:txBody>
      </p:sp>
      <p:graphicFrame>
        <p:nvGraphicFramePr>
          <p:cNvPr id="137235" name="Object 19"/>
          <p:cNvGraphicFramePr>
            <a:graphicFrameLocks noChangeAspect="1"/>
          </p:cNvGraphicFramePr>
          <p:nvPr/>
        </p:nvGraphicFramePr>
        <p:xfrm>
          <a:off x="322263" y="1965325"/>
          <a:ext cx="2482850" cy="890588"/>
        </p:xfrm>
        <a:graphic>
          <a:graphicData uri="http://schemas.openxmlformats.org/presentationml/2006/ole">
            <p:oleObj spid="_x0000_s137240" name="Equation" r:id="rId4" imgW="37357560" imgH="13398480" progId="Equation.3">
              <p:embed/>
            </p:oleObj>
          </a:graphicData>
        </a:graphic>
      </p:graphicFrame>
      <p:grpSp>
        <p:nvGrpSpPr>
          <p:cNvPr id="137239" name="Group 23"/>
          <p:cNvGrpSpPr>
            <a:grpSpLocks/>
          </p:cNvGrpSpPr>
          <p:nvPr/>
        </p:nvGrpSpPr>
        <p:grpSpPr bwMode="auto">
          <a:xfrm>
            <a:off x="3279775" y="2698750"/>
            <a:ext cx="3352800" cy="2851150"/>
            <a:chOff x="2060" y="1868"/>
            <a:chExt cx="2112" cy="1796"/>
          </a:xfrm>
        </p:grpSpPr>
        <p:sp>
          <p:nvSpPr>
            <p:cNvPr id="137237" name="Freeform 21"/>
            <p:cNvSpPr>
              <a:spLocks/>
            </p:cNvSpPr>
            <p:nvPr/>
          </p:nvSpPr>
          <p:spPr bwMode="auto">
            <a:xfrm>
              <a:off x="2064" y="1876"/>
              <a:ext cx="2108" cy="1788"/>
            </a:xfrm>
            <a:custGeom>
              <a:avLst/>
              <a:gdLst/>
              <a:ahLst/>
              <a:cxnLst>
                <a:cxn ang="0">
                  <a:pos x="536" y="0"/>
                </a:cxn>
                <a:cxn ang="0">
                  <a:pos x="0" y="0"/>
                </a:cxn>
                <a:cxn ang="0">
                  <a:pos x="232" y="320"/>
                </a:cxn>
                <a:cxn ang="0">
                  <a:pos x="956" y="320"/>
                </a:cxn>
                <a:cxn ang="0">
                  <a:pos x="956" y="104"/>
                </a:cxn>
                <a:cxn ang="0">
                  <a:pos x="1280" y="104"/>
                </a:cxn>
                <a:cxn ang="0">
                  <a:pos x="1280" y="524"/>
                </a:cxn>
                <a:cxn ang="0">
                  <a:pos x="1488" y="524"/>
                </a:cxn>
                <a:cxn ang="0">
                  <a:pos x="1488" y="824"/>
                </a:cxn>
                <a:cxn ang="0">
                  <a:pos x="332" y="820"/>
                </a:cxn>
                <a:cxn ang="0">
                  <a:pos x="328" y="1268"/>
                </a:cxn>
                <a:cxn ang="0">
                  <a:pos x="552" y="1268"/>
                </a:cxn>
                <a:cxn ang="0">
                  <a:pos x="552" y="1484"/>
                </a:cxn>
                <a:cxn ang="0">
                  <a:pos x="664" y="1484"/>
                </a:cxn>
                <a:cxn ang="0">
                  <a:pos x="664" y="1368"/>
                </a:cxn>
                <a:cxn ang="0">
                  <a:pos x="1384" y="1368"/>
                </a:cxn>
                <a:cxn ang="0">
                  <a:pos x="1384" y="1260"/>
                </a:cxn>
                <a:cxn ang="0">
                  <a:pos x="1176" y="1260"/>
                </a:cxn>
                <a:cxn ang="0">
                  <a:pos x="1176" y="944"/>
                </a:cxn>
              </a:cxnLst>
              <a:rect l="0" t="0" r="r" b="b"/>
              <a:pathLst>
                <a:path w="1488" h="1484">
                  <a:moveTo>
                    <a:pt x="536" y="0"/>
                  </a:moveTo>
                  <a:lnTo>
                    <a:pt x="0" y="0"/>
                  </a:lnTo>
                  <a:lnTo>
                    <a:pt x="232" y="320"/>
                  </a:lnTo>
                  <a:lnTo>
                    <a:pt x="956" y="320"/>
                  </a:lnTo>
                  <a:lnTo>
                    <a:pt x="956" y="104"/>
                  </a:lnTo>
                  <a:lnTo>
                    <a:pt x="1280" y="104"/>
                  </a:lnTo>
                  <a:lnTo>
                    <a:pt x="1280" y="524"/>
                  </a:lnTo>
                  <a:lnTo>
                    <a:pt x="1488" y="524"/>
                  </a:lnTo>
                  <a:lnTo>
                    <a:pt x="1488" y="824"/>
                  </a:lnTo>
                  <a:lnTo>
                    <a:pt x="332" y="820"/>
                  </a:lnTo>
                  <a:lnTo>
                    <a:pt x="328" y="1268"/>
                  </a:lnTo>
                  <a:lnTo>
                    <a:pt x="552" y="1268"/>
                  </a:lnTo>
                  <a:lnTo>
                    <a:pt x="552" y="1484"/>
                  </a:lnTo>
                  <a:lnTo>
                    <a:pt x="664" y="1484"/>
                  </a:lnTo>
                  <a:lnTo>
                    <a:pt x="664" y="1368"/>
                  </a:lnTo>
                  <a:lnTo>
                    <a:pt x="1384" y="1368"/>
                  </a:lnTo>
                  <a:lnTo>
                    <a:pt x="1384" y="1260"/>
                  </a:lnTo>
                  <a:lnTo>
                    <a:pt x="1176" y="1260"/>
                  </a:lnTo>
                  <a:lnTo>
                    <a:pt x="1176" y="944"/>
                  </a:lnTo>
                </a:path>
              </a:pathLst>
            </a:custGeom>
            <a:noFill/>
            <a:ln w="57150" cap="rnd" cmpd="sng">
              <a:solidFill>
                <a:schemeClr val="bg2"/>
              </a:solidFill>
              <a:prstDash val="sysDot"/>
              <a:round/>
              <a:headEnd type="none" w="med" len="med"/>
              <a:tailEnd type="triangle" w="med" len="med"/>
            </a:ln>
            <a:effectLst/>
          </p:spPr>
          <p:txBody>
            <a:bodyPr/>
            <a:lstStyle/>
            <a:p>
              <a:endParaRPr lang="th-TH"/>
            </a:p>
          </p:txBody>
        </p:sp>
        <p:sp>
          <p:nvSpPr>
            <p:cNvPr id="137238" name="Freeform 22"/>
            <p:cNvSpPr>
              <a:spLocks/>
            </p:cNvSpPr>
            <p:nvPr/>
          </p:nvSpPr>
          <p:spPr bwMode="auto">
            <a:xfrm>
              <a:off x="2060" y="1868"/>
              <a:ext cx="2108" cy="1788"/>
            </a:xfrm>
            <a:custGeom>
              <a:avLst/>
              <a:gdLst/>
              <a:ahLst/>
              <a:cxnLst>
                <a:cxn ang="0">
                  <a:pos x="536" y="0"/>
                </a:cxn>
                <a:cxn ang="0">
                  <a:pos x="0" y="0"/>
                </a:cxn>
                <a:cxn ang="0">
                  <a:pos x="232" y="320"/>
                </a:cxn>
                <a:cxn ang="0">
                  <a:pos x="956" y="320"/>
                </a:cxn>
                <a:cxn ang="0">
                  <a:pos x="956" y="104"/>
                </a:cxn>
                <a:cxn ang="0">
                  <a:pos x="1280" y="104"/>
                </a:cxn>
                <a:cxn ang="0">
                  <a:pos x="1280" y="524"/>
                </a:cxn>
                <a:cxn ang="0">
                  <a:pos x="1488" y="524"/>
                </a:cxn>
                <a:cxn ang="0">
                  <a:pos x="1488" y="824"/>
                </a:cxn>
                <a:cxn ang="0">
                  <a:pos x="332" y="820"/>
                </a:cxn>
                <a:cxn ang="0">
                  <a:pos x="328" y="1268"/>
                </a:cxn>
                <a:cxn ang="0">
                  <a:pos x="552" y="1268"/>
                </a:cxn>
                <a:cxn ang="0">
                  <a:pos x="552" y="1484"/>
                </a:cxn>
                <a:cxn ang="0">
                  <a:pos x="664" y="1484"/>
                </a:cxn>
                <a:cxn ang="0">
                  <a:pos x="664" y="1368"/>
                </a:cxn>
                <a:cxn ang="0">
                  <a:pos x="1384" y="1368"/>
                </a:cxn>
                <a:cxn ang="0">
                  <a:pos x="1384" y="1260"/>
                </a:cxn>
                <a:cxn ang="0">
                  <a:pos x="1176" y="1260"/>
                </a:cxn>
                <a:cxn ang="0">
                  <a:pos x="1176" y="944"/>
                </a:cxn>
              </a:cxnLst>
              <a:rect l="0" t="0" r="r" b="b"/>
              <a:pathLst>
                <a:path w="1488" h="1484">
                  <a:moveTo>
                    <a:pt x="536" y="0"/>
                  </a:moveTo>
                  <a:lnTo>
                    <a:pt x="0" y="0"/>
                  </a:lnTo>
                  <a:lnTo>
                    <a:pt x="232" y="320"/>
                  </a:lnTo>
                  <a:lnTo>
                    <a:pt x="956" y="320"/>
                  </a:lnTo>
                  <a:lnTo>
                    <a:pt x="956" y="104"/>
                  </a:lnTo>
                  <a:lnTo>
                    <a:pt x="1280" y="104"/>
                  </a:lnTo>
                  <a:lnTo>
                    <a:pt x="1280" y="524"/>
                  </a:lnTo>
                  <a:lnTo>
                    <a:pt x="1488" y="524"/>
                  </a:lnTo>
                  <a:lnTo>
                    <a:pt x="1488" y="824"/>
                  </a:lnTo>
                  <a:lnTo>
                    <a:pt x="332" y="820"/>
                  </a:lnTo>
                  <a:lnTo>
                    <a:pt x="328" y="1268"/>
                  </a:lnTo>
                  <a:lnTo>
                    <a:pt x="552" y="1268"/>
                  </a:lnTo>
                  <a:lnTo>
                    <a:pt x="552" y="1484"/>
                  </a:lnTo>
                  <a:lnTo>
                    <a:pt x="664" y="1484"/>
                  </a:lnTo>
                  <a:lnTo>
                    <a:pt x="664" y="1368"/>
                  </a:lnTo>
                  <a:lnTo>
                    <a:pt x="1384" y="1368"/>
                  </a:lnTo>
                  <a:lnTo>
                    <a:pt x="1384" y="1260"/>
                  </a:lnTo>
                  <a:lnTo>
                    <a:pt x="1176" y="1260"/>
                  </a:lnTo>
                  <a:lnTo>
                    <a:pt x="1176" y="944"/>
                  </a:lnTo>
                </a:path>
              </a:pathLst>
            </a:custGeom>
            <a:noFill/>
            <a:ln w="57150" cap="rnd" cmpd="sng">
              <a:solidFill>
                <a:srgbClr val="FF6699"/>
              </a:solidFill>
              <a:prstDash val="sysDot"/>
              <a:round/>
              <a:headEnd type="none" w="med" len="med"/>
              <a:tailEnd type="triangle" w="med" len="med"/>
            </a:ln>
            <a:effectLst/>
          </p:spPr>
          <p:txBody>
            <a:bodyPr/>
            <a:lstStyle/>
            <a:p>
              <a:endParaRPr lang="th-TH"/>
            </a:p>
          </p:txBody>
        </p:sp>
      </p:grpSp>
      <p:sp>
        <p:nvSpPr>
          <p:cNvPr id="137240" name="Text Box 24"/>
          <p:cNvSpPr txBox="1">
            <a:spLocks noChangeArrowheads="1"/>
          </p:cNvSpPr>
          <p:nvPr/>
        </p:nvSpPr>
        <p:spPr bwMode="auto">
          <a:xfrm rot="-5400000">
            <a:off x="1333500" y="4362451"/>
            <a:ext cx="2257425" cy="457200"/>
          </a:xfrm>
          <a:prstGeom prst="rect">
            <a:avLst/>
          </a:prstGeom>
          <a:noFill/>
          <a:ln w="9525">
            <a:noFill/>
            <a:miter lim="800000"/>
            <a:headEnd/>
            <a:tailEnd/>
          </a:ln>
          <a:effectLst/>
        </p:spPr>
        <p:txBody>
          <a:bodyPr>
            <a:spAutoFit/>
          </a:bodyPr>
          <a:lstStyle/>
          <a:p>
            <a:pPr>
              <a:spcBef>
                <a:spcPct val="50000"/>
              </a:spcBef>
            </a:pPr>
            <a:r>
              <a:rPr lang="en-US" sz="2400" b="1">
                <a:solidFill>
                  <a:srgbClr val="3399FF"/>
                </a:solidFill>
              </a:rPr>
              <a:t>q </a:t>
            </a:r>
            <a:r>
              <a:rPr lang="en-US" i="1">
                <a:solidFill>
                  <a:srgbClr val="3399FF"/>
                </a:solidFill>
              </a:rPr>
              <a:t>(position)</a:t>
            </a:r>
            <a:endParaRPr lang="th-TH" i="1">
              <a:solidFill>
                <a:srgbClr val="3399FF"/>
              </a:solidFill>
            </a:endParaRPr>
          </a:p>
        </p:txBody>
      </p:sp>
      <p:sp>
        <p:nvSpPr>
          <p:cNvPr id="137241" name="Text Box 25"/>
          <p:cNvSpPr txBox="1">
            <a:spLocks noChangeArrowheads="1"/>
          </p:cNvSpPr>
          <p:nvPr/>
        </p:nvSpPr>
        <p:spPr bwMode="auto">
          <a:xfrm>
            <a:off x="4159250" y="6359525"/>
            <a:ext cx="2486025" cy="457200"/>
          </a:xfrm>
          <a:prstGeom prst="rect">
            <a:avLst/>
          </a:prstGeom>
          <a:noFill/>
          <a:ln w="9525">
            <a:noFill/>
            <a:miter lim="800000"/>
            <a:headEnd/>
            <a:tailEnd/>
          </a:ln>
          <a:effectLst/>
        </p:spPr>
        <p:txBody>
          <a:bodyPr>
            <a:spAutoFit/>
          </a:bodyPr>
          <a:lstStyle/>
          <a:p>
            <a:pPr>
              <a:spcBef>
                <a:spcPct val="50000"/>
              </a:spcBef>
            </a:pPr>
            <a:r>
              <a:rPr lang="en-US" sz="2400" b="1">
                <a:solidFill>
                  <a:srgbClr val="3399FF"/>
                </a:solidFill>
              </a:rPr>
              <a:t>p</a:t>
            </a:r>
            <a:r>
              <a:rPr lang="th-TH" sz="2400" b="1">
                <a:solidFill>
                  <a:srgbClr val="3399FF"/>
                </a:solidFill>
              </a:rPr>
              <a:t> </a:t>
            </a:r>
            <a:r>
              <a:rPr lang="th-TH" i="1">
                <a:solidFill>
                  <a:srgbClr val="3399FF"/>
                </a:solidFill>
              </a:rPr>
              <a:t>(</a:t>
            </a:r>
            <a:r>
              <a:rPr lang="en-US" i="1">
                <a:solidFill>
                  <a:srgbClr val="3399FF"/>
                </a:solidFill>
              </a:rPr>
              <a:t>momentum)</a:t>
            </a:r>
            <a:endParaRPr lang="th-TH" i="1">
              <a:solidFill>
                <a:srgbClr val="3399FF"/>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37239"/>
                                        </p:tgtEl>
                                        <p:attrNameLst>
                                          <p:attrName>style.visibility</p:attrName>
                                        </p:attrNameLst>
                                      </p:cBhvr>
                                      <p:to>
                                        <p:strVal val="hidden"/>
                                      </p:to>
                                    </p:set>
                                  </p:childTnLst>
                                </p:cTn>
                              </p:par>
                              <p:par>
                                <p:cTn id="15" presetID="1" presetClass="entr" presetSubtype="0" fill="hold" grpId="1" nodeType="withEffect">
                                  <p:stCondLst>
                                    <p:cond delay="0"/>
                                  </p:stCondLst>
                                  <p:childTnLst>
                                    <p:set>
                                      <p:cBhvr>
                                        <p:cTn id="16" dur="1" fill="hold">
                                          <p:stCondLst>
                                            <p:cond delay="0"/>
                                          </p:stCondLst>
                                        </p:cTn>
                                        <p:tgtEl>
                                          <p:spTgt spid="1372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72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72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6" presetClass="path" presetSubtype="0" accel="50000" decel="50000" fill="hold" grpId="0" nodeType="clickEffect">
                                  <p:stCondLst>
                                    <p:cond delay="0"/>
                                  </p:stCondLst>
                                  <p:childTnLst>
                                    <p:animMotion origin="layout" path="M 1.66667E-6 4.07407E-6 L 0.35191 -0.15463 " pathEditMode="relative" rAng="0" ptsTypes="AA">
                                      <p:cBhvr>
                                        <p:cTn id="28" dur="2000" fill="hold"/>
                                        <p:tgtEl>
                                          <p:spTgt spid="137232"/>
                                        </p:tgtEl>
                                        <p:attrNameLst>
                                          <p:attrName>ppt_x</p:attrName>
                                          <p:attrName>ppt_y</p:attrName>
                                        </p:attrNameLst>
                                      </p:cBhvr>
                                      <p:rCtr x="17600" y="-7700"/>
                                    </p:animMotion>
                                  </p:childTnLst>
                                </p:cTn>
                              </p:par>
                              <p:par>
                                <p:cTn id="29" presetID="10" presetClass="entr" presetSubtype="0" fill="hold" nodeType="withEffect">
                                  <p:stCondLst>
                                    <p:cond delay="0"/>
                                  </p:stCondLst>
                                  <p:childTnLst>
                                    <p:set>
                                      <p:cBhvr>
                                        <p:cTn id="30" dur="1" fill="hold">
                                          <p:stCondLst>
                                            <p:cond delay="0"/>
                                          </p:stCondLst>
                                        </p:cTn>
                                        <p:tgtEl>
                                          <p:spTgt spid="137235"/>
                                        </p:tgtEl>
                                        <p:attrNameLst>
                                          <p:attrName>style.visibility</p:attrName>
                                        </p:attrNameLst>
                                      </p:cBhvr>
                                      <p:to>
                                        <p:strVal val="visible"/>
                                      </p:to>
                                    </p:set>
                                    <p:animEffect transition="in" filter="fade">
                                      <p:cBhvr>
                                        <p:cTn id="31" dur="1000"/>
                                        <p:tgtEl>
                                          <p:spTgt spid="137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6" grpId="0"/>
      <p:bldP spid="137228" grpId="0"/>
      <p:bldP spid="137232" grpId="0" animBg="1"/>
      <p:bldP spid="137232" grpId="1" animBg="1"/>
      <p:bldP spid="137234"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004660-8F5D-4306-B651-D088662873AD}" type="slidenum">
              <a:rPr lang="en-US"/>
              <a:pPr/>
              <a:t>27</a:t>
            </a:fld>
            <a:endParaRPr lang="th-TH"/>
          </a:p>
        </p:txBody>
      </p:sp>
      <p:sp>
        <p:nvSpPr>
          <p:cNvPr id="135170" name="Rectangle 2"/>
          <p:cNvSpPr>
            <a:spLocks noGrp="1" noChangeArrowheads="1"/>
          </p:cNvSpPr>
          <p:nvPr>
            <p:ph type="title"/>
          </p:nvPr>
        </p:nvSpPr>
        <p:spPr/>
        <p:txBody>
          <a:bodyPr/>
          <a:lstStyle/>
          <a:p>
            <a:r>
              <a:rPr lang="en-US"/>
              <a:t>Final Examination</a:t>
            </a:r>
            <a:endParaRPr lang="th-TH"/>
          </a:p>
        </p:txBody>
      </p:sp>
      <p:sp>
        <p:nvSpPr>
          <p:cNvPr id="135171" name="Rectangle 3"/>
          <p:cNvSpPr>
            <a:spLocks noGrp="1" noChangeArrowheads="1"/>
          </p:cNvSpPr>
          <p:nvPr>
            <p:ph type="body" idx="1"/>
          </p:nvPr>
        </p:nvSpPr>
        <p:spPr/>
        <p:txBody>
          <a:bodyPr/>
          <a:lstStyle/>
          <a:p>
            <a:pPr>
              <a:lnSpc>
                <a:spcPct val="90000"/>
              </a:lnSpc>
            </a:pPr>
            <a:r>
              <a:rPr lang="en-US"/>
              <a:t>Exam date: 28 February 2009 </a:t>
            </a:r>
          </a:p>
          <a:p>
            <a:pPr lvl="1">
              <a:lnSpc>
                <a:spcPct val="90000"/>
              </a:lnSpc>
            </a:pPr>
            <a:r>
              <a:rPr lang="en-US"/>
              <a:t>Definitions</a:t>
            </a:r>
          </a:p>
          <a:p>
            <a:pPr lvl="1">
              <a:lnSpc>
                <a:spcPct val="90000"/>
              </a:lnSpc>
            </a:pPr>
            <a:r>
              <a:rPr lang="en-US"/>
              <a:t>Partition Functions</a:t>
            </a:r>
          </a:p>
          <a:p>
            <a:pPr lvl="1">
              <a:lnSpc>
                <a:spcPct val="90000"/>
              </a:lnSpc>
            </a:pPr>
            <a:r>
              <a:rPr lang="en-US"/>
              <a:t>Ensembles</a:t>
            </a:r>
          </a:p>
          <a:p>
            <a:pPr lvl="1">
              <a:lnSpc>
                <a:spcPct val="90000"/>
              </a:lnSpc>
            </a:pPr>
            <a:r>
              <a:rPr lang="en-US"/>
              <a:t>Thermodynamic Properties</a:t>
            </a:r>
          </a:p>
          <a:p>
            <a:pPr lvl="1">
              <a:lnSpc>
                <a:spcPct val="90000"/>
              </a:lnSpc>
            </a:pPr>
            <a:r>
              <a:rPr lang="en-US"/>
              <a:t>Polarization</a:t>
            </a:r>
          </a:p>
          <a:p>
            <a:pPr lvl="1">
              <a:lnSpc>
                <a:spcPct val="90000"/>
              </a:lnSpc>
            </a:pPr>
            <a:r>
              <a:rPr lang="en-US"/>
              <a:t>Molecular Interactions</a:t>
            </a:r>
          </a:p>
          <a:p>
            <a:pPr>
              <a:lnSpc>
                <a:spcPct val="90000"/>
              </a:lnSpc>
            </a:pPr>
            <a:r>
              <a:rPr lang="en-US"/>
              <a:t>Presentation date: </a:t>
            </a:r>
          </a:p>
          <a:p>
            <a:pPr>
              <a:lnSpc>
                <a:spcPct val="90000"/>
              </a:lnSpc>
              <a:buFont typeface="Wingdings" pitchFamily="2" charset="2"/>
              <a:buNone/>
            </a:pPr>
            <a:r>
              <a:rPr lang="en-US"/>
              <a:t>The exam-problems would be online 1-2 days before the exam date!</a:t>
            </a:r>
            <a:endParaRPr lang="th-TH"/>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64DEE428-2D98-4253-91AF-F98E56CD4DFF}" type="slidenum">
              <a:rPr lang="en-US"/>
              <a:pPr/>
              <a:t>28</a:t>
            </a:fld>
            <a:endParaRPr lang="th-TH"/>
          </a:p>
        </p:txBody>
      </p:sp>
      <p:sp>
        <p:nvSpPr>
          <p:cNvPr id="140292" name="Freeform 4"/>
          <p:cNvSpPr>
            <a:spLocks/>
          </p:cNvSpPr>
          <p:nvPr/>
        </p:nvSpPr>
        <p:spPr bwMode="auto">
          <a:xfrm>
            <a:off x="1558925" y="3371850"/>
            <a:ext cx="6253163" cy="1958975"/>
          </a:xfrm>
          <a:custGeom>
            <a:avLst/>
            <a:gdLst/>
            <a:ahLst/>
            <a:cxnLst>
              <a:cxn ang="0">
                <a:pos x="0" y="1179"/>
              </a:cxn>
              <a:cxn ang="0">
                <a:pos x="482" y="1038"/>
              </a:cxn>
              <a:cxn ang="0">
                <a:pos x="583" y="2"/>
              </a:cxn>
              <a:cxn ang="0">
                <a:pos x="705" y="1023"/>
              </a:cxn>
              <a:cxn ang="0">
                <a:pos x="900" y="274"/>
              </a:cxn>
              <a:cxn ang="0">
                <a:pos x="1127" y="637"/>
              </a:cxn>
              <a:cxn ang="0">
                <a:pos x="1481" y="359"/>
              </a:cxn>
              <a:cxn ang="0">
                <a:pos x="2063" y="483"/>
              </a:cxn>
              <a:cxn ang="0">
                <a:pos x="3939" y="455"/>
              </a:cxn>
            </a:cxnLst>
            <a:rect l="0" t="0" r="r" b="b"/>
            <a:pathLst>
              <a:path w="3939" h="1234">
                <a:moveTo>
                  <a:pt x="0" y="1179"/>
                </a:moveTo>
                <a:cubicBezTo>
                  <a:pt x="80" y="1155"/>
                  <a:pt x="385" y="1234"/>
                  <a:pt x="482" y="1038"/>
                </a:cubicBezTo>
                <a:cubicBezTo>
                  <a:pt x="579" y="842"/>
                  <a:pt x="546" y="4"/>
                  <a:pt x="583" y="2"/>
                </a:cubicBezTo>
                <a:cubicBezTo>
                  <a:pt x="620" y="0"/>
                  <a:pt x="652" y="978"/>
                  <a:pt x="705" y="1023"/>
                </a:cubicBezTo>
                <a:cubicBezTo>
                  <a:pt x="758" y="1068"/>
                  <a:pt x="830" y="338"/>
                  <a:pt x="900" y="274"/>
                </a:cubicBezTo>
                <a:cubicBezTo>
                  <a:pt x="970" y="210"/>
                  <a:pt x="1030" y="623"/>
                  <a:pt x="1127" y="637"/>
                </a:cubicBezTo>
                <a:cubicBezTo>
                  <a:pt x="1224" y="651"/>
                  <a:pt x="1325" y="385"/>
                  <a:pt x="1481" y="359"/>
                </a:cubicBezTo>
                <a:cubicBezTo>
                  <a:pt x="1637" y="333"/>
                  <a:pt x="1653" y="467"/>
                  <a:pt x="2063" y="483"/>
                </a:cubicBezTo>
                <a:cubicBezTo>
                  <a:pt x="2473" y="499"/>
                  <a:pt x="3548" y="461"/>
                  <a:pt x="3939" y="455"/>
                </a:cubicBezTo>
              </a:path>
            </a:pathLst>
          </a:custGeom>
          <a:noFill/>
          <a:ln w="19050" cap="flat" cmpd="sng">
            <a:solidFill>
              <a:schemeClr val="tx1"/>
            </a:solidFill>
            <a:prstDash val="sysDot"/>
            <a:round/>
            <a:headEnd/>
            <a:tailEnd/>
          </a:ln>
          <a:effectLst/>
        </p:spPr>
        <p:txBody>
          <a:bodyPr/>
          <a:lstStyle/>
          <a:p>
            <a:endParaRPr lang="th-TH"/>
          </a:p>
        </p:txBody>
      </p:sp>
      <p:sp>
        <p:nvSpPr>
          <p:cNvPr id="140293" name="Freeform 5"/>
          <p:cNvSpPr>
            <a:spLocks/>
          </p:cNvSpPr>
          <p:nvPr/>
        </p:nvSpPr>
        <p:spPr bwMode="auto">
          <a:xfrm>
            <a:off x="1547813" y="1989138"/>
            <a:ext cx="6224587" cy="3300412"/>
          </a:xfrm>
          <a:custGeom>
            <a:avLst/>
            <a:gdLst/>
            <a:ahLst/>
            <a:cxnLst>
              <a:cxn ang="0">
                <a:pos x="0" y="2009"/>
              </a:cxn>
              <a:cxn ang="0">
                <a:pos x="900" y="1918"/>
              </a:cxn>
              <a:cxn ang="0">
                <a:pos x="1041" y="1040"/>
              </a:cxn>
              <a:cxn ang="0">
                <a:pos x="1089" y="59"/>
              </a:cxn>
              <a:cxn ang="0">
                <a:pos x="1270" y="1395"/>
              </a:cxn>
              <a:cxn ang="0">
                <a:pos x="1764" y="1189"/>
              </a:cxn>
              <a:cxn ang="0">
                <a:pos x="2169" y="1383"/>
              </a:cxn>
              <a:cxn ang="0">
                <a:pos x="2676" y="1238"/>
              </a:cxn>
              <a:cxn ang="0">
                <a:pos x="3130" y="1329"/>
              </a:cxn>
              <a:cxn ang="0">
                <a:pos x="3921" y="1333"/>
              </a:cxn>
            </a:cxnLst>
            <a:rect l="0" t="0" r="r" b="b"/>
            <a:pathLst>
              <a:path w="3921" h="2079">
                <a:moveTo>
                  <a:pt x="0" y="2009"/>
                </a:moveTo>
                <a:cubicBezTo>
                  <a:pt x="150" y="1994"/>
                  <a:pt x="727" y="2079"/>
                  <a:pt x="900" y="1918"/>
                </a:cubicBezTo>
                <a:cubicBezTo>
                  <a:pt x="1073" y="1757"/>
                  <a:pt x="1010" y="1350"/>
                  <a:pt x="1041" y="1040"/>
                </a:cubicBezTo>
                <a:cubicBezTo>
                  <a:pt x="1072" y="730"/>
                  <a:pt x="1051" y="0"/>
                  <a:pt x="1089" y="59"/>
                </a:cubicBezTo>
                <a:cubicBezTo>
                  <a:pt x="1127" y="118"/>
                  <a:pt x="1158" y="1207"/>
                  <a:pt x="1270" y="1395"/>
                </a:cubicBezTo>
                <a:cubicBezTo>
                  <a:pt x="1382" y="1583"/>
                  <a:pt x="1614" y="1191"/>
                  <a:pt x="1764" y="1189"/>
                </a:cubicBezTo>
                <a:cubicBezTo>
                  <a:pt x="1914" y="1187"/>
                  <a:pt x="2017" y="1375"/>
                  <a:pt x="2169" y="1383"/>
                </a:cubicBezTo>
                <a:cubicBezTo>
                  <a:pt x="2321" y="1391"/>
                  <a:pt x="2516" y="1247"/>
                  <a:pt x="2676" y="1238"/>
                </a:cubicBezTo>
                <a:cubicBezTo>
                  <a:pt x="2836" y="1229"/>
                  <a:pt x="2923" y="1313"/>
                  <a:pt x="3130" y="1329"/>
                </a:cubicBezTo>
                <a:cubicBezTo>
                  <a:pt x="3337" y="1345"/>
                  <a:pt x="3756" y="1332"/>
                  <a:pt x="3921" y="1333"/>
                </a:cubicBezTo>
              </a:path>
            </a:pathLst>
          </a:custGeom>
          <a:noFill/>
          <a:ln w="19050" cap="flat" cmpd="sng">
            <a:solidFill>
              <a:schemeClr val="tx1"/>
            </a:solidFill>
            <a:prstDash val="dash"/>
            <a:round/>
            <a:headEnd/>
            <a:tailEnd/>
          </a:ln>
          <a:effectLst/>
        </p:spPr>
        <p:txBody>
          <a:bodyPr/>
          <a:lstStyle/>
          <a:p>
            <a:endParaRPr lang="th-TH"/>
          </a:p>
        </p:txBody>
      </p:sp>
      <p:sp>
        <p:nvSpPr>
          <p:cNvPr id="140294" name="Freeform 6"/>
          <p:cNvSpPr>
            <a:spLocks/>
          </p:cNvSpPr>
          <p:nvPr/>
        </p:nvSpPr>
        <p:spPr bwMode="auto">
          <a:xfrm>
            <a:off x="1547813" y="692150"/>
            <a:ext cx="6235700" cy="4959350"/>
          </a:xfrm>
          <a:custGeom>
            <a:avLst/>
            <a:gdLst/>
            <a:ahLst/>
            <a:cxnLst>
              <a:cxn ang="0">
                <a:pos x="0" y="2855"/>
              </a:cxn>
              <a:cxn ang="0">
                <a:pos x="294" y="2491"/>
              </a:cxn>
              <a:cxn ang="0">
                <a:pos x="347" y="49"/>
              </a:cxn>
              <a:cxn ang="0">
                <a:pos x="481" y="2782"/>
              </a:cxn>
              <a:cxn ang="0">
                <a:pos x="662" y="2102"/>
              </a:cxn>
              <a:cxn ang="0">
                <a:pos x="952" y="2718"/>
              </a:cxn>
              <a:cxn ang="0">
                <a:pos x="1246" y="1807"/>
              </a:cxn>
              <a:cxn ang="0">
                <a:pos x="1569" y="2193"/>
              </a:cxn>
              <a:cxn ang="0">
                <a:pos x="2068" y="2147"/>
              </a:cxn>
              <a:cxn ang="0">
                <a:pos x="2840" y="2147"/>
              </a:cxn>
              <a:cxn ang="0">
                <a:pos x="3928" y="2147"/>
              </a:cxn>
            </a:cxnLst>
            <a:rect l="0" t="0" r="r" b="b"/>
            <a:pathLst>
              <a:path w="3928" h="3124">
                <a:moveTo>
                  <a:pt x="0" y="2855"/>
                </a:moveTo>
                <a:cubicBezTo>
                  <a:pt x="49" y="2794"/>
                  <a:pt x="236" y="2959"/>
                  <a:pt x="294" y="2491"/>
                </a:cubicBezTo>
                <a:cubicBezTo>
                  <a:pt x="352" y="2023"/>
                  <a:pt x="316" y="0"/>
                  <a:pt x="347" y="49"/>
                </a:cubicBezTo>
                <a:cubicBezTo>
                  <a:pt x="378" y="98"/>
                  <a:pt x="429" y="2440"/>
                  <a:pt x="481" y="2782"/>
                </a:cubicBezTo>
                <a:cubicBezTo>
                  <a:pt x="533" y="3124"/>
                  <a:pt x="584" y="2113"/>
                  <a:pt x="662" y="2102"/>
                </a:cubicBezTo>
                <a:cubicBezTo>
                  <a:pt x="740" y="2091"/>
                  <a:pt x="855" y="2767"/>
                  <a:pt x="952" y="2718"/>
                </a:cubicBezTo>
                <a:cubicBezTo>
                  <a:pt x="1049" y="2669"/>
                  <a:pt x="1143" y="1894"/>
                  <a:pt x="1246" y="1807"/>
                </a:cubicBezTo>
                <a:cubicBezTo>
                  <a:pt x="1349" y="1720"/>
                  <a:pt x="1432" y="2136"/>
                  <a:pt x="1569" y="2193"/>
                </a:cubicBezTo>
                <a:cubicBezTo>
                  <a:pt x="1706" y="2250"/>
                  <a:pt x="1856" y="2155"/>
                  <a:pt x="2068" y="2147"/>
                </a:cubicBezTo>
                <a:cubicBezTo>
                  <a:pt x="2280" y="2139"/>
                  <a:pt x="2530" y="2147"/>
                  <a:pt x="2840" y="2147"/>
                </a:cubicBezTo>
                <a:cubicBezTo>
                  <a:pt x="3150" y="2147"/>
                  <a:pt x="3539" y="2147"/>
                  <a:pt x="3928" y="2147"/>
                </a:cubicBezTo>
              </a:path>
            </a:pathLst>
          </a:custGeom>
          <a:noFill/>
          <a:ln w="28575" cmpd="sng">
            <a:solidFill>
              <a:schemeClr val="tx1"/>
            </a:solidFill>
            <a:round/>
            <a:headEnd/>
            <a:tailEnd/>
          </a:ln>
          <a:effectLst/>
        </p:spPr>
        <p:txBody>
          <a:bodyPr/>
          <a:lstStyle/>
          <a:p>
            <a:endParaRPr lang="th-TH"/>
          </a:p>
        </p:txBody>
      </p:sp>
      <p:sp>
        <p:nvSpPr>
          <p:cNvPr id="140295" name="Rectangle 7"/>
          <p:cNvSpPr>
            <a:spLocks noChangeArrowheads="1"/>
          </p:cNvSpPr>
          <p:nvPr/>
        </p:nvSpPr>
        <p:spPr bwMode="auto">
          <a:xfrm>
            <a:off x="1547813" y="620713"/>
            <a:ext cx="6264275" cy="4608512"/>
          </a:xfrm>
          <a:prstGeom prst="rect">
            <a:avLst/>
          </a:prstGeom>
          <a:noFill/>
          <a:ln w="28575">
            <a:solidFill>
              <a:schemeClr val="tx1"/>
            </a:solidFill>
            <a:miter lim="800000"/>
            <a:headEnd/>
            <a:tailEnd/>
          </a:ln>
          <a:effectLst/>
        </p:spPr>
        <p:txBody>
          <a:bodyPr wrap="none" anchor="ctr"/>
          <a:lstStyle/>
          <a:p>
            <a:endParaRPr lang="th-TH"/>
          </a:p>
        </p:txBody>
      </p:sp>
      <p:sp>
        <p:nvSpPr>
          <p:cNvPr id="140296" name="Text Box 8"/>
          <p:cNvSpPr txBox="1">
            <a:spLocks noChangeArrowheads="1"/>
          </p:cNvSpPr>
          <p:nvPr/>
        </p:nvSpPr>
        <p:spPr bwMode="auto">
          <a:xfrm rot="16200000">
            <a:off x="331788" y="2700337"/>
            <a:ext cx="935038" cy="519113"/>
          </a:xfrm>
          <a:prstGeom prst="rect">
            <a:avLst/>
          </a:prstGeom>
          <a:noFill/>
          <a:ln w="9525">
            <a:noFill/>
            <a:miter lim="800000"/>
            <a:headEnd/>
            <a:tailEnd/>
          </a:ln>
          <a:effectLst/>
        </p:spPr>
        <p:txBody>
          <a:bodyPr>
            <a:spAutoFit/>
          </a:bodyPr>
          <a:lstStyle/>
          <a:p>
            <a:pPr>
              <a:spcBef>
                <a:spcPct val="50000"/>
              </a:spcBef>
            </a:pPr>
            <a:r>
              <a:rPr lang="en-US" sz="2800"/>
              <a:t>g(r)</a:t>
            </a:r>
            <a:endParaRPr lang="th-TH" sz="2800"/>
          </a:p>
        </p:txBody>
      </p:sp>
      <p:sp>
        <p:nvSpPr>
          <p:cNvPr id="140297" name="Text Box 9"/>
          <p:cNvSpPr txBox="1">
            <a:spLocks noChangeArrowheads="1"/>
          </p:cNvSpPr>
          <p:nvPr/>
        </p:nvSpPr>
        <p:spPr bwMode="auto">
          <a:xfrm>
            <a:off x="1042988" y="695325"/>
            <a:ext cx="792162" cy="4678363"/>
          </a:xfrm>
          <a:prstGeom prst="rect">
            <a:avLst/>
          </a:prstGeom>
          <a:noFill/>
          <a:ln w="9525">
            <a:noFill/>
            <a:miter lim="800000"/>
            <a:headEnd/>
            <a:tailEnd/>
          </a:ln>
          <a:effectLst/>
        </p:spPr>
        <p:txBody>
          <a:bodyPr>
            <a:spAutoFit/>
          </a:bodyPr>
          <a:lstStyle/>
          <a:p>
            <a:pPr>
              <a:lnSpc>
                <a:spcPct val="115000"/>
              </a:lnSpc>
              <a:spcBef>
                <a:spcPct val="105000"/>
              </a:spcBef>
            </a:pPr>
            <a:r>
              <a:rPr lang="en-US" sz="1600"/>
              <a:t>4.0 –</a:t>
            </a:r>
          </a:p>
          <a:p>
            <a:pPr>
              <a:lnSpc>
                <a:spcPct val="115000"/>
              </a:lnSpc>
              <a:spcBef>
                <a:spcPct val="105000"/>
              </a:spcBef>
            </a:pPr>
            <a:r>
              <a:rPr lang="en-US" sz="1600"/>
              <a:t>3.5 –</a:t>
            </a:r>
          </a:p>
          <a:p>
            <a:pPr>
              <a:lnSpc>
                <a:spcPct val="115000"/>
              </a:lnSpc>
              <a:spcBef>
                <a:spcPct val="105000"/>
              </a:spcBef>
            </a:pPr>
            <a:r>
              <a:rPr lang="en-US" sz="1600"/>
              <a:t>3.0 –</a:t>
            </a:r>
          </a:p>
          <a:p>
            <a:pPr>
              <a:lnSpc>
                <a:spcPct val="115000"/>
              </a:lnSpc>
              <a:spcBef>
                <a:spcPct val="105000"/>
              </a:spcBef>
            </a:pPr>
            <a:r>
              <a:rPr lang="en-US" sz="1600"/>
              <a:t>2.5 –</a:t>
            </a:r>
          </a:p>
          <a:p>
            <a:pPr>
              <a:lnSpc>
                <a:spcPct val="115000"/>
              </a:lnSpc>
              <a:spcBef>
                <a:spcPct val="105000"/>
              </a:spcBef>
            </a:pPr>
            <a:r>
              <a:rPr lang="en-US" sz="1600"/>
              <a:t>2.0 –</a:t>
            </a:r>
          </a:p>
          <a:p>
            <a:pPr>
              <a:lnSpc>
                <a:spcPct val="115000"/>
              </a:lnSpc>
              <a:spcBef>
                <a:spcPct val="105000"/>
              </a:spcBef>
            </a:pPr>
            <a:r>
              <a:rPr lang="en-US" sz="1600"/>
              <a:t>1.5 –</a:t>
            </a:r>
          </a:p>
          <a:p>
            <a:pPr>
              <a:lnSpc>
                <a:spcPct val="115000"/>
              </a:lnSpc>
              <a:spcBef>
                <a:spcPct val="105000"/>
              </a:spcBef>
            </a:pPr>
            <a:r>
              <a:rPr lang="en-US" sz="1600"/>
              <a:t>1.0 –</a:t>
            </a:r>
          </a:p>
          <a:p>
            <a:pPr>
              <a:lnSpc>
                <a:spcPct val="115000"/>
              </a:lnSpc>
              <a:spcBef>
                <a:spcPct val="105000"/>
              </a:spcBef>
            </a:pPr>
            <a:r>
              <a:rPr lang="en-US" sz="1600"/>
              <a:t>0.5 –</a:t>
            </a:r>
          </a:p>
          <a:p>
            <a:pPr>
              <a:lnSpc>
                <a:spcPct val="115000"/>
              </a:lnSpc>
              <a:spcBef>
                <a:spcPct val="105000"/>
              </a:spcBef>
            </a:pPr>
            <a:r>
              <a:rPr lang="en-US" sz="1600"/>
              <a:t>0.0 –</a:t>
            </a:r>
            <a:endParaRPr lang="th-TH" sz="1600"/>
          </a:p>
        </p:txBody>
      </p:sp>
      <p:sp>
        <p:nvSpPr>
          <p:cNvPr id="140298" name="Text Box 10"/>
          <p:cNvSpPr txBox="1">
            <a:spLocks noChangeArrowheads="1"/>
          </p:cNvSpPr>
          <p:nvPr/>
        </p:nvSpPr>
        <p:spPr bwMode="auto">
          <a:xfrm>
            <a:off x="1441450" y="5138738"/>
            <a:ext cx="6265863" cy="547687"/>
          </a:xfrm>
          <a:prstGeom prst="rect">
            <a:avLst/>
          </a:prstGeom>
          <a:noFill/>
          <a:ln w="9525">
            <a:noFill/>
            <a:miter lim="800000"/>
            <a:headEnd/>
            <a:tailEnd/>
          </a:ln>
          <a:effectLst/>
        </p:spPr>
        <p:txBody>
          <a:bodyPr>
            <a:spAutoFit/>
          </a:bodyPr>
          <a:lstStyle/>
          <a:p>
            <a:pPr>
              <a:lnSpc>
                <a:spcPct val="115000"/>
              </a:lnSpc>
            </a:pPr>
            <a:r>
              <a:rPr lang="en-US" sz="1000" b="1"/>
              <a:t>|	|	|	|	|	|	|</a:t>
            </a:r>
          </a:p>
          <a:p>
            <a:pPr>
              <a:lnSpc>
                <a:spcPct val="115000"/>
              </a:lnSpc>
            </a:pPr>
            <a:r>
              <a:rPr lang="en-US" sz="1600"/>
              <a:t>0.0	0.2	0.4	0.6	0.8	1.0	1.2</a:t>
            </a:r>
            <a:endParaRPr lang="th-TH" sz="1600"/>
          </a:p>
        </p:txBody>
      </p:sp>
      <p:sp>
        <p:nvSpPr>
          <p:cNvPr id="140299" name="Text Box 11"/>
          <p:cNvSpPr txBox="1">
            <a:spLocks noChangeArrowheads="1"/>
          </p:cNvSpPr>
          <p:nvPr/>
        </p:nvSpPr>
        <p:spPr bwMode="auto">
          <a:xfrm>
            <a:off x="3405188" y="5668963"/>
            <a:ext cx="3497262" cy="396875"/>
          </a:xfrm>
          <a:prstGeom prst="rect">
            <a:avLst/>
          </a:prstGeom>
          <a:noFill/>
          <a:ln w="9525">
            <a:noFill/>
            <a:miter lim="800000"/>
            <a:headEnd/>
            <a:tailEnd/>
          </a:ln>
          <a:effectLst/>
        </p:spPr>
        <p:txBody>
          <a:bodyPr>
            <a:spAutoFit/>
          </a:bodyPr>
          <a:lstStyle/>
          <a:p>
            <a:pPr>
              <a:spcBef>
                <a:spcPct val="50000"/>
              </a:spcBef>
            </a:pPr>
            <a:r>
              <a:rPr lang="en-US" sz="2000"/>
              <a:t>Distance (nm)</a:t>
            </a:r>
            <a:endParaRPr lang="th-TH" sz="2000"/>
          </a:p>
        </p:txBody>
      </p:sp>
      <p:sp>
        <p:nvSpPr>
          <p:cNvPr id="140300" name="Text Box 12"/>
          <p:cNvSpPr txBox="1">
            <a:spLocks noChangeArrowheads="1"/>
          </p:cNvSpPr>
          <p:nvPr/>
        </p:nvSpPr>
        <p:spPr bwMode="auto">
          <a:xfrm>
            <a:off x="3371850" y="685800"/>
            <a:ext cx="4410075" cy="822325"/>
          </a:xfrm>
          <a:prstGeom prst="rect">
            <a:avLst/>
          </a:prstGeom>
          <a:noFill/>
          <a:ln w="9525">
            <a:noFill/>
            <a:miter lim="800000"/>
            <a:headEnd/>
            <a:tailEnd/>
          </a:ln>
          <a:effectLst/>
        </p:spPr>
        <p:txBody>
          <a:bodyPr>
            <a:spAutoFit/>
          </a:bodyPr>
          <a:lstStyle/>
          <a:p>
            <a:pPr>
              <a:spcBef>
                <a:spcPct val="50000"/>
              </a:spcBef>
            </a:pPr>
            <a:r>
              <a:rPr lang="en-US" sz="2400" i="1"/>
              <a:t>Radial Distribution Function of water at 298 K</a:t>
            </a:r>
            <a:endParaRPr lang="th-TH" sz="2400" i="1"/>
          </a:p>
        </p:txBody>
      </p:sp>
      <p:sp>
        <p:nvSpPr>
          <p:cNvPr id="140301" name="Text Box 13"/>
          <p:cNvSpPr txBox="1">
            <a:spLocks noChangeArrowheads="1"/>
          </p:cNvSpPr>
          <p:nvPr/>
        </p:nvSpPr>
        <p:spPr bwMode="auto">
          <a:xfrm>
            <a:off x="2314575" y="2933700"/>
            <a:ext cx="1628775" cy="457200"/>
          </a:xfrm>
          <a:prstGeom prst="rect">
            <a:avLst/>
          </a:prstGeom>
          <a:noFill/>
          <a:ln w="9525">
            <a:noFill/>
            <a:miter lim="800000"/>
            <a:headEnd/>
            <a:tailEnd/>
          </a:ln>
          <a:effectLst/>
        </p:spPr>
        <p:txBody>
          <a:bodyPr>
            <a:spAutoFit/>
          </a:bodyPr>
          <a:lstStyle/>
          <a:p>
            <a:pPr>
              <a:spcBef>
                <a:spcPct val="50000"/>
              </a:spcBef>
            </a:pPr>
            <a:r>
              <a:rPr lang="en-US" sz="2400"/>
              <a:t>g</a:t>
            </a:r>
            <a:r>
              <a:rPr lang="en-US" sz="2400" baseline="-25000"/>
              <a:t>HH</a:t>
            </a:r>
            <a:endParaRPr lang="th-TH" sz="2400" baseline="-25000"/>
          </a:p>
        </p:txBody>
      </p:sp>
      <p:sp>
        <p:nvSpPr>
          <p:cNvPr id="140302" name="Text Box 14"/>
          <p:cNvSpPr txBox="1">
            <a:spLocks noChangeArrowheads="1"/>
          </p:cNvSpPr>
          <p:nvPr/>
        </p:nvSpPr>
        <p:spPr bwMode="auto">
          <a:xfrm>
            <a:off x="2168525" y="1416050"/>
            <a:ext cx="1628775" cy="457200"/>
          </a:xfrm>
          <a:prstGeom prst="rect">
            <a:avLst/>
          </a:prstGeom>
          <a:noFill/>
          <a:ln w="9525">
            <a:noFill/>
            <a:miter lim="800000"/>
            <a:headEnd/>
            <a:tailEnd/>
          </a:ln>
          <a:effectLst/>
        </p:spPr>
        <p:txBody>
          <a:bodyPr>
            <a:spAutoFit/>
          </a:bodyPr>
          <a:lstStyle/>
          <a:p>
            <a:pPr>
              <a:spcBef>
                <a:spcPct val="50000"/>
              </a:spcBef>
            </a:pPr>
            <a:r>
              <a:rPr lang="en-US" sz="2400"/>
              <a:t>g</a:t>
            </a:r>
            <a:r>
              <a:rPr lang="en-US" sz="2400" baseline="-25000"/>
              <a:t>OH</a:t>
            </a:r>
            <a:endParaRPr lang="th-TH" sz="2400" baseline="-25000"/>
          </a:p>
        </p:txBody>
      </p:sp>
      <p:sp>
        <p:nvSpPr>
          <p:cNvPr id="140303" name="Text Box 15"/>
          <p:cNvSpPr txBox="1">
            <a:spLocks noChangeArrowheads="1"/>
          </p:cNvSpPr>
          <p:nvPr/>
        </p:nvSpPr>
        <p:spPr bwMode="auto">
          <a:xfrm>
            <a:off x="3321050" y="2292350"/>
            <a:ext cx="1628775" cy="457200"/>
          </a:xfrm>
          <a:prstGeom prst="rect">
            <a:avLst/>
          </a:prstGeom>
          <a:noFill/>
          <a:ln w="9525">
            <a:noFill/>
            <a:miter lim="800000"/>
            <a:headEnd/>
            <a:tailEnd/>
          </a:ln>
          <a:effectLst/>
        </p:spPr>
        <p:txBody>
          <a:bodyPr>
            <a:spAutoFit/>
          </a:bodyPr>
          <a:lstStyle/>
          <a:p>
            <a:pPr>
              <a:spcBef>
                <a:spcPct val="50000"/>
              </a:spcBef>
            </a:pPr>
            <a:r>
              <a:rPr lang="en-US" sz="2400"/>
              <a:t>g</a:t>
            </a:r>
            <a:r>
              <a:rPr lang="en-US" sz="2400" baseline="-25000"/>
              <a:t>OO</a:t>
            </a:r>
            <a:endParaRPr lang="th-TH" sz="2400" baseline="-2500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z="7200" b="1" smtClean="0">
                <a:solidFill>
                  <a:srgbClr val="FFC000"/>
                </a:solidFill>
                <a:latin typeface="TH Sarabun New" pitchFamily="34" charset="-34"/>
                <a:cs typeface="TH Sarabun New" pitchFamily="34" charset="-34"/>
              </a:rPr>
              <a:t>คำถาม 16</a:t>
            </a:r>
            <a:endParaRPr lang="th-TH" sz="7200" b="1">
              <a:solidFill>
                <a:srgbClr val="FFC000"/>
              </a:solidFill>
              <a:latin typeface="TH Sarabun New" pitchFamily="34" charset="-34"/>
              <a:cs typeface="TH Sarabun New" pitchFamily="34" charset="-34"/>
            </a:endParaRPr>
          </a:p>
        </p:txBody>
      </p:sp>
      <p:sp>
        <p:nvSpPr>
          <p:cNvPr id="3" name="Content Placeholder 2"/>
          <p:cNvSpPr>
            <a:spLocks noGrp="1"/>
          </p:cNvSpPr>
          <p:nvPr>
            <p:ph idx="1"/>
          </p:nvPr>
        </p:nvSpPr>
        <p:spPr/>
        <p:txBody>
          <a:bodyPr/>
          <a:lstStyle/>
          <a:p>
            <a:r>
              <a:rPr lang="th-TH" sz="4800" b="1" smtClean="0">
                <a:latin typeface="TH SarabunPSK" pitchFamily="34" charset="-34"/>
                <a:cs typeface="TH SarabunPSK" pitchFamily="34" charset="-34"/>
              </a:rPr>
              <a:t>การจำลองแบบคืออะไร</a:t>
            </a:r>
          </a:p>
          <a:p>
            <a:r>
              <a:rPr lang="en-US" sz="4800" b="1" smtClean="0">
                <a:latin typeface="TH SarabunPSK" pitchFamily="34" charset="-34"/>
                <a:cs typeface="TH SarabunPSK" pitchFamily="34" charset="-34"/>
              </a:rPr>
              <a:t>MD </a:t>
            </a:r>
            <a:r>
              <a:rPr lang="th-TH" sz="4800" b="1" smtClean="0">
                <a:latin typeface="TH SarabunPSK" pitchFamily="34" charset="-34"/>
                <a:cs typeface="TH SarabunPSK" pitchFamily="34" charset="-34"/>
              </a:rPr>
              <a:t>ใช้อะไรเป็นตัวกำหนดการเปลี่ยนแปลง</a:t>
            </a:r>
          </a:p>
          <a:p>
            <a:r>
              <a:rPr lang="en-US" sz="4800" b="1" smtClean="0">
                <a:latin typeface="TH SarabunPSK" pitchFamily="34" charset="-34"/>
                <a:cs typeface="TH SarabunPSK" pitchFamily="34" charset="-34"/>
              </a:rPr>
              <a:t>MC </a:t>
            </a:r>
            <a:r>
              <a:rPr lang="th-TH" sz="4800" b="1" smtClean="0">
                <a:latin typeface="TH SarabunPSK" pitchFamily="34" charset="-34"/>
                <a:cs typeface="TH SarabunPSK" pitchFamily="34" charset="-34"/>
              </a:rPr>
              <a:t>ใช้อะไรเป็นตัวกำหนดการเปลี่ยนแปลง</a:t>
            </a:r>
            <a:endParaRPr lang="th-TH" sz="4800" b="1">
              <a:latin typeface="TH SarabunPSK" pitchFamily="34" charset="-34"/>
              <a:cs typeface="TH SarabunPSK" pitchFamily="34" charset="-34"/>
            </a:endParaRPr>
          </a:p>
        </p:txBody>
      </p:sp>
      <p:sp>
        <p:nvSpPr>
          <p:cNvPr id="4" name="Slide Number Placeholder 3"/>
          <p:cNvSpPr>
            <a:spLocks noGrp="1"/>
          </p:cNvSpPr>
          <p:nvPr>
            <p:ph type="sldNum" sz="quarter" idx="12"/>
          </p:nvPr>
        </p:nvSpPr>
        <p:spPr/>
        <p:txBody>
          <a:bodyPr/>
          <a:lstStyle/>
          <a:p>
            <a:fld id="{A8AAF71C-08A3-4329-B21A-1D11D0541111}" type="slidenum">
              <a:rPr lang="en-US" smtClean="0"/>
              <a:pPr/>
              <a:t>3</a:t>
            </a:fld>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3133639E-3B12-493A-B356-FB5A2FD8004C}" type="slidenum">
              <a:rPr lang="en-US"/>
              <a:pPr/>
              <a:t>4</a:t>
            </a:fld>
            <a:endParaRPr lang="th-TH"/>
          </a:p>
        </p:txBody>
      </p:sp>
      <p:sp>
        <p:nvSpPr>
          <p:cNvPr id="117762" name="Rectangle 2"/>
          <p:cNvSpPr>
            <a:spLocks noGrp="1" noChangeArrowheads="1"/>
          </p:cNvSpPr>
          <p:nvPr>
            <p:ph type="title"/>
          </p:nvPr>
        </p:nvSpPr>
        <p:spPr/>
        <p:txBody>
          <a:bodyPr/>
          <a:lstStyle/>
          <a:p>
            <a:r>
              <a:rPr lang="en-US" sz="3600"/>
              <a:t>Statistical Mechanics</a:t>
            </a:r>
            <a:endParaRPr lang="th-TH" sz="3600"/>
          </a:p>
        </p:txBody>
      </p:sp>
      <p:sp>
        <p:nvSpPr>
          <p:cNvPr id="117763" name="Rectangle 3"/>
          <p:cNvSpPr>
            <a:spLocks noGrp="1" noChangeArrowheads="1"/>
          </p:cNvSpPr>
          <p:nvPr>
            <p:ph type="body" idx="1"/>
          </p:nvPr>
        </p:nvSpPr>
        <p:spPr/>
        <p:txBody>
          <a:bodyPr/>
          <a:lstStyle/>
          <a:p>
            <a:r>
              <a:rPr lang="en-US"/>
              <a:t>Individual Molecular Properties</a:t>
            </a:r>
          </a:p>
          <a:p>
            <a:pPr lvl="1"/>
            <a:r>
              <a:rPr lang="en-US"/>
              <a:t>Modes of motions; Energy levels</a:t>
            </a:r>
          </a:p>
          <a:p>
            <a:r>
              <a:rPr lang="en-US"/>
              <a:t>State Variables</a:t>
            </a:r>
          </a:p>
          <a:p>
            <a:pPr lvl="1"/>
            <a:r>
              <a:rPr lang="en-US"/>
              <a:t>T, V, P etc.</a:t>
            </a:r>
          </a:p>
        </p:txBody>
      </p:sp>
      <p:grpSp>
        <p:nvGrpSpPr>
          <p:cNvPr id="117770" name="Group 10"/>
          <p:cNvGrpSpPr>
            <a:grpSpLocks/>
          </p:cNvGrpSpPr>
          <p:nvPr/>
        </p:nvGrpSpPr>
        <p:grpSpPr bwMode="auto">
          <a:xfrm>
            <a:off x="2749550" y="3292475"/>
            <a:ext cx="3611563" cy="1373188"/>
            <a:chOff x="1732" y="2074"/>
            <a:chExt cx="2275" cy="865"/>
          </a:xfrm>
        </p:grpSpPr>
        <p:sp>
          <p:nvSpPr>
            <p:cNvPr id="117764" name="Rectangle 4"/>
            <p:cNvSpPr>
              <a:spLocks noChangeArrowheads="1"/>
            </p:cNvSpPr>
            <p:nvPr/>
          </p:nvSpPr>
          <p:spPr bwMode="auto">
            <a:xfrm>
              <a:off x="1732" y="2479"/>
              <a:ext cx="2275" cy="460"/>
            </a:xfrm>
            <a:prstGeom prst="rect">
              <a:avLst/>
            </a:prstGeom>
            <a:noFill/>
            <a:ln w="9525">
              <a:solidFill>
                <a:schemeClr val="folHlink"/>
              </a:solidFill>
              <a:miter lim="800000"/>
              <a:headEnd/>
              <a:tailEnd/>
            </a:ln>
            <a:effectLst/>
          </p:spPr>
          <p:txBody>
            <a:bodyPr/>
            <a:lstStyle/>
            <a:p>
              <a:pPr marL="342900" indent="-342900" algn="ctr">
                <a:spcBef>
                  <a:spcPct val="20000"/>
                </a:spcBef>
                <a:buClr>
                  <a:srgbClr val="FFFF00"/>
                </a:buClr>
                <a:buSzPct val="75000"/>
                <a:buFont typeface="Wingdings" pitchFamily="2" charset="2"/>
                <a:buNone/>
              </a:pPr>
              <a:r>
                <a:rPr lang="en-US" sz="3200">
                  <a:effectLst>
                    <a:outerShdw blurRad="38100" dist="38100" dir="2700000" algn="tl">
                      <a:srgbClr val="010199"/>
                    </a:outerShdw>
                  </a:effectLst>
                </a:rPr>
                <a:t>Partition function</a:t>
              </a:r>
            </a:p>
          </p:txBody>
        </p:sp>
        <p:sp>
          <p:nvSpPr>
            <p:cNvPr id="117767" name="AutoShape 7"/>
            <p:cNvSpPr>
              <a:spLocks noChangeArrowheads="1"/>
            </p:cNvSpPr>
            <p:nvPr/>
          </p:nvSpPr>
          <p:spPr bwMode="auto">
            <a:xfrm>
              <a:off x="2662" y="2074"/>
              <a:ext cx="436" cy="327"/>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th-TH"/>
            </a:p>
          </p:txBody>
        </p:sp>
      </p:grpSp>
      <p:grpSp>
        <p:nvGrpSpPr>
          <p:cNvPr id="117771" name="Group 11"/>
          <p:cNvGrpSpPr>
            <a:grpSpLocks/>
          </p:cNvGrpSpPr>
          <p:nvPr/>
        </p:nvGrpSpPr>
        <p:grpSpPr bwMode="auto">
          <a:xfrm>
            <a:off x="2741613" y="4772025"/>
            <a:ext cx="3659187" cy="1801813"/>
            <a:chOff x="1727" y="3006"/>
            <a:chExt cx="2305" cy="1135"/>
          </a:xfrm>
        </p:grpSpPr>
        <p:sp>
          <p:nvSpPr>
            <p:cNvPr id="117765" name="Rectangle 5"/>
            <p:cNvSpPr>
              <a:spLocks noChangeArrowheads="1"/>
            </p:cNvSpPr>
            <p:nvPr/>
          </p:nvSpPr>
          <p:spPr bwMode="auto">
            <a:xfrm>
              <a:off x="1727" y="3393"/>
              <a:ext cx="2305" cy="748"/>
            </a:xfrm>
            <a:prstGeom prst="rect">
              <a:avLst/>
            </a:prstGeom>
            <a:noFill/>
            <a:ln w="9525">
              <a:solidFill>
                <a:schemeClr val="folHlink"/>
              </a:solidFill>
              <a:miter lim="800000"/>
              <a:headEnd/>
              <a:tailEnd/>
            </a:ln>
            <a:effectLst/>
          </p:spPr>
          <p:txBody>
            <a:bodyPr/>
            <a:lstStyle/>
            <a:p>
              <a:pPr algn="ctr">
                <a:spcBef>
                  <a:spcPct val="20000"/>
                </a:spcBef>
                <a:buClr>
                  <a:srgbClr val="FFFF00"/>
                </a:buClr>
                <a:buSzPct val="75000"/>
                <a:buFont typeface="Wingdings" pitchFamily="2" charset="2"/>
                <a:buNone/>
              </a:pPr>
              <a:r>
                <a:rPr lang="en-US" sz="3200">
                  <a:effectLst>
                    <a:outerShdw blurRad="38100" dist="38100" dir="2700000" algn="tl">
                      <a:srgbClr val="010199"/>
                    </a:outerShdw>
                  </a:effectLst>
                </a:rPr>
                <a:t>Thermodynamics Properties</a:t>
              </a:r>
              <a:endParaRPr lang="th-TH" sz="3200">
                <a:effectLst>
                  <a:outerShdw blurRad="38100" dist="38100" dir="2700000" algn="tl">
                    <a:srgbClr val="010199"/>
                  </a:outerShdw>
                </a:effectLst>
              </a:endParaRPr>
            </a:p>
          </p:txBody>
        </p:sp>
        <p:sp>
          <p:nvSpPr>
            <p:cNvPr id="117768" name="AutoShape 8"/>
            <p:cNvSpPr>
              <a:spLocks noChangeArrowheads="1"/>
            </p:cNvSpPr>
            <p:nvPr/>
          </p:nvSpPr>
          <p:spPr bwMode="auto">
            <a:xfrm>
              <a:off x="2662" y="3006"/>
              <a:ext cx="436" cy="318"/>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th-TH"/>
            </a:p>
          </p:txBody>
        </p:sp>
      </p:grpSp>
      <p:sp>
        <p:nvSpPr>
          <p:cNvPr id="117769" name="Text Box 9"/>
          <p:cNvSpPr txBox="1">
            <a:spLocks noChangeArrowheads="1"/>
          </p:cNvSpPr>
          <p:nvPr/>
        </p:nvSpPr>
        <p:spPr bwMode="auto">
          <a:xfrm>
            <a:off x="6637338" y="4510088"/>
            <a:ext cx="2506662" cy="822325"/>
          </a:xfrm>
          <a:prstGeom prst="rect">
            <a:avLst/>
          </a:prstGeom>
          <a:noFill/>
          <a:ln w="9525">
            <a:noFill/>
            <a:miter lim="800000"/>
            <a:headEnd/>
            <a:tailEnd/>
          </a:ln>
          <a:effectLst/>
        </p:spPr>
        <p:txBody>
          <a:bodyPr>
            <a:spAutoFit/>
          </a:bodyPr>
          <a:lstStyle/>
          <a:p>
            <a:pPr>
              <a:spcBef>
                <a:spcPct val="50000"/>
              </a:spcBef>
            </a:pPr>
            <a:r>
              <a:rPr lang="en-US" sz="2400" i="1">
                <a:solidFill>
                  <a:schemeClr val="folHlink"/>
                </a:solidFill>
                <a:latin typeface="Arial Narrow" pitchFamily="34" charset="0"/>
              </a:rPr>
              <a:t>No interaction between molecules!</a:t>
            </a:r>
            <a:endParaRPr lang="th-TH" sz="2400" i="1">
              <a:solidFill>
                <a:schemeClr val="folHlink"/>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7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the next move ?</a:t>
            </a:r>
            <a:endParaRPr lang="th-TH"/>
          </a:p>
        </p:txBody>
      </p:sp>
      <p:sp>
        <p:nvSpPr>
          <p:cNvPr id="3" name="Content Placeholder 2"/>
          <p:cNvSpPr>
            <a:spLocks noGrp="1"/>
          </p:cNvSpPr>
          <p:nvPr>
            <p:ph idx="1"/>
          </p:nvPr>
        </p:nvSpPr>
        <p:spPr/>
        <p:txBody>
          <a:bodyPr/>
          <a:lstStyle/>
          <a:p>
            <a:r>
              <a:rPr lang="th-TH" sz="6000" smtClean="0">
                <a:latin typeface="TH SarabunPSK" pitchFamily="34" charset="-34"/>
                <a:cs typeface="TH SarabunPSK" pitchFamily="34" charset="-34"/>
              </a:rPr>
              <a:t>อนาคตจะเป็นอย่างไร ขึ้นกับอะไร</a:t>
            </a:r>
          </a:p>
          <a:p>
            <a:pPr lvl="1">
              <a:buSzPct val="90000"/>
            </a:pPr>
            <a:r>
              <a:rPr lang="th-TH" sz="5600" smtClean="0">
                <a:latin typeface="TH SarabunPSK" pitchFamily="34" charset="-34"/>
                <a:cs typeface="TH SarabunPSK" pitchFamily="34" charset="-34"/>
              </a:rPr>
              <a:t>กฏแห่งกรรม</a:t>
            </a:r>
          </a:p>
          <a:p>
            <a:pPr lvl="1">
              <a:buSzPct val="90000"/>
            </a:pPr>
            <a:r>
              <a:rPr lang="th-TH" sz="5600" smtClean="0">
                <a:latin typeface="TH SarabunPSK" pitchFamily="34" charset="-34"/>
                <a:cs typeface="TH SarabunPSK" pitchFamily="34" charset="-34"/>
              </a:rPr>
              <a:t>โชค ดวง</a:t>
            </a:r>
          </a:p>
          <a:p>
            <a:pPr>
              <a:buSzPct val="90000"/>
            </a:pPr>
            <a:r>
              <a:rPr lang="th-TH" sz="5400" i="1" smtClean="0">
                <a:latin typeface="TH SarabunPSK" pitchFamily="34" charset="-34"/>
                <a:cs typeface="TH SarabunPSK" pitchFamily="34" charset="-34"/>
              </a:rPr>
              <a:t>ทำไมทำดีถึงไม่ได้ดี </a:t>
            </a:r>
            <a:r>
              <a:rPr lang="en-US" sz="5400" i="1" smtClean="0">
                <a:latin typeface="TH SarabunPSK" pitchFamily="34" charset="-34"/>
                <a:cs typeface="TH SarabunPSK" pitchFamily="34" charset="-34"/>
              </a:rPr>
              <a:t>?</a:t>
            </a:r>
            <a:endParaRPr lang="th-TH" sz="5400" i="1" smtClean="0">
              <a:latin typeface="TH SarabunPSK" pitchFamily="34" charset="-34"/>
              <a:cs typeface="TH SarabunPSK" pitchFamily="34" charset="-34"/>
            </a:endParaRPr>
          </a:p>
          <a:p>
            <a:pPr>
              <a:buSzPct val="90000"/>
            </a:pPr>
            <a:r>
              <a:rPr lang="th-TH" sz="5400" i="1" smtClean="0">
                <a:latin typeface="TH SarabunPSK" pitchFamily="34" charset="-34"/>
                <a:cs typeface="TH SarabunPSK" pitchFamily="34" charset="-34"/>
              </a:rPr>
              <a:t>ตั้งใจอ่านหนังสือทำไมได้คะแนนน้อย </a:t>
            </a:r>
            <a:r>
              <a:rPr lang="en-US" sz="5400" i="1" smtClean="0">
                <a:latin typeface="TH SarabunPSK" pitchFamily="34" charset="-34"/>
                <a:cs typeface="TH SarabunPSK" pitchFamily="34" charset="-34"/>
              </a:rPr>
              <a:t>?</a:t>
            </a:r>
            <a:endParaRPr lang="th-TH" sz="5400" i="1">
              <a:latin typeface="TH SarabunPSK" pitchFamily="34" charset="-34"/>
              <a:cs typeface="TH SarabunPSK" pitchFamily="34" charset="-34"/>
            </a:endParaRPr>
          </a:p>
        </p:txBody>
      </p:sp>
      <p:sp>
        <p:nvSpPr>
          <p:cNvPr id="4" name="Slide Number Placeholder 3"/>
          <p:cNvSpPr>
            <a:spLocks noGrp="1"/>
          </p:cNvSpPr>
          <p:nvPr>
            <p:ph type="sldNum" sz="quarter" idx="12"/>
          </p:nvPr>
        </p:nvSpPr>
        <p:spPr/>
        <p:txBody>
          <a:bodyPr/>
          <a:lstStyle/>
          <a:p>
            <a:fld id="{A8AAF71C-08A3-4329-B21A-1D11D0541111}" type="slidenum">
              <a:rPr lang="en-US" smtClean="0"/>
              <a:pPr/>
              <a:t>5</a:t>
            </a:fld>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BF2D12-8698-4A75-B1FD-35523BCE4DB3}" type="slidenum">
              <a:rPr lang="en-US"/>
              <a:pPr/>
              <a:t>6</a:t>
            </a:fld>
            <a:endParaRPr lang="th-TH"/>
          </a:p>
        </p:txBody>
      </p:sp>
      <p:sp>
        <p:nvSpPr>
          <p:cNvPr id="118786" name="Rectangle 2"/>
          <p:cNvSpPr>
            <a:spLocks noGrp="1" noChangeArrowheads="1"/>
          </p:cNvSpPr>
          <p:nvPr>
            <p:ph type="title"/>
          </p:nvPr>
        </p:nvSpPr>
        <p:spPr/>
        <p:txBody>
          <a:bodyPr/>
          <a:lstStyle/>
          <a:p>
            <a:r>
              <a:rPr lang="en-US"/>
              <a:t>Molecular Interactions</a:t>
            </a:r>
            <a:endParaRPr lang="th-TH"/>
          </a:p>
        </p:txBody>
      </p:sp>
      <p:sp>
        <p:nvSpPr>
          <p:cNvPr id="118787" name="Rectangle 3"/>
          <p:cNvSpPr>
            <a:spLocks noGrp="1" noChangeArrowheads="1"/>
          </p:cNvSpPr>
          <p:nvPr>
            <p:ph type="body" idx="1"/>
          </p:nvPr>
        </p:nvSpPr>
        <p:spPr/>
        <p:txBody>
          <a:bodyPr/>
          <a:lstStyle/>
          <a:p>
            <a:r>
              <a:rPr lang="en-US"/>
              <a:t>Electron distribution</a:t>
            </a:r>
          </a:p>
          <a:p>
            <a:pPr lvl="1"/>
            <a:r>
              <a:rPr lang="en-US"/>
              <a:t>Permanent dipole</a:t>
            </a:r>
          </a:p>
          <a:p>
            <a:pPr lvl="1"/>
            <a:r>
              <a:rPr lang="en-US"/>
              <a:t>Induced dipole</a:t>
            </a:r>
          </a:p>
          <a:p>
            <a:r>
              <a:rPr lang="en-US"/>
              <a:t>Coulombic interaction</a:t>
            </a:r>
          </a:p>
          <a:p>
            <a:r>
              <a:rPr lang="en-US"/>
              <a:t>Van der Waals interaction</a:t>
            </a:r>
            <a:endParaRPr lang="th-TH"/>
          </a:p>
          <a:p>
            <a:pPr lvl="1"/>
            <a:r>
              <a:rPr lang="en-US"/>
              <a:t>Dipole-Dipole</a:t>
            </a:r>
          </a:p>
          <a:p>
            <a:pPr lvl="1"/>
            <a:r>
              <a:rPr lang="en-US"/>
              <a:t>Dipole-Induced dipole</a:t>
            </a:r>
          </a:p>
          <a:p>
            <a:pPr lvl="1"/>
            <a:r>
              <a:rPr lang="en-US"/>
              <a:t>Dispersion</a:t>
            </a:r>
          </a:p>
          <a:p>
            <a:pPr lvl="1"/>
            <a:r>
              <a:rPr lang="en-US"/>
              <a:t>Hydrogen bonding</a:t>
            </a:r>
            <a:endParaRPr lang="th-TH"/>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D4D4088-448D-4620-AD21-EBEC1F87B689}" type="slidenum">
              <a:rPr lang="en-US"/>
              <a:pPr/>
              <a:t>7</a:t>
            </a:fld>
            <a:endParaRPr lang="th-TH"/>
          </a:p>
        </p:txBody>
      </p:sp>
      <p:sp>
        <p:nvSpPr>
          <p:cNvPr id="119810" name="Rectangle 2"/>
          <p:cNvSpPr>
            <a:spLocks noGrp="1" noChangeArrowheads="1"/>
          </p:cNvSpPr>
          <p:nvPr>
            <p:ph type="title"/>
          </p:nvPr>
        </p:nvSpPr>
        <p:spPr/>
        <p:txBody>
          <a:bodyPr/>
          <a:lstStyle/>
          <a:p>
            <a:r>
              <a:rPr lang="en-US" sz="3600"/>
              <a:t>Molecular Mechanics Simulation</a:t>
            </a:r>
            <a:endParaRPr lang="th-TH" sz="3600"/>
          </a:p>
        </p:txBody>
      </p:sp>
      <p:sp>
        <p:nvSpPr>
          <p:cNvPr id="119811" name="Rectangle 3"/>
          <p:cNvSpPr>
            <a:spLocks noGrp="1" noChangeArrowheads="1"/>
          </p:cNvSpPr>
          <p:nvPr>
            <p:ph type="body" idx="1"/>
          </p:nvPr>
        </p:nvSpPr>
        <p:spPr/>
        <p:txBody>
          <a:bodyPr/>
          <a:lstStyle/>
          <a:p>
            <a:r>
              <a:rPr lang="en-US"/>
              <a:t>Simulate the interaction between molecules</a:t>
            </a:r>
          </a:p>
          <a:p>
            <a:r>
              <a:rPr lang="en-US"/>
              <a:t>Changes of system configuration: </a:t>
            </a:r>
            <a:br>
              <a:rPr lang="en-US"/>
            </a:br>
            <a:r>
              <a:rPr lang="en-US" i="1">
                <a:latin typeface="Arial Narrow" pitchFamily="34" charset="0"/>
              </a:rPr>
              <a:t>A collection of configurations are concerned</a:t>
            </a:r>
          </a:p>
          <a:p>
            <a:pPr lvl="1"/>
            <a:r>
              <a:rPr lang="en-US"/>
              <a:t>Molecular dynamics</a:t>
            </a:r>
          </a:p>
          <a:p>
            <a:pPr lvl="2"/>
            <a:r>
              <a:rPr lang="en-US"/>
              <a:t>Time space</a:t>
            </a:r>
          </a:p>
          <a:p>
            <a:pPr lvl="1"/>
            <a:r>
              <a:rPr lang="en-US"/>
              <a:t>Monte Carlo method</a:t>
            </a:r>
          </a:p>
          <a:p>
            <a:pPr lvl="2"/>
            <a:r>
              <a:rPr lang="en-US"/>
              <a:t>Ensemble space</a:t>
            </a:r>
            <a:endParaRPr lang="th-TH"/>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4E8605E-50E8-4D14-86F3-6D6BA6B2FADF}" type="slidenum">
              <a:rPr lang="en-US"/>
              <a:pPr/>
              <a:t>8</a:t>
            </a:fld>
            <a:endParaRPr lang="th-TH"/>
          </a:p>
        </p:txBody>
      </p:sp>
      <p:sp>
        <p:nvSpPr>
          <p:cNvPr id="120834" name="Rectangle 2"/>
          <p:cNvSpPr>
            <a:spLocks noGrp="1" noChangeArrowheads="1"/>
          </p:cNvSpPr>
          <p:nvPr>
            <p:ph type="title"/>
          </p:nvPr>
        </p:nvSpPr>
        <p:spPr/>
        <p:txBody>
          <a:bodyPr/>
          <a:lstStyle/>
          <a:p>
            <a:r>
              <a:rPr lang="en-US"/>
              <a:t>Molecular Dynamics</a:t>
            </a:r>
            <a:endParaRPr lang="th-TH"/>
          </a:p>
        </p:txBody>
      </p:sp>
      <p:sp>
        <p:nvSpPr>
          <p:cNvPr id="120835" name="Rectangle 3"/>
          <p:cNvSpPr>
            <a:spLocks noGrp="1" noChangeArrowheads="1"/>
          </p:cNvSpPr>
          <p:nvPr>
            <p:ph type="body" idx="1"/>
          </p:nvPr>
        </p:nvSpPr>
        <p:spPr/>
        <p:txBody>
          <a:bodyPr/>
          <a:lstStyle/>
          <a:p>
            <a:r>
              <a:rPr lang="en-US" sz="2800"/>
              <a:t>From the molecular positions, the forces acting on each molecule are calculated; these are used to advance the positions and velocities through a small time-step, and then the procedure is repeated. Principal features: </a:t>
            </a:r>
          </a:p>
          <a:p>
            <a:r>
              <a:rPr lang="en-US" sz="2800"/>
              <a:t>Solution of Newton's equations of motion by a step-by-step algorithm. </a:t>
            </a:r>
          </a:p>
          <a:p>
            <a:r>
              <a:rPr lang="en-US" sz="2800"/>
              <a:t>Simulation times from picoseconds to nanoseconds. </a:t>
            </a:r>
          </a:p>
          <a:p>
            <a:r>
              <a:rPr lang="en-US" sz="2800"/>
              <a:t>The method provides thermodynamic, structural and dynamic properties.</a:t>
            </a:r>
            <a:endParaRPr lang="th-TH"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p:txBody>
          <a:bodyPr/>
          <a:lstStyle/>
          <a:p>
            <a:fld id="{C59C9363-DA7C-40F4-A3F9-F94B885EEBA1}" type="slidenum">
              <a:rPr lang="en-US"/>
              <a:pPr/>
              <a:t>9</a:t>
            </a:fld>
            <a:endParaRPr lang="th-TH"/>
          </a:p>
        </p:txBody>
      </p:sp>
      <p:sp>
        <p:nvSpPr>
          <p:cNvPr id="122882" name="Rectangle 2"/>
          <p:cNvSpPr>
            <a:spLocks noGrp="1" noChangeArrowheads="1"/>
          </p:cNvSpPr>
          <p:nvPr>
            <p:ph type="title"/>
          </p:nvPr>
        </p:nvSpPr>
        <p:spPr/>
        <p:txBody>
          <a:bodyPr/>
          <a:lstStyle/>
          <a:p>
            <a:endParaRPr lang="th-TH"/>
          </a:p>
        </p:txBody>
      </p:sp>
      <p:sp>
        <p:nvSpPr>
          <p:cNvPr id="122884" name="Rectangle 4"/>
          <p:cNvSpPr>
            <a:spLocks noChangeArrowheads="1"/>
          </p:cNvSpPr>
          <p:nvPr/>
        </p:nvSpPr>
        <p:spPr bwMode="auto">
          <a:xfrm>
            <a:off x="873125" y="2309813"/>
            <a:ext cx="2224088"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2887" name="Group 7"/>
          <p:cNvGrpSpPr>
            <a:grpSpLocks/>
          </p:cNvGrpSpPr>
          <p:nvPr/>
        </p:nvGrpSpPr>
        <p:grpSpPr bwMode="auto">
          <a:xfrm>
            <a:off x="1031875" y="2628900"/>
            <a:ext cx="614363" cy="579438"/>
            <a:chOff x="646" y="1202"/>
            <a:chExt cx="387" cy="365"/>
          </a:xfrm>
        </p:grpSpPr>
        <p:sp>
          <p:nvSpPr>
            <p:cNvPr id="122885" name="Oval 5"/>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2886" name="Text Box 6"/>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2902" name="Group 22"/>
          <p:cNvGrpSpPr>
            <a:grpSpLocks/>
          </p:cNvGrpSpPr>
          <p:nvPr/>
        </p:nvGrpSpPr>
        <p:grpSpPr bwMode="auto">
          <a:xfrm rot="5095473">
            <a:off x="2019300" y="3522663"/>
            <a:ext cx="768350" cy="971550"/>
            <a:chOff x="2102" y="3324"/>
            <a:chExt cx="484" cy="612"/>
          </a:xfrm>
        </p:grpSpPr>
        <p:sp>
          <p:nvSpPr>
            <p:cNvPr id="122899" name="Line 19"/>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2889" name="Oval 9"/>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2895" name="Oval 15"/>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2897" name="Text Box 17"/>
          <p:cNvSpPr txBox="1">
            <a:spLocks noChangeArrowheads="1"/>
          </p:cNvSpPr>
          <p:nvPr/>
        </p:nvSpPr>
        <p:spPr bwMode="auto">
          <a:xfrm>
            <a:off x="1914525" y="3965575"/>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2892" name="Line 12"/>
          <p:cNvSpPr>
            <a:spLocks noChangeShapeType="1"/>
          </p:cNvSpPr>
          <p:nvPr/>
        </p:nvSpPr>
        <p:spPr bwMode="auto">
          <a:xfrm>
            <a:off x="2597150" y="3779838"/>
            <a:ext cx="173038" cy="0"/>
          </a:xfrm>
          <a:prstGeom prst="line">
            <a:avLst/>
          </a:prstGeom>
          <a:noFill/>
          <a:ln w="57150">
            <a:solidFill>
              <a:schemeClr val="tx1"/>
            </a:solidFill>
            <a:round/>
            <a:headEnd/>
            <a:tailEnd/>
          </a:ln>
          <a:effectLst/>
        </p:spPr>
        <p:txBody>
          <a:bodyPr/>
          <a:lstStyle/>
          <a:p>
            <a:endParaRPr lang="th-TH"/>
          </a:p>
        </p:txBody>
      </p:sp>
      <p:sp>
        <p:nvSpPr>
          <p:cNvPr id="122903" name="Line 23"/>
          <p:cNvSpPr>
            <a:spLocks noChangeShapeType="1"/>
          </p:cNvSpPr>
          <p:nvPr/>
        </p:nvSpPr>
        <p:spPr bwMode="auto">
          <a:xfrm>
            <a:off x="1489075" y="3132138"/>
            <a:ext cx="850900" cy="741362"/>
          </a:xfrm>
          <a:prstGeom prst="line">
            <a:avLst/>
          </a:prstGeom>
          <a:noFill/>
          <a:ln w="57150">
            <a:solidFill>
              <a:schemeClr val="folHlink"/>
            </a:solidFill>
            <a:prstDash val="sysDot"/>
            <a:round/>
            <a:headEnd type="triangle" w="med" len="med"/>
            <a:tailEnd type="triangle" w="med" len="med"/>
          </a:ln>
          <a:effectLst/>
        </p:spPr>
        <p:txBody>
          <a:bodyPr/>
          <a:lstStyle/>
          <a:p>
            <a:endParaRPr lang="th-TH"/>
          </a:p>
        </p:txBody>
      </p:sp>
      <p:sp>
        <p:nvSpPr>
          <p:cNvPr id="122904" name="Rectangle 24"/>
          <p:cNvSpPr>
            <a:spLocks noChangeArrowheads="1"/>
          </p:cNvSpPr>
          <p:nvPr/>
        </p:nvSpPr>
        <p:spPr bwMode="auto">
          <a:xfrm>
            <a:off x="3363913" y="2306638"/>
            <a:ext cx="2224087"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2905" name="Group 25"/>
          <p:cNvGrpSpPr>
            <a:grpSpLocks/>
          </p:cNvGrpSpPr>
          <p:nvPr/>
        </p:nvGrpSpPr>
        <p:grpSpPr bwMode="auto">
          <a:xfrm>
            <a:off x="3522663" y="2625725"/>
            <a:ext cx="614362" cy="579438"/>
            <a:chOff x="646" y="1202"/>
            <a:chExt cx="387" cy="365"/>
          </a:xfrm>
        </p:grpSpPr>
        <p:sp>
          <p:nvSpPr>
            <p:cNvPr id="122906" name="Oval 26"/>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2907" name="Text Box 27"/>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2908" name="Group 28"/>
          <p:cNvGrpSpPr>
            <a:grpSpLocks/>
          </p:cNvGrpSpPr>
          <p:nvPr/>
        </p:nvGrpSpPr>
        <p:grpSpPr bwMode="auto">
          <a:xfrm rot="5095473">
            <a:off x="4510088" y="3519488"/>
            <a:ext cx="768350" cy="971550"/>
            <a:chOff x="2102" y="3324"/>
            <a:chExt cx="484" cy="612"/>
          </a:xfrm>
        </p:grpSpPr>
        <p:sp>
          <p:nvSpPr>
            <p:cNvPr id="122909" name="Line 29"/>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2910" name="Oval 30"/>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2911" name="Oval 31"/>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2912" name="Text Box 32"/>
          <p:cNvSpPr txBox="1">
            <a:spLocks noChangeArrowheads="1"/>
          </p:cNvSpPr>
          <p:nvPr/>
        </p:nvSpPr>
        <p:spPr bwMode="auto">
          <a:xfrm>
            <a:off x="4405313" y="3962400"/>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2913" name="Line 33"/>
          <p:cNvSpPr>
            <a:spLocks noChangeShapeType="1"/>
          </p:cNvSpPr>
          <p:nvPr/>
        </p:nvSpPr>
        <p:spPr bwMode="auto">
          <a:xfrm>
            <a:off x="5087938" y="3776663"/>
            <a:ext cx="173037" cy="0"/>
          </a:xfrm>
          <a:prstGeom prst="line">
            <a:avLst/>
          </a:prstGeom>
          <a:noFill/>
          <a:ln w="57150">
            <a:solidFill>
              <a:schemeClr val="tx1"/>
            </a:solidFill>
            <a:round/>
            <a:headEnd/>
            <a:tailEnd/>
          </a:ln>
          <a:effectLst/>
        </p:spPr>
        <p:txBody>
          <a:bodyPr/>
          <a:lstStyle/>
          <a:p>
            <a:endParaRPr lang="th-TH"/>
          </a:p>
        </p:txBody>
      </p:sp>
      <p:sp>
        <p:nvSpPr>
          <p:cNvPr id="122915" name="Line 35"/>
          <p:cNvSpPr>
            <a:spLocks noChangeShapeType="1"/>
          </p:cNvSpPr>
          <p:nvPr/>
        </p:nvSpPr>
        <p:spPr bwMode="auto">
          <a:xfrm>
            <a:off x="3884613" y="3038475"/>
            <a:ext cx="331787" cy="330200"/>
          </a:xfrm>
          <a:prstGeom prst="line">
            <a:avLst/>
          </a:prstGeom>
          <a:noFill/>
          <a:ln w="38100">
            <a:solidFill>
              <a:schemeClr val="folHlink"/>
            </a:solidFill>
            <a:round/>
            <a:headEnd/>
            <a:tailEnd type="triangle" w="med" len="med"/>
          </a:ln>
          <a:effectLst/>
        </p:spPr>
        <p:txBody>
          <a:bodyPr/>
          <a:lstStyle/>
          <a:p>
            <a:endParaRPr lang="th-TH"/>
          </a:p>
        </p:txBody>
      </p:sp>
      <p:sp>
        <p:nvSpPr>
          <p:cNvPr id="122916" name="Line 36"/>
          <p:cNvSpPr>
            <a:spLocks noChangeShapeType="1"/>
          </p:cNvSpPr>
          <p:nvPr/>
        </p:nvSpPr>
        <p:spPr bwMode="auto">
          <a:xfrm flipH="1" flipV="1">
            <a:off x="4530725" y="3632200"/>
            <a:ext cx="342900" cy="346075"/>
          </a:xfrm>
          <a:prstGeom prst="line">
            <a:avLst/>
          </a:prstGeom>
          <a:noFill/>
          <a:ln w="38100">
            <a:solidFill>
              <a:schemeClr val="folHlink"/>
            </a:solidFill>
            <a:round/>
            <a:headEnd/>
            <a:tailEnd type="triangle" w="med" len="med"/>
          </a:ln>
          <a:effectLst/>
        </p:spPr>
        <p:txBody>
          <a:bodyPr/>
          <a:lstStyle/>
          <a:p>
            <a:endParaRPr lang="th-TH"/>
          </a:p>
        </p:txBody>
      </p:sp>
      <p:sp>
        <p:nvSpPr>
          <p:cNvPr id="122917" name="Rectangle 37"/>
          <p:cNvSpPr>
            <a:spLocks noChangeArrowheads="1"/>
          </p:cNvSpPr>
          <p:nvPr/>
        </p:nvSpPr>
        <p:spPr bwMode="auto">
          <a:xfrm>
            <a:off x="5865813" y="2309813"/>
            <a:ext cx="2224087" cy="2349500"/>
          </a:xfrm>
          <a:prstGeom prst="rect">
            <a:avLst/>
          </a:prstGeom>
          <a:noFill/>
          <a:ln w="28575">
            <a:solidFill>
              <a:schemeClr val="tx1"/>
            </a:solidFill>
            <a:miter lim="800000"/>
            <a:headEnd/>
            <a:tailEnd/>
          </a:ln>
          <a:effectLst/>
        </p:spPr>
        <p:txBody>
          <a:bodyPr wrap="none" anchor="ctr"/>
          <a:lstStyle/>
          <a:p>
            <a:endParaRPr lang="th-TH"/>
          </a:p>
        </p:txBody>
      </p:sp>
      <p:grpSp>
        <p:nvGrpSpPr>
          <p:cNvPr id="122918" name="Group 38"/>
          <p:cNvGrpSpPr>
            <a:grpSpLocks/>
          </p:cNvGrpSpPr>
          <p:nvPr/>
        </p:nvGrpSpPr>
        <p:grpSpPr bwMode="auto">
          <a:xfrm>
            <a:off x="7081838" y="3652838"/>
            <a:ext cx="614362" cy="579437"/>
            <a:chOff x="646" y="1202"/>
            <a:chExt cx="387" cy="365"/>
          </a:xfrm>
        </p:grpSpPr>
        <p:sp>
          <p:nvSpPr>
            <p:cNvPr id="122919" name="Oval 39"/>
            <p:cNvSpPr>
              <a:spLocks noChangeArrowheads="1"/>
            </p:cNvSpPr>
            <p:nvPr/>
          </p:nvSpPr>
          <p:spPr bwMode="auto">
            <a:xfrm>
              <a:off x="656" y="1261"/>
              <a:ext cx="249" cy="249"/>
            </a:xfrm>
            <a:prstGeom prst="ellipse">
              <a:avLst/>
            </a:prstGeom>
            <a:solidFill>
              <a:schemeClr val="accent1"/>
            </a:solidFill>
            <a:ln w="9525">
              <a:solidFill>
                <a:schemeClr val="tx1"/>
              </a:solidFill>
              <a:round/>
              <a:headEnd/>
              <a:tailEnd/>
            </a:ln>
            <a:effectLst/>
          </p:spPr>
          <p:txBody>
            <a:bodyPr wrap="none" anchor="ctr"/>
            <a:lstStyle/>
            <a:p>
              <a:endParaRPr lang="th-TH"/>
            </a:p>
          </p:txBody>
        </p:sp>
        <p:sp>
          <p:nvSpPr>
            <p:cNvPr id="122920" name="Text Box 40"/>
            <p:cNvSpPr txBox="1">
              <a:spLocks noChangeArrowheads="1"/>
            </p:cNvSpPr>
            <p:nvPr/>
          </p:nvSpPr>
          <p:spPr bwMode="auto">
            <a:xfrm>
              <a:off x="646" y="1202"/>
              <a:ext cx="387" cy="365"/>
            </a:xfrm>
            <a:prstGeom prst="rect">
              <a:avLst/>
            </a:prstGeom>
            <a:noFill/>
            <a:ln w="9525">
              <a:noFill/>
              <a:miter lim="800000"/>
              <a:headEnd/>
              <a:tailEnd/>
            </a:ln>
            <a:effectLst/>
          </p:spPr>
          <p:txBody>
            <a:bodyPr>
              <a:spAutoFit/>
            </a:bodyPr>
            <a:lstStyle/>
            <a:p>
              <a:pPr>
                <a:spcBef>
                  <a:spcPct val="50000"/>
                </a:spcBef>
              </a:pPr>
              <a:r>
                <a:rPr lang="en-US" sz="3200" b="1"/>
                <a:t>+</a:t>
              </a:r>
              <a:endParaRPr lang="th-TH" sz="3200" b="1"/>
            </a:p>
          </p:txBody>
        </p:sp>
      </p:grpSp>
      <p:grpSp>
        <p:nvGrpSpPr>
          <p:cNvPr id="122921" name="Group 41"/>
          <p:cNvGrpSpPr>
            <a:grpSpLocks/>
          </p:cNvGrpSpPr>
          <p:nvPr/>
        </p:nvGrpSpPr>
        <p:grpSpPr bwMode="auto">
          <a:xfrm rot="5095473">
            <a:off x="6175375" y="2576513"/>
            <a:ext cx="768350" cy="971550"/>
            <a:chOff x="2102" y="3324"/>
            <a:chExt cx="484" cy="612"/>
          </a:xfrm>
        </p:grpSpPr>
        <p:sp>
          <p:nvSpPr>
            <p:cNvPr id="122922" name="Line 42"/>
            <p:cNvSpPr>
              <a:spLocks noChangeShapeType="1"/>
            </p:cNvSpPr>
            <p:nvPr/>
          </p:nvSpPr>
          <p:spPr bwMode="auto">
            <a:xfrm>
              <a:off x="2225" y="3456"/>
              <a:ext cx="238" cy="357"/>
            </a:xfrm>
            <a:prstGeom prst="line">
              <a:avLst/>
            </a:prstGeom>
            <a:noFill/>
            <a:ln w="76200">
              <a:solidFill>
                <a:schemeClr val="tx1"/>
              </a:solidFill>
              <a:round/>
              <a:headEnd/>
              <a:tailEnd/>
            </a:ln>
            <a:effectLst/>
          </p:spPr>
          <p:txBody>
            <a:bodyPr/>
            <a:lstStyle/>
            <a:p>
              <a:endParaRPr lang="th-TH"/>
            </a:p>
          </p:txBody>
        </p:sp>
        <p:sp>
          <p:nvSpPr>
            <p:cNvPr id="122923" name="Oval 43"/>
            <p:cNvSpPr>
              <a:spLocks noChangeArrowheads="1"/>
            </p:cNvSpPr>
            <p:nvPr/>
          </p:nvSpPr>
          <p:spPr bwMode="auto">
            <a:xfrm>
              <a:off x="2102" y="3324"/>
              <a:ext cx="229" cy="229"/>
            </a:xfrm>
            <a:prstGeom prst="ellipse">
              <a:avLst/>
            </a:prstGeom>
            <a:solidFill>
              <a:srgbClr val="FF66CC"/>
            </a:solidFill>
            <a:ln w="9525">
              <a:solidFill>
                <a:schemeClr val="tx1"/>
              </a:solidFill>
              <a:round/>
              <a:headEnd/>
              <a:tailEnd/>
            </a:ln>
            <a:effectLst/>
          </p:spPr>
          <p:txBody>
            <a:bodyPr wrap="none" anchor="ctr"/>
            <a:lstStyle/>
            <a:p>
              <a:endParaRPr lang="th-TH"/>
            </a:p>
          </p:txBody>
        </p:sp>
        <p:sp>
          <p:nvSpPr>
            <p:cNvPr id="122924" name="Oval 44"/>
            <p:cNvSpPr>
              <a:spLocks noChangeArrowheads="1"/>
            </p:cNvSpPr>
            <p:nvPr/>
          </p:nvSpPr>
          <p:spPr bwMode="auto">
            <a:xfrm>
              <a:off x="2357" y="3707"/>
              <a:ext cx="229" cy="229"/>
            </a:xfrm>
            <a:prstGeom prst="ellipse">
              <a:avLst/>
            </a:prstGeom>
            <a:solidFill>
              <a:schemeClr val="accent1"/>
            </a:solidFill>
            <a:ln w="9525">
              <a:solidFill>
                <a:schemeClr val="tx1"/>
              </a:solidFill>
              <a:round/>
              <a:headEnd/>
              <a:tailEnd/>
            </a:ln>
            <a:effectLst/>
          </p:spPr>
          <p:txBody>
            <a:bodyPr wrap="none" anchor="ctr"/>
            <a:lstStyle/>
            <a:p>
              <a:endParaRPr lang="th-TH"/>
            </a:p>
          </p:txBody>
        </p:sp>
      </p:grpSp>
      <p:sp>
        <p:nvSpPr>
          <p:cNvPr id="122925" name="Text Box 45"/>
          <p:cNvSpPr txBox="1">
            <a:spLocks noChangeArrowheads="1"/>
          </p:cNvSpPr>
          <p:nvPr/>
        </p:nvSpPr>
        <p:spPr bwMode="auto">
          <a:xfrm>
            <a:off x="6070600" y="3019425"/>
            <a:ext cx="457200" cy="519113"/>
          </a:xfrm>
          <a:prstGeom prst="rect">
            <a:avLst/>
          </a:prstGeom>
          <a:noFill/>
          <a:ln w="9525">
            <a:noFill/>
            <a:miter lim="800000"/>
            <a:headEnd/>
            <a:tailEnd/>
          </a:ln>
          <a:effectLst/>
        </p:spPr>
        <p:txBody>
          <a:bodyPr>
            <a:spAutoFit/>
          </a:bodyPr>
          <a:lstStyle/>
          <a:p>
            <a:pPr>
              <a:spcBef>
                <a:spcPct val="50000"/>
              </a:spcBef>
            </a:pPr>
            <a:r>
              <a:rPr lang="en-US" sz="2800" b="1"/>
              <a:t>+</a:t>
            </a:r>
            <a:endParaRPr lang="th-TH" sz="2800" b="1"/>
          </a:p>
        </p:txBody>
      </p:sp>
      <p:sp>
        <p:nvSpPr>
          <p:cNvPr id="122926" name="Line 46"/>
          <p:cNvSpPr>
            <a:spLocks noChangeShapeType="1"/>
          </p:cNvSpPr>
          <p:nvPr/>
        </p:nvSpPr>
        <p:spPr bwMode="auto">
          <a:xfrm>
            <a:off x="6753225" y="2833688"/>
            <a:ext cx="173038" cy="0"/>
          </a:xfrm>
          <a:prstGeom prst="line">
            <a:avLst/>
          </a:prstGeom>
          <a:noFill/>
          <a:ln w="57150">
            <a:solidFill>
              <a:schemeClr val="tx1"/>
            </a:solidFill>
            <a:round/>
            <a:headEnd/>
            <a:tailEnd/>
          </a:ln>
          <a:effectLst/>
        </p:spPr>
        <p:txBody>
          <a:bodyPr/>
          <a:lstStyle/>
          <a:p>
            <a:endParaRPr lang="th-TH"/>
          </a:p>
        </p:txBody>
      </p:sp>
      <p:sp>
        <p:nvSpPr>
          <p:cNvPr id="122927" name="Line 47"/>
          <p:cNvSpPr>
            <a:spLocks noChangeShapeType="1"/>
          </p:cNvSpPr>
          <p:nvPr/>
        </p:nvSpPr>
        <p:spPr bwMode="auto">
          <a:xfrm>
            <a:off x="7443788" y="4065588"/>
            <a:ext cx="331787" cy="330200"/>
          </a:xfrm>
          <a:prstGeom prst="line">
            <a:avLst/>
          </a:prstGeom>
          <a:noFill/>
          <a:ln w="38100">
            <a:solidFill>
              <a:schemeClr val="folHlink"/>
            </a:solidFill>
            <a:round/>
            <a:headEnd/>
            <a:tailEnd type="triangle" w="med" len="med"/>
          </a:ln>
          <a:effectLst/>
        </p:spPr>
        <p:txBody>
          <a:bodyPr/>
          <a:lstStyle/>
          <a:p>
            <a:endParaRPr lang="th-TH"/>
          </a:p>
        </p:txBody>
      </p:sp>
      <p:sp>
        <p:nvSpPr>
          <p:cNvPr id="122928" name="Line 48"/>
          <p:cNvSpPr>
            <a:spLocks noChangeShapeType="1"/>
          </p:cNvSpPr>
          <p:nvPr/>
        </p:nvSpPr>
        <p:spPr bwMode="auto">
          <a:xfrm flipH="1" flipV="1">
            <a:off x="6196013" y="2689225"/>
            <a:ext cx="342900" cy="346075"/>
          </a:xfrm>
          <a:prstGeom prst="line">
            <a:avLst/>
          </a:prstGeom>
          <a:noFill/>
          <a:ln w="38100">
            <a:solidFill>
              <a:schemeClr val="folHlink"/>
            </a:solidFill>
            <a:round/>
            <a:headEnd/>
            <a:tailEnd type="triangle" w="med" len="med"/>
          </a:ln>
          <a:effectLst/>
        </p:spPr>
        <p:txBody>
          <a:bodyPr/>
          <a:lstStyle/>
          <a:p>
            <a:endParaRPr lang="th-TH"/>
          </a:p>
        </p:txBody>
      </p:sp>
      <p:sp>
        <p:nvSpPr>
          <p:cNvPr id="122941" name="Text Box 61"/>
          <p:cNvSpPr txBox="1">
            <a:spLocks noChangeArrowheads="1"/>
          </p:cNvSpPr>
          <p:nvPr/>
        </p:nvSpPr>
        <p:spPr bwMode="auto">
          <a:xfrm>
            <a:off x="1146175" y="4938713"/>
            <a:ext cx="2647950" cy="519112"/>
          </a:xfrm>
          <a:prstGeom prst="rect">
            <a:avLst/>
          </a:prstGeom>
          <a:noFill/>
          <a:ln w="9525">
            <a:noFill/>
            <a:miter lim="800000"/>
            <a:headEnd/>
            <a:tailEnd/>
          </a:ln>
          <a:effectLst/>
        </p:spPr>
        <p:txBody>
          <a:bodyPr>
            <a:spAutoFit/>
          </a:bodyPr>
          <a:lstStyle/>
          <a:p>
            <a:pPr>
              <a:spcBef>
                <a:spcPct val="50000"/>
              </a:spcBef>
            </a:pPr>
            <a:r>
              <a:rPr lang="en-US" sz="2800">
                <a:latin typeface="Arial Narrow" pitchFamily="34" charset="0"/>
              </a:rPr>
              <a:t>V=V(r,t)</a:t>
            </a:r>
            <a:endParaRPr lang="th-TH" sz="2800">
              <a:latin typeface="Arial Narrow" pitchFamily="34" charset="0"/>
            </a:endParaRPr>
          </a:p>
        </p:txBody>
      </p:sp>
      <p:sp>
        <p:nvSpPr>
          <p:cNvPr id="122942" name="Text Box 62"/>
          <p:cNvSpPr txBox="1">
            <a:spLocks noChangeArrowheads="1"/>
          </p:cNvSpPr>
          <p:nvPr/>
        </p:nvSpPr>
        <p:spPr bwMode="auto">
          <a:xfrm>
            <a:off x="3689350" y="4970463"/>
            <a:ext cx="2647950" cy="519112"/>
          </a:xfrm>
          <a:prstGeom prst="rect">
            <a:avLst/>
          </a:prstGeom>
          <a:noFill/>
          <a:ln w="9525">
            <a:noFill/>
            <a:miter lim="800000"/>
            <a:headEnd/>
            <a:tailEnd/>
          </a:ln>
          <a:effectLst/>
        </p:spPr>
        <p:txBody>
          <a:bodyPr>
            <a:spAutoFit/>
          </a:bodyPr>
          <a:lstStyle/>
          <a:p>
            <a:pPr>
              <a:spcBef>
                <a:spcPct val="50000"/>
              </a:spcBef>
            </a:pPr>
            <a:r>
              <a:rPr lang="en-US" sz="2800">
                <a:latin typeface="Arial Narrow" pitchFamily="34" charset="0"/>
              </a:rPr>
              <a:t>F=dV(r,t)/dr</a:t>
            </a:r>
            <a:endParaRPr lang="th-TH" sz="280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ntique Olive Roman"/>
        <a:ea typeface=""/>
        <a:cs typeface="Angsana New"/>
      </a:majorFont>
      <a:minorFont>
        <a:latin typeface="Arial"/>
        <a:ea typeface=""/>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2976</TotalTime>
  <Words>967</Words>
  <Application>Microsoft Office PowerPoint</Application>
  <PresentationFormat>On-screen Show (4:3)</PresentationFormat>
  <Paragraphs>226</Paragraphs>
  <Slides>28</Slides>
  <Notes>1</Notes>
  <HiddenSlides>6</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Orbit</vt:lpstr>
      <vt:lpstr>Equation</vt:lpstr>
      <vt:lpstr>Physical Chemistry IV 01403343  Molecular Simulations</vt:lpstr>
      <vt:lpstr>Slide 2</vt:lpstr>
      <vt:lpstr>คำถาม 16</vt:lpstr>
      <vt:lpstr>Statistical Mechanics</vt:lpstr>
      <vt:lpstr>What’s  the next move ?</vt:lpstr>
      <vt:lpstr>Molecular Interactions</vt:lpstr>
      <vt:lpstr>Molecular Mechanics Simulation</vt:lpstr>
      <vt:lpstr>Molecular Dynamics</vt:lpstr>
      <vt:lpstr>Slide 9</vt:lpstr>
      <vt:lpstr>Slide 10</vt:lpstr>
      <vt:lpstr>Slide 11</vt:lpstr>
      <vt:lpstr>Slide 12</vt:lpstr>
      <vt:lpstr>Slide 13</vt:lpstr>
      <vt:lpstr>Monte Carlo</vt:lpstr>
      <vt:lpstr>Random Walk</vt:lpstr>
      <vt:lpstr>Ising Model</vt:lpstr>
      <vt:lpstr>Molecular Simulation</vt:lpstr>
      <vt:lpstr>Radial Distribution Function</vt:lpstr>
      <vt:lpstr>Slide 19</vt:lpstr>
      <vt:lpstr>Slide 20</vt:lpstr>
      <vt:lpstr>Slide 21</vt:lpstr>
      <vt:lpstr>Slide 22</vt:lpstr>
      <vt:lpstr>Ergodic Theorem</vt:lpstr>
      <vt:lpstr>Slide 24</vt:lpstr>
      <vt:lpstr>Slide 25</vt:lpstr>
      <vt:lpstr>Slide 26</vt:lpstr>
      <vt:lpstr>Final Examination</vt:lpstr>
      <vt:lpstr>Slide 28</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Thermodynamic</dc:title>
  <dc:creator>Piti</dc:creator>
  <cp:lastModifiedBy>Office Of Computer Services</cp:lastModifiedBy>
  <cp:revision>92</cp:revision>
  <dcterms:created xsi:type="dcterms:W3CDTF">2008-10-27T14:59:11Z</dcterms:created>
  <dcterms:modified xsi:type="dcterms:W3CDTF">2016-04-25T03:23:13Z</dcterms:modified>
</cp:coreProperties>
</file>