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322" r:id="rId2"/>
    <p:sldId id="323" r:id="rId3"/>
    <p:sldId id="325" r:id="rId4"/>
    <p:sldId id="328" r:id="rId5"/>
    <p:sldId id="324" r:id="rId6"/>
    <p:sldId id="326" r:id="rId7"/>
    <p:sldId id="329" r:id="rId8"/>
    <p:sldId id="327" r:id="rId9"/>
    <p:sldId id="330" r:id="rId10"/>
    <p:sldId id="331" r:id="rId11"/>
    <p:sldId id="332" r:id="rId12"/>
    <p:sldId id="334" r:id="rId13"/>
    <p:sldId id="333" r:id="rId14"/>
    <p:sldId id="335" r:id="rId15"/>
  </p:sldIdLst>
  <p:sldSz cx="9144000" cy="6858000" type="screen4x3"/>
  <p:notesSz cx="6784975" cy="9906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99"/>
    <a:srgbClr val="FFCCFF"/>
    <a:srgbClr val="FF00FF"/>
    <a:srgbClr val="3366FF"/>
    <a:srgbClr val="9933FF"/>
    <a:srgbClr val="F1960F"/>
    <a:srgbClr val="00CC00"/>
    <a:srgbClr val="FF33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2819" autoAdjust="0"/>
  </p:normalViewPr>
  <p:slideViewPr>
    <p:cSldViewPr snapToGrid="0">
      <p:cViewPr varScale="1">
        <p:scale>
          <a:sx n="76" d="100"/>
          <a:sy n="76" d="100"/>
        </p:scale>
        <p:origin x="6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0685" cy="494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ngsana New" pitchFamily="18" charset="-34"/>
              </a:defRPr>
            </a:lvl1pPr>
          </a:lstStyle>
          <a:p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2706" y="0"/>
            <a:ext cx="2940685" cy="494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ngsana New" pitchFamily="18" charset="-34"/>
              </a:defRPr>
            </a:lvl1pPr>
          </a:lstStyle>
          <a:p>
            <a:endParaRPr lang="en-US"/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08323"/>
            <a:ext cx="2940685" cy="49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ngsana New" pitchFamily="18" charset="-34"/>
              </a:defRPr>
            </a:lvl1pPr>
          </a:lstStyle>
          <a:p>
            <a:endParaRPr lang="en-US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2706" y="9408323"/>
            <a:ext cx="2940685" cy="49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ngsana New" pitchFamily="18" charset="-34"/>
              </a:defRPr>
            </a:lvl1pPr>
          </a:lstStyle>
          <a:p>
            <a:fld id="{17663D23-2B82-49CC-B811-4E6B154C5E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78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0685" cy="494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ngsana New" pitchFamily="18" charset="-34"/>
              </a:defRPr>
            </a:lvl1pPr>
          </a:lstStyle>
          <a:p>
            <a:endParaRPr lang="th-TH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2706" y="0"/>
            <a:ext cx="2940685" cy="494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ngsana New" pitchFamily="18" charset="-34"/>
              </a:defRPr>
            </a:lvl1pPr>
          </a:lstStyle>
          <a:p>
            <a:endParaRPr lang="th-TH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49825" cy="3713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498" y="4705747"/>
            <a:ext cx="5427980" cy="445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08323"/>
            <a:ext cx="2940685" cy="49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ngsana New" pitchFamily="18" charset="-34"/>
              </a:defRPr>
            </a:lvl1pPr>
          </a:lstStyle>
          <a:p>
            <a:endParaRPr lang="th-TH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2706" y="9408323"/>
            <a:ext cx="2940685" cy="49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ngsana New" pitchFamily="18" charset="-34"/>
              </a:defRPr>
            </a:lvl1pPr>
          </a:lstStyle>
          <a:p>
            <a:fld id="{80044643-EE56-45C4-A011-D62F9DBEFA90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5467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133475"/>
            <a:ext cx="8639175" cy="19907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251325"/>
            <a:ext cx="6324600" cy="854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4692" name="Picture 4" descr="q3kcyenw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038600"/>
            <a:ext cx="2287588" cy="26114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22B2D-CA83-4CB8-AB79-79930A743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441325"/>
            <a:ext cx="2038350" cy="595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1325"/>
            <a:ext cx="5962650" cy="595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81294-7F17-4A26-A138-C997341D9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H SarabunPSK" pitchFamily="34" charset="-34"/>
                <a:cs typeface="TH SarabunPSK" pitchFamily="34" charset="-34"/>
              </a:defRPr>
            </a:lvl1pPr>
            <a:lvl2pPr>
              <a:defRPr>
                <a:latin typeface="TH SarabunPSK" pitchFamily="34" charset="-34"/>
                <a:cs typeface="TH SarabunPSK" pitchFamily="34" charset="-34"/>
              </a:defRPr>
            </a:lvl2pPr>
            <a:lvl3pPr>
              <a:defRPr>
                <a:latin typeface="TH SarabunPSK" pitchFamily="34" charset="-34"/>
                <a:cs typeface="TH SarabunPSK" pitchFamily="34" charset="-34"/>
              </a:defRPr>
            </a:lvl3pPr>
            <a:lvl4pPr>
              <a:defRPr>
                <a:latin typeface="TH SarabunPSK" pitchFamily="34" charset="-34"/>
                <a:cs typeface="TH SarabunPSK" pitchFamily="34" charset="-34"/>
              </a:defRPr>
            </a:lvl4pPr>
            <a:lvl5pPr>
              <a:defRPr>
                <a:latin typeface="TH SarabunPSK" pitchFamily="34" charset="-34"/>
                <a:cs typeface="TH SarabunPSK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39452" y="6489989"/>
            <a:ext cx="2682875" cy="257175"/>
          </a:xfrm>
        </p:spPr>
        <p:txBody>
          <a:bodyPr/>
          <a:lstStyle>
            <a:lvl1pPr>
              <a:defRPr/>
            </a:lvl1pPr>
          </a:lstStyle>
          <a:p>
            <a:fld id="{0AD8BFC7-3AD3-4FB3-BA5E-2B887F726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1505525" y="379650"/>
            <a:ext cx="7213600" cy="9493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 userDrawn="1"/>
        </p:nvSpPr>
        <p:spPr>
          <a:xfrm>
            <a:off x="5574003" y="1320798"/>
            <a:ext cx="3126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i="1" smtClean="0">
                <a:solidFill>
                  <a:srgbClr val="F1960F"/>
                </a:solidFill>
              </a:rPr>
              <a:t>http://chem.flas.kps.ku.ac.th</a:t>
            </a:r>
            <a:endParaRPr lang="th-TH" sz="1200" b="1" i="1">
              <a:solidFill>
                <a:srgbClr val="F1960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1693862" y="423595"/>
            <a:ext cx="6873875" cy="842963"/>
          </a:xfrm>
        </p:spPr>
        <p:txBody>
          <a:bodyPr/>
          <a:lstStyle>
            <a:lvl1pPr>
              <a:defRPr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D015E-0BD3-484A-9E75-693B964C7F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C479D-64E8-4BB2-99F3-C10A5E8D50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82E9A-1FE4-4E4B-97DB-BC0F0ECD4F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64683-96E1-44FC-A7E5-04460B5138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0E143-B397-4A7E-AF28-1F7A670CE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3F072-F296-411A-93FC-42052CBD5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B98D7-7D7B-4AC3-A1BC-6C079A0DF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1600200" y="385763"/>
            <a:ext cx="7010400" cy="9445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89100" y="441325"/>
            <a:ext cx="6873875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153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99"/>
                </a:solidFill>
                <a:cs typeface="Angsana New" pitchFamily="18" charset="-34"/>
              </a:defRPr>
            </a:lvl1pPr>
          </a:lstStyle>
          <a:p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4691"/>
            <a:ext cx="2895600" cy="24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99"/>
                </a:solidFill>
                <a:cs typeface="Angsana New" pitchFamily="18" charset="-34"/>
              </a:defRPr>
            </a:lvl1pPr>
          </a:lstStyle>
          <a:p>
            <a:r>
              <a:rPr lang="en-US" smtClean="0"/>
              <a:t>http://chem.flas.kps.ku.ac.th</a:t>
            </a:r>
            <a:endParaRPr lang="en-US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61125" y="6600825"/>
            <a:ext cx="26828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003399"/>
                </a:solidFill>
                <a:cs typeface="Angsana New" pitchFamily="18" charset="-34"/>
              </a:defRPr>
            </a:lvl1pPr>
          </a:lstStyle>
          <a:p>
            <a:fld id="{1C80763D-D168-46C8-BDFC-8798CB50030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3671" name="Picture 7" descr="gzokrcf3[1]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8438" y="179388"/>
            <a:ext cx="1228725" cy="1457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5400" b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H SarabunPSK" pitchFamily="34" charset="-34"/>
          <a:ea typeface="+mj-ea"/>
          <a:cs typeface="TH SarabunPSK" pitchFamily="34" charset="-34"/>
        </a:defRPr>
      </a:lvl1pPr>
      <a:lvl2pPr algn="r" rtl="0" fontAlgn="base">
        <a:spcBef>
          <a:spcPct val="0"/>
        </a:spcBef>
        <a:spcAft>
          <a:spcPct val="0"/>
        </a:spcAft>
        <a:defRPr sz="5400" b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Cordia New" pitchFamily="34" charset="-34"/>
          <a:cs typeface="DilleniaUPC" pitchFamily="18" charset="-34"/>
        </a:defRPr>
      </a:lvl2pPr>
      <a:lvl3pPr algn="r" rtl="0" fontAlgn="base">
        <a:spcBef>
          <a:spcPct val="0"/>
        </a:spcBef>
        <a:spcAft>
          <a:spcPct val="0"/>
        </a:spcAft>
        <a:defRPr sz="5400" b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Cordia New" pitchFamily="34" charset="-34"/>
          <a:cs typeface="DilleniaUPC" pitchFamily="18" charset="-34"/>
        </a:defRPr>
      </a:lvl3pPr>
      <a:lvl4pPr algn="r" rtl="0" fontAlgn="base">
        <a:spcBef>
          <a:spcPct val="0"/>
        </a:spcBef>
        <a:spcAft>
          <a:spcPct val="0"/>
        </a:spcAft>
        <a:defRPr sz="5400" b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Cordia New" pitchFamily="34" charset="-34"/>
          <a:cs typeface="DilleniaUPC" pitchFamily="18" charset="-34"/>
        </a:defRPr>
      </a:lvl4pPr>
      <a:lvl5pPr algn="r" rtl="0" fontAlgn="base">
        <a:spcBef>
          <a:spcPct val="0"/>
        </a:spcBef>
        <a:spcAft>
          <a:spcPct val="0"/>
        </a:spcAft>
        <a:defRPr sz="5400" b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Cordia New" pitchFamily="34" charset="-34"/>
          <a:cs typeface="DilleniaUPC" pitchFamily="18" charset="-34"/>
        </a:defRPr>
      </a:lvl5pPr>
      <a:lvl6pPr marL="457200" algn="r" rtl="0" fontAlgn="base">
        <a:spcBef>
          <a:spcPct val="0"/>
        </a:spcBef>
        <a:spcAft>
          <a:spcPct val="0"/>
        </a:spcAft>
        <a:defRPr sz="5400" b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Cordia New" pitchFamily="34" charset="-34"/>
          <a:cs typeface="DilleniaUPC" pitchFamily="18" charset="-34"/>
        </a:defRPr>
      </a:lvl6pPr>
      <a:lvl7pPr marL="914400" algn="r" rtl="0" fontAlgn="base">
        <a:spcBef>
          <a:spcPct val="0"/>
        </a:spcBef>
        <a:spcAft>
          <a:spcPct val="0"/>
        </a:spcAft>
        <a:defRPr sz="5400" b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Cordia New" pitchFamily="34" charset="-34"/>
          <a:cs typeface="DilleniaUPC" pitchFamily="18" charset="-34"/>
        </a:defRPr>
      </a:lvl7pPr>
      <a:lvl8pPr marL="1371600" algn="r" rtl="0" fontAlgn="base">
        <a:spcBef>
          <a:spcPct val="0"/>
        </a:spcBef>
        <a:spcAft>
          <a:spcPct val="0"/>
        </a:spcAft>
        <a:defRPr sz="5400" b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Cordia New" pitchFamily="34" charset="-34"/>
          <a:cs typeface="DilleniaUPC" pitchFamily="18" charset="-34"/>
        </a:defRPr>
      </a:lvl8pPr>
      <a:lvl9pPr marL="1828800" algn="r" rtl="0" fontAlgn="base">
        <a:spcBef>
          <a:spcPct val="0"/>
        </a:spcBef>
        <a:spcAft>
          <a:spcPct val="0"/>
        </a:spcAft>
        <a:defRPr sz="5400" b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Cordia New" pitchFamily="34" charset="-34"/>
          <a:cs typeface="DilleniaUPC" pitchFamily="18" charset="-34"/>
        </a:defRPr>
      </a:lvl9pPr>
    </p:titleStyle>
    <p:bodyStyle>
      <a:lvl1pPr marL="342900" indent="-342900" algn="l" rtl="0" fontAlgn="base">
        <a:lnSpc>
          <a:spcPct val="85000"/>
        </a:lnSpc>
        <a:spcBef>
          <a:spcPts val="0"/>
        </a:spcBef>
        <a:spcAft>
          <a:spcPct val="0"/>
        </a:spcAft>
        <a:buClr>
          <a:srgbClr val="00CC99"/>
        </a:buClr>
        <a:buSzPct val="80000"/>
        <a:buFont typeface="Wingdings" pitchFamily="2" charset="2"/>
        <a:buChar char="§"/>
        <a:defRPr sz="4400" b="1">
          <a:solidFill>
            <a:srgbClr val="003399"/>
          </a:solidFill>
          <a:latin typeface="TH SarabunPSK" pitchFamily="34" charset="-34"/>
          <a:ea typeface="+mn-ea"/>
          <a:cs typeface="TH SarabunPSK" pitchFamily="34" charset="-34"/>
        </a:defRPr>
      </a:lvl1pPr>
      <a:lvl2pPr marL="742950" indent="-285750" algn="l" rtl="0" fontAlgn="base">
        <a:lnSpc>
          <a:spcPct val="85000"/>
        </a:lnSpc>
        <a:spcBef>
          <a:spcPts val="0"/>
        </a:spcBef>
        <a:spcAft>
          <a:spcPct val="0"/>
        </a:spcAft>
        <a:buClr>
          <a:srgbClr val="FF66CC"/>
        </a:buClr>
        <a:buSzPct val="85000"/>
        <a:buFont typeface="Symbol" pitchFamily="18" charset="2"/>
        <a:buChar char="·"/>
        <a:defRPr sz="4000" b="1">
          <a:solidFill>
            <a:srgbClr val="003399"/>
          </a:solidFill>
          <a:latin typeface="TH SarabunPSK" pitchFamily="34" charset="-34"/>
          <a:cs typeface="TH SarabunPSK" pitchFamily="34" charset="-34"/>
        </a:defRPr>
      </a:lvl2pPr>
      <a:lvl3pPr marL="1143000" indent="-228600" algn="l" rtl="0" fontAlgn="base">
        <a:lnSpc>
          <a:spcPct val="85000"/>
        </a:lnSpc>
        <a:spcBef>
          <a:spcPts val="0"/>
        </a:spcBef>
        <a:spcAft>
          <a:spcPct val="0"/>
        </a:spcAft>
        <a:buClr>
          <a:srgbClr val="FFCC00"/>
        </a:buClr>
        <a:buSzPct val="80000"/>
        <a:buFont typeface="Wingdings" pitchFamily="2" charset="2"/>
        <a:buChar char="w"/>
        <a:defRPr sz="3600" b="1">
          <a:solidFill>
            <a:srgbClr val="003399"/>
          </a:solidFill>
          <a:latin typeface="TH SarabunPSK" pitchFamily="34" charset="-34"/>
          <a:cs typeface="TH SarabunPSK" pitchFamily="34" charset="-34"/>
        </a:defRPr>
      </a:lvl3pPr>
      <a:lvl4pPr marL="1600200" indent="-228600" algn="l" rtl="0" fontAlgn="base">
        <a:lnSpc>
          <a:spcPct val="85000"/>
        </a:lnSpc>
        <a:spcBef>
          <a:spcPts val="0"/>
        </a:spcBef>
        <a:spcAft>
          <a:spcPct val="0"/>
        </a:spcAft>
        <a:buChar char="–"/>
        <a:defRPr sz="3200" b="1">
          <a:solidFill>
            <a:srgbClr val="003399"/>
          </a:solidFill>
          <a:latin typeface="TH SarabunPSK" pitchFamily="34" charset="-34"/>
          <a:cs typeface="TH SarabunPSK" pitchFamily="34" charset="-34"/>
        </a:defRPr>
      </a:lvl4pPr>
      <a:lvl5pPr marL="2057400" indent="-228600" algn="l" rtl="0" fontAlgn="base">
        <a:lnSpc>
          <a:spcPct val="85000"/>
        </a:lnSpc>
        <a:spcBef>
          <a:spcPts val="0"/>
        </a:spcBef>
        <a:spcAft>
          <a:spcPct val="0"/>
        </a:spcAft>
        <a:buChar char="»"/>
        <a:defRPr sz="3200" b="1">
          <a:solidFill>
            <a:srgbClr val="003399"/>
          </a:solidFill>
          <a:latin typeface="TH SarabunPSK" pitchFamily="34" charset="-34"/>
          <a:cs typeface="TH SarabunPSK" pitchFamily="34" charset="-34"/>
        </a:defRPr>
      </a:lvl5pPr>
      <a:lvl6pPr marL="2514600" indent="-228600" algn="l" rtl="0" fontAlgn="base">
        <a:lnSpc>
          <a:spcPct val="85000"/>
        </a:lnSpc>
        <a:spcBef>
          <a:spcPct val="5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  <a:cs typeface="+mn-cs"/>
        </a:defRPr>
      </a:lvl6pPr>
      <a:lvl7pPr marL="2971800" indent="-228600" algn="l" rtl="0" fontAlgn="base">
        <a:lnSpc>
          <a:spcPct val="85000"/>
        </a:lnSpc>
        <a:spcBef>
          <a:spcPct val="5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  <a:cs typeface="+mn-cs"/>
        </a:defRPr>
      </a:lvl7pPr>
      <a:lvl8pPr marL="3429000" indent="-228600" algn="l" rtl="0" fontAlgn="base">
        <a:lnSpc>
          <a:spcPct val="85000"/>
        </a:lnSpc>
        <a:spcBef>
          <a:spcPct val="5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  <a:cs typeface="+mn-cs"/>
        </a:defRPr>
      </a:lvl8pPr>
      <a:lvl9pPr marL="3886200" indent="-228600" algn="l" rtl="0" fontAlgn="base">
        <a:lnSpc>
          <a:spcPct val="85000"/>
        </a:lnSpc>
        <a:spcBef>
          <a:spcPct val="5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304798" y="1821733"/>
            <a:ext cx="8639175" cy="199072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th-TH" sz="8800" dirty="0">
                <a:latin typeface="TH SarabunPSK" pitchFamily="34" charset="-34"/>
                <a:cs typeface="TH SarabunPSK" pitchFamily="34" charset="-34"/>
              </a:rPr>
              <a:t>ปฏิกิริยาเคมี</a:t>
            </a:r>
            <a:r>
              <a:rPr lang="th-TH" sz="7200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7200" dirty="0">
                <a:latin typeface="TH SarabunPSK" pitchFamily="34" charset="-34"/>
                <a:cs typeface="TH SarabunPSK" pitchFamily="34" charset="-34"/>
              </a:rPr>
            </a:br>
            <a:r>
              <a:rPr lang="en-US" sz="7200" dirty="0">
                <a:latin typeface="TH SarabunPSK" pitchFamily="34" charset="-34"/>
                <a:cs typeface="TH SarabunPSK" pitchFamily="34" charset="-34"/>
              </a:rPr>
              <a:t>Chemical Reaction</a:t>
            </a:r>
            <a:endParaRPr lang="th-TH" sz="7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597" y="4736178"/>
            <a:ext cx="4981575" cy="1454150"/>
          </a:xfrm>
        </p:spPr>
        <p:txBody>
          <a:bodyPr/>
          <a:lstStyle/>
          <a:p>
            <a:pPr algn="ctr"/>
            <a:r>
              <a:rPr lang="th-TH" sz="4000" dirty="0" smtClean="0"/>
              <a:t>ปิติ ตรีสุกล</a:t>
            </a:r>
            <a:endParaRPr lang="en-US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โครงการจัดตั้งภาควิชา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เคมี</a:t>
            </a:r>
          </a:p>
          <a:p>
            <a:pPr algn="ctr"/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คณะศิลปศาสตร์และวิทยาศาสตร์</a:t>
            </a:r>
          </a:p>
          <a:p>
            <a:pPr algn="ctr"/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มหาวิทยาลัยเกษตรศาสตร์ วิทยาเขตกำแพงแสน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401" y="501444"/>
            <a:ext cx="1437971" cy="104271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BFC7-3AD3-4FB3-BA5E-2B887F72652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242907"/>
              </p:ext>
            </p:extLst>
          </p:nvPr>
        </p:nvGraphicFramePr>
        <p:xfrm>
          <a:off x="206480" y="1788242"/>
          <a:ext cx="8554062" cy="3611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875"/>
                <a:gridCol w="454435"/>
                <a:gridCol w="1015795"/>
                <a:gridCol w="427702"/>
                <a:gridCol w="454435"/>
                <a:gridCol w="1015795"/>
                <a:gridCol w="1015795"/>
                <a:gridCol w="454435"/>
                <a:gridCol w="1015795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600" b="1" u="none" strike="noStrike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i="0" u="none" strike="noStrike" baseline="-25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36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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lang="en-US" sz="36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1.07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1.67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1.07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Mol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3.21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1.07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2.14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gram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6.42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36.38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3.58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effectLst/>
                          <a:latin typeface="Arial" panose="020B06040202020202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270090" y="3677265"/>
            <a:ext cx="2448232" cy="412954"/>
            <a:chOff x="5270090" y="3529781"/>
            <a:chExt cx="2448232" cy="412954"/>
          </a:xfrm>
        </p:grpSpPr>
        <p:sp>
          <p:nvSpPr>
            <p:cNvPr id="7" name="Rounded Rectangle 6"/>
            <p:cNvSpPr/>
            <p:nvPr/>
          </p:nvSpPr>
          <p:spPr>
            <a:xfrm>
              <a:off x="5270090" y="3529781"/>
              <a:ext cx="969362" cy="412954"/>
            </a:xfrm>
            <a:prstGeom prst="roundRect">
              <a:avLst/>
            </a:prstGeom>
            <a:noFill/>
            <a:ln>
              <a:solidFill>
                <a:srgbClr val="FF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39451" y="3529781"/>
              <a:ext cx="1478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i="1" dirty="0" smtClean="0">
                  <a:solidFill>
                    <a:srgbClr val="FF00FF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สารกำหนดปริมาณ</a:t>
              </a:r>
              <a:endParaRPr lang="en-US" b="1" i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009900" y="2425700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3009900" y="2814832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ectangle 13"/>
          <p:cNvSpPr/>
          <p:nvPr/>
        </p:nvSpPr>
        <p:spPr>
          <a:xfrm>
            <a:off x="3009900" y="3276682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ectangle 14"/>
          <p:cNvSpPr/>
          <p:nvPr/>
        </p:nvSpPr>
        <p:spPr>
          <a:xfrm>
            <a:off x="3009900" y="3691214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3009900" y="4173302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Rectangle 16"/>
          <p:cNvSpPr/>
          <p:nvPr/>
        </p:nvSpPr>
        <p:spPr>
          <a:xfrm>
            <a:off x="3009900" y="4583637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ectangle 17"/>
          <p:cNvSpPr/>
          <p:nvPr/>
        </p:nvSpPr>
        <p:spPr>
          <a:xfrm>
            <a:off x="3009900" y="5021336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52168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BFC7-3AD3-4FB3-BA5E-2B887F72652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070353"/>
              </p:ext>
            </p:extLst>
          </p:nvPr>
        </p:nvGraphicFramePr>
        <p:xfrm>
          <a:off x="206480" y="1788242"/>
          <a:ext cx="8554062" cy="3611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875"/>
                <a:gridCol w="454435"/>
                <a:gridCol w="1015795"/>
                <a:gridCol w="427702"/>
                <a:gridCol w="454435"/>
                <a:gridCol w="1015795"/>
                <a:gridCol w="1015795"/>
                <a:gridCol w="454435"/>
                <a:gridCol w="1015795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600" b="1" u="none" strike="noStrike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i="0" u="none" strike="noStrike" baseline="-25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36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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lang="en-US" sz="36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effectLst/>
                          <a:latin typeface="Arial" panose="020B0604020202020204" pitchFamily="34" charset="0"/>
                        </a:rPr>
                        <a:t>1.07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0.83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1.07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Mol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2.49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0.83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effectLst/>
                          <a:latin typeface="Arial" panose="020B0604020202020204" pitchFamily="34" charset="0"/>
                        </a:rPr>
                        <a:t>1.66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gram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5.00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23.24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effectLst/>
                          <a:latin typeface="Arial" panose="020B0604020202020204" pitchFamily="34" charset="0"/>
                        </a:rPr>
                        <a:t>28.22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6.76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401961" y="3337429"/>
            <a:ext cx="2172929" cy="742958"/>
            <a:chOff x="5270090" y="3199777"/>
            <a:chExt cx="2172929" cy="742958"/>
          </a:xfrm>
        </p:grpSpPr>
        <p:sp>
          <p:nvSpPr>
            <p:cNvPr id="7" name="Rounded Rectangle 6"/>
            <p:cNvSpPr/>
            <p:nvPr/>
          </p:nvSpPr>
          <p:spPr>
            <a:xfrm>
              <a:off x="5270090" y="3529781"/>
              <a:ext cx="969362" cy="412954"/>
            </a:xfrm>
            <a:prstGeom prst="roundRect">
              <a:avLst/>
            </a:prstGeom>
            <a:noFill/>
            <a:ln>
              <a:solidFill>
                <a:srgbClr val="FF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64148" y="3199777"/>
              <a:ext cx="1478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i="1" dirty="0" smtClean="0">
                  <a:solidFill>
                    <a:srgbClr val="FF00FF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สารกำหนดปริมาณ</a:t>
              </a:r>
              <a:endParaRPr lang="en-US" b="1" i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009900" y="2425700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3009900" y="2814832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ectangle 13"/>
          <p:cNvSpPr/>
          <p:nvPr/>
        </p:nvSpPr>
        <p:spPr>
          <a:xfrm>
            <a:off x="3009900" y="3276682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ectangle 14"/>
          <p:cNvSpPr/>
          <p:nvPr/>
        </p:nvSpPr>
        <p:spPr>
          <a:xfrm>
            <a:off x="3009900" y="3691214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3009900" y="4173302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Rectangle 16"/>
          <p:cNvSpPr/>
          <p:nvPr/>
        </p:nvSpPr>
        <p:spPr>
          <a:xfrm>
            <a:off x="3009900" y="4583637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ectangle 17"/>
          <p:cNvSpPr/>
          <p:nvPr/>
        </p:nvSpPr>
        <p:spPr>
          <a:xfrm>
            <a:off x="3009900" y="5021336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71316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659207"/>
              </p:ext>
            </p:extLst>
          </p:nvPr>
        </p:nvGraphicFramePr>
        <p:xfrm>
          <a:off x="528711" y="1917886"/>
          <a:ext cx="8347578" cy="312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0781"/>
                <a:gridCol w="362012"/>
                <a:gridCol w="809204"/>
                <a:gridCol w="340717"/>
                <a:gridCol w="362012"/>
                <a:gridCol w="809204"/>
                <a:gridCol w="809204"/>
                <a:gridCol w="362012"/>
                <a:gridCol w="809204"/>
                <a:gridCol w="362012"/>
                <a:gridCol w="362012"/>
                <a:gridCol w="809204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US" sz="3200" b="1" u="none" strike="noStrike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3200" b="1" i="0" u="none" strike="noStrike" baseline="-25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3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3200" b="1" u="none" strike="noStrike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200" b="1" i="0" u="none" strike="noStrike" baseline="-25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</a:t>
                      </a:r>
                      <a:endParaRPr lang="en-US" sz="3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3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0.63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Mol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0.63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1.26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1.26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0.63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gram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10.08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40.32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22.68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27.72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9.92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BFC7-3AD3-4FB3-BA5E-2B887F72652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948037" y="3646547"/>
            <a:ext cx="2182762" cy="622333"/>
            <a:chOff x="5270090" y="3320401"/>
            <a:chExt cx="2182762" cy="622333"/>
          </a:xfrm>
        </p:grpSpPr>
        <p:sp>
          <p:nvSpPr>
            <p:cNvPr id="7" name="Rounded Rectangle 6"/>
            <p:cNvSpPr/>
            <p:nvPr/>
          </p:nvSpPr>
          <p:spPr>
            <a:xfrm>
              <a:off x="5270090" y="3640573"/>
              <a:ext cx="969362" cy="302161"/>
            </a:xfrm>
            <a:prstGeom prst="roundRect">
              <a:avLst/>
            </a:prstGeom>
            <a:noFill/>
            <a:ln>
              <a:solidFill>
                <a:srgbClr val="FF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73981" y="3320401"/>
              <a:ext cx="1478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i="1" dirty="0" smtClean="0">
                  <a:solidFill>
                    <a:srgbClr val="FF00FF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สารกำหนดปริมาณ</a:t>
              </a:r>
              <a:endParaRPr lang="en-US" b="1" i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948037" y="2458231"/>
            <a:ext cx="5912427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2948037" y="2847363"/>
            <a:ext cx="5912427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ectangle 13"/>
          <p:cNvSpPr/>
          <p:nvPr/>
        </p:nvSpPr>
        <p:spPr>
          <a:xfrm>
            <a:off x="2948037" y="3192557"/>
            <a:ext cx="5912427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ectangle 14"/>
          <p:cNvSpPr/>
          <p:nvPr/>
        </p:nvSpPr>
        <p:spPr>
          <a:xfrm>
            <a:off x="2948037" y="3571314"/>
            <a:ext cx="5912427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2948037" y="3963796"/>
            <a:ext cx="5912427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Rectangle 16"/>
          <p:cNvSpPr/>
          <p:nvPr/>
        </p:nvSpPr>
        <p:spPr>
          <a:xfrm>
            <a:off x="2948037" y="4344191"/>
            <a:ext cx="5912427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ectangle 17"/>
          <p:cNvSpPr/>
          <p:nvPr/>
        </p:nvSpPr>
        <p:spPr>
          <a:xfrm>
            <a:off x="2948037" y="4724586"/>
            <a:ext cx="5912427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05878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892109"/>
              </p:ext>
            </p:extLst>
          </p:nvPr>
        </p:nvGraphicFramePr>
        <p:xfrm>
          <a:off x="69271" y="2350466"/>
          <a:ext cx="9036629" cy="3611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8317"/>
                <a:gridCol w="391894"/>
                <a:gridCol w="876000"/>
                <a:gridCol w="368842"/>
                <a:gridCol w="391894"/>
                <a:gridCol w="876000"/>
                <a:gridCol w="876000"/>
                <a:gridCol w="391894"/>
                <a:gridCol w="876000"/>
                <a:gridCol w="391894"/>
                <a:gridCol w="391894"/>
                <a:gridCol w="8760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US" sz="3600" b="1" u="none" strike="noStrike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3600" b="1" i="0" u="none" strike="noStrike" baseline="-25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3600" b="1" u="none" strike="noStrike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i="0" u="none" strike="noStrike" baseline="-25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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6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36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0.63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1.56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0.63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0.78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Mol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0.63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1.26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1.26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0.63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gram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10.08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40.32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22.68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27.72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9.68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BFC7-3AD3-4FB3-BA5E-2B887F72652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693862" y="4003973"/>
            <a:ext cx="2023171" cy="622333"/>
            <a:chOff x="4216281" y="3320401"/>
            <a:chExt cx="2023171" cy="622333"/>
          </a:xfrm>
        </p:grpSpPr>
        <p:sp>
          <p:nvSpPr>
            <p:cNvPr id="7" name="Rounded Rectangle 6"/>
            <p:cNvSpPr/>
            <p:nvPr/>
          </p:nvSpPr>
          <p:spPr>
            <a:xfrm>
              <a:off x="5270090" y="3640573"/>
              <a:ext cx="969362" cy="302161"/>
            </a:xfrm>
            <a:prstGeom prst="roundRect">
              <a:avLst/>
            </a:prstGeom>
            <a:noFill/>
            <a:ln>
              <a:solidFill>
                <a:srgbClr val="FF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16281" y="3320401"/>
              <a:ext cx="1478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i="1" dirty="0" smtClean="0">
                  <a:solidFill>
                    <a:srgbClr val="FF00FF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สารกำหนดปริมาณ</a:t>
              </a:r>
              <a:endParaRPr lang="en-US" b="1" i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1720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741034"/>
              </p:ext>
            </p:extLst>
          </p:nvPr>
        </p:nvGraphicFramePr>
        <p:xfrm>
          <a:off x="0" y="1692040"/>
          <a:ext cx="8922328" cy="3611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0100"/>
                <a:gridCol w="215900"/>
                <a:gridCol w="1264724"/>
                <a:gridCol w="364176"/>
                <a:gridCol w="386937"/>
                <a:gridCol w="1019463"/>
                <a:gridCol w="710377"/>
                <a:gridCol w="386937"/>
                <a:gridCol w="934686"/>
                <a:gridCol w="317171"/>
                <a:gridCol w="203529"/>
                <a:gridCol w="1048328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US" sz="3600" b="1" u="none" strike="noStrike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3600" b="1" i="0" u="none" strike="noStrike" baseline="-25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3600" b="1" u="none" strike="noStrike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i="0" u="none" strike="noStrike" baseline="-25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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6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36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0.63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Mol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0.63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1.26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1.26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0.63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gram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10.08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40.32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22.68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27.72</a:t>
                      </a: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 panose="020B0604020202020204" pitchFamily="34" charset="0"/>
                        </a:rPr>
                        <a:t>9.92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BFC7-3AD3-4FB3-BA5E-2B887F72652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332304" y="3336608"/>
            <a:ext cx="2182762" cy="622333"/>
            <a:chOff x="5270090" y="3320401"/>
            <a:chExt cx="2182762" cy="622333"/>
          </a:xfrm>
        </p:grpSpPr>
        <p:sp>
          <p:nvSpPr>
            <p:cNvPr id="7" name="Rounded Rectangle 6"/>
            <p:cNvSpPr/>
            <p:nvPr/>
          </p:nvSpPr>
          <p:spPr>
            <a:xfrm>
              <a:off x="5270090" y="3640573"/>
              <a:ext cx="969362" cy="302161"/>
            </a:xfrm>
            <a:prstGeom prst="roundRect">
              <a:avLst/>
            </a:prstGeom>
            <a:noFill/>
            <a:ln>
              <a:solidFill>
                <a:srgbClr val="FF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73981" y="3320401"/>
              <a:ext cx="1478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i="1" dirty="0" smtClean="0">
                  <a:solidFill>
                    <a:srgbClr val="FF00FF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สารกำหนดปริมาณ</a:t>
              </a:r>
              <a:endParaRPr lang="en-US" b="1" i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519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ดูว่ามีธาตุกี่ชนิด แต่ละชนิดคิดเป็นกี่ </a:t>
            </a:r>
            <a:r>
              <a:rPr lang="en-US" dirty="0" smtClean="0"/>
              <a:t>%</a:t>
            </a:r>
            <a:endParaRPr lang="th-TH" dirty="0" smtClean="0"/>
          </a:p>
          <a:p>
            <a:r>
              <a:rPr lang="th-TH" dirty="0" smtClean="0"/>
              <a:t>ถ้าไม่ทราบน้ำหนักโมเลกุล ให้คิด 100</a:t>
            </a:r>
            <a:endParaRPr lang="en-US" dirty="0" smtClean="0"/>
          </a:p>
          <a:p>
            <a:pPr lvl="1"/>
            <a:r>
              <a:rPr lang="th-TH" dirty="0" smtClean="0"/>
              <a:t>แปลง </a:t>
            </a:r>
            <a:r>
              <a:rPr lang="en-US" dirty="0" smtClean="0"/>
              <a:t>% </a:t>
            </a:r>
            <a:r>
              <a:rPr lang="th-TH" dirty="0" smtClean="0"/>
              <a:t>ให้เป็นโมล โดยใช้ </a:t>
            </a:r>
            <a:r>
              <a:rPr lang="en-US" dirty="0" smtClean="0"/>
              <a:t>%/AW</a:t>
            </a:r>
            <a:endParaRPr lang="th-TH" dirty="0" smtClean="0"/>
          </a:p>
          <a:p>
            <a:pPr lvl="1"/>
            <a:r>
              <a:rPr lang="th-TH" dirty="0" smtClean="0"/>
              <a:t>หาอัตราส่วนโดยโมลอย่างง่าย จะได้สูตรอย่างง่าย</a:t>
            </a:r>
          </a:p>
          <a:p>
            <a:pPr lvl="1"/>
            <a:r>
              <a:rPr lang="th-TH" dirty="0" smtClean="0"/>
              <a:t>คำนวณ </a:t>
            </a:r>
            <a:r>
              <a:rPr lang="en-US" dirty="0" smtClean="0"/>
              <a:t>MW </a:t>
            </a:r>
            <a:r>
              <a:rPr lang="th-TH" dirty="0" smtClean="0"/>
              <a:t>ของสูตรอย่างง่าย</a:t>
            </a:r>
          </a:p>
          <a:p>
            <a:pPr lvl="1"/>
            <a:r>
              <a:rPr lang="th-TH" dirty="0" smtClean="0"/>
              <a:t>คำนวณจำนวนเท่าของ</a:t>
            </a:r>
            <a:r>
              <a:rPr lang="en-US" dirty="0" smtClean="0"/>
              <a:t> MW </a:t>
            </a:r>
            <a:r>
              <a:rPr lang="th-TH" dirty="0" smtClean="0"/>
              <a:t>จริงกับสูตรอย่างง่าย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BFC7-3AD3-4FB3-BA5E-2B887F72652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การหาสูตรเคมี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62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BFC7-3AD3-4FB3-BA5E-2B887F72652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51934"/>
              </p:ext>
            </p:extLst>
          </p:nvPr>
        </p:nvGraphicFramePr>
        <p:xfrm>
          <a:off x="1882468" y="1560280"/>
          <a:ext cx="6496662" cy="4929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4704"/>
                <a:gridCol w="839282"/>
                <a:gridCol w="839282"/>
                <a:gridCol w="839282"/>
                <a:gridCol w="801219"/>
                <a:gridCol w="1188189"/>
                <a:gridCol w="994704"/>
              </a:tblGrid>
              <a:tr h="1327354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จงหาสูตรอย่างง่ายและสูตรโมเลกุลของโมเลกุลที่ประกอบด้วย 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 80% </a:t>
                      </a:r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 20%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MW</a:t>
                      </a:r>
                      <a:r>
                        <a:rPr lang="en-US" sz="32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 ?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en-US" sz="3600" b="1" u="none" strike="noStrike" baseline="-25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6.6</a:t>
                      </a:r>
                      <a:r>
                        <a:rPr lang="en-US" sz="36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en-US" sz="3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</a:t>
                      </a:r>
                      <a:r>
                        <a:rPr lang="en-US" sz="36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AW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12.0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1.0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en-US" sz="36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3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</a:t>
                      </a:r>
                      <a:r>
                        <a:rPr lang="en-US" sz="36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80.00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20.00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mol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6.67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ratio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908300" y="3911600"/>
            <a:ext cx="16129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2908300" y="5512089"/>
            <a:ext cx="16129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2908300" y="4470544"/>
            <a:ext cx="16129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2908300" y="5003944"/>
            <a:ext cx="16129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2908300" y="5994689"/>
            <a:ext cx="16129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5967989" y="3975244"/>
            <a:ext cx="1612900" cy="1180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79910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169000"/>
              </p:ext>
            </p:extLst>
          </p:nvPr>
        </p:nvGraphicFramePr>
        <p:xfrm>
          <a:off x="1600199" y="2018224"/>
          <a:ext cx="6236110" cy="4465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4811"/>
                <a:gridCol w="805622"/>
                <a:gridCol w="805622"/>
                <a:gridCol w="805622"/>
                <a:gridCol w="954811"/>
                <a:gridCol w="954811"/>
                <a:gridCol w="954811"/>
              </a:tblGrid>
              <a:tr h="58102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จงหาสูตรอย่างง่ายและสูตรโมเลกุลของโมเลกุลที่ประกอบด้วย 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 40% </a:t>
                      </a:r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 6.7% </a:t>
                      </a:r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 53.3%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MW</a:t>
                      </a:r>
                      <a:r>
                        <a:rPr lang="en-US" sz="32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 ?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6.7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53.3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3.3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6.7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AW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12.0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1.0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16.0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40.00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6.70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53.30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mol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3.3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6.7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3.3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ratio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BFC7-3AD3-4FB3-BA5E-2B887F72652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0800" y="4038600"/>
            <a:ext cx="234950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2590800" y="5537489"/>
            <a:ext cx="234950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2590800" y="4534044"/>
            <a:ext cx="234950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2590800" y="5054744"/>
            <a:ext cx="234950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2590800" y="6045489"/>
            <a:ext cx="234950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5650489" y="4102244"/>
            <a:ext cx="2349500" cy="938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23901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ดูว่ามีธาตุกี่ชนิด แต่ละชนิดคิดเป็นกี่ </a:t>
            </a:r>
            <a:r>
              <a:rPr lang="en-US" dirty="0" smtClean="0"/>
              <a:t>%</a:t>
            </a:r>
            <a:endParaRPr lang="th-TH" dirty="0" smtClean="0"/>
          </a:p>
          <a:p>
            <a:r>
              <a:rPr lang="th-TH" dirty="0" smtClean="0"/>
              <a:t>ถ้าทราบน้ำหนักโมเลกุล</a:t>
            </a:r>
            <a:endParaRPr lang="en-US" dirty="0" smtClean="0"/>
          </a:p>
          <a:p>
            <a:pPr lvl="1"/>
            <a:r>
              <a:rPr lang="th-TH" dirty="0" smtClean="0"/>
              <a:t>แปลง </a:t>
            </a:r>
            <a:r>
              <a:rPr lang="en-US" dirty="0" smtClean="0"/>
              <a:t>% </a:t>
            </a:r>
            <a:r>
              <a:rPr lang="th-TH" dirty="0" smtClean="0"/>
              <a:t>ให้เป็นกรัม โดยใช้ </a:t>
            </a:r>
            <a:r>
              <a:rPr lang="en-US" dirty="0" smtClean="0"/>
              <a:t>%</a:t>
            </a:r>
            <a:r>
              <a:rPr lang="th-TH" dirty="0" smtClean="0"/>
              <a:t> </a:t>
            </a:r>
            <a:r>
              <a:rPr lang="en-US" dirty="0" smtClean="0"/>
              <a:t>x MW</a:t>
            </a:r>
            <a:endParaRPr lang="th-TH" dirty="0" smtClean="0"/>
          </a:p>
          <a:p>
            <a:pPr lvl="1"/>
            <a:r>
              <a:rPr lang="th-TH" dirty="0" smtClean="0"/>
              <a:t>แปลง </a:t>
            </a:r>
            <a:r>
              <a:rPr lang="en-US" dirty="0" smtClean="0"/>
              <a:t>g </a:t>
            </a:r>
            <a:r>
              <a:rPr lang="th-TH" dirty="0" smtClean="0"/>
              <a:t>ให้เป็น </a:t>
            </a:r>
            <a:r>
              <a:rPr lang="en-US" dirty="0" smtClean="0"/>
              <a:t>mol </a:t>
            </a:r>
            <a:r>
              <a:rPr lang="th-TH" dirty="0" smtClean="0"/>
              <a:t>โดยใช้ </a:t>
            </a:r>
            <a:r>
              <a:rPr lang="en-US" dirty="0" smtClean="0"/>
              <a:t>g / MW</a:t>
            </a:r>
          </a:p>
          <a:p>
            <a:pPr lvl="1"/>
            <a:r>
              <a:rPr lang="th-TH" dirty="0" smtClean="0"/>
              <a:t>จะได้สูตรโมเลกุล</a:t>
            </a:r>
          </a:p>
          <a:p>
            <a:pPr lvl="1"/>
            <a:r>
              <a:rPr lang="th-TH" dirty="0" smtClean="0"/>
              <a:t>แปลงให้เป็นสัดส่วนอย่างต่ำจะได้สูตรอย่างง่าย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BFC7-3AD3-4FB3-BA5E-2B887F72652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การหาสูตรเคมี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134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850440"/>
              </p:ext>
            </p:extLst>
          </p:nvPr>
        </p:nvGraphicFramePr>
        <p:xfrm>
          <a:off x="1151201" y="1758031"/>
          <a:ext cx="7047225" cy="4465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001"/>
                <a:gridCol w="910407"/>
                <a:gridCol w="910407"/>
                <a:gridCol w="910407"/>
                <a:gridCol w="1079001"/>
                <a:gridCol w="1079001"/>
                <a:gridCol w="1079001"/>
              </a:tblGrid>
              <a:tr h="58102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จงหาสูตรอย่างง่ายและสูตรโมเลกุลของโมเลกุลที่ประกอบด้วย 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 80% </a:t>
                      </a:r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 20% </a:t>
                      </a:r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น้ำหนักโมเลกุลเท่ากับ 60 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g/mol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MW=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g/mol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en-US" sz="3200" b="1" u="none" strike="noStrike" baseline="-25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AW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12.0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1.0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48.00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12.00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mol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ratio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BFC7-3AD3-4FB3-BA5E-2B887F72652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35200" y="3822762"/>
            <a:ext cx="234950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2235200" y="5321651"/>
            <a:ext cx="234950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2235200" y="4318206"/>
            <a:ext cx="234950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2235200" y="4838906"/>
            <a:ext cx="234950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2235200" y="5829651"/>
            <a:ext cx="234950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5294889" y="3886406"/>
            <a:ext cx="2349500" cy="938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73477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468468"/>
              </p:ext>
            </p:extLst>
          </p:nvPr>
        </p:nvGraphicFramePr>
        <p:xfrm>
          <a:off x="1117599" y="1585605"/>
          <a:ext cx="7804730" cy="452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983"/>
                <a:gridCol w="1008266"/>
                <a:gridCol w="1008266"/>
                <a:gridCol w="1008266"/>
                <a:gridCol w="1194983"/>
                <a:gridCol w="1194983"/>
                <a:gridCol w="1194983"/>
              </a:tblGrid>
              <a:tr h="58102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จงหาสูตรอย่างง่ายและสูตรโมเลกุลของโมเลกุลที่ประกอบด้วย 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 40% </a:t>
                      </a:r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 6.7% </a:t>
                      </a:r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 53.3% </a:t>
                      </a:r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น้ำหนักโมเลกุลเท่ากับ 60 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g/mol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MW=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g/mol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6.7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53.3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AW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12.0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1.0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16.0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</a:t>
                      </a:r>
                      <a:r>
                        <a:rPr lang="en-US" sz="32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24.00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4.02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31.98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mol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ratio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BFC7-3AD3-4FB3-BA5E-2B887F72652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74900" y="3635096"/>
            <a:ext cx="285750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2374900" y="5133985"/>
            <a:ext cx="285750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2374900" y="4130540"/>
            <a:ext cx="285750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2374900" y="4651240"/>
            <a:ext cx="285750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2374900" y="5641985"/>
            <a:ext cx="285750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5434589" y="3698740"/>
            <a:ext cx="2857500" cy="938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9100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เขียนสมการเคมีที่ถูกต้อง (ดุล)</a:t>
            </a:r>
          </a:p>
          <a:p>
            <a:pPr lvl="1"/>
            <a:r>
              <a:rPr lang="th-TH" dirty="0" smtClean="0"/>
              <a:t>หาน้ำหนักโมเลกุลของสารทุกตัว</a:t>
            </a:r>
          </a:p>
          <a:p>
            <a:r>
              <a:rPr lang="th-TH" dirty="0" smtClean="0"/>
              <a:t>แปลงปริมาณที่ทราบให้เป็นโมล</a:t>
            </a:r>
          </a:p>
          <a:p>
            <a:r>
              <a:rPr lang="th-TH" dirty="0" smtClean="0"/>
              <a:t>หารจำนวนโมลด้วย สปส.ในสมการ</a:t>
            </a:r>
          </a:p>
          <a:p>
            <a:r>
              <a:rPr lang="th-TH" dirty="0" smtClean="0"/>
              <a:t>สารตั้งต้นที่มี โมล</a:t>
            </a:r>
            <a:r>
              <a:rPr lang="en-US" dirty="0" smtClean="0"/>
              <a:t>/</a:t>
            </a:r>
            <a:r>
              <a:rPr lang="th-TH" dirty="0" smtClean="0"/>
              <a:t>สปส. น้อยสุดคือสารกำหนดปริมาณ</a:t>
            </a:r>
          </a:p>
          <a:p>
            <a:r>
              <a:rPr lang="th-TH" dirty="0" smtClean="0"/>
              <a:t>เอา โมล</a:t>
            </a:r>
            <a:r>
              <a:rPr lang="en-US" dirty="0" smtClean="0"/>
              <a:t>/</a:t>
            </a:r>
            <a:r>
              <a:rPr lang="th-TH" dirty="0" smtClean="0"/>
              <a:t>สปส.</a:t>
            </a:r>
            <a:r>
              <a:rPr lang="en-US" dirty="0" smtClean="0"/>
              <a:t> </a:t>
            </a:r>
            <a:r>
              <a:rPr lang="th-TH" dirty="0" smtClean="0"/>
              <a:t>ของสารกำหนดปริมาณคูณ สปส. ทุกตัว แล้วแปลงเป็นปริมาณที่ต้องการ</a:t>
            </a:r>
          </a:p>
          <a:p>
            <a:pPr marL="0" indent="0">
              <a:buNone/>
            </a:pPr>
            <a:endParaRPr lang="th-TH" dirty="0" smtClean="0"/>
          </a:p>
          <a:p>
            <a:endParaRPr lang="th-TH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BFC7-3AD3-4FB3-BA5E-2B887F72652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ปฏิกิริยาเคมี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26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BFC7-3AD3-4FB3-BA5E-2B887F72652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ปริมาณสัมพันธ์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265635"/>
              </p:ext>
            </p:extLst>
          </p:nvPr>
        </p:nvGraphicFramePr>
        <p:xfrm>
          <a:off x="206480" y="1788242"/>
          <a:ext cx="8554062" cy="3611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875"/>
                <a:gridCol w="454435"/>
                <a:gridCol w="1015795"/>
                <a:gridCol w="427702"/>
                <a:gridCol w="454435"/>
                <a:gridCol w="1015795"/>
                <a:gridCol w="1015795"/>
                <a:gridCol w="454435"/>
                <a:gridCol w="1015795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600" b="1" u="none" strike="noStrike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i="0" u="none" strike="noStrike" baseline="-25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36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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lang="en-US" sz="3600" b="1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0.36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1.67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0.36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Mol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1.08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0.36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0.72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gram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2.16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10.08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12.24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7.84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5270090" y="3677265"/>
            <a:ext cx="2448232" cy="412954"/>
            <a:chOff x="5270090" y="3529781"/>
            <a:chExt cx="2448232" cy="412954"/>
          </a:xfrm>
        </p:grpSpPr>
        <p:sp>
          <p:nvSpPr>
            <p:cNvPr id="8" name="Rounded Rectangle 7"/>
            <p:cNvSpPr/>
            <p:nvPr/>
          </p:nvSpPr>
          <p:spPr>
            <a:xfrm>
              <a:off x="5270090" y="3529781"/>
              <a:ext cx="969362" cy="412954"/>
            </a:xfrm>
            <a:prstGeom prst="roundRect">
              <a:avLst/>
            </a:prstGeom>
            <a:noFill/>
            <a:ln>
              <a:solidFill>
                <a:srgbClr val="FF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39451" y="3529781"/>
              <a:ext cx="1478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i="1" dirty="0" smtClean="0">
                  <a:solidFill>
                    <a:srgbClr val="FF00FF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สารกำหนดปริมาณ</a:t>
              </a:r>
              <a:endParaRPr lang="en-US" b="1" i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9900" y="2425700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009900" y="2814832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ectangle 11"/>
          <p:cNvSpPr/>
          <p:nvPr/>
        </p:nvSpPr>
        <p:spPr>
          <a:xfrm>
            <a:off x="3009900" y="3276682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3009900" y="3691214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ectangle 13"/>
          <p:cNvSpPr/>
          <p:nvPr/>
        </p:nvSpPr>
        <p:spPr>
          <a:xfrm>
            <a:off x="3009900" y="4173302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ectangle 14"/>
          <p:cNvSpPr/>
          <p:nvPr/>
        </p:nvSpPr>
        <p:spPr>
          <a:xfrm>
            <a:off x="3009900" y="4583637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3009900" y="5021336"/>
            <a:ext cx="5750642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1376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AnimatedMoreWinterPeople">
  <a:themeElements>
    <a:clrScheme name="AnimatedMoreWinterPeo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imatedMoreWinterPeople">
      <a:majorFont>
        <a:latin typeface="Cordia New"/>
        <a:ea typeface=""/>
        <a:cs typeface="DilleniaUPC"/>
      </a:majorFont>
      <a:minorFont>
        <a:latin typeface="Cordia New"/>
        <a:ea typeface=""/>
        <a:cs typeface="Cordia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imatedMoreWinterPeo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MoreWinterPeop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MoreWinterPeop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MoreWinterPeop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MoreWinterPeop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MoreWinterPeop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MoreWinterPeop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MoreWinterPeop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MoreWinterPeop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MoreWinterPeop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MoreWinterPeop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MoreWinterPeop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AnimatedMoreWinterPeople</Template>
  <TotalTime>7308</TotalTime>
  <Words>634</Words>
  <Application>Microsoft Office PowerPoint</Application>
  <PresentationFormat>On-screen Show (4:3)</PresentationFormat>
  <Paragraphs>355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Angsana New</vt:lpstr>
      <vt:lpstr>Arial</vt:lpstr>
      <vt:lpstr>Cordia New</vt:lpstr>
      <vt:lpstr>CordiaUPC</vt:lpstr>
      <vt:lpstr>DilleniaUPC</vt:lpstr>
      <vt:lpstr>Symbol</vt:lpstr>
      <vt:lpstr>TH SarabunPSK</vt:lpstr>
      <vt:lpstr>Wingdings</vt:lpstr>
      <vt:lpstr>AnimatedMoreWinterPeople</vt:lpstr>
      <vt:lpstr>ปฏิกิริยาเคมี Chemical Reaction</vt:lpstr>
      <vt:lpstr>การหาสูตรเคมี</vt:lpstr>
      <vt:lpstr>PowerPoint Presentation</vt:lpstr>
      <vt:lpstr>PowerPoint Presentation</vt:lpstr>
      <vt:lpstr>การหาสูตรเคมี</vt:lpstr>
      <vt:lpstr>PowerPoint Presentation</vt:lpstr>
      <vt:lpstr>PowerPoint Presentation</vt:lpstr>
      <vt:lpstr>ปฏิกิริยาเคมี</vt:lpstr>
      <vt:lpstr>ปริมาณสัมพันธ์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Piti Treesukol</dc:creator>
  <cp:lastModifiedBy>PTT</cp:lastModifiedBy>
  <cp:revision>330</cp:revision>
  <dcterms:created xsi:type="dcterms:W3CDTF">2005-03-25T05:44:46Z</dcterms:created>
  <dcterms:modified xsi:type="dcterms:W3CDTF">2018-09-10T11:00:12Z</dcterms:modified>
</cp:coreProperties>
</file>