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4" r:id="rId6"/>
    <p:sldId id="330" r:id="rId7"/>
    <p:sldId id="280" r:id="rId8"/>
    <p:sldId id="334" r:id="rId9"/>
    <p:sldId id="336" r:id="rId10"/>
    <p:sldId id="333" r:id="rId11"/>
    <p:sldId id="331" r:id="rId12"/>
    <p:sldId id="332" r:id="rId13"/>
    <p:sldId id="282" r:id="rId14"/>
    <p:sldId id="283" r:id="rId15"/>
    <p:sldId id="285" r:id="rId16"/>
    <p:sldId id="323" r:id="rId17"/>
    <p:sldId id="286" r:id="rId18"/>
    <p:sldId id="322" r:id="rId19"/>
    <p:sldId id="287" r:id="rId20"/>
    <p:sldId id="288" r:id="rId21"/>
    <p:sldId id="289" r:id="rId22"/>
    <p:sldId id="290" r:id="rId23"/>
    <p:sldId id="292" r:id="rId24"/>
    <p:sldId id="325" r:id="rId25"/>
    <p:sldId id="328" r:id="rId26"/>
    <p:sldId id="319" r:id="rId27"/>
    <p:sldId id="294" r:id="rId28"/>
    <p:sldId id="295" r:id="rId29"/>
    <p:sldId id="297" r:id="rId30"/>
    <p:sldId id="298" r:id="rId31"/>
    <p:sldId id="299" r:id="rId32"/>
    <p:sldId id="302" r:id="rId33"/>
    <p:sldId id="303" r:id="rId34"/>
    <p:sldId id="318" r:id="rId35"/>
    <p:sldId id="307" r:id="rId36"/>
    <p:sldId id="308" r:id="rId37"/>
    <p:sldId id="329" r:id="rId38"/>
    <p:sldId id="312" r:id="rId39"/>
    <p:sldId id="314" r:id="rId40"/>
    <p:sldId id="324" r:id="rId41"/>
  </p:sldIdLst>
  <p:sldSz cx="9144000" cy="6858000" type="screen4x3"/>
  <p:notesSz cx="10234613" cy="70993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A98FA"/>
    <a:srgbClr val="FFFF00"/>
    <a:srgbClr val="99FFCC"/>
    <a:srgbClr val="003300"/>
    <a:srgbClr val="F9670D"/>
    <a:srgbClr val="FDFEE2"/>
    <a:srgbClr val="33CCCC"/>
    <a:srgbClr val="0033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219" autoAdjust="0"/>
  </p:normalViewPr>
  <p:slideViewPr>
    <p:cSldViewPr snapToGrid="0">
      <p:cViewPr varScale="1">
        <p:scale>
          <a:sx n="81" d="100"/>
          <a:sy n="81" d="100"/>
        </p:scale>
        <p:origin x="108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8" cy="354965"/>
          </a:xfrm>
          <a:prstGeom prst="rect">
            <a:avLst/>
          </a:prstGeom>
        </p:spPr>
        <p:txBody>
          <a:bodyPr vert="horz" lIns="99045" tIns="49523" rIns="99045" bIns="49523" rtlCol="0"/>
          <a:lstStyle>
            <a:lvl1pPr algn="l">
              <a:defRPr sz="14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8" y="1"/>
            <a:ext cx="4434998" cy="354965"/>
          </a:xfrm>
          <a:prstGeom prst="rect">
            <a:avLst/>
          </a:prstGeom>
        </p:spPr>
        <p:txBody>
          <a:bodyPr vert="horz" lIns="99045" tIns="49523" rIns="99045" bIns="49523" rtlCol="0"/>
          <a:lstStyle>
            <a:lvl1pPr algn="r">
              <a:defRPr sz="1400"/>
            </a:lvl1pPr>
          </a:lstStyle>
          <a:p>
            <a:fld id="{DD168528-3334-4109-BAD7-F91533B7749A}" type="datetimeFigureOut">
              <a:rPr lang="th-TH" smtClean="0"/>
              <a:pPr/>
              <a:t>17/09/61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743104"/>
            <a:ext cx="4434998" cy="354965"/>
          </a:xfrm>
          <a:prstGeom prst="rect">
            <a:avLst/>
          </a:prstGeom>
        </p:spPr>
        <p:txBody>
          <a:bodyPr vert="horz" lIns="99045" tIns="49523" rIns="99045" bIns="49523" rtlCol="0" anchor="b"/>
          <a:lstStyle>
            <a:lvl1pPr algn="l">
              <a:defRPr sz="14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8" y="6743104"/>
            <a:ext cx="4434998" cy="354965"/>
          </a:xfrm>
          <a:prstGeom prst="rect">
            <a:avLst/>
          </a:prstGeom>
        </p:spPr>
        <p:txBody>
          <a:bodyPr vert="horz" lIns="99045" tIns="49523" rIns="99045" bIns="49523" rtlCol="0" anchor="b"/>
          <a:lstStyle>
            <a:lvl1pPr algn="r">
              <a:defRPr sz="1400"/>
            </a:lvl1pPr>
          </a:lstStyle>
          <a:p>
            <a:fld id="{01583C89-76B8-41EF-8BB3-A75FF06E242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9590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5" tIns="49523" rIns="99045" bIns="49523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248" y="1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5" tIns="49523" rIns="99045" bIns="49523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4863" y="533400"/>
            <a:ext cx="3544887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462" y="3372168"/>
            <a:ext cx="8187690" cy="319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5" tIns="49523" rIns="99045" bIns="49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en-US" noProof="0" smtClean="0"/>
              <a:t>ระดับที่สอง</a:t>
            </a:r>
          </a:p>
          <a:p>
            <a:pPr lvl="2"/>
            <a:r>
              <a:rPr lang="en-US" noProof="0" smtClean="0"/>
              <a:t>ระดับที่สาม</a:t>
            </a:r>
          </a:p>
          <a:p>
            <a:pPr lvl="3"/>
            <a:r>
              <a:rPr lang="en-US" noProof="0" smtClean="0"/>
              <a:t>ระดับที่สี่</a:t>
            </a:r>
          </a:p>
          <a:p>
            <a:pPr lvl="4"/>
            <a:r>
              <a:rPr lang="en-US" noProof="0" smtClean="0"/>
              <a:t>ระดับที่ห้า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743104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5" tIns="49523" rIns="99045" bIns="49523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248" y="6743104"/>
            <a:ext cx="4434998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5" tIns="49523" rIns="99045" bIns="49523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58EA847E-419B-4DF6-8347-727F42B5D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3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847E-419B-4DF6-8347-727F42B5D55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4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A847E-419B-4DF6-8347-727F42B5D55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4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</p:grpSp>
      <p:sp>
        <p:nvSpPr>
          <p:cNvPr id="10036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10036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 sz="1000" b="0" smtClean="0">
                <a:latin typeface="Tahoma" pitchFamily="34" charset="0"/>
              </a:defRPr>
            </a:lvl1pPr>
          </a:lstStyle>
          <a:p>
            <a:pPr>
              <a:defRPr/>
            </a:pPr>
            <a:fld id="{2C3E43A8-A7E7-42AE-B5E9-2A80DE04EF7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CB04F-D02C-4EEB-8686-A1B694B786E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D1731-5BCC-409D-8EE1-7D7748F5BCD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912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352550"/>
            <a:ext cx="36957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352550"/>
            <a:ext cx="36957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3800475"/>
            <a:ext cx="36957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3800475"/>
            <a:ext cx="36957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61BFC-39EA-408C-BCFC-31B320DE893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912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352550"/>
            <a:ext cx="3695700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352550"/>
            <a:ext cx="36957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800475"/>
            <a:ext cx="36957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575D8-35EC-48C9-837A-98FD501A12A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912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352550"/>
            <a:ext cx="3695700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352550"/>
            <a:ext cx="3695700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AE933-8CA0-455F-967C-AB6BD587552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  <a:lvl2pPr>
              <a:defRPr>
                <a:latin typeface="TH SarabunPSK" pitchFamily="34" charset="-34"/>
                <a:cs typeface="TH SarabunPSK" pitchFamily="34" charset="-34"/>
              </a:defRPr>
            </a:lvl2pPr>
            <a:lvl3pPr>
              <a:defRPr>
                <a:latin typeface="TH SarabunPSK" pitchFamily="34" charset="-34"/>
                <a:cs typeface="TH SarabunPSK" pitchFamily="34" charset="-34"/>
              </a:defRPr>
            </a:lvl3pPr>
            <a:lvl4pPr>
              <a:defRPr>
                <a:latin typeface="TH SarabunPSK" pitchFamily="34" charset="-34"/>
                <a:cs typeface="TH SarabunPSK" pitchFamily="34" charset="-34"/>
              </a:defRPr>
            </a:lvl4pPr>
            <a:lvl5pPr>
              <a:defRPr>
                <a:latin typeface="TH SarabunPSK" pitchFamily="34" charset="-34"/>
                <a:cs typeface="TH SarabunPSK" pitchFamily="34" charset="-34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-3545"/>
            <a:ext cx="2895600" cy="357963"/>
          </a:xfrm>
          <a:ln/>
        </p:spPr>
        <p:txBody>
          <a:bodyPr/>
          <a:lstStyle>
            <a:lvl1pPr>
              <a:defRPr sz="1400" i="1"/>
            </a:lvl1pPr>
          </a:lstStyle>
          <a:p>
            <a:pPr>
              <a:defRPr/>
            </a:pPr>
            <a:r>
              <a:rPr lang="en-US" smtClean="0"/>
              <a:t>Chem</a:t>
            </a:r>
            <a:r>
              <a:rPr lang="en-US" i="0" smtClean="0"/>
              <a:t>@</a:t>
            </a:r>
            <a:r>
              <a:rPr lang="en-US" smtClean="0"/>
              <a:t>KU-KPS</a:t>
            </a: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D6AC4-3993-4E1D-98EE-0BDDA6D442C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3B46D-3F37-450E-ACEA-356EE8E9001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352550"/>
            <a:ext cx="36957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352550"/>
            <a:ext cx="36957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7918F-57BC-4494-B11C-26044938BA5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40227-38A2-4921-B207-2EE563CAA54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9D3D8-3A72-4005-9B7A-22F93FF1C5E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09233-E1FC-4DC2-B737-7F9F34A7376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2A173-6B36-49E8-963D-EBA83BCD0F8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D231D-D056-4FD7-A9A0-3BB79EAA905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Freeform 3"/>
          <p:cNvSpPr>
            <a:spLocks/>
          </p:cNvSpPr>
          <p:nvPr/>
        </p:nvSpPr>
        <p:spPr bwMode="hidden">
          <a:xfrm>
            <a:off x="885825" y="1289050"/>
            <a:ext cx="8255000" cy="5014913"/>
          </a:xfrm>
          <a:custGeom>
            <a:avLst/>
            <a:gdLst/>
            <a:ahLst/>
            <a:cxnLst>
              <a:cxn ang="0">
                <a:pos x="0" y="3159"/>
              </a:cxn>
              <a:cxn ang="0">
                <a:pos x="5184" y="3159"/>
              </a:cxn>
              <a:cxn ang="0">
                <a:pos x="5184" y="0"/>
              </a:cxn>
              <a:cxn ang="0">
                <a:pos x="0" y="0"/>
              </a:cxn>
              <a:cxn ang="0">
                <a:pos x="0" y="3159"/>
              </a:cxn>
              <a:cxn ang="0">
                <a:pos x="0" y="3159"/>
              </a:cxn>
            </a:cxnLst>
            <a:rect l="0" t="0" r="r" b="b"/>
            <a:pathLst>
              <a:path w="5184" h="3159">
                <a:moveTo>
                  <a:pt x="0" y="3159"/>
                </a:moveTo>
                <a:lnTo>
                  <a:pt x="5184" y="3159"/>
                </a:lnTo>
                <a:lnTo>
                  <a:pt x="5184" y="0"/>
                </a:lnTo>
                <a:lnTo>
                  <a:pt x="0" y="0"/>
                </a:lnTo>
                <a:lnTo>
                  <a:pt x="0" y="3159"/>
                </a:lnTo>
                <a:lnTo>
                  <a:pt x="0" y="3159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9332" name="Freeform 4"/>
          <p:cNvSpPr>
            <a:spLocks/>
          </p:cNvSpPr>
          <p:nvPr/>
        </p:nvSpPr>
        <p:spPr bwMode="hidden">
          <a:xfrm>
            <a:off x="0" y="1843088"/>
            <a:ext cx="885825" cy="5014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159"/>
              </a:cxn>
              <a:cxn ang="0">
                <a:pos x="556" y="3159"/>
              </a:cxn>
              <a:cxn ang="0">
                <a:pos x="556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56" h="3159">
                <a:moveTo>
                  <a:pt x="0" y="0"/>
                </a:moveTo>
                <a:lnTo>
                  <a:pt x="0" y="3159"/>
                </a:lnTo>
                <a:lnTo>
                  <a:pt x="556" y="3159"/>
                </a:lnTo>
                <a:lnTo>
                  <a:pt x="556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9335" name="Freeform 7"/>
          <p:cNvSpPr>
            <a:spLocks/>
          </p:cNvSpPr>
          <p:nvPr/>
        </p:nvSpPr>
        <p:spPr bwMode="ltGray">
          <a:xfrm>
            <a:off x="876300" y="1954213"/>
            <a:ext cx="19050" cy="4281487"/>
          </a:xfrm>
          <a:custGeom>
            <a:avLst/>
            <a:gdLst/>
            <a:ahLst/>
            <a:cxnLst>
              <a:cxn ang="0">
                <a:pos x="0" y="2697"/>
              </a:cxn>
              <a:cxn ang="0">
                <a:pos x="12" y="2697"/>
              </a:cxn>
              <a:cxn ang="0">
                <a:pos x="12" y="0"/>
              </a:cxn>
              <a:cxn ang="0">
                <a:pos x="0" y="0"/>
              </a:cxn>
              <a:cxn ang="0">
                <a:pos x="0" y="2697"/>
              </a:cxn>
              <a:cxn ang="0">
                <a:pos x="0" y="2697"/>
              </a:cxn>
            </a:cxnLst>
            <a:rect l="0" t="0" r="r" b="b"/>
            <a:pathLst>
              <a:path w="12" h="2697">
                <a:moveTo>
                  <a:pt x="0" y="2697"/>
                </a:moveTo>
                <a:lnTo>
                  <a:pt x="12" y="2697"/>
                </a:lnTo>
                <a:lnTo>
                  <a:pt x="12" y="0"/>
                </a:lnTo>
                <a:lnTo>
                  <a:pt x="0" y="0"/>
                </a:lnTo>
                <a:lnTo>
                  <a:pt x="0" y="2697"/>
                </a:lnTo>
                <a:lnTo>
                  <a:pt x="0" y="2697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9336" name="Freeform 8"/>
          <p:cNvSpPr>
            <a:spLocks/>
          </p:cNvSpPr>
          <p:nvPr/>
        </p:nvSpPr>
        <p:spPr bwMode="ltGray">
          <a:xfrm>
            <a:off x="1617663" y="1276350"/>
            <a:ext cx="7523162" cy="19050"/>
          </a:xfrm>
          <a:custGeom>
            <a:avLst/>
            <a:gdLst/>
            <a:ahLst/>
            <a:cxnLst>
              <a:cxn ang="0">
                <a:pos x="4724" y="0"/>
              </a:cxn>
              <a:cxn ang="0">
                <a:pos x="0" y="0"/>
              </a:cxn>
              <a:cxn ang="0">
                <a:pos x="0" y="12"/>
              </a:cxn>
              <a:cxn ang="0">
                <a:pos x="4724" y="12"/>
              </a:cxn>
              <a:cxn ang="0">
                <a:pos x="4724" y="0"/>
              </a:cxn>
              <a:cxn ang="0">
                <a:pos x="4724" y="0"/>
              </a:cxn>
            </a:cxnLst>
            <a:rect l="0" t="0" r="r" b="b"/>
            <a:pathLst>
              <a:path w="4724" h="12">
                <a:moveTo>
                  <a:pt x="4724" y="0"/>
                </a:moveTo>
                <a:lnTo>
                  <a:pt x="0" y="0"/>
                </a:lnTo>
                <a:lnTo>
                  <a:pt x="0" y="12"/>
                </a:lnTo>
                <a:lnTo>
                  <a:pt x="4724" y="12"/>
                </a:lnTo>
                <a:lnTo>
                  <a:pt x="4724" y="0"/>
                </a:lnTo>
                <a:lnTo>
                  <a:pt x="4724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/>
          </a:p>
        </p:txBody>
      </p:sp>
      <p:grpSp>
        <p:nvGrpSpPr>
          <p:cNvPr id="11270" name="Group 20"/>
          <p:cNvGrpSpPr>
            <a:grpSpLocks/>
          </p:cNvGrpSpPr>
          <p:nvPr userDrawn="1"/>
        </p:nvGrpSpPr>
        <p:grpSpPr bwMode="auto">
          <a:xfrm>
            <a:off x="0" y="6350"/>
            <a:ext cx="1617663" cy="1960563"/>
            <a:chOff x="0" y="4"/>
            <a:chExt cx="1019" cy="1235"/>
          </a:xfrm>
        </p:grpSpPr>
        <p:sp>
          <p:nvSpPr>
            <p:cNvPr id="99334" name="Freeform 6"/>
            <p:cNvSpPr>
              <a:spLocks/>
            </p:cNvSpPr>
            <p:nvPr/>
          </p:nvSpPr>
          <p:spPr bwMode="ltGray">
            <a:xfrm>
              <a:off x="552" y="4"/>
              <a:ext cx="12" cy="57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695"/>
                </a:cxn>
                <a:cxn ang="0">
                  <a:pos x="12" y="695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695">
                  <a:moveTo>
                    <a:pt x="12" y="0"/>
                  </a:moveTo>
                  <a:lnTo>
                    <a:pt x="0" y="0"/>
                  </a:lnTo>
                  <a:lnTo>
                    <a:pt x="0" y="695"/>
                  </a:lnTo>
                  <a:lnTo>
                    <a:pt x="12" y="695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9337" name="Freeform 9"/>
            <p:cNvSpPr>
              <a:spLocks/>
            </p:cNvSpPr>
            <p:nvPr/>
          </p:nvSpPr>
          <p:spPr bwMode="ltGray">
            <a:xfrm>
              <a:off x="552" y="987"/>
              <a:ext cx="12" cy="252"/>
            </a:xfrm>
            <a:custGeom>
              <a:avLst/>
              <a:gdLst/>
              <a:ahLst/>
              <a:cxnLst>
                <a:cxn ang="0">
                  <a:pos x="0" y="252"/>
                </a:cxn>
                <a:cxn ang="0">
                  <a:pos x="12" y="25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252"/>
                </a:cxn>
                <a:cxn ang="0">
                  <a:pos x="0" y="252"/>
                </a:cxn>
              </a:cxnLst>
              <a:rect l="0" t="0" r="r" b="b"/>
              <a:pathLst>
                <a:path w="12" h="252">
                  <a:moveTo>
                    <a:pt x="0" y="252"/>
                  </a:moveTo>
                  <a:lnTo>
                    <a:pt x="12" y="25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52"/>
                  </a:lnTo>
                  <a:lnTo>
                    <a:pt x="0" y="252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9338" name="Freeform 10"/>
            <p:cNvSpPr>
              <a:spLocks/>
            </p:cNvSpPr>
            <p:nvPr/>
          </p:nvSpPr>
          <p:spPr bwMode="ltGray">
            <a:xfrm>
              <a:off x="552" y="339"/>
              <a:ext cx="12" cy="25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252"/>
                </a:cxn>
                <a:cxn ang="0">
                  <a:pos x="12" y="25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52">
                  <a:moveTo>
                    <a:pt x="12" y="0"/>
                  </a:moveTo>
                  <a:lnTo>
                    <a:pt x="0" y="0"/>
                  </a:lnTo>
                  <a:lnTo>
                    <a:pt x="0" y="252"/>
                  </a:lnTo>
                  <a:lnTo>
                    <a:pt x="12" y="25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9339" name="Freeform 11"/>
            <p:cNvSpPr>
              <a:spLocks/>
            </p:cNvSpPr>
            <p:nvPr/>
          </p:nvSpPr>
          <p:spPr bwMode="ltGray">
            <a:xfrm>
              <a:off x="552" y="584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9340" name="Freeform 12"/>
            <p:cNvSpPr>
              <a:spLocks/>
            </p:cNvSpPr>
            <p:nvPr/>
          </p:nvSpPr>
          <p:spPr bwMode="ltGray">
            <a:xfrm>
              <a:off x="0" y="804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9341" name="Freeform 13"/>
            <p:cNvSpPr>
              <a:spLocks/>
            </p:cNvSpPr>
            <p:nvPr/>
          </p:nvSpPr>
          <p:spPr bwMode="ltGray">
            <a:xfrm>
              <a:off x="767" y="804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9342" name="Freeform 14"/>
            <p:cNvSpPr>
              <a:spLocks/>
            </p:cNvSpPr>
            <p:nvPr/>
          </p:nvSpPr>
          <p:spPr bwMode="ltGray">
            <a:xfrm>
              <a:off x="348" y="804"/>
              <a:ext cx="4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418" y="12"/>
                </a:cxn>
                <a:cxn ang="0">
                  <a:pos x="41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18" h="12">
                  <a:moveTo>
                    <a:pt x="0" y="0"/>
                  </a:moveTo>
                  <a:lnTo>
                    <a:pt x="0" y="12"/>
                  </a:lnTo>
                  <a:lnTo>
                    <a:pt x="418" y="12"/>
                  </a:lnTo>
                  <a:lnTo>
                    <a:pt x="4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9934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9934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352550"/>
            <a:ext cx="75438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9934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934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347636"/>
            <a:ext cx="2895600" cy="3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Chem@KU-KPS</a:t>
            </a:r>
            <a:endParaRPr lang="th-TH" dirty="0"/>
          </a:p>
        </p:txBody>
      </p:sp>
      <p:sp>
        <p:nvSpPr>
          <p:cNvPr id="9934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1pPr>
          </a:lstStyle>
          <a:p>
            <a:pPr>
              <a:defRPr/>
            </a:pPr>
            <a:fld id="{A3F7BD7C-1775-460D-922E-42510C6D531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H SarabunPSK" pitchFamily="34" charset="-34"/>
          <a:ea typeface="+mj-ea"/>
          <a:cs typeface="TH SarabunPSK" pitchFamily="34" charset="-34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rdia New" pitchFamily="34" charset="-34"/>
          <a:cs typeface="Cordia New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rdia New" pitchFamily="34" charset="-34"/>
          <a:cs typeface="Cordia New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rdia New" pitchFamily="34" charset="-34"/>
          <a:cs typeface="Cordia New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rdia New" pitchFamily="34" charset="-34"/>
          <a:cs typeface="Cordia New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rdia New" pitchFamily="34" charset="-34"/>
          <a:cs typeface="Cordia New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rdia New" pitchFamily="34" charset="-34"/>
          <a:cs typeface="Cordia New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rdia New" pitchFamily="34" charset="-34"/>
          <a:cs typeface="Cordia New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rdia New" pitchFamily="34" charset="-34"/>
          <a:cs typeface="Cordia New" pitchFamily="34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1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0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5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5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911F0-4094-41A2-8B8D-9635B281BD8E}" type="slidenum">
              <a:rPr lang="en-US"/>
              <a:pPr>
                <a:defRPr/>
              </a:pPr>
              <a:t>1</a:t>
            </a:fld>
            <a:endParaRPr lang="th-TH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0613" y="1071563"/>
            <a:ext cx="7086600" cy="2182812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7200" smtClean="0">
                <a:latin typeface="TH SarabunPSK" pitchFamily="34" charset="-34"/>
                <a:cs typeface="TH SarabunPSK" pitchFamily="34" charset="-34"/>
              </a:rPr>
              <a:t>แก๊ส (Gas) 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ปิติ ตรีสุกล </a:t>
            </a:r>
          </a:p>
          <a:p>
            <a:pPr eaLnBrk="1" hangingPunct="1"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โครงการจัดตั้งภาควิชาเคมี</a:t>
            </a:r>
          </a:p>
          <a:p>
            <a:pPr eaLnBrk="1" hangingPunct="1"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คณะศิลปศาสตร์และวิทยาศาสตร์</a:t>
            </a:r>
          </a:p>
          <a:p>
            <a:pPr eaLnBrk="1" hangingPunct="1">
              <a:defRPr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ม.เกษตรศาสตร์ วิทยาเขตกำแพงแสน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p:pic>
        <p:nvPicPr>
          <p:cNvPr id="13" name="Picture 5" descr="Flas_logo"/>
          <p:cNvPicPr>
            <a:picLocks noChangeAspect="1" noChangeArrowheads="1"/>
          </p:cNvPicPr>
          <p:nvPr/>
        </p:nvPicPr>
        <p:blipFill>
          <a:blip r:embed="rId2" cstate="print"/>
          <a:srcRect l="1567" t="1791" b="447"/>
          <a:stretch>
            <a:fillRect/>
          </a:stretch>
        </p:blipFill>
        <p:spPr bwMode="auto">
          <a:xfrm>
            <a:off x="3723411" y="210435"/>
            <a:ext cx="1707572" cy="148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1352550"/>
            <a:ext cx="7815943" cy="474345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/>
              <a:t>Ex </a:t>
            </a:r>
            <a:r>
              <a:rPr lang="th-TH" sz="3600" b="1" dirty="0" smtClean="0"/>
              <a:t>2</a:t>
            </a:r>
            <a:r>
              <a:rPr lang="en-US" sz="3600" b="1" dirty="0" smtClean="0"/>
              <a:t>. </a:t>
            </a:r>
            <a:r>
              <a:rPr lang="th-TH" sz="3600" b="1" dirty="0" smtClean="0"/>
              <a:t>แก๊สไนโตรเจน</a:t>
            </a:r>
            <a:r>
              <a:rPr lang="en-US" sz="3600" b="1" dirty="0" smtClean="0"/>
              <a:t>(N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)</a:t>
            </a:r>
            <a:r>
              <a:rPr lang="th-TH" sz="3600" b="1" dirty="0" smtClean="0"/>
              <a:t> ปริมาตร</a:t>
            </a:r>
            <a:r>
              <a:rPr lang="en-US" sz="3600" b="1" dirty="0" smtClean="0"/>
              <a:t> 20 L </a:t>
            </a:r>
            <a:r>
              <a:rPr lang="th-TH" sz="3600" b="1" dirty="0" smtClean="0"/>
              <a:t>ที่</a:t>
            </a:r>
            <a:r>
              <a:rPr lang="en-US" sz="3600" b="1" dirty="0" smtClean="0"/>
              <a:t> STP </a:t>
            </a:r>
            <a:r>
              <a:rPr lang="th-TH" sz="3600" b="1" dirty="0" smtClean="0"/>
              <a:t>มีน้ำหนักเท่าใด</a:t>
            </a:r>
            <a:endParaRPr lang="th-TH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</a:t>
            </a:r>
            <a:r>
              <a:rPr lang="en-US" i="0" smtClean="0"/>
              <a:t>@</a:t>
            </a:r>
            <a:r>
              <a:rPr lang="en-US" smtClean="0"/>
              <a:t>KU-KPS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D6AC4-3993-4E1D-98EE-0BDDA6D442C2}" type="slidenum">
              <a:rPr lang="en-US" smtClean="0"/>
              <a:pPr>
                <a:defRPr/>
              </a:pPr>
              <a:t>10</a:t>
            </a:fld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44370" y="2389008"/>
                <a:ext cx="5080430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𝑎𝑡𝑚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h-TH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273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 smtClean="0">
                  <a:solidFill>
                    <a:srgbClr val="66FF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=?                            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b="0" dirty="0" smtClean="0">
                  <a:solidFill>
                    <a:srgbClr val="66FFFF"/>
                  </a:solidFill>
                  <a:ea typeface="Cambria Math" panose="02040503050406030204" pitchFamily="18" charset="0"/>
                </a:endParaRPr>
              </a:p>
              <a:p>
                <a:endParaRPr lang="en-US" sz="2400" b="0" dirty="0" smtClean="0">
                  <a:solidFill>
                    <a:srgbClr val="66FF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370" y="2389008"/>
                <a:ext cx="5080430" cy="1107996"/>
              </a:xfrm>
              <a:prstGeom prst="rect">
                <a:avLst/>
              </a:prstGeom>
              <a:blipFill rotWithShape="0">
                <a:blip r:embed="rId2"/>
                <a:stretch>
                  <a:fillRect l="-2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28175" y="3354484"/>
                <a:ext cx="5668025" cy="1060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𝑛𝑅𝑇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 smtClean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𝑎𝑡𝑚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082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𝑎𝑡𝑚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273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b="0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175" y="3354484"/>
                <a:ext cx="5668025" cy="10609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31437" y="4708826"/>
                <a:ext cx="4785156" cy="62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082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𝑎𝑡𝑚</m:t>
                        </m:r>
                      </m:den>
                    </m:f>
                  </m:oMath>
                </a14:m>
                <a:r>
                  <a:rPr lang="en-US" sz="2800" dirty="0" smtClean="0"/>
                  <a:t>=0.89 </a:t>
                </a:r>
                <a:r>
                  <a:rPr lang="en-US" sz="2800" dirty="0" err="1" smtClean="0"/>
                  <a:t>mol</a:t>
                </a:r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37" y="4708826"/>
                <a:ext cx="4785156" cy="621196"/>
              </a:xfrm>
              <a:prstGeom prst="rect">
                <a:avLst/>
              </a:prstGeom>
              <a:blipFill rotWithShape="0">
                <a:blip r:embed="rId4"/>
                <a:stretch>
                  <a:fillRect t="-4902" r="-356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3999422" y="3247806"/>
            <a:ext cx="1649186" cy="563553"/>
          </a:xfrm>
          <a:prstGeom prst="roundRect">
            <a:avLst/>
          </a:prstGeom>
          <a:noFill/>
          <a:ln>
            <a:solidFill>
              <a:srgbClr val="FA9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75292" y="5623433"/>
                <a:ext cx="5420908" cy="7380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28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292" y="5623433"/>
                <a:ext cx="5420908" cy="7380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066798" y="2436073"/>
            <a:ext cx="7664334" cy="683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798" y="3226606"/>
            <a:ext cx="7664334" cy="1281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6798" y="4614409"/>
            <a:ext cx="7664334" cy="1853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C489-DC82-4F05-A303-DCDCDC5A14CA}" type="slidenum">
              <a:rPr lang="en-US"/>
              <a:pPr>
                <a:defRPr/>
              </a:pPr>
              <a:t>11</a:t>
            </a:fld>
            <a:endParaRPr lang="th-TH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52550"/>
            <a:ext cx="7685314" cy="47434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b="1" dirty="0" smtClean="0"/>
              <a:t>Ex 3. </a:t>
            </a:r>
            <a:r>
              <a:rPr lang="th-TH" sz="3600" b="1" dirty="0" smtClean="0"/>
              <a:t>แก๊ส</a:t>
            </a:r>
            <a:r>
              <a:rPr lang="en-US" sz="3600" b="1" dirty="0" err="1" smtClean="0"/>
              <a:t>ออกซิเจนปริมาตร</a:t>
            </a:r>
            <a:r>
              <a:rPr lang="en-US" sz="3600" b="1" dirty="0" smtClean="0"/>
              <a:t> 5.00 L </a:t>
            </a:r>
            <a:r>
              <a:rPr lang="th-TH" sz="3600" b="1" dirty="0" smtClean="0"/>
              <a:t>ที่</a:t>
            </a:r>
            <a:r>
              <a:rPr lang="en-US" sz="3600" b="1" dirty="0" err="1" smtClean="0"/>
              <a:t>ความดัน</a:t>
            </a:r>
            <a:r>
              <a:rPr lang="en-US" sz="3600" b="1" dirty="0" smtClean="0"/>
              <a:t> 740 </a:t>
            </a:r>
            <a:r>
              <a:rPr lang="en-US" sz="3600" b="1" dirty="0" err="1" smtClean="0"/>
              <a:t>torr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จงหาปริมาตรของแก๊สนี้ที่ความดันมาตรฐาน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อุณหภูมิ</a:t>
            </a:r>
            <a:r>
              <a:rPr lang="th-TH" sz="3600" b="1" dirty="0" smtClean="0"/>
              <a:t>เดิม</a:t>
            </a:r>
            <a:r>
              <a:rPr lang="en-US" sz="3600" b="1" dirty="0" smtClean="0"/>
              <a:t> </a:t>
            </a:r>
            <a:endParaRPr lang="en-US" sz="3600" b="1" dirty="0" smtClean="0">
              <a:sym typeface="Wingdings" pitchFamily="2" charset="2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452919" y="2596242"/>
                <a:ext cx="45168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740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𝑡𝑜𝑟𝑟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919" y="2596242"/>
                <a:ext cx="451681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10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452919" y="3287711"/>
                <a:ext cx="45050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760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𝑡𝑜𝑟𝑟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=?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919" y="3287711"/>
                <a:ext cx="450501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12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31519" y="4097291"/>
                <a:ext cx="1994328" cy="877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519" y="4097291"/>
                <a:ext cx="1994328" cy="8771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22679" y="4320397"/>
                <a:ext cx="16352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679" y="4320397"/>
                <a:ext cx="1635256" cy="430887"/>
              </a:xfrm>
              <a:prstGeom prst="rect">
                <a:avLst/>
              </a:prstGeom>
              <a:blipFill rotWithShape="0">
                <a:blip r:embed="rId6"/>
                <a:stretch>
                  <a:fillRect t="-27143"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16165" y="5595293"/>
                <a:ext cx="5980035" cy="860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740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𝑡𝑜𝑟𝑟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760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𝑡𝑜𝑟𝑟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87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165" y="5595293"/>
                <a:ext cx="5980035" cy="860107"/>
              </a:xfrm>
              <a:prstGeom prst="rect">
                <a:avLst/>
              </a:prstGeom>
              <a:blipFill rotWithShape="0">
                <a:blip r:embed="rId8"/>
                <a:stretch>
                  <a:fillRect t="-4965" b="-7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4571999" y="4320397"/>
            <a:ext cx="571501" cy="43088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594" y="2619506"/>
            <a:ext cx="7664334" cy="1118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3594" y="5279191"/>
            <a:ext cx="7664334" cy="136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43594" y="3910732"/>
            <a:ext cx="7664334" cy="1118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83910-D0CF-4C17-85FF-9E8E79A10CDC}" type="slidenum">
              <a:rPr lang="en-US"/>
              <a:pPr>
                <a:defRPr/>
              </a:pPr>
              <a:t>12</a:t>
            </a:fld>
            <a:endParaRPr lang="th-TH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93834"/>
            <a:ext cx="7543800" cy="2362200"/>
          </a:xfrm>
        </p:spPr>
        <p:txBody>
          <a:bodyPr/>
          <a:lstStyle/>
          <a:p>
            <a:pPr marL="812800" indent="-81280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b="1" dirty="0" smtClean="0"/>
              <a:t>Ex 3. </a:t>
            </a:r>
            <a:r>
              <a:rPr lang="en-US" sz="3600" b="1" dirty="0" err="1" smtClean="0"/>
              <a:t>ถังบรรจุแก๊สคาร์บอนไดออกไซด์ที่</a:t>
            </a:r>
            <a:r>
              <a:rPr lang="en-US" sz="3600" b="1" dirty="0" smtClean="0"/>
              <a:t> 27 </a:t>
            </a:r>
            <a:r>
              <a:rPr lang="en-US" sz="3600" b="1" baseline="30000" dirty="0" err="1" smtClean="0"/>
              <a:t>o</a:t>
            </a:r>
            <a:r>
              <a:rPr lang="en-US" sz="3600" b="1" dirty="0" err="1" smtClean="0"/>
              <a:t>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และความดัน</a:t>
            </a:r>
            <a:r>
              <a:rPr lang="en-US" sz="3600" b="1" dirty="0" smtClean="0"/>
              <a:t> 12 </a:t>
            </a:r>
            <a:r>
              <a:rPr lang="en-US" sz="3600" b="1" dirty="0" err="1" smtClean="0"/>
              <a:t>atm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จงหาความดันของแก๊สภายใน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เมื่อถังมีอุณหภูมิ</a:t>
            </a:r>
            <a:r>
              <a:rPr lang="th-TH" sz="3600" b="1" dirty="0" smtClean="0"/>
              <a:t>เพิ่มเป็น</a:t>
            </a:r>
            <a:r>
              <a:rPr lang="en-US" sz="3600" b="1" dirty="0" smtClean="0"/>
              <a:t> 100 </a:t>
            </a:r>
            <a:r>
              <a:rPr lang="en-US" sz="3600" b="1" baseline="30000" dirty="0" err="1" smtClean="0"/>
              <a:t>o</a:t>
            </a:r>
            <a:r>
              <a:rPr lang="en-US" sz="3600" b="1" dirty="0" err="1" smtClean="0"/>
              <a:t>C</a:t>
            </a:r>
            <a:r>
              <a:rPr lang="en-US" sz="3600" dirty="0" smtClean="0"/>
              <a:t>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52919" y="2596242"/>
                <a:ext cx="47139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𝑎𝑡𝑚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300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>
                  <a:solidFill>
                    <a:srgbClr val="66FF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919" y="2596242"/>
                <a:ext cx="4713919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646" r="-646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52919" y="3219418"/>
                <a:ext cx="47280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=?             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373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>
                  <a:solidFill>
                    <a:srgbClr val="66FFFF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919" y="3219418"/>
                <a:ext cx="472808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29" r="-12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31519" y="4097291"/>
                <a:ext cx="1994328" cy="877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519" y="4097291"/>
                <a:ext cx="1994328" cy="8771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16165" y="5595293"/>
                <a:ext cx="6202917" cy="852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FFC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6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𝑎𝑡𝑚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373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300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3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165" y="5595293"/>
                <a:ext cx="6202917" cy="852541"/>
              </a:xfrm>
              <a:prstGeom prst="rect">
                <a:avLst/>
              </a:prstGeom>
              <a:blipFill rotWithShape="0">
                <a:blip r:embed="rId5"/>
                <a:stretch>
                  <a:fillRect t="-571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>
          <a:xfrm>
            <a:off x="4398923" y="4320397"/>
            <a:ext cx="571501" cy="43088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43500" y="4153471"/>
                <a:ext cx="1273938" cy="877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4153471"/>
                <a:ext cx="1273938" cy="8771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066800" y="2568740"/>
            <a:ext cx="7664334" cy="1118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800" y="3803399"/>
            <a:ext cx="7664334" cy="136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6800" y="5317356"/>
            <a:ext cx="7664334" cy="1118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15149-499E-41A8-9622-D1D1A56CABED}" type="slidenum">
              <a:rPr lang="en-US"/>
              <a:pPr>
                <a:defRPr/>
              </a:pPr>
              <a:t>13</a:t>
            </a:fld>
            <a:endParaRPr lang="th-TH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774" y="662763"/>
            <a:ext cx="8115299" cy="2547938"/>
          </a:xfrm>
        </p:spPr>
        <p:txBody>
          <a:bodyPr/>
          <a:lstStyle/>
          <a:p>
            <a:pPr marL="814388" indent="-814388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b="1" dirty="0" smtClean="0"/>
              <a:t>Ex 5. </a:t>
            </a:r>
            <a:r>
              <a:rPr lang="en-US" sz="3600" b="1" dirty="0" err="1" smtClean="0"/>
              <a:t>ต้องใช้ความดันเท่าใด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ที่ทำให้แก๊สที่</a:t>
            </a:r>
            <a:r>
              <a:rPr lang="en-US" sz="3600" b="1" dirty="0" smtClean="0"/>
              <a:t> 1 </a:t>
            </a:r>
            <a:r>
              <a:rPr lang="en-US" sz="3600" b="1" dirty="0" err="1" smtClean="0"/>
              <a:t>atm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และ</a:t>
            </a:r>
            <a:r>
              <a:rPr lang="en-US" sz="3600" b="1" dirty="0" smtClean="0"/>
              <a:t> –20 </a:t>
            </a:r>
            <a:r>
              <a:rPr lang="en-US" sz="3600" b="1" baseline="30000" dirty="0" err="1" smtClean="0"/>
              <a:t>o</a:t>
            </a:r>
            <a:r>
              <a:rPr lang="en-US" sz="3600" b="1" dirty="0" err="1" smtClean="0"/>
              <a:t>C</a:t>
            </a:r>
            <a:r>
              <a:rPr lang="en-US" sz="3600" b="1" dirty="0" smtClean="0"/>
              <a:t> </a:t>
            </a:r>
            <a:r>
              <a:rPr lang="th-TH" sz="3600" b="1" dirty="0" smtClean="0"/>
              <a:t>มีปริมาตรลดลงเหลือ</a:t>
            </a:r>
            <a:r>
              <a:rPr lang="en-US" sz="3600" b="1" dirty="0" err="1" smtClean="0"/>
              <a:t>ครึ่ง</a:t>
            </a:r>
            <a:r>
              <a:rPr lang="th-TH" sz="3600" b="1" dirty="0" smtClean="0"/>
              <a:t>หนึ่ง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ที่อุณหภูมิ</a:t>
            </a:r>
            <a:r>
              <a:rPr lang="en-US" sz="3600" b="1" dirty="0" smtClean="0"/>
              <a:t> 40 </a:t>
            </a:r>
            <a:r>
              <a:rPr lang="en-US" sz="3600" b="1" baseline="30000" dirty="0" err="1" smtClean="0"/>
              <a:t>o</a:t>
            </a:r>
            <a:r>
              <a:rPr lang="en-US" sz="3600" b="1" dirty="0" err="1" smtClean="0"/>
              <a:t>C</a:t>
            </a:r>
            <a:endParaRPr lang="en-US" sz="3600" b="1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25116" y="2109861"/>
                <a:ext cx="45440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𝑎𝑡𝑚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h-TH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253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>
                  <a:solidFill>
                    <a:srgbClr val="66FFFF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116" y="2109861"/>
                <a:ext cx="454400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804" r="-67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25116" y="2733037"/>
                <a:ext cx="5844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=?            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h-TH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h-TH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313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>
                  <a:solidFill>
                    <a:srgbClr val="66FFFF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116" y="2733037"/>
                <a:ext cx="584454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27462" y="3674641"/>
                <a:ext cx="1994328" cy="877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462" y="3674641"/>
                <a:ext cx="1994328" cy="8771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12108" y="5172643"/>
                <a:ext cx="6926448" cy="852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FFC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6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𝑎𝑡𝑚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313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253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47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𝑎𝑡𝑚</m:t>
                    </m:r>
                  </m:oMath>
                </a14:m>
                <a:endParaRPr lang="en-US" sz="36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08" y="5172643"/>
                <a:ext cx="6926448" cy="852541"/>
              </a:xfrm>
              <a:prstGeom prst="rect">
                <a:avLst/>
              </a:prstGeom>
              <a:blipFill rotWithShape="0">
                <a:blip r:embed="rId5"/>
                <a:stretch>
                  <a:fillRect t="-5755" b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22"/>
          <p:cNvSpPr/>
          <p:nvPr/>
        </p:nvSpPr>
        <p:spPr>
          <a:xfrm>
            <a:off x="4675889" y="3897747"/>
            <a:ext cx="571501" cy="43088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39443" y="3662113"/>
                <a:ext cx="2810898" cy="906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443" y="3662113"/>
                <a:ext cx="2810898" cy="90665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174222" y="2173844"/>
            <a:ext cx="7664334" cy="1118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74222" y="3454583"/>
            <a:ext cx="7664334" cy="136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74222" y="5120061"/>
            <a:ext cx="7664334" cy="1118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ความหนาแน่นและ</a:t>
            </a:r>
            <a:r>
              <a:rPr lang="en-US" dirty="0"/>
              <a:t> </a:t>
            </a:r>
            <a:r>
              <a:rPr lang="en-US" dirty="0" err="1"/>
              <a:t>มวล</a:t>
            </a:r>
            <a:r>
              <a:rPr lang="en-US" dirty="0" err="1" smtClean="0"/>
              <a:t>โมเลกุล</a:t>
            </a:r>
            <a:endParaRPr lang="en-US" i="1" dirty="0" smtClean="0">
              <a:solidFill>
                <a:srgbClr val="99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886" y="1302933"/>
            <a:ext cx="7543800" cy="4743450"/>
          </a:xfrm>
        </p:spPr>
        <p:txBody>
          <a:bodyPr/>
          <a:lstStyle/>
          <a:p>
            <a:r>
              <a:rPr lang="th-TH" sz="4000" b="1" dirty="0" smtClean="0"/>
              <a:t>สภาวะ</a:t>
            </a:r>
            <a:r>
              <a:rPr lang="th-TH" sz="4000" b="1" dirty="0" smtClean="0"/>
              <a:t>เดียว</a:t>
            </a:r>
          </a:p>
          <a:p>
            <a:pPr marL="457200" lvl="1" indent="0">
              <a:buNone/>
            </a:pPr>
            <a:endParaRPr lang="th-TH" sz="4000" b="1" dirty="0" smtClean="0"/>
          </a:p>
          <a:p>
            <a:pPr lvl="1"/>
            <a:endParaRPr lang="en-US" sz="4000" b="1" dirty="0"/>
          </a:p>
          <a:p>
            <a:r>
              <a:rPr lang="th-TH" sz="4000" b="1" dirty="0"/>
              <a:t>สอง</a:t>
            </a:r>
            <a:r>
              <a:rPr lang="th-TH" sz="4000" b="1" dirty="0" smtClean="0"/>
              <a:t>สภาวะ</a:t>
            </a:r>
            <a:endParaRPr lang="en-US" sz="4000" b="1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75AA5-98A2-46EA-AD86-2260C2A7446D}" type="slidenum">
              <a:rPr lang="en-US"/>
              <a:pPr>
                <a:defRPr/>
              </a:pPr>
              <a:t>14</a:t>
            </a:fld>
            <a:endParaRPr lang="th-TH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003138" y="2452021"/>
                <a:ext cx="2108526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𝑀𝑊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138" y="2452021"/>
                <a:ext cx="2108526" cy="8038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935290" y="4156858"/>
                <a:ext cx="1980991" cy="888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290" y="4156858"/>
                <a:ext cx="1980991" cy="8885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150099" y="2460925"/>
                <a:ext cx="1899815" cy="815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𝑀𝑊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𝑑𝑅𝑇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099" y="2460925"/>
                <a:ext cx="1899815" cy="81522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FC4DE-ADDF-47C5-9458-9C77672A9615}" type="slidenum">
              <a:rPr lang="en-US"/>
              <a:pPr>
                <a:defRPr/>
              </a:pPr>
              <a:t>15</a:t>
            </a:fld>
            <a:endParaRPr lang="th-TH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52550"/>
            <a:ext cx="8077200" cy="1700213"/>
          </a:xfrm>
        </p:spPr>
        <p:txBody>
          <a:bodyPr/>
          <a:lstStyle/>
          <a:p>
            <a:pPr marL="814388" indent="-814388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b="1" smtClean="0">
                <a:solidFill>
                  <a:srgbClr val="FFFF00"/>
                </a:solidFill>
              </a:rPr>
              <a:t>Ex 6.</a:t>
            </a:r>
            <a:r>
              <a:rPr lang="en-US" sz="3600" b="1" smtClean="0"/>
              <a:t> </a:t>
            </a:r>
            <a:r>
              <a:rPr lang="th-TH" sz="3600" b="1" smtClean="0"/>
              <a:t>แก๊ส</a:t>
            </a:r>
            <a:r>
              <a:rPr lang="en-US" sz="3600" b="1" smtClean="0"/>
              <a:t>ออกซิเจน</a:t>
            </a:r>
            <a:r>
              <a:rPr lang="th-TH" sz="3600" b="1" smtClean="0"/>
              <a:t>มี</a:t>
            </a:r>
            <a:r>
              <a:rPr lang="en-US" sz="3600" b="1" smtClean="0"/>
              <a:t>ความหนาแน่น1.43 กรัมต่อลิตรที่ STP จงหาความหนาแน่นที่ 17 </a:t>
            </a:r>
            <a:r>
              <a:rPr lang="en-US" sz="3600" b="1" baseline="30000" smtClean="0"/>
              <a:t>o</a:t>
            </a:r>
            <a:r>
              <a:rPr lang="en-US" sz="3600" b="1" smtClean="0"/>
              <a:t>C และ 700 ทอร์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393825" y="2821191"/>
            <a:ext cx="72167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  <a:tabLst>
                <a:tab pos="2782888" algn="l"/>
                <a:tab pos="5019675" algn="l"/>
              </a:tabLst>
            </a:pPr>
            <a:r>
              <a:rPr lang="en-US" sz="3600" b="1" dirty="0" smtClean="0">
                <a:solidFill>
                  <a:srgbClr val="66FFFF"/>
                </a:solidFill>
                <a:latin typeface="TH SarabunPSK" pitchFamily="34" charset="-34"/>
                <a:cs typeface="TH SarabunPSK" pitchFamily="34" charset="-34"/>
              </a:rPr>
              <a:t>P</a:t>
            </a:r>
            <a:r>
              <a:rPr lang="en-US" sz="3600" b="1" baseline="-25000" dirty="0" smtClean="0">
                <a:solidFill>
                  <a:srgbClr val="66FFFF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3600" b="1" dirty="0" smtClean="0">
                <a:solidFill>
                  <a:srgbClr val="66FF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>
                <a:solidFill>
                  <a:srgbClr val="66FFFF"/>
                </a:solidFill>
                <a:latin typeface="TH SarabunPSK" pitchFamily="34" charset="-34"/>
                <a:cs typeface="TH SarabunPSK" pitchFamily="34" charset="-34"/>
              </a:rPr>
              <a:t>= 760 </a:t>
            </a:r>
            <a:r>
              <a:rPr lang="en-US" sz="3600" b="1" dirty="0" err="1">
                <a:solidFill>
                  <a:srgbClr val="66FFFF"/>
                </a:solidFill>
                <a:latin typeface="TH SarabunPSK" pitchFamily="34" charset="-34"/>
                <a:cs typeface="TH SarabunPSK" pitchFamily="34" charset="-34"/>
              </a:rPr>
              <a:t>torr</a:t>
            </a:r>
            <a:r>
              <a:rPr lang="en-US" sz="3600" b="1" dirty="0">
                <a:solidFill>
                  <a:srgbClr val="66FFFF"/>
                </a:solidFill>
                <a:latin typeface="TH SarabunPSK" pitchFamily="34" charset="-34"/>
                <a:cs typeface="TH SarabunPSK" pitchFamily="34" charset="-34"/>
              </a:rPr>
              <a:t> 	T</a:t>
            </a:r>
            <a:r>
              <a:rPr lang="en-US" sz="3600" b="1" baseline="-25000" dirty="0">
                <a:solidFill>
                  <a:srgbClr val="66FFFF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en-US" sz="3600" b="1" dirty="0">
                <a:solidFill>
                  <a:srgbClr val="66FFFF"/>
                </a:solidFill>
                <a:latin typeface="TH SarabunPSK" pitchFamily="34" charset="-34"/>
                <a:cs typeface="TH SarabunPSK" pitchFamily="34" charset="-34"/>
              </a:rPr>
              <a:t>= 273.15 K 	d</a:t>
            </a:r>
            <a:r>
              <a:rPr lang="en-US" sz="3600" b="1" baseline="-25000" dirty="0">
                <a:solidFill>
                  <a:srgbClr val="66FFFF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3600" b="1" dirty="0">
                <a:solidFill>
                  <a:srgbClr val="66FFFF"/>
                </a:solidFill>
                <a:latin typeface="TH SarabunPSK" pitchFamily="34" charset="-34"/>
                <a:cs typeface="TH SarabunPSK" pitchFamily="34" charset="-34"/>
              </a:rPr>
              <a:t> = 1.43 g/L</a:t>
            </a:r>
          </a:p>
          <a:p>
            <a:pPr lvl="1">
              <a:buFontTx/>
              <a:buChar char="•"/>
              <a:tabLst>
                <a:tab pos="2782888" algn="l"/>
                <a:tab pos="5019675" algn="l"/>
              </a:tabLst>
            </a:pPr>
            <a:r>
              <a:rPr lang="en-US" sz="3600" b="1" dirty="0">
                <a:solidFill>
                  <a:srgbClr val="66FFFF"/>
                </a:solidFill>
                <a:latin typeface="TH SarabunPSK" pitchFamily="34" charset="-34"/>
                <a:cs typeface="TH SarabunPSK" pitchFamily="34" charset="-34"/>
              </a:rPr>
              <a:t>P</a:t>
            </a:r>
            <a:r>
              <a:rPr lang="en-US" sz="3600" b="1" baseline="-25000" dirty="0">
                <a:solidFill>
                  <a:srgbClr val="66FFFF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3600" b="1" dirty="0">
                <a:solidFill>
                  <a:srgbClr val="66FFFF"/>
                </a:solidFill>
                <a:latin typeface="TH SarabunPSK" pitchFamily="34" charset="-34"/>
                <a:cs typeface="TH SarabunPSK" pitchFamily="34" charset="-34"/>
              </a:rPr>
              <a:t> = 700 </a:t>
            </a:r>
            <a:r>
              <a:rPr lang="en-US" sz="3600" b="1" dirty="0" err="1">
                <a:solidFill>
                  <a:srgbClr val="66FFFF"/>
                </a:solidFill>
                <a:latin typeface="TH SarabunPSK" pitchFamily="34" charset="-34"/>
                <a:cs typeface="TH SarabunPSK" pitchFamily="34" charset="-34"/>
              </a:rPr>
              <a:t>torr</a:t>
            </a:r>
            <a:r>
              <a:rPr lang="en-US" sz="3600" b="1" dirty="0">
                <a:solidFill>
                  <a:srgbClr val="66FFFF"/>
                </a:solidFill>
                <a:latin typeface="TH SarabunPSK" pitchFamily="34" charset="-34"/>
                <a:cs typeface="TH SarabunPSK" pitchFamily="34" charset="-34"/>
              </a:rPr>
              <a:t>	T</a:t>
            </a:r>
            <a:r>
              <a:rPr lang="en-US" sz="3600" b="1" baseline="-25000" dirty="0">
                <a:solidFill>
                  <a:srgbClr val="66FFFF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3600" b="1" dirty="0">
                <a:solidFill>
                  <a:srgbClr val="66FFFF"/>
                </a:solidFill>
                <a:latin typeface="TH SarabunPSK" pitchFamily="34" charset="-34"/>
                <a:cs typeface="TH SarabunPSK" pitchFamily="34" charset="-34"/>
              </a:rPr>
              <a:t> = 290.15 K	d</a:t>
            </a:r>
            <a:r>
              <a:rPr lang="en-US" sz="3600" b="1" baseline="-25000" dirty="0">
                <a:solidFill>
                  <a:srgbClr val="66FFFF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3600" b="1" dirty="0">
                <a:solidFill>
                  <a:srgbClr val="66FFFF"/>
                </a:solidFill>
                <a:latin typeface="TH SarabunPSK" pitchFamily="34" charset="-34"/>
                <a:cs typeface="TH SarabunPSK" pitchFamily="34" charset="-34"/>
              </a:rPr>
              <a:t> = ?</a:t>
            </a: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638550" y="4875213"/>
            <a:ext cx="5318127" cy="868362"/>
            <a:chOff x="2292" y="3395"/>
            <a:chExt cx="3350" cy="547"/>
          </a:xfrm>
        </p:grpSpPr>
        <p:sp>
          <p:nvSpPr>
            <p:cNvPr id="34829" name="Text Box 28"/>
            <p:cNvSpPr txBox="1">
              <a:spLocks noChangeArrowheads="1"/>
            </p:cNvSpPr>
            <p:nvPr/>
          </p:nvSpPr>
          <p:spPr bwMode="auto">
            <a:xfrm>
              <a:off x="2527" y="3395"/>
              <a:ext cx="3115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sz="2400" smtClean="0"/>
                <a:t>1.43g/L 273.15 K 	d</a:t>
              </a:r>
              <a:r>
                <a:rPr lang="en-US" sz="2400" baseline="-25000" smtClean="0"/>
                <a:t>2</a:t>
              </a:r>
              <a:r>
                <a:rPr lang="en-US" sz="2400" smtClean="0"/>
                <a:t> x 290.15 K</a:t>
              </a:r>
            </a:p>
            <a:p>
              <a:pPr>
                <a:spcBef>
                  <a:spcPct val="10000"/>
                </a:spcBef>
              </a:pPr>
              <a:r>
                <a:rPr lang="en-US" sz="2400" smtClean="0"/>
                <a:t>      </a:t>
              </a:r>
              <a:r>
                <a:rPr lang="en-US" sz="2400"/>
                <a:t>760 torr 	 	    700 </a:t>
              </a:r>
              <a:r>
                <a:rPr lang="en-US" sz="2400" smtClean="0"/>
                <a:t>torr</a:t>
              </a:r>
              <a:endParaRPr lang="en-US" sz="2400" baseline="-25000"/>
            </a:p>
          </p:txBody>
        </p:sp>
        <p:sp>
          <p:nvSpPr>
            <p:cNvPr id="34830" name="Text Box 29"/>
            <p:cNvSpPr txBox="1">
              <a:spLocks noChangeArrowheads="1"/>
            </p:cNvSpPr>
            <p:nvPr/>
          </p:nvSpPr>
          <p:spPr bwMode="auto">
            <a:xfrm>
              <a:off x="2292" y="3561"/>
              <a:ext cx="207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sym typeface="Wingdings" pitchFamily="2" charset="2"/>
                </a:rPr>
                <a:t></a:t>
              </a:r>
              <a:r>
                <a:rPr lang="en-US">
                  <a:sym typeface="Wingdings" pitchFamily="2" charset="2"/>
                </a:rPr>
                <a:t>			</a:t>
              </a:r>
              <a:r>
                <a:rPr lang="en-US"/>
                <a:t>=</a:t>
              </a:r>
            </a:p>
          </p:txBody>
        </p:sp>
        <p:sp>
          <p:nvSpPr>
            <p:cNvPr id="34831" name="Line 30"/>
            <p:cNvSpPr>
              <a:spLocks noChangeShapeType="1"/>
            </p:cNvSpPr>
            <p:nvPr/>
          </p:nvSpPr>
          <p:spPr bwMode="auto">
            <a:xfrm>
              <a:off x="2555" y="3677"/>
              <a:ext cx="14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4832" name="Line 31"/>
            <p:cNvSpPr>
              <a:spLocks noChangeShapeType="1"/>
            </p:cNvSpPr>
            <p:nvPr/>
          </p:nvSpPr>
          <p:spPr bwMode="auto">
            <a:xfrm>
              <a:off x="4318" y="3675"/>
              <a:ext cx="113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3193633" y="5880100"/>
            <a:ext cx="30380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3200" b="1">
                <a:solidFill>
                  <a:srgbClr val="FFFF00"/>
                </a:solidFill>
              </a:rPr>
              <a:t> d</a:t>
            </a:r>
            <a:r>
              <a:rPr lang="en-US" sz="3200" b="1" baseline="-25000">
                <a:solidFill>
                  <a:srgbClr val="FFFF00"/>
                </a:solidFill>
              </a:rPr>
              <a:t>2 </a:t>
            </a:r>
            <a:r>
              <a:rPr lang="en-US" sz="3200" b="1">
                <a:solidFill>
                  <a:srgbClr val="FFFF00"/>
                </a:solidFill>
              </a:rPr>
              <a:t>= 1.24 g/L</a:t>
            </a:r>
            <a:endParaRPr lang="en-US" sz="3200" b="1" baseline="-25000">
              <a:solidFill>
                <a:srgbClr val="FFFF00"/>
              </a:solidFill>
            </a:endParaRPr>
          </a:p>
        </p:txBody>
      </p:sp>
      <p:sp>
        <p:nvSpPr>
          <p:cNvPr id="34828" name="AutoShape 4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62913" y="2449513"/>
            <a:ext cx="893762" cy="346075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3810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i="1"/>
              <a:t>SKIP</a:t>
            </a: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p:grpSp>
        <p:nvGrpSpPr>
          <p:cNvPr id="38" name="Group 37"/>
          <p:cNvGrpSpPr/>
          <p:nvPr/>
        </p:nvGrpSpPr>
        <p:grpSpPr>
          <a:xfrm>
            <a:off x="1281667" y="4067222"/>
            <a:ext cx="2610853" cy="1767175"/>
            <a:chOff x="6063915" y="4463716"/>
            <a:chExt cx="2610853" cy="1767175"/>
          </a:xfrm>
        </p:grpSpPr>
        <p:grpSp>
          <p:nvGrpSpPr>
            <p:cNvPr id="39" name="Group 44"/>
            <p:cNvGrpSpPr/>
            <p:nvPr/>
          </p:nvGrpSpPr>
          <p:grpSpPr>
            <a:xfrm>
              <a:off x="6063915" y="4752473"/>
              <a:ext cx="2610853" cy="1478418"/>
              <a:chOff x="5955631" y="4788568"/>
              <a:chExt cx="2610853" cy="1478418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5955631" y="4788568"/>
                <a:ext cx="2610853" cy="147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71563">
                  <a:lnSpc>
                    <a:spcPct val="150000"/>
                  </a:lnSpc>
                  <a:tabLst>
                    <a:tab pos="1347788" algn="l"/>
                  </a:tabLst>
                </a:pPr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3200" b="1" baseline="-2500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3200" b="1" baseline="-2500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	d</a:t>
                </a:r>
                <a:r>
                  <a:rPr lang="en-US" sz="3200" b="1" baseline="-2500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3200" b="1" baseline="-25000" smtClean="0">
                    <a:latin typeface="Arial" pitchFamily="34" charset="0"/>
                    <a:cs typeface="Arial" pitchFamily="34" charset="0"/>
                  </a:rPr>
                  <a:t>2</a:t>
                </a:r>
              </a:p>
              <a:p>
                <a:pPr defTabSz="1071563">
                  <a:lnSpc>
                    <a:spcPct val="150000"/>
                  </a:lnSpc>
                  <a:tabLst>
                    <a:tab pos="1347788" algn="l"/>
                  </a:tabLst>
                </a:pPr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  P</a:t>
                </a:r>
                <a:r>
                  <a:rPr lang="en-US" sz="3200" b="1" baseline="-2500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3200" b="1" smtClean="0">
                    <a:latin typeface="Arial" pitchFamily="34" charset="0"/>
                    <a:cs typeface="Arial" pitchFamily="34" charset="0"/>
                  </a:rPr>
                  <a:t>	  P</a:t>
                </a:r>
                <a:r>
                  <a:rPr lang="en-US" sz="3200" b="1" baseline="-2500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th-TH" sz="3200" b="1" baseline="-25000" smtClean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6075948" y="5606716"/>
                <a:ext cx="77002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419474" y="5602705"/>
                <a:ext cx="77002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6930188" y="5366082"/>
                <a:ext cx="4780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/>
                  <a:t>=</a:t>
                </a:r>
                <a:endParaRPr lang="th-TH" sz="2800" b="1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677526" y="4463716"/>
              <a:ext cx="17566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i="1" smtClean="0">
                  <a:solidFill>
                    <a:srgbClr val="FFFF00"/>
                  </a:solidFill>
                  <a:latin typeface="TH SarabunPSK" pitchFamily="34" charset="-34"/>
                  <a:cs typeface="TH SarabunPSK" pitchFamily="34" charset="-34"/>
                </a:rPr>
                <a:t>สองสภาวะ</a:t>
              </a:r>
              <a:endParaRPr lang="th-TH" sz="3200" b="1" i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186097" y="2909882"/>
            <a:ext cx="7664334" cy="1118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86097" y="4190746"/>
            <a:ext cx="7664334" cy="2319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72" grpId="0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41E0C-049E-4145-B94C-5049AF056429}" type="slidenum">
              <a:rPr lang="en-US"/>
              <a:pPr>
                <a:defRPr/>
              </a:pPr>
              <a:t>16</a:t>
            </a:fld>
            <a:endParaRPr lang="th-TH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b="1" smtClean="0">
                <a:solidFill>
                  <a:srgbClr val="FFFF00"/>
                </a:solidFill>
              </a:rPr>
              <a:t>Ex 7. </a:t>
            </a:r>
            <a:r>
              <a:rPr lang="en-US" sz="3600" b="1" dirty="0" err="1" smtClean="0"/>
              <a:t>ที่</a:t>
            </a:r>
            <a:r>
              <a:rPr lang="en-US" sz="3600" b="1" dirty="0" smtClean="0"/>
              <a:t> 300 K</a:t>
            </a:r>
            <a:r>
              <a:rPr lang="en-US" sz="3600" b="1" dirty="0" smtClean="0">
                <a:sym typeface="Symbol" pitchFamily="18" charset="2"/>
              </a:rPr>
              <a:t> </a:t>
            </a:r>
            <a:r>
              <a:rPr lang="en-US" sz="3600" b="1" dirty="0" err="1" smtClean="0"/>
              <a:t>แก๊สชนิดหนึ่งปริมาตร</a:t>
            </a:r>
            <a:r>
              <a:rPr lang="en-US" sz="3600" b="1" dirty="0" smtClean="0"/>
              <a:t> 10.0 L </a:t>
            </a:r>
            <a:r>
              <a:rPr lang="en-US" sz="3600" b="1" dirty="0" err="1" smtClean="0"/>
              <a:t>ความดัน</a:t>
            </a:r>
            <a:r>
              <a:rPr lang="en-US" sz="3600" b="1" dirty="0" smtClean="0"/>
              <a:t> 1.85 </a:t>
            </a:r>
            <a:r>
              <a:rPr lang="en-US" sz="3600" b="1" dirty="0" err="1" smtClean="0"/>
              <a:t>atm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น้ำหนัก</a:t>
            </a:r>
            <a:r>
              <a:rPr lang="en-US" sz="3600" b="1" dirty="0" smtClean="0"/>
              <a:t> 13.5 g </a:t>
            </a:r>
            <a:r>
              <a:rPr lang="en-US" sz="3600" b="1" dirty="0" err="1" smtClean="0"/>
              <a:t>แก๊สนี้มีความหนาแน่นเท่าใด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และควรเป็นแก๊สชนิดใด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ระหว่าง</a:t>
            </a:r>
            <a:r>
              <a:rPr lang="en-US" sz="3600" b="1" dirty="0" smtClean="0"/>
              <a:t> N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O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 </a:t>
            </a:r>
            <a:r>
              <a:rPr lang="en-US" sz="3600" b="1" dirty="0" err="1" smtClean="0"/>
              <a:t>และ</a:t>
            </a:r>
            <a:r>
              <a:rPr lang="en-US" sz="3600" b="1" dirty="0" smtClean="0"/>
              <a:t> CO</a:t>
            </a:r>
            <a:r>
              <a:rPr lang="en-US" sz="3600" b="1" baseline="-25000" dirty="0" smtClean="0"/>
              <a:t>2</a:t>
            </a:r>
          </a:p>
        </p:txBody>
      </p:sp>
      <p:sp>
        <p:nvSpPr>
          <p:cNvPr id="122904" name="Text Box 24"/>
          <p:cNvSpPr txBox="1">
            <a:spLocks noChangeArrowheads="1"/>
          </p:cNvSpPr>
          <p:nvPr/>
        </p:nvSpPr>
        <p:spPr bwMode="auto">
          <a:xfrm>
            <a:off x="5270400" y="5668963"/>
            <a:ext cx="1471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  <a:sym typeface="Wingdings" pitchFamily="2" charset="2"/>
              </a:rPr>
              <a:t>H</a:t>
            </a:r>
            <a:r>
              <a:rPr lang="en-US" sz="3200" b="1" baseline="-25000" dirty="0">
                <a:solidFill>
                  <a:srgbClr val="FFFF00"/>
                </a:solidFill>
                <a:latin typeface="Arial Narrow" pitchFamily="34" charset="0"/>
                <a:sym typeface="Wingdings" pitchFamily="2" charset="2"/>
              </a:rPr>
              <a:t>2</a:t>
            </a: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  <a:sym typeface="Wingdings" pitchFamily="2" charset="2"/>
              </a:rPr>
              <a:t>O</a:t>
            </a: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420427" y="4219229"/>
                <a:ext cx="7190173" cy="19529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𝑀𝑊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𝑑𝑅𝑇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082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𝑎𝑡𝑚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𝑎𝑡𝑚</m:t>
                          </m:r>
                        </m:den>
                      </m:f>
                    </m:oMath>
                  </m:oMathPara>
                </a14:m>
                <a:endParaRPr lang="en-US" sz="2800" dirty="0" smtClean="0"/>
              </a:p>
              <a:p>
                <a:pPr/>
                <a:endParaRPr lang="en-US" sz="2800" dirty="0" smtClean="0"/>
              </a:p>
              <a:p>
                <a:pPr/>
                <a:r>
                  <a:rPr lang="en-US" sz="2800" dirty="0" smtClean="0"/>
                  <a:t>        = 17.95 g/mol</a:t>
                </a:r>
                <a:endParaRPr lang="en-US" sz="28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427" y="4219229"/>
                <a:ext cx="7190173" cy="1952971"/>
              </a:xfrm>
              <a:prstGeom prst="rect">
                <a:avLst/>
              </a:prstGeom>
              <a:blipFill rotWithShape="0">
                <a:blip r:embed="rId2"/>
                <a:stretch>
                  <a:fillRect b="-9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874535" y="3216782"/>
                <a:ext cx="4364465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535" y="3216782"/>
                <a:ext cx="4364465" cy="8182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66195-2944-4459-B51E-3AA1D6EA417A}" type="slidenum">
              <a:rPr lang="en-US"/>
              <a:pPr>
                <a:defRPr/>
              </a:pPr>
              <a:t>17</a:t>
            </a:fld>
            <a:endParaRPr lang="th-TH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mtClean="0">
                <a:solidFill>
                  <a:srgbClr val="99FF33"/>
                </a:solidFill>
                <a:latin typeface="Angsana New" pitchFamily="18" charset="-34"/>
              </a:rPr>
              <a:t>ปริมาณแก๊สในปฏิกิริยาเคมี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686800" cy="2438400"/>
          </a:xfrm>
        </p:spPr>
        <p:txBody>
          <a:bodyPr/>
          <a:lstStyle/>
          <a:p>
            <a:pPr marL="814388" indent="-814388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b="1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Ex 8.</a:t>
            </a:r>
            <a:r>
              <a:rPr lang="en-US" sz="3600" b="1" smtClean="0">
                <a:latin typeface="TH SarabunPSK" pitchFamily="34" charset="-34"/>
                <a:cs typeface="TH SarabunPSK" pitchFamily="34" charset="-34"/>
              </a:rPr>
              <a:t> โซเดียมเอไซด์ (NaN</a:t>
            </a:r>
            <a:r>
              <a:rPr lang="en-US" sz="3600" b="1" baseline="-2500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3600" b="1" smtClean="0">
                <a:latin typeface="TH SarabunPSK" pitchFamily="34" charset="-34"/>
                <a:cs typeface="TH SarabunPSK" pitchFamily="34" charset="-34"/>
              </a:rPr>
              <a:t>) เป็นสารที่บรรจุอยู่ในถุงลมกันกระแทกในรถยนต์ แรงกระแทกเมื่อขับรถชนกันจะทำให้ NaN</a:t>
            </a:r>
            <a:r>
              <a:rPr lang="en-US" sz="3600" b="1" baseline="-2500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3600" b="1" smtClean="0">
                <a:latin typeface="TH SarabunPSK" pitchFamily="34" charset="-34"/>
                <a:cs typeface="TH SarabunPSK" pitchFamily="34" charset="-34"/>
              </a:rPr>
              <a:t> สลายตัวดังสมการ 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1862138" y="3114675"/>
            <a:ext cx="5391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2NaN</a:t>
            </a:r>
            <a:r>
              <a:rPr lang="en-US" sz="4400" b="1" baseline="-2500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3 </a:t>
            </a:r>
            <a:r>
              <a:rPr lang="en-US" sz="4400" b="1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(s) </a:t>
            </a:r>
            <a:r>
              <a:rPr lang="en-US" sz="4400" b="1">
                <a:solidFill>
                  <a:srgbClr val="FFFF00"/>
                </a:solidFill>
                <a:latin typeface="Cordia New" pitchFamily="34" charset="-34"/>
                <a:cs typeface="Cordia New" pitchFamily="34" charset="-34"/>
                <a:sym typeface="Symbol" pitchFamily="18" charset="2"/>
              </a:rPr>
              <a:t> </a:t>
            </a:r>
            <a:r>
              <a:rPr lang="en-US" sz="4400" b="1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2Na (s) + 3N</a:t>
            </a:r>
            <a:r>
              <a:rPr lang="en-US" sz="4400" b="1" baseline="-2500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2 </a:t>
            </a:r>
            <a:r>
              <a:rPr lang="en-US" sz="4400" b="1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(g)</a:t>
            </a:r>
          </a:p>
        </p:txBody>
      </p:sp>
      <p:sp>
        <p:nvSpPr>
          <p:cNvPr id="36870" name="Text Box 10"/>
          <p:cNvSpPr txBox="1">
            <a:spLocks noChangeArrowheads="1"/>
          </p:cNvSpPr>
          <p:nvPr/>
        </p:nvSpPr>
        <p:spPr bwMode="auto">
          <a:xfrm>
            <a:off x="1050925" y="3814763"/>
            <a:ext cx="8093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H SarabunPSK" pitchFamily="34" charset="-34"/>
                <a:cs typeface="TH SarabunPSK" pitchFamily="34" charset="-34"/>
              </a:rPr>
              <a:t>จงคำนวณปริมาตรของ N</a:t>
            </a:r>
            <a:r>
              <a:rPr lang="en-US" sz="3600" b="1" baseline="-2500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3600" b="1">
                <a:latin typeface="TH SarabunPSK" pitchFamily="34" charset="-34"/>
                <a:cs typeface="TH SarabunPSK" pitchFamily="34" charset="-34"/>
              </a:rPr>
              <a:t> ที่เกิดขึ้นที่ 21</a:t>
            </a:r>
            <a:r>
              <a:rPr lang="en-US" sz="3600" b="1" baseline="3000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sz="3600" b="1">
                <a:latin typeface="TH SarabunPSK" pitchFamily="34" charset="-34"/>
                <a:cs typeface="TH SarabunPSK" pitchFamily="34" charset="-34"/>
              </a:rPr>
              <a:t>C และ 823 mmHg เมื่อ NaN</a:t>
            </a:r>
            <a:r>
              <a:rPr lang="en-US" sz="3600" b="1" baseline="-2500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3600" b="1">
                <a:latin typeface="TH SarabunPSK" pitchFamily="34" charset="-34"/>
                <a:cs typeface="TH SarabunPSK" pitchFamily="34" charset="-34"/>
              </a:rPr>
              <a:t> 60.0 g สลายตัว</a:t>
            </a:r>
          </a:p>
        </p:txBody>
      </p:sp>
      <p:sp>
        <p:nvSpPr>
          <p:cNvPr id="36871" name="AutoShape 1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74000" y="4603750"/>
            <a:ext cx="893763" cy="346075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3810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i="1">
                <a:hlinkClick r:id="rId3" action="ppaction://hlinksldjump"/>
              </a:rPr>
              <a:t>SKIP</a:t>
            </a:r>
            <a:endParaRPr lang="en-US" sz="1600" b="1" i="1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F58DA-F071-4792-8385-378D0C063384}" type="slidenum">
              <a:rPr lang="en-US"/>
              <a:pPr>
                <a:defRPr/>
              </a:pPr>
              <a:t>18</a:t>
            </a:fld>
            <a:endParaRPr lang="th-TH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52550"/>
            <a:ext cx="8077200" cy="51006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MW ของ NaN</a:t>
            </a:r>
            <a:r>
              <a:rPr lang="en-US" sz="3600" baseline="-25000" smtClean="0"/>
              <a:t>3</a:t>
            </a:r>
            <a:r>
              <a:rPr lang="en-US" sz="3600" smtClean="0"/>
              <a:t> = 22.9 + 14.00 x 3 = 64.9 g/mol</a:t>
            </a:r>
          </a:p>
          <a:p>
            <a:pPr eaLnBrk="1" hangingPunct="1">
              <a:defRPr/>
            </a:pPr>
            <a:r>
              <a:rPr lang="en-US" sz="3600" smtClean="0"/>
              <a:t>ปริมาณสารสัมพันธ์</a:t>
            </a:r>
          </a:p>
          <a:p>
            <a:pPr lvl="1" eaLnBrk="1" hangingPunct="1">
              <a:buClr>
                <a:srgbClr val="FF3399"/>
              </a:buClr>
              <a:buFontTx/>
              <a:buChar char="•"/>
              <a:defRPr/>
            </a:pPr>
            <a:r>
              <a:rPr lang="en-US" sz="3200" b="1" smtClean="0"/>
              <a:t>NaN</a:t>
            </a:r>
            <a:r>
              <a:rPr lang="en-US" sz="3200" b="1" baseline="-25000" smtClean="0"/>
              <a:t>3</a:t>
            </a:r>
            <a:r>
              <a:rPr lang="en-US" sz="3200" b="1" smtClean="0"/>
              <a:t> 60 g = 0.924 mol</a:t>
            </a:r>
          </a:p>
          <a:p>
            <a:pPr lvl="1" eaLnBrk="1" hangingPunct="1">
              <a:buClr>
                <a:srgbClr val="FF3399"/>
              </a:buClr>
              <a:buFontTx/>
              <a:buChar char="•"/>
              <a:tabLst>
                <a:tab pos="3497263" algn="l"/>
              </a:tabLst>
              <a:defRPr/>
            </a:pPr>
            <a:r>
              <a:rPr lang="en-US" sz="3200" b="1" smtClean="0"/>
              <a:t>NaN</a:t>
            </a:r>
            <a:r>
              <a:rPr lang="en-US" sz="3200" b="1" baseline="-25000" smtClean="0"/>
              <a:t>3</a:t>
            </a:r>
            <a:r>
              <a:rPr lang="en-US" sz="3200" b="1" smtClean="0"/>
              <a:t> 2 mol 	ได้แก๊ส N</a:t>
            </a:r>
            <a:r>
              <a:rPr lang="en-US" sz="3200" b="1" baseline="-25000" smtClean="0"/>
              <a:t>2</a:t>
            </a:r>
            <a:r>
              <a:rPr lang="en-US" sz="3200" b="1" smtClean="0"/>
              <a:t> 3 mol</a:t>
            </a:r>
            <a:br>
              <a:rPr lang="en-US" sz="3200" b="1" smtClean="0"/>
            </a:br>
            <a:r>
              <a:rPr lang="en-US" sz="3200" b="1" smtClean="0"/>
              <a:t>NaN</a:t>
            </a:r>
            <a:r>
              <a:rPr lang="en-US" sz="3200" b="1" baseline="-25000" smtClean="0"/>
              <a:t>3</a:t>
            </a:r>
            <a:r>
              <a:rPr lang="en-US" sz="3200" b="1" smtClean="0"/>
              <a:t> 0.924 mol 	จะได้แก๊ส N</a:t>
            </a:r>
            <a:r>
              <a:rPr lang="en-US" sz="3200" b="1" baseline="-25000" smtClean="0"/>
              <a:t>2</a:t>
            </a:r>
            <a:r>
              <a:rPr lang="en-US" sz="3200" b="1" smtClean="0"/>
              <a:t> 1.386 mol</a:t>
            </a:r>
          </a:p>
          <a:p>
            <a:pPr eaLnBrk="1" hangingPunct="1">
              <a:defRPr/>
            </a:pPr>
            <a:r>
              <a:rPr lang="en-US" sz="3600" smtClean="0"/>
              <a:t>ปริมาตรของแก๊ส</a:t>
            </a:r>
          </a:p>
          <a:p>
            <a:pPr lvl="1" eaLnBrk="1" hangingPunct="1">
              <a:buClr>
                <a:srgbClr val="FF3399"/>
              </a:buClr>
              <a:buFontTx/>
              <a:buChar char="•"/>
              <a:defRPr/>
            </a:pPr>
            <a:r>
              <a:rPr lang="en-US" sz="3200" b="1" smtClean="0"/>
              <a:t>n = 1.386 mol 	T = 294.15 K	P = 823 torr = 1.083 atm</a:t>
            </a:r>
            <a:r>
              <a:rPr lang="en-US" sz="3200" smtClean="0"/>
              <a:t> </a:t>
            </a:r>
          </a:p>
          <a:p>
            <a:pPr lvl="1" eaLnBrk="1" hangingPunct="1">
              <a:buClr>
                <a:srgbClr val="FF3399"/>
              </a:buClr>
              <a:buFontTx/>
              <a:buChar char="•"/>
              <a:defRPr/>
            </a:pPr>
            <a:r>
              <a:rPr lang="en-US" sz="2400" smtClean="0">
                <a:solidFill>
                  <a:srgbClr val="FFFF00"/>
                </a:solidFill>
                <a:latin typeface="Arial Narrow" pitchFamily="34" charset="0"/>
              </a:rPr>
              <a:t>V</a:t>
            </a:r>
            <a:r>
              <a:rPr lang="en-US" sz="2400" smtClean="0">
                <a:latin typeface="Arial Narrow" pitchFamily="34" charset="0"/>
              </a:rPr>
              <a:t> = nRT   =  1.386 mol x 0.082 L</a:t>
            </a:r>
            <a:r>
              <a:rPr lang="en-US" sz="2400" smtClean="0">
                <a:latin typeface="Arial Narrow" pitchFamily="34" charset="0"/>
                <a:sym typeface="Symbol" pitchFamily="18" charset="2"/>
              </a:rPr>
              <a:t>atm x 294.15 K = </a:t>
            </a:r>
            <a:r>
              <a:rPr lang="en-US" sz="2400" smtClean="0">
                <a:solidFill>
                  <a:srgbClr val="FFFF00"/>
                </a:solidFill>
                <a:latin typeface="Arial Narrow" pitchFamily="34" charset="0"/>
                <a:sym typeface="Symbol" pitchFamily="18" charset="2"/>
              </a:rPr>
              <a:t>30.87 L</a:t>
            </a:r>
            <a:r>
              <a:rPr lang="en-US" sz="2400" smtClean="0">
                <a:latin typeface="Arial Narrow" pitchFamily="34" charset="0"/>
              </a:rPr>
              <a:t/>
            </a:r>
            <a:br>
              <a:rPr lang="en-US" sz="2400" smtClean="0">
                <a:latin typeface="Arial Narrow" pitchFamily="34" charset="0"/>
              </a:rPr>
            </a:br>
            <a:r>
              <a:rPr lang="en-US" sz="2400" smtClean="0">
                <a:latin typeface="Arial Narrow" pitchFamily="34" charset="0"/>
              </a:rPr>
              <a:t>        P		           1.083 atm</a:t>
            </a:r>
            <a:endParaRPr lang="en-US" smtClean="0"/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2354263" y="5918835"/>
            <a:ext cx="441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3378200" y="5914073"/>
            <a:ext cx="3951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  <p:bldP spid="121860" grpId="0" animBg="1"/>
      <p:bldP spid="1218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E4892-808B-40F0-92A4-99C5D9D7C5DA}" type="slidenum">
              <a:rPr lang="en-US"/>
              <a:pPr>
                <a:defRPr/>
              </a:pPr>
              <a:t>19</a:t>
            </a:fld>
            <a:endParaRPr lang="th-TH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99FF33"/>
                </a:solidFill>
              </a:rPr>
              <a:t>แก๊สผสมและความดันย่อย</a:t>
            </a:r>
            <a:br>
              <a:rPr lang="en-US" smtClean="0">
                <a:solidFill>
                  <a:srgbClr val="99FF33"/>
                </a:solidFill>
              </a:rPr>
            </a:br>
            <a:r>
              <a:rPr lang="en-US" smtClean="0">
                <a:solidFill>
                  <a:srgbClr val="99FF33"/>
                </a:solidFill>
              </a:rPr>
              <a:t>(Gas Mixtures and Partial Pressures)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1600200"/>
            <a:ext cx="8442325" cy="5105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b="1" smtClean="0"/>
              <a:t>John Dalton พบว่า “เมื่อนำแก๊ส 2 ชนิดขึ้นไปซึ่งไม่ทำปฏิกิริยาต่อกันไว้ในภาชนะเดียวกัน แก๊สแต่ละชนิดจะก่อให้เกิดความดันในภาชนะนั้นเหมือนอยู่ตามลำพัง และความดันรวมจะเท่ากับความดันของแก๊สแต่ละชนิดรวมกัน”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4000" b="1" smtClean="0">
                <a:solidFill>
                  <a:srgbClr val="00FFFF"/>
                </a:solidFill>
              </a:rPr>
              <a:t>Dalton’s law</a:t>
            </a:r>
            <a:r>
              <a:rPr lang="en-US" sz="3600" b="1" smtClean="0">
                <a:solidFill>
                  <a:srgbClr val="00FFFF"/>
                </a:solidFill>
              </a:rPr>
              <a:t>         </a:t>
            </a:r>
            <a:r>
              <a:rPr lang="en-US" sz="4400" b="1" i="1" smtClean="0">
                <a:solidFill>
                  <a:srgbClr val="00FFFF"/>
                </a:solidFill>
              </a:rPr>
              <a:t>P</a:t>
            </a:r>
            <a:r>
              <a:rPr lang="en-US" sz="4400" b="1" i="1" baseline="-25000" smtClean="0">
                <a:solidFill>
                  <a:srgbClr val="00FFFF"/>
                </a:solidFill>
              </a:rPr>
              <a:t>t</a:t>
            </a:r>
            <a:r>
              <a:rPr lang="en-US" sz="4400" b="1" i="1" smtClean="0">
                <a:solidFill>
                  <a:srgbClr val="00FFFF"/>
                </a:solidFill>
              </a:rPr>
              <a:t>  =  P</a:t>
            </a:r>
            <a:r>
              <a:rPr lang="en-US" sz="4400" b="1" i="1" baseline="-25000" smtClean="0">
                <a:solidFill>
                  <a:srgbClr val="00FFFF"/>
                </a:solidFill>
              </a:rPr>
              <a:t>1</a:t>
            </a:r>
            <a:r>
              <a:rPr lang="en-US" sz="4400" b="1" i="1" smtClean="0">
                <a:solidFill>
                  <a:srgbClr val="00FFFF"/>
                </a:solidFill>
              </a:rPr>
              <a:t>  +  P</a:t>
            </a:r>
            <a:r>
              <a:rPr lang="en-US" sz="4400" b="1" i="1" baseline="-25000" smtClean="0">
                <a:solidFill>
                  <a:srgbClr val="00FFFF"/>
                </a:solidFill>
              </a:rPr>
              <a:t>2</a:t>
            </a:r>
            <a:r>
              <a:rPr lang="en-US" sz="4400" b="1" i="1" smtClean="0">
                <a:solidFill>
                  <a:srgbClr val="00FFFF"/>
                </a:solidFill>
              </a:rPr>
              <a:t>  +  P</a:t>
            </a:r>
            <a:r>
              <a:rPr lang="en-US" sz="4400" b="1" i="1" baseline="-25000" smtClean="0">
                <a:solidFill>
                  <a:srgbClr val="00FFFF"/>
                </a:solidFill>
              </a:rPr>
              <a:t>3</a:t>
            </a:r>
            <a:r>
              <a:rPr lang="en-US" sz="4400" b="1" i="1" smtClean="0">
                <a:solidFill>
                  <a:srgbClr val="00FFFF"/>
                </a:solidFill>
              </a:rPr>
              <a:t>  +….</a:t>
            </a:r>
            <a:endParaRPr lang="en-US" sz="4400" b="1" smtClean="0">
              <a:solidFill>
                <a:srgbClr val="00FFFF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b="1" smtClean="0">
                <a:solidFill>
                  <a:srgbClr val="00FFFF"/>
                </a:solidFill>
              </a:rPr>
              <a:t>เมื่อ  </a:t>
            </a:r>
            <a:r>
              <a:rPr lang="en-US" b="1" i="1" smtClean="0">
                <a:solidFill>
                  <a:srgbClr val="00FFFF"/>
                </a:solidFill>
              </a:rPr>
              <a:t>P</a:t>
            </a:r>
            <a:r>
              <a:rPr lang="en-US" b="1" i="1" baseline="-25000" smtClean="0">
                <a:solidFill>
                  <a:srgbClr val="00FFFF"/>
                </a:solidFill>
              </a:rPr>
              <a:t>t</a:t>
            </a:r>
            <a:r>
              <a:rPr lang="en-US" b="1" smtClean="0">
                <a:solidFill>
                  <a:srgbClr val="00FFFF"/>
                </a:solidFill>
              </a:rPr>
              <a:t>  คือ ความดันรวมของแก๊สผสม</a:t>
            </a:r>
            <a:endParaRPr lang="en-US" b="1" i="1" smtClean="0">
              <a:solidFill>
                <a:srgbClr val="00FFFF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b="1" i="1" smtClean="0">
                <a:solidFill>
                  <a:srgbClr val="00FFFF"/>
                </a:solidFill>
              </a:rPr>
              <a:t>   P</a:t>
            </a:r>
            <a:r>
              <a:rPr lang="en-US" b="1" i="1" baseline="-25000" smtClean="0">
                <a:solidFill>
                  <a:srgbClr val="00FFFF"/>
                </a:solidFill>
              </a:rPr>
              <a:t>1</a:t>
            </a:r>
            <a:r>
              <a:rPr lang="en-US" b="1" i="1" smtClean="0">
                <a:solidFill>
                  <a:srgbClr val="00FFFF"/>
                </a:solidFill>
              </a:rPr>
              <a:t>,  P</a:t>
            </a:r>
            <a:r>
              <a:rPr lang="en-US" b="1" i="1" baseline="-25000" smtClean="0">
                <a:solidFill>
                  <a:srgbClr val="00FFFF"/>
                </a:solidFill>
              </a:rPr>
              <a:t>2</a:t>
            </a:r>
            <a:r>
              <a:rPr lang="en-US" b="1" i="1" smtClean="0">
                <a:solidFill>
                  <a:srgbClr val="00FFFF"/>
                </a:solidFill>
              </a:rPr>
              <a:t>, P</a:t>
            </a:r>
            <a:r>
              <a:rPr lang="en-US" b="1" i="1" baseline="-25000" smtClean="0">
                <a:solidFill>
                  <a:srgbClr val="00FFFF"/>
                </a:solidFill>
              </a:rPr>
              <a:t>3</a:t>
            </a:r>
            <a:r>
              <a:rPr lang="en-US" b="1" i="1" smtClean="0">
                <a:solidFill>
                  <a:srgbClr val="00FFFF"/>
                </a:solidFill>
              </a:rPr>
              <a:t> </a:t>
            </a:r>
            <a:r>
              <a:rPr lang="en-US" b="1" smtClean="0">
                <a:solidFill>
                  <a:srgbClr val="00FFFF"/>
                </a:solidFill>
              </a:rPr>
              <a:t>คือ ความดันของแก๊สตัวที่ 1, 2, และ 3 ตามลำดับ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524F5-02A4-4B33-8675-507EC6C12AF3}" type="slidenum">
              <a:rPr lang="en-US"/>
              <a:pPr>
                <a:defRPr/>
              </a:pPr>
              <a:t>2</a:t>
            </a:fld>
            <a:endParaRPr lang="th-TH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mtClean="0">
                <a:solidFill>
                  <a:srgbClr val="00FFFF"/>
                </a:solidFill>
              </a:rPr>
              <a:t>เนื้อหา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76300" y="1352550"/>
            <a:ext cx="7402286" cy="474345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สมบัติทั่วไปของแก๊ส</a:t>
            </a:r>
          </a:p>
          <a:p>
            <a:pPr marL="514350" indent="-51435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กฎแก๊สสมบูรณ์แบบ</a:t>
            </a:r>
          </a:p>
          <a:p>
            <a:pPr marL="514350" indent="-514350" eaLnBrk="1" hangingPunct="1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แก๊สผสม </a:t>
            </a:r>
          </a:p>
          <a:p>
            <a:pPr marL="514350" indent="-514350" eaLnBrk="1" hangingPunct="1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ทฤษฎี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จลน์โมเลกุลของแก๊ส</a:t>
            </a:r>
          </a:p>
          <a:p>
            <a:pPr marL="514350" indent="-514350" eaLnBrk="1" hangingPunct="1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แจกแจงความเร็วของโมเลกุล</a:t>
            </a:r>
          </a:p>
          <a:p>
            <a:pPr marL="514350" indent="-514350" eaLnBrk="1" hangingPunct="1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กฎ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การแพร่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ผ่าน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514350" indent="-514350" eaLnBrk="1" hangingPunct="1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พฤติกรรม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ของแก๊สจริง</a:t>
            </a:r>
          </a:p>
          <a:p>
            <a:pPr marL="514350" indent="-514350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68680-62EA-463E-8790-CE5D7BCCF2F6}" type="slidenum">
              <a:rPr lang="en-US"/>
              <a:pPr>
                <a:defRPr/>
              </a:pPr>
              <a:t>20</a:t>
            </a:fld>
            <a:endParaRPr lang="th-TH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747000" cy="5054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b="1" smtClean="0"/>
              <a:t>เมื่อแก๊สผสมแต่ละตัวเป็นอิสระซึ่งกันและกันและเป็นไปตาม Ideal-Gas Equationจะได้ว่า </a:t>
            </a:r>
            <a:endParaRPr lang="en-US" sz="3600" b="1" i="1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b="1" i="1" smtClean="0"/>
              <a:t>	</a:t>
            </a:r>
            <a:r>
              <a:rPr lang="en-US" sz="3600" b="1" i="1" smtClean="0">
                <a:solidFill>
                  <a:srgbClr val="00FFFF"/>
                </a:solidFill>
              </a:rPr>
              <a:t>P</a:t>
            </a:r>
            <a:r>
              <a:rPr lang="en-US" sz="3600" b="1" i="1" baseline="-25000" smtClean="0">
                <a:solidFill>
                  <a:srgbClr val="00FFFF"/>
                </a:solidFill>
              </a:rPr>
              <a:t>1</a:t>
            </a:r>
            <a:r>
              <a:rPr lang="en-US" sz="3600" b="1" smtClean="0">
                <a:solidFill>
                  <a:srgbClr val="00FFFF"/>
                </a:solidFill>
              </a:rPr>
              <a:t>  =  n</a:t>
            </a:r>
            <a:r>
              <a:rPr lang="en-US" sz="3600" b="1" baseline="-25000" smtClean="0">
                <a:solidFill>
                  <a:srgbClr val="00FFFF"/>
                </a:solidFill>
              </a:rPr>
              <a:t>1          </a:t>
            </a:r>
            <a:r>
              <a:rPr lang="en-US" sz="3600" b="1" smtClean="0">
                <a:solidFill>
                  <a:srgbClr val="00FFFF"/>
                </a:solidFill>
              </a:rPr>
              <a:t>, </a:t>
            </a:r>
            <a:r>
              <a:rPr lang="en-US" sz="3600" b="1" i="1" smtClean="0">
                <a:solidFill>
                  <a:srgbClr val="00FFFF"/>
                </a:solidFill>
              </a:rPr>
              <a:t>P</a:t>
            </a:r>
            <a:r>
              <a:rPr lang="en-US" sz="3600" b="1" i="1" baseline="-25000" smtClean="0">
                <a:solidFill>
                  <a:srgbClr val="00FFFF"/>
                </a:solidFill>
              </a:rPr>
              <a:t>2</a:t>
            </a:r>
            <a:r>
              <a:rPr lang="en-US" sz="3600" b="1" smtClean="0">
                <a:solidFill>
                  <a:srgbClr val="00FFFF"/>
                </a:solidFill>
              </a:rPr>
              <a:t>  =  n</a:t>
            </a:r>
            <a:r>
              <a:rPr lang="en-US" sz="3600" b="1" baseline="-25000" smtClean="0">
                <a:solidFill>
                  <a:srgbClr val="00FFFF"/>
                </a:solidFill>
              </a:rPr>
              <a:t>2          </a:t>
            </a:r>
            <a:r>
              <a:rPr lang="en-US" sz="3600" b="1" smtClean="0">
                <a:solidFill>
                  <a:srgbClr val="00FFFF"/>
                </a:solidFill>
              </a:rPr>
              <a:t>,	</a:t>
            </a:r>
            <a:r>
              <a:rPr lang="en-US" sz="3600" b="1" i="1" smtClean="0">
                <a:solidFill>
                  <a:srgbClr val="00FFFF"/>
                </a:solidFill>
              </a:rPr>
              <a:t>P</a:t>
            </a:r>
            <a:r>
              <a:rPr lang="en-US" sz="3600" b="1" i="1" baseline="-25000" smtClean="0">
                <a:solidFill>
                  <a:srgbClr val="00FFFF"/>
                </a:solidFill>
              </a:rPr>
              <a:t>3</a:t>
            </a:r>
            <a:r>
              <a:rPr lang="en-US" sz="3600" b="1" smtClean="0">
                <a:solidFill>
                  <a:srgbClr val="00FFFF"/>
                </a:solidFill>
              </a:rPr>
              <a:t>  =  n</a:t>
            </a:r>
            <a:r>
              <a:rPr lang="en-US" sz="3600" b="1" baseline="-25000" smtClean="0">
                <a:solidFill>
                  <a:srgbClr val="00FFFF"/>
                </a:solidFill>
              </a:rPr>
              <a:t>3</a:t>
            </a:r>
            <a:endParaRPr lang="en-US" sz="3600" b="1" i="1" baseline="-25000" smtClean="0">
              <a:solidFill>
                <a:srgbClr val="00FFFF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800" b="1" i="1" smtClean="0">
                <a:solidFill>
                  <a:srgbClr val="00FFFF"/>
                </a:solidFill>
              </a:rPr>
              <a:t>	</a:t>
            </a:r>
            <a:r>
              <a:rPr lang="en-US" sz="1400" b="1" i="1" smtClean="0">
                <a:solidFill>
                  <a:srgbClr val="00FFFF"/>
                </a:solidFill>
              </a:rPr>
              <a:t>	</a:t>
            </a:r>
            <a:endParaRPr lang="en-US" sz="800" b="1" i="1" smtClean="0">
              <a:solidFill>
                <a:srgbClr val="00FFFF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b="1" i="1" smtClean="0">
                <a:solidFill>
                  <a:srgbClr val="00FFFF"/>
                </a:solidFill>
              </a:rPr>
              <a:t>		P</a:t>
            </a:r>
            <a:r>
              <a:rPr lang="en-US" sz="3600" b="1" i="1" baseline="-25000" smtClean="0">
                <a:solidFill>
                  <a:srgbClr val="00FFFF"/>
                </a:solidFill>
              </a:rPr>
              <a:t>t</a:t>
            </a:r>
            <a:r>
              <a:rPr lang="en-US" sz="3600" b="1" smtClean="0">
                <a:solidFill>
                  <a:srgbClr val="00FFFF"/>
                </a:solidFill>
              </a:rPr>
              <a:t>  =  (n</a:t>
            </a:r>
            <a:r>
              <a:rPr lang="en-US" sz="3600" b="1" baseline="-25000" smtClean="0">
                <a:solidFill>
                  <a:srgbClr val="00FFFF"/>
                </a:solidFill>
              </a:rPr>
              <a:t>1</a:t>
            </a:r>
            <a:r>
              <a:rPr lang="en-US" sz="3600" b="1" smtClean="0">
                <a:solidFill>
                  <a:srgbClr val="00FFFF"/>
                </a:solidFill>
              </a:rPr>
              <a:t>+ n</a:t>
            </a:r>
            <a:r>
              <a:rPr lang="en-US" sz="3600" b="1" baseline="-25000" smtClean="0">
                <a:solidFill>
                  <a:srgbClr val="00FFFF"/>
                </a:solidFill>
              </a:rPr>
              <a:t>2</a:t>
            </a:r>
            <a:r>
              <a:rPr lang="en-US" sz="3600" b="1" smtClean="0">
                <a:solidFill>
                  <a:srgbClr val="00FFFF"/>
                </a:solidFill>
              </a:rPr>
              <a:t>+ n</a:t>
            </a:r>
            <a:r>
              <a:rPr lang="en-US" sz="3600" b="1" baseline="-25000" smtClean="0">
                <a:solidFill>
                  <a:srgbClr val="00FFFF"/>
                </a:solidFill>
              </a:rPr>
              <a:t>3</a:t>
            </a:r>
            <a:r>
              <a:rPr lang="en-US" sz="3600" b="1" smtClean="0">
                <a:solidFill>
                  <a:srgbClr val="00FFFF"/>
                </a:solidFill>
              </a:rPr>
              <a:t>+……)         =  </a:t>
            </a:r>
            <a:r>
              <a:rPr lang="en-US" sz="4400" b="1" smtClean="0">
                <a:solidFill>
                  <a:srgbClr val="00FFFF"/>
                </a:solidFill>
              </a:rPr>
              <a:t>n</a:t>
            </a:r>
            <a:r>
              <a:rPr lang="en-US" sz="4400" b="1" baseline="-25000" smtClean="0">
                <a:solidFill>
                  <a:srgbClr val="00FFFF"/>
                </a:solidFill>
              </a:rPr>
              <a:t>t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3600" b="1" baseline="-25000" smtClean="0">
              <a:solidFill>
                <a:srgbClr val="00FFFF"/>
              </a:solidFill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b="1" smtClean="0"/>
              <a:t>	เมื่อ n</a:t>
            </a:r>
            <a:r>
              <a:rPr lang="en-US" sz="3600" b="1" baseline="-25000" smtClean="0"/>
              <a:t>t </a:t>
            </a:r>
            <a:r>
              <a:rPr lang="en-US" sz="3600" b="1" smtClean="0"/>
              <a:t>คือ จำนวนโมลรวมของแก๊สผสม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b="1" smtClean="0"/>
              <a:t>(n</a:t>
            </a:r>
            <a:r>
              <a:rPr lang="en-US" sz="3600" b="1" baseline="-25000" smtClean="0"/>
              <a:t>1</a:t>
            </a:r>
            <a:r>
              <a:rPr lang="en-US" sz="3600" b="1" smtClean="0"/>
              <a:t>+ n</a:t>
            </a:r>
            <a:r>
              <a:rPr lang="en-US" sz="3600" b="1" baseline="-25000" smtClean="0"/>
              <a:t>2</a:t>
            </a:r>
            <a:r>
              <a:rPr lang="en-US" sz="3600" b="1" smtClean="0"/>
              <a:t>+ n</a:t>
            </a:r>
            <a:r>
              <a:rPr lang="en-US" sz="3600" b="1" baseline="-25000" smtClean="0"/>
              <a:t>3</a:t>
            </a:r>
            <a:r>
              <a:rPr lang="en-US" sz="3600" b="1" smtClean="0"/>
              <a:t>+……) คือ โมลของแก๊สตัวที่ 1, 2 และ 3 …</a:t>
            </a:r>
          </a:p>
        </p:txBody>
      </p:sp>
      <p:grpSp>
        <p:nvGrpSpPr>
          <p:cNvPr id="39941" name="Group 28"/>
          <p:cNvGrpSpPr>
            <a:grpSpLocks/>
          </p:cNvGrpSpPr>
          <p:nvPr/>
        </p:nvGrpSpPr>
        <p:grpSpPr bwMode="auto">
          <a:xfrm>
            <a:off x="2668588" y="2749550"/>
            <a:ext cx="590550" cy="822325"/>
            <a:chOff x="173" y="1670"/>
            <a:chExt cx="372" cy="518"/>
          </a:xfrm>
        </p:grpSpPr>
        <p:sp>
          <p:nvSpPr>
            <p:cNvPr id="39954" name="Text Box 26"/>
            <p:cNvSpPr txBox="1">
              <a:spLocks noChangeArrowheads="1"/>
            </p:cNvSpPr>
            <p:nvPr/>
          </p:nvSpPr>
          <p:spPr bwMode="auto">
            <a:xfrm>
              <a:off x="173" y="1670"/>
              <a:ext cx="37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66FFFF"/>
                  </a:solidFill>
                  <a:latin typeface="Arial" pitchFamily="34" charset="0"/>
                  <a:cs typeface="Arial" pitchFamily="34" charset="0"/>
                </a:rPr>
                <a:t>RT</a:t>
              </a:r>
            </a:p>
            <a:p>
              <a:pPr algn="ctr"/>
              <a:r>
                <a:rPr lang="en-US" sz="2400">
                  <a:solidFill>
                    <a:srgbClr val="66FFFF"/>
                  </a:solidFill>
                  <a:latin typeface="Arial" pitchFamily="34" charset="0"/>
                  <a:cs typeface="Arial" pitchFamily="34" charset="0"/>
                </a:rPr>
                <a:t>V</a:t>
              </a:r>
            </a:p>
          </p:txBody>
        </p:sp>
        <p:sp>
          <p:nvSpPr>
            <p:cNvPr id="39955" name="Line 27"/>
            <p:cNvSpPr>
              <a:spLocks noChangeShapeType="1"/>
            </p:cNvSpPr>
            <p:nvPr/>
          </p:nvSpPr>
          <p:spPr bwMode="auto">
            <a:xfrm>
              <a:off x="209" y="1927"/>
              <a:ext cx="273" cy="0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9942" name="Group 29"/>
          <p:cNvGrpSpPr>
            <a:grpSpLocks/>
          </p:cNvGrpSpPr>
          <p:nvPr/>
        </p:nvGrpSpPr>
        <p:grpSpPr bwMode="auto">
          <a:xfrm>
            <a:off x="4767263" y="2717800"/>
            <a:ext cx="590550" cy="822325"/>
            <a:chOff x="173" y="1670"/>
            <a:chExt cx="372" cy="518"/>
          </a:xfrm>
        </p:grpSpPr>
        <p:sp>
          <p:nvSpPr>
            <p:cNvPr id="39952" name="Text Box 30"/>
            <p:cNvSpPr txBox="1">
              <a:spLocks noChangeArrowheads="1"/>
            </p:cNvSpPr>
            <p:nvPr/>
          </p:nvSpPr>
          <p:spPr bwMode="auto">
            <a:xfrm>
              <a:off x="173" y="1670"/>
              <a:ext cx="37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66FFFF"/>
                  </a:solidFill>
                  <a:latin typeface="Arial" pitchFamily="34" charset="0"/>
                  <a:cs typeface="Arial" pitchFamily="34" charset="0"/>
                </a:rPr>
                <a:t>RT</a:t>
              </a:r>
            </a:p>
            <a:p>
              <a:pPr algn="ctr"/>
              <a:r>
                <a:rPr lang="en-US" sz="2400">
                  <a:solidFill>
                    <a:srgbClr val="66FFFF"/>
                  </a:solidFill>
                  <a:latin typeface="Arial" pitchFamily="34" charset="0"/>
                  <a:cs typeface="Arial" pitchFamily="34" charset="0"/>
                </a:rPr>
                <a:t>V</a:t>
              </a:r>
            </a:p>
          </p:txBody>
        </p:sp>
        <p:sp>
          <p:nvSpPr>
            <p:cNvPr id="39953" name="Line 31"/>
            <p:cNvSpPr>
              <a:spLocks noChangeShapeType="1"/>
            </p:cNvSpPr>
            <p:nvPr/>
          </p:nvSpPr>
          <p:spPr bwMode="auto">
            <a:xfrm>
              <a:off x="209" y="1927"/>
              <a:ext cx="273" cy="0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9943" name="Group 32"/>
          <p:cNvGrpSpPr>
            <a:grpSpLocks/>
          </p:cNvGrpSpPr>
          <p:nvPr/>
        </p:nvGrpSpPr>
        <p:grpSpPr bwMode="auto">
          <a:xfrm>
            <a:off x="5334000" y="3792538"/>
            <a:ext cx="590550" cy="822325"/>
            <a:chOff x="173" y="1670"/>
            <a:chExt cx="372" cy="518"/>
          </a:xfrm>
        </p:grpSpPr>
        <p:sp>
          <p:nvSpPr>
            <p:cNvPr id="39950" name="Text Box 33"/>
            <p:cNvSpPr txBox="1">
              <a:spLocks noChangeArrowheads="1"/>
            </p:cNvSpPr>
            <p:nvPr/>
          </p:nvSpPr>
          <p:spPr bwMode="auto">
            <a:xfrm>
              <a:off x="173" y="1670"/>
              <a:ext cx="37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66FFFF"/>
                  </a:solidFill>
                  <a:latin typeface="Arial" pitchFamily="34" charset="0"/>
                  <a:cs typeface="Arial" pitchFamily="34" charset="0"/>
                </a:rPr>
                <a:t>RT</a:t>
              </a:r>
            </a:p>
            <a:p>
              <a:pPr algn="ctr"/>
              <a:r>
                <a:rPr lang="en-US" sz="2400">
                  <a:solidFill>
                    <a:srgbClr val="66FFFF"/>
                  </a:solidFill>
                  <a:latin typeface="Arial" pitchFamily="34" charset="0"/>
                  <a:cs typeface="Arial" pitchFamily="34" charset="0"/>
                </a:rPr>
                <a:t>V</a:t>
              </a:r>
            </a:p>
          </p:txBody>
        </p:sp>
        <p:sp>
          <p:nvSpPr>
            <p:cNvPr id="39951" name="Line 34"/>
            <p:cNvSpPr>
              <a:spLocks noChangeShapeType="1"/>
            </p:cNvSpPr>
            <p:nvPr/>
          </p:nvSpPr>
          <p:spPr bwMode="auto">
            <a:xfrm>
              <a:off x="209" y="1927"/>
              <a:ext cx="273" cy="0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9944" name="Group 35"/>
          <p:cNvGrpSpPr>
            <a:grpSpLocks/>
          </p:cNvGrpSpPr>
          <p:nvPr/>
        </p:nvGrpSpPr>
        <p:grpSpPr bwMode="auto">
          <a:xfrm>
            <a:off x="6970713" y="2716213"/>
            <a:ext cx="590550" cy="822325"/>
            <a:chOff x="173" y="1670"/>
            <a:chExt cx="372" cy="518"/>
          </a:xfrm>
        </p:grpSpPr>
        <p:sp>
          <p:nvSpPr>
            <p:cNvPr id="39948" name="Text Box 36"/>
            <p:cNvSpPr txBox="1">
              <a:spLocks noChangeArrowheads="1"/>
            </p:cNvSpPr>
            <p:nvPr/>
          </p:nvSpPr>
          <p:spPr bwMode="auto">
            <a:xfrm>
              <a:off x="173" y="1670"/>
              <a:ext cx="37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66FFFF"/>
                  </a:solidFill>
                  <a:latin typeface="Arial" pitchFamily="34" charset="0"/>
                  <a:cs typeface="Arial" pitchFamily="34" charset="0"/>
                </a:rPr>
                <a:t>RT</a:t>
              </a:r>
            </a:p>
            <a:p>
              <a:pPr algn="ctr"/>
              <a:r>
                <a:rPr lang="en-US" sz="2400">
                  <a:solidFill>
                    <a:srgbClr val="66FFFF"/>
                  </a:solidFill>
                  <a:latin typeface="Arial" pitchFamily="34" charset="0"/>
                  <a:cs typeface="Arial" pitchFamily="34" charset="0"/>
                </a:rPr>
                <a:t>V</a:t>
              </a:r>
            </a:p>
          </p:txBody>
        </p:sp>
        <p:sp>
          <p:nvSpPr>
            <p:cNvPr id="39949" name="Line 37"/>
            <p:cNvSpPr>
              <a:spLocks noChangeShapeType="1"/>
            </p:cNvSpPr>
            <p:nvPr/>
          </p:nvSpPr>
          <p:spPr bwMode="auto">
            <a:xfrm>
              <a:off x="209" y="1927"/>
              <a:ext cx="273" cy="0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9945" name="Group 38"/>
          <p:cNvGrpSpPr>
            <a:grpSpLocks/>
          </p:cNvGrpSpPr>
          <p:nvPr/>
        </p:nvGrpSpPr>
        <p:grpSpPr bwMode="auto">
          <a:xfrm>
            <a:off x="6910388" y="3800475"/>
            <a:ext cx="590550" cy="822325"/>
            <a:chOff x="173" y="1670"/>
            <a:chExt cx="372" cy="518"/>
          </a:xfrm>
        </p:grpSpPr>
        <p:sp>
          <p:nvSpPr>
            <p:cNvPr id="39946" name="Text Box 39"/>
            <p:cNvSpPr txBox="1">
              <a:spLocks noChangeArrowheads="1"/>
            </p:cNvSpPr>
            <p:nvPr/>
          </p:nvSpPr>
          <p:spPr bwMode="auto">
            <a:xfrm>
              <a:off x="173" y="1670"/>
              <a:ext cx="37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66FFFF"/>
                  </a:solidFill>
                  <a:latin typeface="Arial" pitchFamily="34" charset="0"/>
                  <a:cs typeface="Arial" pitchFamily="34" charset="0"/>
                </a:rPr>
                <a:t>RT</a:t>
              </a:r>
            </a:p>
            <a:p>
              <a:pPr algn="ctr"/>
              <a:r>
                <a:rPr lang="en-US" sz="2400">
                  <a:solidFill>
                    <a:srgbClr val="66FFFF"/>
                  </a:solidFill>
                  <a:latin typeface="Arial" pitchFamily="34" charset="0"/>
                  <a:cs typeface="Arial" pitchFamily="34" charset="0"/>
                </a:rPr>
                <a:t>V</a:t>
              </a:r>
            </a:p>
          </p:txBody>
        </p:sp>
        <p:sp>
          <p:nvSpPr>
            <p:cNvPr id="39947" name="Line 40"/>
            <p:cNvSpPr>
              <a:spLocks noChangeShapeType="1"/>
            </p:cNvSpPr>
            <p:nvPr/>
          </p:nvSpPr>
          <p:spPr bwMode="auto">
            <a:xfrm>
              <a:off x="209" y="1927"/>
              <a:ext cx="273" cy="0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8E072-E5F2-4EC6-8FD9-7130BA4BB1B9}" type="slidenum">
              <a:rPr lang="en-US"/>
              <a:pPr>
                <a:defRPr/>
              </a:pPr>
              <a:t>21</a:t>
            </a:fld>
            <a:endParaRPr lang="th-TH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5642" y="304800"/>
            <a:ext cx="7984958" cy="9128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err="1" smtClean="0">
                <a:solidFill>
                  <a:srgbClr val="99FF33"/>
                </a:solidFill>
              </a:rPr>
              <a:t>ความดันย่อยและเศษส่วนโมล</a:t>
            </a:r>
            <a:r>
              <a:rPr lang="en-US" dirty="0" smtClean="0">
                <a:solidFill>
                  <a:srgbClr val="99FF33"/>
                </a:solidFill>
              </a:rPr>
              <a:t/>
            </a:r>
            <a:br>
              <a:rPr lang="en-US" dirty="0" smtClean="0">
                <a:solidFill>
                  <a:srgbClr val="99FF33"/>
                </a:solidFill>
              </a:rPr>
            </a:br>
            <a:r>
              <a:rPr lang="en-US" dirty="0" smtClean="0">
                <a:solidFill>
                  <a:srgbClr val="99FF33"/>
                </a:solidFill>
              </a:rPr>
              <a:t>(Partial Pressures and Mole Fractions)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1395413"/>
            <a:ext cx="8139112" cy="2286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th-TH" sz="3600" b="1" smtClean="0"/>
              <a:t>ความสัมพันธ์ความดันย่อยและความดันรวม		  	</a:t>
            </a:r>
            <a:endParaRPr lang="en-US" sz="3600" b="1" smtClean="0"/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th-TH" sz="3600" b="1" smtClean="0"/>
              <a:t>=   		  = </a:t>
            </a:r>
            <a:endParaRPr lang="th-TH" sz="3600" b="1" baseline="-2500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th-TH" sz="3600" b="1" smtClean="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0966" name="Rectangle 9"/>
          <p:cNvSpPr>
            <a:spLocks noChangeArrowheads="1"/>
          </p:cNvSpPr>
          <p:nvPr/>
        </p:nvSpPr>
        <p:spPr bwMode="auto">
          <a:xfrm>
            <a:off x="0" y="2938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096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096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096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grpSp>
        <p:nvGrpSpPr>
          <p:cNvPr id="40970" name="Group 24"/>
          <p:cNvGrpSpPr>
            <a:grpSpLocks/>
          </p:cNvGrpSpPr>
          <p:nvPr/>
        </p:nvGrpSpPr>
        <p:grpSpPr bwMode="auto">
          <a:xfrm>
            <a:off x="6354763" y="2236788"/>
            <a:ext cx="517525" cy="1323975"/>
            <a:chOff x="4392" y="1875"/>
            <a:chExt cx="326" cy="834"/>
          </a:xfrm>
        </p:grpSpPr>
        <p:sp>
          <p:nvSpPr>
            <p:cNvPr id="40995" name="Text Box 21"/>
            <p:cNvSpPr txBox="1">
              <a:spLocks noChangeArrowheads="1"/>
            </p:cNvSpPr>
            <p:nvPr/>
          </p:nvSpPr>
          <p:spPr bwMode="auto">
            <a:xfrm>
              <a:off x="4406" y="1875"/>
              <a:ext cx="31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>
                  <a:latin typeface="Cordia New" pitchFamily="34" charset="-34"/>
                  <a:cs typeface="Cordia New" pitchFamily="34" charset="-34"/>
                </a:rPr>
                <a:t>n</a:t>
              </a:r>
              <a:r>
                <a:rPr lang="en-US" sz="4000" b="1" baseline="-25000">
                  <a:latin typeface="Cordia New" pitchFamily="34" charset="-34"/>
                  <a:cs typeface="Cordia New" pitchFamily="34" charset="-34"/>
                </a:rPr>
                <a:t>1</a:t>
              </a:r>
            </a:p>
          </p:txBody>
        </p:sp>
        <p:sp>
          <p:nvSpPr>
            <p:cNvPr id="40996" name="Text Box 22"/>
            <p:cNvSpPr txBox="1">
              <a:spLocks noChangeArrowheads="1"/>
            </p:cNvSpPr>
            <p:nvPr/>
          </p:nvSpPr>
          <p:spPr bwMode="auto">
            <a:xfrm>
              <a:off x="4416" y="2267"/>
              <a:ext cx="2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>
                  <a:latin typeface="Cordia New" pitchFamily="34" charset="-34"/>
                  <a:cs typeface="Cordia New" pitchFamily="34" charset="-34"/>
                </a:rPr>
                <a:t>n</a:t>
              </a:r>
              <a:r>
                <a:rPr lang="en-US" sz="4000" b="1" baseline="-25000">
                  <a:latin typeface="Cordia New" pitchFamily="34" charset="-34"/>
                  <a:cs typeface="Cordia New" pitchFamily="34" charset="-34"/>
                </a:rPr>
                <a:t>t</a:t>
              </a:r>
            </a:p>
          </p:txBody>
        </p:sp>
        <p:sp>
          <p:nvSpPr>
            <p:cNvPr id="40997" name="Line 23"/>
            <p:cNvSpPr>
              <a:spLocks noChangeShapeType="1"/>
            </p:cNvSpPr>
            <p:nvPr/>
          </p:nvSpPr>
          <p:spPr bwMode="auto">
            <a:xfrm>
              <a:off x="4392" y="23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0971" name="Group 29"/>
          <p:cNvGrpSpPr>
            <a:grpSpLocks/>
          </p:cNvGrpSpPr>
          <p:nvPr/>
        </p:nvGrpSpPr>
        <p:grpSpPr bwMode="auto">
          <a:xfrm>
            <a:off x="1225550" y="3432175"/>
            <a:ext cx="517525" cy="1323975"/>
            <a:chOff x="4392" y="1875"/>
            <a:chExt cx="326" cy="834"/>
          </a:xfrm>
        </p:grpSpPr>
        <p:sp>
          <p:nvSpPr>
            <p:cNvPr id="40992" name="Text Box 30"/>
            <p:cNvSpPr txBox="1">
              <a:spLocks noChangeArrowheads="1"/>
            </p:cNvSpPr>
            <p:nvPr/>
          </p:nvSpPr>
          <p:spPr bwMode="auto">
            <a:xfrm>
              <a:off x="4406" y="1875"/>
              <a:ext cx="31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>
                  <a:latin typeface="Cordia New" pitchFamily="34" charset="-34"/>
                  <a:cs typeface="Cordia New" pitchFamily="34" charset="-34"/>
                </a:rPr>
                <a:t>n</a:t>
              </a:r>
              <a:r>
                <a:rPr lang="en-US" sz="4000" b="1" baseline="-25000">
                  <a:latin typeface="Cordia New" pitchFamily="34" charset="-34"/>
                  <a:cs typeface="Cordia New" pitchFamily="34" charset="-34"/>
                </a:rPr>
                <a:t>1</a:t>
              </a:r>
            </a:p>
          </p:txBody>
        </p:sp>
        <p:sp>
          <p:nvSpPr>
            <p:cNvPr id="40993" name="Text Box 31"/>
            <p:cNvSpPr txBox="1">
              <a:spLocks noChangeArrowheads="1"/>
            </p:cNvSpPr>
            <p:nvPr/>
          </p:nvSpPr>
          <p:spPr bwMode="auto">
            <a:xfrm>
              <a:off x="4416" y="2267"/>
              <a:ext cx="2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>
                  <a:latin typeface="Cordia New" pitchFamily="34" charset="-34"/>
                  <a:cs typeface="Cordia New" pitchFamily="34" charset="-34"/>
                </a:rPr>
                <a:t>n</a:t>
              </a:r>
              <a:r>
                <a:rPr lang="en-US" sz="4000" b="1" baseline="-25000">
                  <a:latin typeface="Cordia New" pitchFamily="34" charset="-34"/>
                  <a:cs typeface="Cordia New" pitchFamily="34" charset="-34"/>
                </a:rPr>
                <a:t>t</a:t>
              </a:r>
            </a:p>
          </p:txBody>
        </p:sp>
        <p:sp>
          <p:nvSpPr>
            <p:cNvPr id="40994" name="Line 32"/>
            <p:cNvSpPr>
              <a:spLocks noChangeShapeType="1"/>
            </p:cNvSpPr>
            <p:nvPr/>
          </p:nvSpPr>
          <p:spPr bwMode="auto">
            <a:xfrm>
              <a:off x="4392" y="23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0972" name="Group 43"/>
          <p:cNvGrpSpPr>
            <a:grpSpLocks/>
          </p:cNvGrpSpPr>
          <p:nvPr/>
        </p:nvGrpSpPr>
        <p:grpSpPr bwMode="auto">
          <a:xfrm>
            <a:off x="2722563" y="4548188"/>
            <a:ext cx="685800" cy="1323975"/>
            <a:chOff x="4368" y="1883"/>
            <a:chExt cx="432" cy="834"/>
          </a:xfrm>
        </p:grpSpPr>
        <p:grpSp>
          <p:nvGrpSpPr>
            <p:cNvPr id="40982" name="Group 33"/>
            <p:cNvGrpSpPr>
              <a:grpSpLocks/>
            </p:cNvGrpSpPr>
            <p:nvPr/>
          </p:nvGrpSpPr>
          <p:grpSpPr bwMode="auto">
            <a:xfrm>
              <a:off x="4433" y="1883"/>
              <a:ext cx="326" cy="834"/>
              <a:chOff x="4392" y="1875"/>
              <a:chExt cx="326" cy="834"/>
            </a:xfrm>
          </p:grpSpPr>
          <p:sp>
            <p:nvSpPr>
              <p:cNvPr id="40989" name="Text Box 34"/>
              <p:cNvSpPr txBox="1">
                <a:spLocks noChangeArrowheads="1"/>
              </p:cNvSpPr>
              <p:nvPr/>
            </p:nvSpPr>
            <p:spPr bwMode="auto">
              <a:xfrm>
                <a:off x="4406" y="1875"/>
                <a:ext cx="312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b="1">
                    <a:latin typeface="Cordia New" pitchFamily="34" charset="-34"/>
                    <a:cs typeface="Cordia New" pitchFamily="34" charset="-34"/>
                  </a:rPr>
                  <a:t>n</a:t>
                </a:r>
                <a:r>
                  <a:rPr lang="en-US" sz="4000" b="1" baseline="-25000">
                    <a:latin typeface="Cordia New" pitchFamily="34" charset="-34"/>
                    <a:cs typeface="Cordia New" pitchFamily="34" charset="-34"/>
                  </a:rPr>
                  <a:t>1</a:t>
                </a:r>
              </a:p>
            </p:txBody>
          </p:sp>
          <p:sp>
            <p:nvSpPr>
              <p:cNvPr id="40990" name="Text Box 35"/>
              <p:cNvSpPr txBox="1">
                <a:spLocks noChangeArrowheads="1"/>
              </p:cNvSpPr>
              <p:nvPr/>
            </p:nvSpPr>
            <p:spPr bwMode="auto">
              <a:xfrm>
                <a:off x="4416" y="2267"/>
                <a:ext cx="272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4000" b="1">
                    <a:latin typeface="Cordia New" pitchFamily="34" charset="-34"/>
                    <a:cs typeface="Cordia New" pitchFamily="34" charset="-34"/>
                  </a:rPr>
                  <a:t>n</a:t>
                </a:r>
                <a:r>
                  <a:rPr lang="en-US" sz="4000" b="1" baseline="-25000">
                    <a:latin typeface="Cordia New" pitchFamily="34" charset="-34"/>
                    <a:cs typeface="Cordia New" pitchFamily="34" charset="-34"/>
                  </a:rPr>
                  <a:t>t</a:t>
                </a:r>
              </a:p>
            </p:txBody>
          </p:sp>
          <p:sp>
            <p:nvSpPr>
              <p:cNvPr id="40991" name="Line 36"/>
              <p:cNvSpPr>
                <a:spLocks noChangeShapeType="1"/>
              </p:cNvSpPr>
              <p:nvPr/>
            </p:nvSpPr>
            <p:spPr bwMode="auto">
              <a:xfrm>
                <a:off x="4392" y="230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40983" name="Line 37"/>
            <p:cNvSpPr>
              <a:spLocks noChangeShapeType="1"/>
            </p:cNvSpPr>
            <p:nvPr/>
          </p:nvSpPr>
          <p:spPr bwMode="auto">
            <a:xfrm>
              <a:off x="4368" y="19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0984" name="Line 38"/>
            <p:cNvSpPr>
              <a:spLocks noChangeShapeType="1"/>
            </p:cNvSpPr>
            <p:nvPr/>
          </p:nvSpPr>
          <p:spPr bwMode="auto">
            <a:xfrm>
              <a:off x="4368" y="196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0985" name="Line 39"/>
            <p:cNvSpPr>
              <a:spLocks noChangeShapeType="1"/>
            </p:cNvSpPr>
            <p:nvPr/>
          </p:nvSpPr>
          <p:spPr bwMode="auto">
            <a:xfrm>
              <a:off x="436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0986" name="Line 40"/>
            <p:cNvSpPr>
              <a:spLocks noChangeShapeType="1"/>
            </p:cNvSpPr>
            <p:nvPr/>
          </p:nvSpPr>
          <p:spPr bwMode="auto">
            <a:xfrm>
              <a:off x="4704" y="19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0987" name="Line 41"/>
            <p:cNvSpPr>
              <a:spLocks noChangeShapeType="1"/>
            </p:cNvSpPr>
            <p:nvPr/>
          </p:nvSpPr>
          <p:spPr bwMode="auto">
            <a:xfrm>
              <a:off x="4800" y="196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0988" name="Line 42"/>
            <p:cNvSpPr>
              <a:spLocks noChangeShapeType="1"/>
            </p:cNvSpPr>
            <p:nvPr/>
          </p:nvSpPr>
          <p:spPr bwMode="auto">
            <a:xfrm>
              <a:off x="4704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0973" name="Group 44"/>
          <p:cNvGrpSpPr>
            <a:grpSpLocks/>
          </p:cNvGrpSpPr>
          <p:nvPr/>
        </p:nvGrpSpPr>
        <p:grpSpPr bwMode="auto">
          <a:xfrm>
            <a:off x="3279775" y="2236788"/>
            <a:ext cx="554038" cy="1323975"/>
            <a:chOff x="4392" y="1875"/>
            <a:chExt cx="349" cy="834"/>
          </a:xfrm>
        </p:grpSpPr>
        <p:sp>
          <p:nvSpPr>
            <p:cNvPr id="40979" name="Text Box 45"/>
            <p:cNvSpPr txBox="1">
              <a:spLocks noChangeArrowheads="1"/>
            </p:cNvSpPr>
            <p:nvPr/>
          </p:nvSpPr>
          <p:spPr bwMode="auto">
            <a:xfrm>
              <a:off x="4406" y="1875"/>
              <a:ext cx="33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>
                  <a:latin typeface="Cordia New" pitchFamily="34" charset="-34"/>
                  <a:cs typeface="Cordia New" pitchFamily="34" charset="-34"/>
                </a:rPr>
                <a:t>P</a:t>
              </a:r>
              <a:r>
                <a:rPr lang="en-US" sz="4000" b="1" baseline="-25000">
                  <a:latin typeface="Cordia New" pitchFamily="34" charset="-34"/>
                  <a:cs typeface="Cordia New" pitchFamily="34" charset="-34"/>
                </a:rPr>
                <a:t>1</a:t>
              </a:r>
            </a:p>
          </p:txBody>
        </p:sp>
        <p:sp>
          <p:nvSpPr>
            <p:cNvPr id="40980" name="Text Box 46"/>
            <p:cNvSpPr txBox="1">
              <a:spLocks noChangeArrowheads="1"/>
            </p:cNvSpPr>
            <p:nvPr/>
          </p:nvSpPr>
          <p:spPr bwMode="auto">
            <a:xfrm>
              <a:off x="4416" y="2267"/>
              <a:ext cx="29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>
                  <a:latin typeface="Cordia New" pitchFamily="34" charset="-34"/>
                  <a:cs typeface="Cordia New" pitchFamily="34" charset="-34"/>
                </a:rPr>
                <a:t>P</a:t>
              </a:r>
              <a:r>
                <a:rPr lang="en-US" sz="4000" b="1" baseline="-25000">
                  <a:latin typeface="Cordia New" pitchFamily="34" charset="-34"/>
                  <a:cs typeface="Cordia New" pitchFamily="34" charset="-34"/>
                </a:rPr>
                <a:t>t</a:t>
              </a:r>
            </a:p>
          </p:txBody>
        </p:sp>
        <p:sp>
          <p:nvSpPr>
            <p:cNvPr id="40981" name="Line 47"/>
            <p:cNvSpPr>
              <a:spLocks noChangeShapeType="1"/>
            </p:cNvSpPr>
            <p:nvPr/>
          </p:nvSpPr>
          <p:spPr bwMode="auto">
            <a:xfrm>
              <a:off x="4392" y="23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0974" name="Group 52"/>
          <p:cNvGrpSpPr>
            <a:grpSpLocks/>
          </p:cNvGrpSpPr>
          <p:nvPr/>
        </p:nvGrpSpPr>
        <p:grpSpPr bwMode="auto">
          <a:xfrm>
            <a:off x="4314825" y="2170113"/>
            <a:ext cx="1274763" cy="1323975"/>
            <a:chOff x="4392" y="1875"/>
            <a:chExt cx="803" cy="834"/>
          </a:xfrm>
        </p:grpSpPr>
        <p:sp>
          <p:nvSpPr>
            <p:cNvPr id="40976" name="Text Box 49"/>
            <p:cNvSpPr txBox="1">
              <a:spLocks noChangeArrowheads="1"/>
            </p:cNvSpPr>
            <p:nvPr/>
          </p:nvSpPr>
          <p:spPr bwMode="auto">
            <a:xfrm>
              <a:off x="4406" y="1875"/>
              <a:ext cx="78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>
                  <a:latin typeface="Cordia New" pitchFamily="34" charset="-34"/>
                  <a:cs typeface="Cordia New" pitchFamily="34" charset="-34"/>
                </a:rPr>
                <a:t>n</a:t>
              </a:r>
              <a:r>
                <a:rPr lang="en-US" sz="4000" b="1" baseline="-25000">
                  <a:latin typeface="Cordia New" pitchFamily="34" charset="-34"/>
                  <a:cs typeface="Cordia New" pitchFamily="34" charset="-34"/>
                </a:rPr>
                <a:t>1</a:t>
              </a:r>
              <a:r>
                <a:rPr lang="en-US" sz="4000" b="1">
                  <a:latin typeface="Cordia New" pitchFamily="34" charset="-34"/>
                  <a:cs typeface="Cordia New" pitchFamily="34" charset="-34"/>
                </a:rPr>
                <a:t>RT/V</a:t>
              </a:r>
              <a:endParaRPr lang="en-US" sz="4000" b="1" baseline="-2500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40977" name="Text Box 50"/>
            <p:cNvSpPr txBox="1">
              <a:spLocks noChangeArrowheads="1"/>
            </p:cNvSpPr>
            <p:nvPr/>
          </p:nvSpPr>
          <p:spPr bwMode="auto">
            <a:xfrm>
              <a:off x="4416" y="2267"/>
              <a:ext cx="74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>
                  <a:latin typeface="Cordia New" pitchFamily="34" charset="-34"/>
                  <a:cs typeface="Cordia New" pitchFamily="34" charset="-34"/>
                </a:rPr>
                <a:t>n</a:t>
              </a:r>
              <a:r>
                <a:rPr lang="en-US" sz="4000" b="1" baseline="-25000">
                  <a:latin typeface="Cordia New" pitchFamily="34" charset="-34"/>
                  <a:cs typeface="Cordia New" pitchFamily="34" charset="-34"/>
                </a:rPr>
                <a:t>t</a:t>
              </a:r>
              <a:r>
                <a:rPr lang="en-US" sz="4000" b="1">
                  <a:latin typeface="Cordia New" pitchFamily="34" charset="-34"/>
                  <a:cs typeface="Cordia New" pitchFamily="34" charset="-34"/>
                </a:rPr>
                <a:t>RT/V</a:t>
              </a:r>
              <a:endParaRPr lang="en-US" sz="4000" b="1" baseline="-25000"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40978" name="Line 51"/>
            <p:cNvSpPr>
              <a:spLocks noChangeShapeType="1"/>
            </p:cNvSpPr>
            <p:nvPr/>
          </p:nvSpPr>
          <p:spPr bwMode="auto">
            <a:xfrm>
              <a:off x="4392" y="2304"/>
              <a:ext cx="7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5109" name="Rectangle 53"/>
          <p:cNvSpPr>
            <a:spLocks noChangeArrowheads="1"/>
          </p:cNvSpPr>
          <p:nvPr/>
        </p:nvSpPr>
        <p:spPr bwMode="auto">
          <a:xfrm>
            <a:off x="1731963" y="3670300"/>
            <a:ext cx="7162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, X</a:t>
            </a:r>
            <a:r>
              <a:rPr lang="en-US" sz="4000" b="1" i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เรียกว่า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เศษส่วนโมลของแก๊สที่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1 </a:t>
            </a:r>
          </a:p>
          <a:p>
            <a:pPr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			</a:t>
            </a:r>
          </a:p>
          <a:p>
            <a:pPr>
              <a:defRPr/>
            </a:pPr>
            <a:r>
              <a:rPr lang="en-US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P</a:t>
            </a:r>
            <a:r>
              <a:rPr lang="en-US" sz="4000" b="1" i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 =        </a:t>
            </a:r>
            <a:r>
              <a:rPr lang="en-US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P</a:t>
            </a:r>
            <a:r>
              <a:rPr lang="en-US" sz="4000" b="1" i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t  </a:t>
            </a:r>
            <a:r>
              <a:rPr lang="en-US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  =  X</a:t>
            </a:r>
            <a:r>
              <a:rPr lang="en-US" sz="4000" b="1" i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P</a:t>
            </a:r>
            <a:r>
              <a:rPr lang="en-US" sz="4000" b="1" i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t</a:t>
            </a: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CDBEE-199C-4D5D-9A30-86C05DA71178}" type="slidenum">
              <a:rPr lang="en-US"/>
              <a:pPr>
                <a:defRPr/>
              </a:pPr>
              <a:t>22</a:t>
            </a:fld>
            <a:endParaRPr lang="th-TH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08100"/>
            <a:ext cx="8001000" cy="3124200"/>
          </a:xfrm>
        </p:spPr>
        <p:txBody>
          <a:bodyPr/>
          <a:lstStyle/>
          <a:p>
            <a:pPr marL="714375" indent="-714375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b="1" smtClean="0">
                <a:solidFill>
                  <a:srgbClr val="FFFF00"/>
                </a:solidFill>
              </a:rPr>
              <a:t>Ex 7.</a:t>
            </a:r>
            <a:r>
              <a:rPr lang="en-US" sz="3600" smtClean="0"/>
              <a:t> </a:t>
            </a:r>
            <a:r>
              <a:rPr lang="en-US" sz="3600" b="1" smtClean="0"/>
              <a:t>แก๊สผสมประกอบด้วยนีออน (Ne) 4.46 mol อาร์กอน (Ar) 0.74 mol และซีนอน (Xe) 2.15 mol </a:t>
            </a:r>
            <a:br>
              <a:rPr lang="en-US" sz="3600" b="1" smtClean="0"/>
            </a:br>
            <a:r>
              <a:rPr lang="en-US" sz="3600" b="1" smtClean="0"/>
              <a:t>จงคำนวณความดันย่อยของแก๊สทั้งหมดถ้าความดันรวมเท่ากับ 2.00 atm ณ อุณหภูมิหนึ่ง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52488" y="3470275"/>
            <a:ext cx="80962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4375" lvl="1" indent="-257175">
              <a:lnSpc>
                <a:spcPct val="90000"/>
              </a:lnSpc>
              <a:buClr>
                <a:srgbClr val="FF3399"/>
              </a:buClr>
              <a:buSzPct val="65000"/>
              <a:buFont typeface="Wingdings" pitchFamily="2" charset="2"/>
              <a:buChar char="§"/>
              <a:tabLst>
                <a:tab pos="893763" algn="l"/>
                <a:tab pos="2595563" algn="l"/>
                <a:tab pos="4845050" algn="l"/>
              </a:tabLst>
            </a:pPr>
            <a:r>
              <a:rPr lang="en-US" sz="4000" b="1">
                <a:solidFill>
                  <a:srgbClr val="CCCCFF"/>
                </a:solidFill>
                <a:latin typeface="Cordia New" pitchFamily="34" charset="-34"/>
                <a:cs typeface="Cordia New" pitchFamily="34" charset="-34"/>
              </a:rPr>
              <a:t>n</a:t>
            </a:r>
            <a:r>
              <a:rPr lang="en-US" sz="4000" b="1" baseline="-25000">
                <a:solidFill>
                  <a:srgbClr val="CCCCFF"/>
                </a:solidFill>
                <a:latin typeface="Cordia New" pitchFamily="34" charset="-34"/>
                <a:cs typeface="Cordia New" pitchFamily="34" charset="-34"/>
              </a:rPr>
              <a:t>t</a:t>
            </a:r>
            <a:r>
              <a:rPr lang="en-US" sz="4000" b="1">
                <a:solidFill>
                  <a:srgbClr val="CCCCFF"/>
                </a:solidFill>
                <a:latin typeface="Cordia New" pitchFamily="34" charset="-34"/>
                <a:cs typeface="Cordia New" pitchFamily="34" charset="-34"/>
              </a:rPr>
              <a:t>  = 4.46 + 0.74 + 2.15 = 7.35 mol</a:t>
            </a:r>
          </a:p>
          <a:p>
            <a:pPr marL="273050" indent="-273050">
              <a:lnSpc>
                <a:spcPct val="90000"/>
              </a:lnSpc>
              <a:buFontTx/>
              <a:buChar char="•"/>
              <a:tabLst>
                <a:tab pos="893763" algn="l"/>
                <a:tab pos="2595563" algn="l"/>
                <a:tab pos="4845050" algn="l"/>
              </a:tabLst>
            </a:pPr>
            <a:r>
              <a:rPr lang="en-US" sz="3600" b="1" i="1">
                <a:solidFill>
                  <a:srgbClr val="66FFFF"/>
                </a:solidFill>
                <a:latin typeface="Cordia New" pitchFamily="34" charset="-34"/>
                <a:cs typeface="Cordia New" pitchFamily="34" charset="-34"/>
              </a:rPr>
              <a:t>X</a:t>
            </a:r>
            <a:r>
              <a:rPr lang="en-US" sz="3600" b="1" i="1" baseline="-25000">
                <a:solidFill>
                  <a:srgbClr val="66FFFF"/>
                </a:solidFill>
                <a:latin typeface="Cordia New" pitchFamily="34" charset="-34"/>
                <a:cs typeface="Cordia New" pitchFamily="34" charset="-34"/>
              </a:rPr>
              <a:t>Ne</a:t>
            </a:r>
            <a:r>
              <a:rPr lang="en-US" sz="3600" b="1" i="1">
                <a:solidFill>
                  <a:srgbClr val="66FFFF"/>
                </a:solidFill>
                <a:latin typeface="Cordia New" pitchFamily="34" charset="-34"/>
                <a:cs typeface="Cordia New" pitchFamily="34" charset="-34"/>
              </a:rPr>
              <a:t> = 4.46/7.35 	= 0.605</a:t>
            </a:r>
            <a:r>
              <a:rPr lang="en-US" sz="4000" b="1">
                <a:solidFill>
                  <a:srgbClr val="66FFFF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>
                <a:solidFill>
                  <a:srgbClr val="66FFFF"/>
                </a:solidFill>
                <a:latin typeface="Cordia New" pitchFamily="34" charset="-34"/>
                <a:cs typeface="Cordia New" pitchFamily="34" charset="-34"/>
                <a:sym typeface="Wingdings" pitchFamily="2" charset="2"/>
              </a:rPr>
              <a:t></a:t>
            </a:r>
            <a:r>
              <a:rPr lang="en-US" sz="4000" b="1">
                <a:solidFill>
                  <a:srgbClr val="66FFFF"/>
                </a:solidFill>
                <a:latin typeface="Cordia New" pitchFamily="34" charset="-34"/>
                <a:cs typeface="Cordia New" pitchFamily="34" charset="-34"/>
              </a:rPr>
              <a:t> P</a:t>
            </a:r>
            <a:r>
              <a:rPr lang="en-US" sz="4000" b="1" baseline="-25000">
                <a:solidFill>
                  <a:srgbClr val="66FFFF"/>
                </a:solidFill>
                <a:latin typeface="Cordia New" pitchFamily="34" charset="-34"/>
                <a:cs typeface="Cordia New" pitchFamily="34" charset="-34"/>
              </a:rPr>
              <a:t>Ne</a:t>
            </a:r>
            <a:r>
              <a:rPr lang="en-US" sz="4000" b="1">
                <a:solidFill>
                  <a:srgbClr val="66FFFF"/>
                </a:solidFill>
                <a:latin typeface="Cordia New" pitchFamily="34" charset="-34"/>
                <a:cs typeface="Cordia New" pitchFamily="34" charset="-34"/>
              </a:rPr>
              <a:t> 	= 0.605 x 2.0 atm</a:t>
            </a:r>
          </a:p>
          <a:p>
            <a:pPr marL="273050" indent="-273050">
              <a:lnSpc>
                <a:spcPct val="90000"/>
              </a:lnSpc>
              <a:buFontTx/>
              <a:buChar char="•"/>
              <a:tabLst>
                <a:tab pos="893763" algn="l"/>
                <a:tab pos="2595563" algn="l"/>
                <a:tab pos="4845050" algn="l"/>
              </a:tabLst>
            </a:pPr>
            <a:r>
              <a:rPr lang="en-US" sz="3600" b="1" i="1">
                <a:solidFill>
                  <a:srgbClr val="66FFFF"/>
                </a:solidFill>
                <a:latin typeface="Cordia New" pitchFamily="34" charset="-34"/>
                <a:cs typeface="Cordia New" pitchFamily="34" charset="-34"/>
              </a:rPr>
              <a:t>X</a:t>
            </a:r>
            <a:r>
              <a:rPr lang="en-US" sz="3600" b="1" i="1" baseline="-25000">
                <a:solidFill>
                  <a:srgbClr val="66FFFF"/>
                </a:solidFill>
                <a:latin typeface="Cordia New" pitchFamily="34" charset="-34"/>
                <a:cs typeface="Cordia New" pitchFamily="34" charset="-34"/>
              </a:rPr>
              <a:t>Ar</a:t>
            </a:r>
            <a:r>
              <a:rPr lang="en-US" sz="3600" b="1" i="1">
                <a:solidFill>
                  <a:srgbClr val="66FFFF"/>
                </a:solidFill>
                <a:latin typeface="Cordia New" pitchFamily="34" charset="-34"/>
                <a:cs typeface="Cordia New" pitchFamily="34" charset="-34"/>
              </a:rPr>
              <a:t> 	= 0.74/7.35  	= 0.105</a:t>
            </a:r>
            <a:r>
              <a:rPr lang="en-US" sz="4000" b="1">
                <a:solidFill>
                  <a:srgbClr val="66FFFF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>
                <a:solidFill>
                  <a:srgbClr val="66FFFF"/>
                </a:solidFill>
                <a:latin typeface="Cordia New" pitchFamily="34" charset="-34"/>
                <a:cs typeface="Cordia New" pitchFamily="34" charset="-34"/>
                <a:sym typeface="Wingdings" pitchFamily="2" charset="2"/>
              </a:rPr>
              <a:t></a:t>
            </a:r>
            <a:r>
              <a:rPr lang="en-US" sz="4000" b="1">
                <a:solidFill>
                  <a:srgbClr val="66FFFF"/>
                </a:solidFill>
                <a:latin typeface="Cordia New" pitchFamily="34" charset="-34"/>
                <a:cs typeface="Cordia New" pitchFamily="34" charset="-34"/>
              </a:rPr>
              <a:t> P</a:t>
            </a:r>
            <a:r>
              <a:rPr lang="en-US" sz="4000" b="1" baseline="-25000">
                <a:solidFill>
                  <a:srgbClr val="66FFFF"/>
                </a:solidFill>
                <a:latin typeface="Cordia New" pitchFamily="34" charset="-34"/>
                <a:cs typeface="Cordia New" pitchFamily="34" charset="-34"/>
              </a:rPr>
              <a:t>Ar</a:t>
            </a:r>
            <a:r>
              <a:rPr lang="en-US" sz="4000" b="1">
                <a:solidFill>
                  <a:srgbClr val="66FFFF"/>
                </a:solidFill>
                <a:latin typeface="Cordia New" pitchFamily="34" charset="-34"/>
                <a:cs typeface="Cordia New" pitchFamily="34" charset="-34"/>
              </a:rPr>
              <a:t> 	= 0.105 x 2.0 atm</a:t>
            </a:r>
          </a:p>
          <a:p>
            <a:pPr marL="273050" indent="-273050">
              <a:lnSpc>
                <a:spcPct val="90000"/>
              </a:lnSpc>
              <a:buFontTx/>
              <a:buChar char="•"/>
              <a:tabLst>
                <a:tab pos="893763" algn="l"/>
                <a:tab pos="2595563" algn="l"/>
                <a:tab pos="4845050" algn="l"/>
              </a:tabLst>
            </a:pPr>
            <a:r>
              <a:rPr lang="en-US" sz="3600" b="1" i="1">
                <a:solidFill>
                  <a:srgbClr val="66FFFF"/>
                </a:solidFill>
                <a:latin typeface="Cordia New" pitchFamily="34" charset="-34"/>
                <a:cs typeface="Cordia New" pitchFamily="34" charset="-34"/>
              </a:rPr>
              <a:t>X</a:t>
            </a:r>
            <a:r>
              <a:rPr lang="en-US" sz="3600" b="1" i="1" baseline="-25000">
                <a:solidFill>
                  <a:srgbClr val="66FFFF"/>
                </a:solidFill>
                <a:latin typeface="Cordia New" pitchFamily="34" charset="-34"/>
                <a:cs typeface="Cordia New" pitchFamily="34" charset="-34"/>
              </a:rPr>
              <a:t>Xe</a:t>
            </a:r>
            <a:r>
              <a:rPr lang="en-US" sz="3600" b="1" i="1">
                <a:solidFill>
                  <a:srgbClr val="66FFFF"/>
                </a:solidFill>
                <a:latin typeface="Cordia New" pitchFamily="34" charset="-34"/>
                <a:cs typeface="Cordia New" pitchFamily="34" charset="-34"/>
              </a:rPr>
              <a:t> 	= 2.15/7.35 	= 0.290</a:t>
            </a:r>
            <a:r>
              <a:rPr lang="en-US" sz="4000" b="1">
                <a:solidFill>
                  <a:srgbClr val="66FFFF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800" b="1">
                <a:solidFill>
                  <a:srgbClr val="66FFFF"/>
                </a:solidFill>
                <a:latin typeface="Cordia New" pitchFamily="34" charset="-34"/>
                <a:cs typeface="Cordia New" pitchFamily="34" charset="-34"/>
                <a:sym typeface="Wingdings" pitchFamily="2" charset="2"/>
              </a:rPr>
              <a:t></a:t>
            </a:r>
            <a:r>
              <a:rPr lang="en-US" sz="4000" b="1">
                <a:solidFill>
                  <a:srgbClr val="66FFFF"/>
                </a:solidFill>
                <a:latin typeface="Cordia New" pitchFamily="34" charset="-34"/>
                <a:cs typeface="Cordia New" pitchFamily="34" charset="-34"/>
              </a:rPr>
              <a:t> P</a:t>
            </a:r>
            <a:r>
              <a:rPr lang="en-US" sz="4000" b="1" baseline="-25000">
                <a:solidFill>
                  <a:srgbClr val="66FFFF"/>
                </a:solidFill>
                <a:latin typeface="Cordia New" pitchFamily="34" charset="-34"/>
                <a:cs typeface="Cordia New" pitchFamily="34" charset="-34"/>
              </a:rPr>
              <a:t>Xe</a:t>
            </a:r>
            <a:r>
              <a:rPr lang="en-US" sz="4000" b="1">
                <a:solidFill>
                  <a:srgbClr val="66FFFF"/>
                </a:solidFill>
                <a:latin typeface="Cordia New" pitchFamily="34" charset="-34"/>
                <a:cs typeface="Cordia New" pitchFamily="34" charset="-34"/>
              </a:rPr>
              <a:t> 	= 0.290 x 2.0 atm</a:t>
            </a:r>
          </a:p>
          <a:p>
            <a:pPr marL="273050" indent="-273050">
              <a:lnSpc>
                <a:spcPct val="90000"/>
              </a:lnSpc>
              <a:buFontTx/>
              <a:buChar char="•"/>
              <a:tabLst>
                <a:tab pos="893763" algn="l"/>
                <a:tab pos="2595563" algn="l"/>
                <a:tab pos="4845050" algn="l"/>
              </a:tabLst>
            </a:pPr>
            <a:r>
              <a:rPr lang="en-US" sz="4400" b="1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P</a:t>
            </a:r>
            <a:r>
              <a:rPr lang="en-US" sz="4400" b="1" baseline="-2500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Ne</a:t>
            </a:r>
            <a:r>
              <a:rPr lang="en-US" sz="4400" b="1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= 1.21 P</a:t>
            </a:r>
            <a:r>
              <a:rPr lang="en-US" sz="4400" b="1" baseline="-2500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Ar</a:t>
            </a:r>
            <a:r>
              <a:rPr lang="en-US" sz="4400" b="1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 = 0.21 P</a:t>
            </a:r>
            <a:r>
              <a:rPr lang="en-US" sz="4400" b="1" baseline="-25000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Xe</a:t>
            </a:r>
            <a:r>
              <a:rPr lang="en-US" sz="4400" b="1">
                <a:solidFill>
                  <a:srgbClr val="FFFF00"/>
                </a:solidFill>
                <a:latin typeface="Cordia New" pitchFamily="34" charset="-34"/>
                <a:cs typeface="Cordia New" pitchFamily="34" charset="-34"/>
              </a:rPr>
              <a:t> = 0.58</a:t>
            </a:r>
          </a:p>
        </p:txBody>
      </p:sp>
      <p:sp>
        <p:nvSpPr>
          <p:cNvPr id="41990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83525" y="3300413"/>
            <a:ext cx="893763" cy="346075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3810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i="1"/>
              <a:t>SKIP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1B076-946E-41D3-A792-7C62D20610AA}" type="slidenum">
              <a:rPr lang="en-US"/>
              <a:pPr>
                <a:defRPr/>
              </a:pPr>
              <a:t>23</a:t>
            </a:fld>
            <a:endParaRPr lang="th-TH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0"/>
            <a:ext cx="8421687" cy="11271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99FF33"/>
                </a:solidFill>
              </a:rPr>
              <a:t>ทฤษฎีจลน์โมเลกุลของแก๊ส (Kinetic Molecular Theory)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938" y="1376363"/>
            <a:ext cx="8234362" cy="5048250"/>
          </a:xfrm>
        </p:spPr>
        <p:txBody>
          <a:bodyPr/>
          <a:lstStyle/>
          <a:p>
            <a:pPr marL="360363" indent="-360363" algn="just" eaLnBrk="1" hangingPunct="1">
              <a:spcBef>
                <a:spcPct val="1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th-TH" dirty="0" smtClean="0">
                <a:latin typeface="Angsana New" pitchFamily="18" charset="-34"/>
              </a:rPr>
              <a:t>ทฤษฎีที่ใช้อธิบายพฤติกรรมของแก๊สสมบูรณ์แบบในระดับโมเลกุล</a:t>
            </a:r>
          </a:p>
          <a:p>
            <a:pPr marL="360363" indent="-360363" eaLnBrk="1" hangingPunct="1">
              <a:spcBef>
                <a:spcPct val="10000"/>
              </a:spcBef>
              <a:buSzTx/>
              <a:buFont typeface="Wingdings" pitchFamily="2" charset="2"/>
              <a:buAutoNum type="arabicPeriod"/>
              <a:defRPr/>
            </a:pPr>
            <a:r>
              <a:rPr lang="th-TH" dirty="0" smtClean="0"/>
              <a:t>โมเลกุล</a:t>
            </a:r>
            <a:r>
              <a:rPr lang="th-TH" dirty="0" smtClean="0"/>
              <a:t>แก๊ส</a:t>
            </a:r>
            <a:r>
              <a:rPr lang="th-TH" dirty="0" smtClean="0"/>
              <a:t>มี</a:t>
            </a:r>
            <a:r>
              <a:rPr lang="th-TH" dirty="0" smtClean="0"/>
              <a:t>ขนาดเล็กมากและอยู่ห่างกัน</a:t>
            </a:r>
            <a:r>
              <a:rPr lang="th-TH" dirty="0" smtClean="0"/>
              <a:t>มาก  </a:t>
            </a:r>
          </a:p>
          <a:p>
            <a:pPr marL="360363" indent="-360363" eaLnBrk="1" hangingPunct="1">
              <a:spcBef>
                <a:spcPct val="10000"/>
              </a:spcBef>
              <a:buSzTx/>
              <a:buFont typeface="Wingdings" pitchFamily="2" charset="2"/>
              <a:buAutoNum type="arabicPeriod"/>
              <a:defRPr/>
            </a:pPr>
            <a:r>
              <a:rPr lang="th-TH" dirty="0" smtClean="0"/>
              <a:t>โมเลกุลแก๊ส</a:t>
            </a:r>
            <a:r>
              <a:rPr lang="th-TH" dirty="0" smtClean="0"/>
              <a:t>ไม่</a:t>
            </a:r>
            <a:r>
              <a:rPr lang="th-TH" dirty="0" smtClean="0"/>
              <a:t>มีแรง</a:t>
            </a:r>
            <a:r>
              <a:rPr lang="th-TH" dirty="0" smtClean="0"/>
              <a:t>ดึงดูดหรือแรง</a:t>
            </a:r>
            <a:r>
              <a:rPr lang="th-TH" dirty="0" smtClean="0"/>
              <a:t>ผลัก</a:t>
            </a:r>
            <a:r>
              <a:rPr lang="th-TH" dirty="0" smtClean="0"/>
              <a:t>ต่อกัน</a:t>
            </a:r>
            <a:endParaRPr lang="th-TH" dirty="0" smtClean="0"/>
          </a:p>
          <a:p>
            <a:pPr marL="360363" indent="-360363" eaLnBrk="1" hangingPunct="1">
              <a:spcBef>
                <a:spcPct val="10000"/>
              </a:spcBef>
              <a:buClr>
                <a:schemeClr val="tx1"/>
              </a:buClr>
              <a:buSzTx/>
              <a:buFont typeface="Wingdings" pitchFamily="2" charset="2"/>
              <a:buAutoNum type="arabicPeriod"/>
              <a:defRPr/>
            </a:pPr>
            <a:r>
              <a:rPr lang="en-US" dirty="0" err="1" smtClean="0"/>
              <a:t>โมเลกุล</a:t>
            </a:r>
            <a:r>
              <a:rPr lang="en-US" dirty="0" err="1" smtClean="0"/>
              <a:t>เคลื่อนที่เป็นเส้นตรง</a:t>
            </a:r>
            <a:endParaRPr lang="en-US" dirty="0" smtClean="0"/>
          </a:p>
          <a:p>
            <a:pPr marL="360363" indent="-360363" eaLnBrk="1" hangingPunct="1">
              <a:spcBef>
                <a:spcPct val="10000"/>
              </a:spcBef>
              <a:buClr>
                <a:schemeClr val="tx1"/>
              </a:buClr>
              <a:buSzTx/>
              <a:buFont typeface="Wingdings" pitchFamily="2" charset="2"/>
              <a:buAutoNum type="arabicPeriod"/>
              <a:defRPr/>
            </a:pPr>
            <a:r>
              <a:rPr lang="en-US" dirty="0" err="1"/>
              <a:t>โมเลกุลไม่มีการสูญเสีย</a:t>
            </a:r>
            <a:r>
              <a:rPr lang="en-US" dirty="0" err="1" smtClean="0"/>
              <a:t>พลังงาน</a:t>
            </a:r>
            <a:r>
              <a:rPr lang="th-TH" dirty="0" smtClean="0"/>
              <a:t>เมี่อ</a:t>
            </a:r>
            <a:r>
              <a:rPr lang="en-US" dirty="0" err="1" smtClean="0"/>
              <a:t>ชน</a:t>
            </a:r>
            <a:r>
              <a:rPr lang="en-US" dirty="0" err="1" smtClean="0"/>
              <a:t>ผนัง</a:t>
            </a:r>
            <a:endParaRPr lang="th-TH" dirty="0" smtClean="0"/>
          </a:p>
          <a:p>
            <a:pPr marL="360363" indent="-360363" eaLnBrk="1" hangingPunct="1">
              <a:spcBef>
                <a:spcPct val="10000"/>
              </a:spcBef>
              <a:buClr>
                <a:schemeClr val="tx1"/>
              </a:buClr>
              <a:buSzTx/>
              <a:buFont typeface="Wingdings" pitchFamily="2" charset="2"/>
              <a:buAutoNum type="arabicPeriod"/>
              <a:defRPr/>
            </a:pPr>
            <a:r>
              <a:rPr lang="en-US" dirty="0" err="1" smtClean="0"/>
              <a:t>พลังงาน</a:t>
            </a:r>
            <a:r>
              <a:rPr lang="en-US" dirty="0" err="1" smtClean="0"/>
              <a:t>จลน์เฉลี่ยของแก๊ส</a:t>
            </a:r>
            <a:r>
              <a:rPr lang="en-US" dirty="0" err="1" smtClean="0"/>
              <a:t>เป็น</a:t>
            </a:r>
            <a:r>
              <a:rPr lang="th-TH" dirty="0" smtClean="0"/>
              <a:t>แปรตามอุณหภูมิ</a:t>
            </a:r>
            <a:r>
              <a:rPr lang="en-US" dirty="0" smtClean="0"/>
              <a:t> </a:t>
            </a:r>
            <a:r>
              <a:rPr lang="en-US" dirty="0" smtClean="0"/>
              <a:t>และพลังงานจลน์เฉลี่ยของแก๊สทุกชนิดมีค่าเท่ากันที่อุณหภูมิเดียวกัน</a:t>
            </a:r>
            <a:endParaRPr lang="th-TH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</a:t>
            </a:r>
            <a:r>
              <a:rPr lang="en-US" i="0" smtClean="0"/>
              <a:t>@</a:t>
            </a:r>
            <a:r>
              <a:rPr lang="en-US" smtClean="0"/>
              <a:t>KU-KPS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D6AC4-3993-4E1D-98EE-0BDDA6D442C2}" type="slidenum">
              <a:rPr lang="en-US" smtClean="0"/>
              <a:pPr>
                <a:defRPr/>
              </a:pPr>
              <a:t>24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210236" y="2096948"/>
            <a:ext cx="3236259" cy="3424517"/>
          </a:xfrm>
          <a:prstGeom prst="rect">
            <a:avLst/>
          </a:pr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1676400" y="2626659"/>
            <a:ext cx="268941" cy="268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1676399" y="3674736"/>
            <a:ext cx="268941" cy="268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/>
          <p:cNvSpPr/>
          <p:nvPr/>
        </p:nvSpPr>
        <p:spPr>
          <a:xfrm>
            <a:off x="2545976" y="4320195"/>
            <a:ext cx="268941" cy="268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2734233" y="2939630"/>
            <a:ext cx="268941" cy="268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3684486" y="3754683"/>
            <a:ext cx="268941" cy="268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3729314" y="2422969"/>
            <a:ext cx="268941" cy="268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Oval 12"/>
          <p:cNvSpPr/>
          <p:nvPr/>
        </p:nvSpPr>
        <p:spPr>
          <a:xfrm>
            <a:off x="3442440" y="4742329"/>
            <a:ext cx="268941" cy="268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Oval 13"/>
          <p:cNvSpPr/>
          <p:nvPr/>
        </p:nvSpPr>
        <p:spPr>
          <a:xfrm>
            <a:off x="1775009" y="5135984"/>
            <a:ext cx="268941" cy="268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8" name="Group 27"/>
          <p:cNvGrpSpPr/>
          <p:nvPr/>
        </p:nvGrpSpPr>
        <p:grpSpPr>
          <a:xfrm>
            <a:off x="4070127" y="3546448"/>
            <a:ext cx="3155457" cy="523220"/>
            <a:chOff x="4038596" y="2237909"/>
            <a:chExt cx="3155457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4912659" y="2237909"/>
              <a:ext cx="2281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ปริมาตรเนื้อแก๊ส (</a:t>
              </a:r>
              <a:r>
                <a:rPr lang="th-TH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Symbol" panose="05050102010706020507" pitchFamily="18" charset="2"/>
                </a:rPr>
                <a:t>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  <a:sym typeface="Symbol" panose="05050102010706020507" pitchFamily="18" charset="2"/>
                </a:rPr>
                <a:t>0)</a:t>
              </a:r>
              <a:endParaRPr lang="th-TH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4038596" y="2557438"/>
              <a:ext cx="968192" cy="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>
            <a:stCxn id="7" idx="7"/>
          </p:cNvCxnSpPr>
          <p:nvPr/>
        </p:nvCxnSpPr>
        <p:spPr>
          <a:xfrm flipV="1">
            <a:off x="1905956" y="2237909"/>
            <a:ext cx="406938" cy="42813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362635" y="3914859"/>
            <a:ext cx="358587" cy="405336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788013" y="3206984"/>
            <a:ext cx="71719" cy="59983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657589" y="4264049"/>
            <a:ext cx="286874" cy="48840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52156" y="4599626"/>
            <a:ext cx="412369" cy="55434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146593" y="3905685"/>
            <a:ext cx="546851" cy="2631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043950" y="4972293"/>
            <a:ext cx="649937" cy="260443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3146593" y="2451976"/>
            <a:ext cx="573756" cy="8231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101657" y="2971563"/>
            <a:ext cx="2336323" cy="523220"/>
            <a:chOff x="4038596" y="2876968"/>
            <a:chExt cx="2336323" cy="523220"/>
          </a:xfrm>
        </p:grpSpPr>
        <p:sp>
          <p:nvSpPr>
            <p:cNvPr id="36" name="TextBox 35"/>
            <p:cNvSpPr txBox="1"/>
            <p:nvPr/>
          </p:nvSpPr>
          <p:spPr>
            <a:xfrm>
              <a:off x="4912659" y="2876968"/>
              <a:ext cx="1462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ปริมาตรที่ว่าง</a:t>
              </a:r>
              <a:endParaRPr lang="th-TH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4038596" y="3196497"/>
              <a:ext cx="968192" cy="1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4939561" y="4194573"/>
            <a:ext cx="36710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Clr>
                <a:srgbClr val="00B050"/>
              </a:buClr>
              <a:buSzPct val="80000"/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ระยะห่างระหว่างอนุภาคมาก</a:t>
            </a:r>
          </a:p>
          <a:p>
            <a:pPr marL="179388" indent="-179388">
              <a:buClr>
                <a:srgbClr val="00B050"/>
              </a:buClr>
              <a:buSzPct val="80000"/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แรงระหว่างอนุภาคต่ำ (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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0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)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179388" indent="-179388">
              <a:buClr>
                <a:srgbClr val="00B050"/>
              </a:buClr>
              <a:buSzPct val="80000"/>
              <a:buFont typeface="Wingdings" panose="05000000000000000000" pitchFamily="2" charset="2"/>
              <a:buChar char="§"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พลังงานและความเร็ว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*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ของอนุภาคขึ้นกับอุณหภูมิ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0623" y="1407368"/>
            <a:ext cx="4754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ปริมาตรแก๊ส </a:t>
            </a:r>
            <a:r>
              <a:rPr lang="en-US" sz="3200" b="1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3200" b="1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ปริมาตรเนื้อแก๊ส + ที่ว่าง</a:t>
            </a:r>
            <a:endParaRPr lang="th-TH" sz="3200" b="1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540469" y="2367216"/>
            <a:ext cx="3745592" cy="523220"/>
            <a:chOff x="4498428" y="2876968"/>
            <a:chExt cx="3745592" cy="523220"/>
          </a:xfrm>
        </p:grpSpPr>
        <p:sp>
          <p:nvSpPr>
            <p:cNvPr id="33" name="TextBox 32"/>
            <p:cNvSpPr txBox="1"/>
            <p:nvPr/>
          </p:nvSpPr>
          <p:spPr>
            <a:xfrm>
              <a:off x="4912659" y="2876968"/>
              <a:ext cx="33313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ปริมาตรแก๊ส (ปริมาตรภาชนะ</a:t>
              </a:r>
              <a:r>
                <a:rPr lang="en-US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V</a:t>
              </a:r>
              <a:r>
                <a:rPr lang="th-TH" sz="28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th-TH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4498428" y="3196497"/>
              <a:ext cx="508360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519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</a:t>
            </a:r>
            <a:r>
              <a:rPr lang="en-US" i="0" smtClean="0"/>
              <a:t>@</a:t>
            </a:r>
            <a:r>
              <a:rPr lang="en-US" smtClean="0"/>
              <a:t>KU-KPS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D6AC4-3993-4E1D-98EE-0BDDA6D442C2}" type="slidenum">
              <a:rPr lang="en-US" smtClean="0"/>
              <a:pPr>
                <a:defRPr/>
              </a:pPr>
              <a:t>25</a:t>
            </a:fld>
            <a:endParaRPr lang="th-TH"/>
          </a:p>
        </p:txBody>
      </p:sp>
      <p:pic>
        <p:nvPicPr>
          <p:cNvPr id="13314" name="Picture 2" descr="http://i290.photobucket.com/albums/ll264/PuzzlEd_pics/Clipart%20by%20PuzzlEd/Zoo%20and%20Australian%20animals%20clipart/elephantclipartme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187" y="3833748"/>
            <a:ext cx="2317880" cy="19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://images4.wikia.nocookie.net/__cb20101023004512/farmville/de/images/e/ef/Banana_Tre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83" y="1947069"/>
            <a:ext cx="28575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13314" idx="1"/>
          </p:cNvCxnSpPr>
          <p:nvPr/>
        </p:nvCxnSpPr>
        <p:spPr>
          <a:xfrm flipH="1">
            <a:off x="4696734" y="4821165"/>
            <a:ext cx="790453" cy="0"/>
          </a:xfrm>
          <a:prstGeom prst="straightConnector1">
            <a:avLst/>
          </a:prstGeom>
          <a:ln w="136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699753" y="3133675"/>
            <a:ext cx="2946374" cy="494929"/>
            <a:chOff x="3699753" y="3133675"/>
            <a:chExt cx="2946374" cy="494929"/>
          </a:xfrm>
        </p:grpSpPr>
        <p:pic>
          <p:nvPicPr>
            <p:cNvPr id="13322" name="Picture 10" descr="http://kandcpestcontrol.com/wp-content/uploads/2013/03/fl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09" b="89968" l="9794" r="92526">
                          <a14:foregroundMark x1="70619" y1="11650" x2="70619" y2="11650"/>
                          <a14:foregroundMark x1="81186" y1="16828" x2="81186" y2="16828"/>
                          <a14:foregroundMark x1="79897" y1="51780" x2="79897" y2="51780"/>
                          <a14:foregroundMark x1="85052" y1="48544" x2="85052" y2="48544"/>
                          <a14:foregroundMark x1="92526" y1="57605" x2="92526" y2="57605"/>
                          <a14:foregroundMark x1="85567" y1="50485" x2="85567" y2="50485"/>
                          <a14:foregroundMark x1="81443" y1="44660" x2="81443" y2="44660"/>
                          <a14:foregroundMark x1="88402" y1="52427" x2="88402" y2="52427"/>
                          <a14:foregroundMark x1="90979" y1="55663" x2="90979" y2="55663"/>
                          <a14:backgroundMark x1="28351" y1="66990" x2="28351" y2="66990"/>
                          <a14:backgroundMark x1="28351" y1="65372" x2="31959" y2="60518"/>
                          <a14:backgroundMark x1="38660" y1="60841" x2="38660" y2="60841"/>
                          <a14:backgroundMark x1="57990" y1="70227" x2="57990" y2="70227"/>
                          <a14:backgroundMark x1="73711" y1="65696" x2="73711" y2="656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663" y="3133675"/>
              <a:ext cx="621464" cy="49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 flipH="1">
              <a:off x="3699753" y="3369301"/>
              <a:ext cx="2324910" cy="0"/>
            </a:xfrm>
            <a:prstGeom prst="straightConnector1">
              <a:avLst/>
            </a:prstGeom>
            <a:ln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26599" y="2197759"/>
                <a:ext cx="1431401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h-TH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599" y="2197759"/>
                <a:ext cx="1431401" cy="518604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24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24DDE-B325-46D9-8E79-B9257742BCAB}" type="slidenum">
              <a:rPr lang="en-US"/>
              <a:pPr>
                <a:defRPr/>
              </a:pPr>
              <a:t>26</a:t>
            </a:fld>
            <a:endParaRPr lang="th-TH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325563"/>
            <a:ext cx="8242300" cy="506571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4000" b="1" smtClean="0"/>
              <a:t>ความสัมพันธ์ระหว่างพลังงานจลน์กับอุณหภูมิ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4000" b="1" smtClean="0"/>
              <a:t>			PV  =  2/3 E  =   RT   (n = 1 mol)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4000" b="1" smtClean="0"/>
              <a:t>			  E  =  3/2 RT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4000" b="1" smtClean="0"/>
              <a:t>เมื่อ T = 0 K ,  E = 0     ดังนั้นโมเลกุลไม่มีการเคลื่อนที่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4000" b="1" smtClean="0"/>
              <a:t>เมื่อ T </a:t>
            </a:r>
            <a:r>
              <a:rPr lang="en-US" b="1" smtClean="0">
                <a:sym typeface="Symbol" pitchFamily="18" charset="2"/>
              </a:rPr>
              <a:t></a:t>
            </a:r>
            <a:r>
              <a:rPr lang="en-US" sz="4000" b="1" smtClean="0">
                <a:sym typeface="Symbol" pitchFamily="18" charset="2"/>
              </a:rPr>
              <a:t>  0  โมเลกุลเคลื่อนที่ได้ แสดงว่าพลังงานที่ทำให้โมเลกุลเคลื่อนที่เกิดจากความร้อนเท่านั้น</a:t>
            </a:r>
          </a:p>
        </p:txBody>
      </p:sp>
      <p:sp>
        <p:nvSpPr>
          <p:cNvPr id="44036" name="Line 10"/>
          <p:cNvSpPr>
            <a:spLocks noChangeShapeType="1"/>
          </p:cNvSpPr>
          <p:nvPr/>
        </p:nvSpPr>
        <p:spPr bwMode="auto">
          <a:xfrm>
            <a:off x="3001963" y="2947988"/>
            <a:ext cx="165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4037" name="Line 11"/>
          <p:cNvSpPr>
            <a:spLocks noChangeShapeType="1"/>
          </p:cNvSpPr>
          <p:nvPr/>
        </p:nvSpPr>
        <p:spPr bwMode="auto">
          <a:xfrm>
            <a:off x="3240088" y="3656013"/>
            <a:ext cx="165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4038" name="Line 12"/>
          <p:cNvSpPr>
            <a:spLocks noChangeShapeType="1"/>
          </p:cNvSpPr>
          <p:nvPr/>
        </p:nvSpPr>
        <p:spPr bwMode="auto">
          <a:xfrm>
            <a:off x="4445000" y="2200275"/>
            <a:ext cx="165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4039" name="AutoShape 13"/>
          <p:cNvSpPr>
            <a:spLocks noChangeArrowheads="1"/>
          </p:cNvSpPr>
          <p:nvPr/>
        </p:nvSpPr>
        <p:spPr bwMode="auto">
          <a:xfrm>
            <a:off x="2743200" y="2757488"/>
            <a:ext cx="2368550" cy="6905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BBF0E-16FD-4426-9283-298F24823BA2}" type="slidenum">
              <a:rPr lang="en-US"/>
              <a:pPr>
                <a:defRPr/>
              </a:pPr>
              <a:t>27</a:t>
            </a:fld>
            <a:endParaRPr lang="th-TH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7613"/>
            <a:ext cx="75438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b="1" smtClean="0"/>
              <a:t>	กราฟระหว่าง Probability กับ</a:t>
            </a:r>
            <a:r>
              <a:rPr lang="th-TH" sz="3600" b="1" smtClean="0"/>
              <a:t>ความเร็ว</a:t>
            </a:r>
            <a:r>
              <a:rPr lang="en-US" sz="3600" b="1" smtClean="0"/>
              <a:t> </a:t>
            </a:r>
            <a:r>
              <a:rPr lang="th-TH" sz="3600" b="1" smtClean="0"/>
              <a:t>ขึ้นกับอุณหภูมิและน้ำหนักโมเลกุลของแก๊ส</a:t>
            </a:r>
            <a:endParaRPr lang="en-US" sz="3600" b="1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425" y="2587449"/>
            <a:ext cx="4281487" cy="36081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3912" y="2587449"/>
            <a:ext cx="4252913" cy="3606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818745" y="3638233"/>
            <a:ext cx="3497580" cy="2640330"/>
          </a:xfrm>
          <a:prstGeom prst="roundRect">
            <a:avLst>
              <a:gd name="adj" fmla="val 887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5F2E4-F79E-440A-AA06-34F847F847A3}" type="slidenum">
              <a:rPr lang="en-US"/>
              <a:pPr>
                <a:defRPr/>
              </a:pPr>
              <a:t>28</a:t>
            </a:fld>
            <a:endParaRPr lang="th-TH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4" y="1358900"/>
            <a:ext cx="8157482" cy="36957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b="1" dirty="0" err="1" smtClean="0"/>
              <a:t>จากสมการของแมกซ์เวลล์-โบลต์มานน์</a:t>
            </a:r>
            <a:r>
              <a:rPr lang="en-US" sz="3600" b="1" dirty="0" smtClean="0"/>
              <a:t> </a:t>
            </a:r>
            <a:r>
              <a:rPr lang="en-US" sz="3600" b="1" dirty="0" err="1" smtClean="0">
                <a:solidFill>
                  <a:srgbClr val="99FF33"/>
                </a:solidFill>
              </a:rPr>
              <a:t>สามารถคำนวณความเร็วเฉลี่ย</a:t>
            </a:r>
            <a:r>
              <a:rPr lang="en-US" sz="3600" b="1" dirty="0" smtClean="0">
                <a:solidFill>
                  <a:srgbClr val="99FF33"/>
                </a:solidFill>
              </a:rPr>
              <a:t> (mean velocity, V)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และ</a:t>
            </a:r>
            <a:r>
              <a:rPr lang="en-US" sz="3600" b="1" dirty="0" err="1" smtClean="0">
                <a:solidFill>
                  <a:srgbClr val="FFFF00"/>
                </a:solidFill>
              </a:rPr>
              <a:t>ความเร็วที่เป็นไปได้มากที่สุด</a:t>
            </a:r>
            <a:r>
              <a:rPr lang="en-US" sz="3600" b="1" dirty="0" smtClean="0">
                <a:solidFill>
                  <a:srgbClr val="FFFF00"/>
                </a:solidFill>
              </a:rPr>
              <a:t> (most probable velocity, </a:t>
            </a:r>
            <a:r>
              <a:rPr lang="en-US" sz="3600" b="1" dirty="0" err="1" smtClean="0">
                <a:solidFill>
                  <a:srgbClr val="FFFF00"/>
                </a:solidFill>
              </a:rPr>
              <a:t>v</a:t>
            </a:r>
            <a:r>
              <a:rPr lang="en-US" sz="3600" b="1" i="1" baseline="-25000" dirty="0" err="1" smtClean="0">
                <a:solidFill>
                  <a:srgbClr val="FFFF00"/>
                </a:solidFill>
              </a:rPr>
              <a:t>mp</a:t>
            </a:r>
            <a:r>
              <a:rPr lang="en-US" sz="3600" b="1" dirty="0" smtClean="0">
                <a:solidFill>
                  <a:srgbClr val="FFFF00"/>
                </a:solidFill>
              </a:rPr>
              <a:t>)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ซึ่งเป็นความเร็วตรงจุดสูงสุดของกราฟได้</a:t>
            </a:r>
            <a:endParaRPr lang="en-US" sz="3600" b="1" dirty="0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3600" b="1" dirty="0" smtClean="0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8194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67866"/>
              </p:ext>
            </p:extLst>
          </p:nvPr>
        </p:nvGraphicFramePr>
        <p:xfrm>
          <a:off x="3340397" y="4396467"/>
          <a:ext cx="2233613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3" imgW="1231366" imgH="939392" progId="Equation.3">
                  <p:embed/>
                </p:oleObj>
              </mc:Choice>
              <mc:Fallback>
                <p:oleObj name="Equation" r:id="rId3" imgW="1231366" imgH="939392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397" y="4396467"/>
                        <a:ext cx="2233613" cy="17065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Line 38"/>
          <p:cNvSpPr>
            <a:spLocks noChangeShapeType="1"/>
          </p:cNvSpPr>
          <p:nvPr/>
        </p:nvSpPr>
        <p:spPr bwMode="auto">
          <a:xfrm>
            <a:off x="5643563" y="2049463"/>
            <a:ext cx="220662" cy="0"/>
          </a:xfrm>
          <a:prstGeom prst="line">
            <a:avLst/>
          </a:prstGeom>
          <a:noFill/>
          <a:ln w="28575">
            <a:solidFill>
              <a:srgbClr val="99FF33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p:graphicFrame>
        <p:nvGraphicFramePr>
          <p:cNvPr id="1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918496"/>
              </p:ext>
            </p:extLst>
          </p:nvPr>
        </p:nvGraphicFramePr>
        <p:xfrm>
          <a:off x="3160514" y="3722847"/>
          <a:ext cx="259338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5" imgW="1396394" imgH="342751" progId="Equation.3">
                  <p:embed/>
                </p:oleObj>
              </mc:Choice>
              <mc:Fallback>
                <p:oleObj name="Equation" r:id="rId5" imgW="1396394" imgH="342751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514" y="3722847"/>
                        <a:ext cx="2593380" cy="6365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2147887" y="6278563"/>
            <a:ext cx="5381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k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คือ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ค่าคงที่โบลต์มานน์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= 1.38 x 10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-23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JK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-1</a:t>
            </a:r>
            <a:endParaRPr lang="en-US" sz="1600" b="1" baseline="30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82443" y="4082143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น้ำหนักโมเลกุล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(kg/</a:t>
            </a:r>
            <a:r>
              <a:rPr lang="en-US" sz="28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mol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3B8C2-A6CC-4C5F-8C9B-FE3E3624BFA9}" type="slidenum">
              <a:rPr lang="en-US"/>
              <a:pPr>
                <a:defRPr/>
              </a:pPr>
              <a:t>29</a:t>
            </a:fld>
            <a:endParaRPr lang="th-TH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52550"/>
            <a:ext cx="8077200" cy="4743450"/>
          </a:xfrm>
        </p:spPr>
        <p:txBody>
          <a:bodyPr/>
          <a:lstStyle/>
          <a:p>
            <a:pPr marL="814388" indent="-814388" eaLnBrk="1" hangingPunct="1">
              <a:buClr>
                <a:schemeClr val="tx1"/>
              </a:buClr>
              <a:buFont typeface="Wingdings" pitchFamily="2" charset="2"/>
              <a:buNone/>
              <a:tabLst>
                <a:tab pos="2417763" algn="l"/>
                <a:tab pos="2868613" algn="l"/>
                <a:tab pos="6191250" algn="l"/>
              </a:tabLst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Ex 8.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จงคำนวณ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v</a:t>
            </a:r>
            <a:r>
              <a:rPr lang="en-US" sz="3600" b="1" i="1" baseline="-25000" dirty="0" err="1" smtClean="0"/>
              <a:t>rms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ของฮีเลียมอะตอม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และไนโตรเจนโมเลกุลในหน่วย</a:t>
            </a:r>
            <a:r>
              <a:rPr lang="en-US" sz="3600" b="1" dirty="0" smtClean="0"/>
              <a:t> m/s </a:t>
            </a:r>
            <a:r>
              <a:rPr lang="en-US" sz="3600" b="1" dirty="0" err="1" smtClean="0"/>
              <a:t>ที่</a:t>
            </a:r>
            <a:r>
              <a:rPr lang="en-US" sz="3600" b="1" dirty="0" smtClean="0"/>
              <a:t> 25 </a:t>
            </a:r>
            <a:r>
              <a:rPr lang="en-US" sz="3600" b="1" baseline="30000" dirty="0" err="1" smtClean="0"/>
              <a:t>o</a:t>
            </a:r>
            <a:r>
              <a:rPr lang="en-US" sz="3600" b="1" dirty="0" err="1" smtClean="0"/>
              <a:t>C</a:t>
            </a:r>
            <a:endParaRPr lang="en-US" sz="3600" b="1" dirty="0" smtClean="0"/>
          </a:p>
          <a:p>
            <a:pPr marL="1279525" lvl="1" eaLnBrk="1" hangingPunct="1">
              <a:buClr>
                <a:srgbClr val="FF3399"/>
              </a:buClr>
              <a:buSzPct val="120000"/>
              <a:buFontTx/>
              <a:buChar char="•"/>
              <a:tabLst>
                <a:tab pos="2417763" algn="l"/>
                <a:tab pos="2868613" algn="l"/>
                <a:tab pos="6191250" algn="l"/>
              </a:tabLst>
              <a:defRPr/>
            </a:pPr>
            <a:r>
              <a:rPr lang="en-US" dirty="0" err="1" smtClean="0">
                <a:latin typeface="Arial Narrow" pitchFamily="34" charset="0"/>
              </a:rPr>
              <a:t>v</a:t>
            </a:r>
            <a:r>
              <a:rPr lang="en-US" baseline="-25000" dirty="0" err="1" smtClean="0">
                <a:latin typeface="Arial Narrow" pitchFamily="34" charset="0"/>
              </a:rPr>
              <a:t>rms</a:t>
            </a:r>
            <a:r>
              <a:rPr lang="en-US" dirty="0" smtClean="0">
                <a:latin typeface="Arial Narrow" pitchFamily="34" charset="0"/>
              </a:rPr>
              <a:t> =     3RT</a:t>
            </a:r>
            <a:br>
              <a:rPr lang="en-US" dirty="0" smtClean="0">
                <a:latin typeface="Arial Narrow" pitchFamily="34" charset="0"/>
              </a:rPr>
            </a:br>
            <a:r>
              <a:rPr lang="en-US" dirty="0" smtClean="0">
                <a:latin typeface="Arial Narrow" pitchFamily="34" charset="0"/>
              </a:rPr>
              <a:t>                M</a:t>
            </a:r>
          </a:p>
          <a:p>
            <a:pPr marL="1687513" lvl="2" eaLnBrk="1" hangingPunct="1">
              <a:buClr>
                <a:srgbClr val="FF3399"/>
              </a:buClr>
              <a:buSzPct val="120000"/>
              <a:buFontTx/>
              <a:buChar char="•"/>
              <a:tabLst>
                <a:tab pos="2417763" algn="l"/>
                <a:tab pos="2868613" algn="l"/>
                <a:tab pos="6191250" algn="l"/>
              </a:tabLst>
              <a:defRPr/>
            </a:pPr>
            <a:r>
              <a:rPr lang="en-US" sz="4000" b="1" dirty="0" smtClean="0"/>
              <a:t>He 	= 	</a:t>
            </a:r>
            <a:r>
              <a:rPr lang="en-US" dirty="0" smtClean="0">
                <a:latin typeface="Arial Narrow" pitchFamily="34" charset="0"/>
              </a:rPr>
              <a:t>3 x 298.15 K x 8.314 kg m</a:t>
            </a:r>
            <a:r>
              <a:rPr lang="en-US" baseline="30000" dirty="0" smtClean="0">
                <a:latin typeface="Arial Narrow" pitchFamily="34" charset="0"/>
              </a:rPr>
              <a:t>2</a:t>
            </a:r>
            <a:r>
              <a:rPr lang="en-US" dirty="0" smtClean="0">
                <a:latin typeface="Arial Narrow" pitchFamily="34" charset="0"/>
              </a:rPr>
              <a:t> 	= 1362.49 m/s</a:t>
            </a:r>
            <a:br>
              <a:rPr lang="en-US" dirty="0" smtClean="0">
                <a:latin typeface="Arial Narrow" pitchFamily="34" charset="0"/>
              </a:rPr>
            </a:br>
            <a:r>
              <a:rPr lang="en-US" dirty="0" smtClean="0">
                <a:latin typeface="Arial Narrow" pitchFamily="34" charset="0"/>
              </a:rPr>
              <a:t>               	4.006 x 10</a:t>
            </a:r>
            <a:r>
              <a:rPr lang="en-US" baseline="30000" dirty="0" smtClean="0">
                <a:latin typeface="Arial Narrow" pitchFamily="34" charset="0"/>
              </a:rPr>
              <a:t>-3</a:t>
            </a:r>
            <a:r>
              <a:rPr lang="en-US" dirty="0" smtClean="0">
                <a:latin typeface="Arial Narrow" pitchFamily="34" charset="0"/>
              </a:rPr>
              <a:t> kg/mol  s</a:t>
            </a:r>
            <a:r>
              <a:rPr lang="en-US" baseline="30000" dirty="0" smtClean="0">
                <a:latin typeface="Arial Narrow" pitchFamily="34" charset="0"/>
              </a:rPr>
              <a:t>2 </a:t>
            </a:r>
            <a:r>
              <a:rPr lang="en-US" dirty="0" smtClean="0">
                <a:latin typeface="Arial Narrow" pitchFamily="34" charset="0"/>
              </a:rPr>
              <a:t>K mol</a:t>
            </a:r>
            <a:endParaRPr lang="en-US" sz="4000" b="1" baseline="30000" dirty="0" smtClean="0"/>
          </a:p>
          <a:p>
            <a:pPr marL="1687513" lvl="2" eaLnBrk="1" hangingPunct="1">
              <a:buClr>
                <a:srgbClr val="FF3399"/>
              </a:buClr>
              <a:buSzPct val="120000"/>
              <a:buFontTx/>
              <a:buChar char="•"/>
              <a:tabLst>
                <a:tab pos="2417763" algn="l"/>
                <a:tab pos="2868613" algn="l"/>
                <a:tab pos="6191250" algn="l"/>
              </a:tabLst>
              <a:defRPr/>
            </a:pPr>
            <a:r>
              <a:rPr lang="en-US" sz="4000" b="1" dirty="0" smtClean="0"/>
              <a:t>N</a:t>
            </a:r>
            <a:r>
              <a:rPr lang="en-US" sz="4000" b="1" baseline="-25000" dirty="0" smtClean="0"/>
              <a:t>2 	</a:t>
            </a:r>
            <a:r>
              <a:rPr lang="en-US" sz="4000" b="1" dirty="0" smtClean="0"/>
              <a:t>= 	</a:t>
            </a:r>
            <a:r>
              <a:rPr lang="en-US" dirty="0" smtClean="0">
                <a:latin typeface="Arial Narrow" pitchFamily="34" charset="0"/>
              </a:rPr>
              <a:t>3 x 298.15 K x 8.314 kg m</a:t>
            </a:r>
            <a:r>
              <a:rPr lang="en-US" baseline="30000" dirty="0" smtClean="0">
                <a:latin typeface="Arial Narrow" pitchFamily="34" charset="0"/>
              </a:rPr>
              <a:t>2 	</a:t>
            </a:r>
            <a:r>
              <a:rPr lang="en-US" dirty="0" smtClean="0">
                <a:latin typeface="Arial Narrow" pitchFamily="34" charset="0"/>
              </a:rPr>
              <a:t>= 515.35 m/s </a:t>
            </a:r>
            <a:br>
              <a:rPr lang="en-US" dirty="0" smtClean="0">
                <a:latin typeface="Arial Narrow" pitchFamily="34" charset="0"/>
              </a:rPr>
            </a:br>
            <a:r>
              <a:rPr lang="en-US" dirty="0" smtClean="0">
                <a:latin typeface="Arial Narrow" pitchFamily="34" charset="0"/>
              </a:rPr>
              <a:t>               	28.00 x 10</a:t>
            </a:r>
            <a:r>
              <a:rPr lang="en-US" baseline="30000" dirty="0" smtClean="0">
                <a:latin typeface="Arial Narrow" pitchFamily="34" charset="0"/>
              </a:rPr>
              <a:t>-3</a:t>
            </a:r>
            <a:r>
              <a:rPr lang="en-US" dirty="0" smtClean="0">
                <a:latin typeface="Arial Narrow" pitchFamily="34" charset="0"/>
              </a:rPr>
              <a:t> kg/mol  s</a:t>
            </a:r>
            <a:r>
              <a:rPr lang="en-US" baseline="30000" dirty="0" smtClean="0">
                <a:latin typeface="Arial Narrow" pitchFamily="34" charset="0"/>
              </a:rPr>
              <a:t>2 </a:t>
            </a:r>
            <a:r>
              <a:rPr lang="en-US" dirty="0" smtClean="0">
                <a:latin typeface="Arial Narrow" pitchFamily="34" charset="0"/>
              </a:rPr>
              <a:t>K mol</a:t>
            </a:r>
            <a:endParaRPr lang="en-US" sz="4000" b="1" dirty="0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62313" y="2576513"/>
            <a:ext cx="850900" cy="798512"/>
            <a:chOff x="2119" y="1880"/>
            <a:chExt cx="536" cy="503"/>
          </a:xfrm>
        </p:grpSpPr>
        <p:sp>
          <p:nvSpPr>
            <p:cNvPr id="47125" name="Freeform 6"/>
            <p:cNvSpPr>
              <a:spLocks/>
            </p:cNvSpPr>
            <p:nvPr/>
          </p:nvSpPr>
          <p:spPr bwMode="auto">
            <a:xfrm>
              <a:off x="2119" y="1880"/>
              <a:ext cx="536" cy="503"/>
            </a:xfrm>
            <a:custGeom>
              <a:avLst/>
              <a:gdLst>
                <a:gd name="T0" fmla="*/ 0 w 503"/>
                <a:gd name="T1" fmla="*/ 311 h 503"/>
                <a:gd name="T2" fmla="*/ 53 w 503"/>
                <a:gd name="T3" fmla="*/ 272 h 503"/>
                <a:gd name="T4" fmla="*/ 105 w 503"/>
                <a:gd name="T5" fmla="*/ 503 h 503"/>
                <a:gd name="T6" fmla="*/ 132 w 503"/>
                <a:gd name="T7" fmla="*/ 0 h 503"/>
                <a:gd name="T8" fmla="*/ 503 w 503"/>
                <a:gd name="T9" fmla="*/ 0 h 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3"/>
                <a:gd name="T16" fmla="*/ 0 h 503"/>
                <a:gd name="T17" fmla="*/ 503 w 503"/>
                <a:gd name="T18" fmla="*/ 503 h 5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3" h="503">
                  <a:moveTo>
                    <a:pt x="0" y="311"/>
                  </a:moveTo>
                  <a:lnTo>
                    <a:pt x="53" y="272"/>
                  </a:lnTo>
                  <a:lnTo>
                    <a:pt x="105" y="503"/>
                  </a:lnTo>
                  <a:lnTo>
                    <a:pt x="132" y="0"/>
                  </a:lnTo>
                  <a:lnTo>
                    <a:pt x="503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7126" name="Line 8"/>
            <p:cNvSpPr>
              <a:spLocks noChangeShapeType="1"/>
            </p:cNvSpPr>
            <p:nvPr/>
          </p:nvSpPr>
          <p:spPr bwMode="auto">
            <a:xfrm>
              <a:off x="2280" y="2145"/>
              <a:ext cx="3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797300" y="3660775"/>
            <a:ext cx="3398838" cy="798513"/>
            <a:chOff x="2392" y="2306"/>
            <a:chExt cx="2141" cy="503"/>
          </a:xfrm>
        </p:grpSpPr>
        <p:grpSp>
          <p:nvGrpSpPr>
            <p:cNvPr id="47121" name="Group 14"/>
            <p:cNvGrpSpPr>
              <a:grpSpLocks/>
            </p:cNvGrpSpPr>
            <p:nvPr/>
          </p:nvGrpSpPr>
          <p:grpSpPr bwMode="auto">
            <a:xfrm>
              <a:off x="2392" y="2306"/>
              <a:ext cx="2141" cy="503"/>
              <a:chOff x="2392" y="2306"/>
              <a:chExt cx="2141" cy="503"/>
            </a:xfrm>
          </p:grpSpPr>
          <p:sp>
            <p:nvSpPr>
              <p:cNvPr id="47123" name="Line 10"/>
              <p:cNvSpPr>
                <a:spLocks noChangeShapeType="1"/>
              </p:cNvSpPr>
              <p:nvPr/>
            </p:nvSpPr>
            <p:spPr bwMode="auto">
              <a:xfrm>
                <a:off x="2529" y="2589"/>
                <a:ext cx="2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7124" name="Freeform 12"/>
              <p:cNvSpPr>
                <a:spLocks/>
              </p:cNvSpPr>
              <p:nvPr/>
            </p:nvSpPr>
            <p:spPr bwMode="auto">
              <a:xfrm>
                <a:off x="2392" y="2306"/>
                <a:ext cx="2141" cy="503"/>
              </a:xfrm>
              <a:custGeom>
                <a:avLst/>
                <a:gdLst>
                  <a:gd name="T0" fmla="*/ 0 w 2141"/>
                  <a:gd name="T1" fmla="*/ 320 h 503"/>
                  <a:gd name="T2" fmla="*/ 40 w 2141"/>
                  <a:gd name="T3" fmla="*/ 272 h 503"/>
                  <a:gd name="T4" fmla="*/ 99 w 2141"/>
                  <a:gd name="T5" fmla="*/ 503 h 503"/>
                  <a:gd name="T6" fmla="*/ 129 w 2141"/>
                  <a:gd name="T7" fmla="*/ 0 h 503"/>
                  <a:gd name="T8" fmla="*/ 2141 w 2141"/>
                  <a:gd name="T9" fmla="*/ 1 h 5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1"/>
                  <a:gd name="T16" fmla="*/ 0 h 503"/>
                  <a:gd name="T17" fmla="*/ 2141 w 2141"/>
                  <a:gd name="T18" fmla="*/ 503 h 5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1" h="503">
                    <a:moveTo>
                      <a:pt x="0" y="320"/>
                    </a:moveTo>
                    <a:lnTo>
                      <a:pt x="40" y="272"/>
                    </a:lnTo>
                    <a:lnTo>
                      <a:pt x="99" y="503"/>
                    </a:lnTo>
                    <a:lnTo>
                      <a:pt x="129" y="0"/>
                    </a:lnTo>
                    <a:lnTo>
                      <a:pt x="2141" y="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47122" name="Line 15"/>
            <p:cNvSpPr>
              <a:spLocks noChangeShapeType="1"/>
            </p:cNvSpPr>
            <p:nvPr/>
          </p:nvSpPr>
          <p:spPr bwMode="auto">
            <a:xfrm>
              <a:off x="2529" y="2589"/>
              <a:ext cx="2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770313" y="4751388"/>
            <a:ext cx="3398837" cy="798512"/>
            <a:chOff x="2392" y="2306"/>
            <a:chExt cx="2141" cy="503"/>
          </a:xfrm>
        </p:grpSpPr>
        <p:grpSp>
          <p:nvGrpSpPr>
            <p:cNvPr id="47117" name="Group 19"/>
            <p:cNvGrpSpPr>
              <a:grpSpLocks/>
            </p:cNvGrpSpPr>
            <p:nvPr/>
          </p:nvGrpSpPr>
          <p:grpSpPr bwMode="auto">
            <a:xfrm>
              <a:off x="2392" y="2306"/>
              <a:ext cx="2141" cy="503"/>
              <a:chOff x="2392" y="2306"/>
              <a:chExt cx="2141" cy="503"/>
            </a:xfrm>
          </p:grpSpPr>
          <p:sp>
            <p:nvSpPr>
              <p:cNvPr id="47119" name="Line 20"/>
              <p:cNvSpPr>
                <a:spLocks noChangeShapeType="1"/>
              </p:cNvSpPr>
              <p:nvPr/>
            </p:nvSpPr>
            <p:spPr bwMode="auto">
              <a:xfrm>
                <a:off x="2529" y="2589"/>
                <a:ext cx="2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7120" name="Freeform 21"/>
              <p:cNvSpPr>
                <a:spLocks/>
              </p:cNvSpPr>
              <p:nvPr/>
            </p:nvSpPr>
            <p:spPr bwMode="auto">
              <a:xfrm>
                <a:off x="2392" y="2306"/>
                <a:ext cx="2141" cy="503"/>
              </a:xfrm>
              <a:custGeom>
                <a:avLst/>
                <a:gdLst>
                  <a:gd name="T0" fmla="*/ 0 w 2141"/>
                  <a:gd name="T1" fmla="*/ 320 h 503"/>
                  <a:gd name="T2" fmla="*/ 40 w 2141"/>
                  <a:gd name="T3" fmla="*/ 272 h 503"/>
                  <a:gd name="T4" fmla="*/ 99 w 2141"/>
                  <a:gd name="T5" fmla="*/ 503 h 503"/>
                  <a:gd name="T6" fmla="*/ 129 w 2141"/>
                  <a:gd name="T7" fmla="*/ 0 h 503"/>
                  <a:gd name="T8" fmla="*/ 2141 w 2141"/>
                  <a:gd name="T9" fmla="*/ 1 h 5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1"/>
                  <a:gd name="T16" fmla="*/ 0 h 503"/>
                  <a:gd name="T17" fmla="*/ 2141 w 2141"/>
                  <a:gd name="T18" fmla="*/ 503 h 5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1" h="503">
                    <a:moveTo>
                      <a:pt x="0" y="320"/>
                    </a:moveTo>
                    <a:lnTo>
                      <a:pt x="40" y="272"/>
                    </a:lnTo>
                    <a:lnTo>
                      <a:pt x="99" y="503"/>
                    </a:lnTo>
                    <a:lnTo>
                      <a:pt x="129" y="0"/>
                    </a:lnTo>
                    <a:lnTo>
                      <a:pt x="2141" y="1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47118" name="Line 22"/>
            <p:cNvSpPr>
              <a:spLocks noChangeShapeType="1"/>
            </p:cNvSpPr>
            <p:nvPr/>
          </p:nvSpPr>
          <p:spPr bwMode="auto">
            <a:xfrm>
              <a:off x="2529" y="2589"/>
              <a:ext cx="2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932363" y="2616200"/>
            <a:ext cx="3614737" cy="641350"/>
            <a:chOff x="3107" y="1708"/>
            <a:chExt cx="2277" cy="404"/>
          </a:xfrm>
        </p:grpSpPr>
        <p:sp>
          <p:nvSpPr>
            <p:cNvPr id="47114" name="Text Box 23"/>
            <p:cNvSpPr txBox="1">
              <a:spLocks noChangeArrowheads="1"/>
            </p:cNvSpPr>
            <p:nvPr/>
          </p:nvSpPr>
          <p:spPr bwMode="auto">
            <a:xfrm>
              <a:off x="3107" y="1708"/>
              <a:ext cx="227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</a:rPr>
                <a:t>R = 8.314  J       = 8.314  kg m</a:t>
              </a:r>
              <a:r>
                <a:rPr lang="en-US" baseline="30000">
                  <a:solidFill>
                    <a:srgbClr val="FFFF00"/>
                  </a:solidFill>
                </a:rPr>
                <a:t>2</a:t>
              </a:r>
              <a:r>
                <a:rPr lang="en-US">
                  <a:solidFill>
                    <a:srgbClr val="FFFF00"/>
                  </a:solidFill>
                </a:rPr>
                <a:t/>
              </a:r>
              <a:br>
                <a:rPr lang="en-US">
                  <a:solidFill>
                    <a:srgbClr val="FFFF00"/>
                  </a:solidFill>
                </a:rPr>
              </a:br>
              <a:r>
                <a:rPr lang="en-US">
                  <a:solidFill>
                    <a:srgbClr val="FFFF00"/>
                  </a:solidFill>
                </a:rPr>
                <a:t>              K mol              K mol S</a:t>
              </a:r>
              <a:r>
                <a:rPr lang="en-US" baseline="3000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47115" name="Line 25"/>
            <p:cNvSpPr>
              <a:spLocks noChangeShapeType="1"/>
            </p:cNvSpPr>
            <p:nvPr/>
          </p:nvSpPr>
          <p:spPr bwMode="auto">
            <a:xfrm>
              <a:off x="3803" y="1900"/>
              <a:ext cx="352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7116" name="Line 26"/>
            <p:cNvSpPr>
              <a:spLocks noChangeShapeType="1"/>
            </p:cNvSpPr>
            <p:nvPr/>
          </p:nvSpPr>
          <p:spPr bwMode="auto">
            <a:xfrm>
              <a:off x="4803" y="1897"/>
              <a:ext cx="496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7113" name="AutoShape 2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05750" y="2070100"/>
            <a:ext cx="893763" cy="346075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3810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i="1"/>
              <a:t>SKIP</a:t>
            </a: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AD850-ECDF-44FC-82CB-E5E887D0AF2A}" type="slidenum">
              <a:rPr lang="en-US"/>
              <a:pPr>
                <a:defRPr/>
              </a:pPr>
              <a:t>3</a:t>
            </a:fld>
            <a:endParaRPr lang="th-TH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mtClean="0">
                <a:solidFill>
                  <a:srgbClr val="00FFFF"/>
                </a:solidFill>
              </a:rPr>
              <a:t>สมบัติทั่วไปของแก๊ส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8680" y="1352550"/>
            <a:ext cx="8275320" cy="5100638"/>
          </a:xfrm>
        </p:spPr>
        <p:txBody>
          <a:bodyPr/>
          <a:lstStyle/>
          <a:p>
            <a:pPr marL="360363" indent="-360363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th-TH" sz="2800" dirty="0" smtClean="0">
                <a:effectLst/>
              </a:rPr>
              <a:t>โมเลกุลของแก๊สอยู่ห่างกันมากกว่าของเหลวและของแข็ง จึงเป็นผลให้มีแรงดึงดูดระหว่างโมเลกุลน้อยมาก หรือไม่มีแรงดึงดูดเลยในแก๊สสมบูรณ์แบบ</a:t>
            </a:r>
            <a:endParaRPr lang="en-US" sz="2800" dirty="0" smtClean="0">
              <a:effectLst/>
            </a:endParaRPr>
          </a:p>
          <a:p>
            <a:pPr marL="360363" indent="-360363" eaLnBrk="1" hangingPunct="1"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th-TH" sz="2800" dirty="0" smtClean="0">
                <a:effectLst/>
              </a:rPr>
              <a:t>แก๊สมีความหนาแน่นน้อยกว่าของเหลวและของแข็ง</a:t>
            </a:r>
          </a:p>
          <a:p>
            <a:pPr marL="360363" indent="-360363" eaLnBrk="1" hangingPunct="1"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th-TH" sz="2800" dirty="0" smtClean="0">
                <a:effectLst/>
              </a:rPr>
              <a:t>โมเลกุลแก๊สมีการเคลื่อนที่อยู่ตลอดเวลาในทุกทิศทางอย่างไม่เป็นระเบียบและเคลื่อนที่เป็นเส้นตรง</a:t>
            </a:r>
            <a:endParaRPr lang="en-US" sz="2800" dirty="0" smtClean="0">
              <a:effectLst/>
            </a:endParaRPr>
          </a:p>
          <a:p>
            <a:pPr marL="360363" indent="-360363" eaLnBrk="1" hangingPunct="1"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th-TH" sz="2800" dirty="0" smtClean="0"/>
              <a:t>แก๊สไม่มีรูปร่างและปริมาตรที่แน่นอน แต่จะขึ้นกับภาชนะที่บรรจุ</a:t>
            </a:r>
          </a:p>
          <a:p>
            <a:pPr marL="360363" indent="-360363" eaLnBrk="1" hangingPunct="1"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r>
              <a:rPr lang="th-TH" sz="2800" dirty="0" smtClean="0"/>
              <a:t>โมเลกุลของแก๊สในภาชนะเมื่อเกิดการชนกันแล้วโมเมนตัมโดยรวมจะไม่เท่ากับศูนย์</a:t>
            </a:r>
          </a:p>
          <a:p>
            <a:pPr marL="360363" indent="-360363" eaLnBrk="1" hangingPunct="1"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endParaRPr lang="th-TH" sz="2800" dirty="0" smtClean="0">
              <a:effectLst/>
            </a:endParaRPr>
          </a:p>
          <a:p>
            <a:pPr marL="360363" indent="-360363" eaLnBrk="1" hangingPunct="1">
              <a:spcBef>
                <a:spcPct val="0"/>
              </a:spcBef>
              <a:buClrTx/>
              <a:buSzTx/>
              <a:buFontTx/>
              <a:buAutoNum type="arabicPeriod"/>
              <a:defRPr/>
            </a:pPr>
            <a:endParaRPr lang="th-TH" sz="2800" dirty="0" smtClean="0">
              <a:effectLst/>
            </a:endParaRPr>
          </a:p>
        </p:txBody>
      </p:sp>
      <p:pic>
        <p:nvPicPr>
          <p:cNvPr id="15365" name="Picture 8" descr="gas%20liquid%20soli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80970" y="4447540"/>
            <a:ext cx="3941763" cy="1873250"/>
          </a:xfr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6EB23-4CB8-440C-8186-0638C17604FD}" type="slidenum">
              <a:rPr lang="en-US"/>
              <a:pPr>
                <a:defRPr/>
              </a:pPr>
              <a:t>30</a:t>
            </a:fld>
            <a:endParaRPr lang="th-TH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mtClean="0">
                <a:solidFill>
                  <a:srgbClr val="99FF33"/>
                </a:solidFill>
                <a:latin typeface="Angsana New" pitchFamily="18" charset="-34"/>
              </a:rPr>
              <a:t>กฎการแพร่ผ่านของเกรแฮม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035425"/>
            <a:ext cx="5661025" cy="26511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4000" b="1" i="1" smtClean="0">
                <a:solidFill>
                  <a:srgbClr val="00FFFF"/>
                </a:solidFill>
                <a:latin typeface="Angsana New" pitchFamily="18" charset="-34"/>
              </a:rPr>
              <a:t>การแพร่ผ่าน (effusion)</a:t>
            </a:r>
            <a:r>
              <a:rPr lang="en-US" sz="4000" b="1" smtClean="0">
                <a:latin typeface="Angsana New" pitchFamily="18" charset="-34"/>
              </a:rPr>
              <a:t> </a:t>
            </a:r>
            <a:r>
              <a:rPr lang="en-US" sz="3600" b="1" smtClean="0">
                <a:latin typeface="Angsana New" pitchFamily="18" charset="-34"/>
              </a:rPr>
              <a:t>หมายถึงกระบวนการที่แก๊สเคลื่อนที่จากบริเวณหนึ่งผ่านรูที่เล็กมาก ๆ ออกสู่บริเวณอื่นโดยโมเลกุลไม่ชนกันเอง</a:t>
            </a:r>
            <a:r>
              <a:rPr lang="en-US" sz="4000" b="1" smtClean="0">
                <a:latin typeface="Angsana New" pitchFamily="18" charset="-34"/>
              </a:rPr>
              <a:t> 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939800" y="1260475"/>
            <a:ext cx="501808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>
              <a:defRPr/>
            </a:pPr>
            <a:r>
              <a:rPr lang="en-US" sz="4000" b="1" i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การแพร่ (diffusion)</a:t>
            </a: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จะเป็นการฟุ้งกระจายของแก๊สจากบริเวณที่มีความเข้มข้นสูงไปยังบริเวณที่มีความเข้มข้นต่ำกว่า โดยโมเลกุลมีโอกาสชนกันได้ตลอดเวลา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4489" y="4170363"/>
            <a:ext cx="1780772" cy="2117231"/>
          </a:xfrm>
          <a:prstGeom prst="rect">
            <a:avLst/>
          </a:prstGeom>
          <a:noFill/>
          <a:ln w="38100">
            <a:noFill/>
            <a:miter lim="800000"/>
            <a:headEnd/>
            <a:tailEnd type="none" w="sm" len="lg"/>
          </a:ln>
        </p:spPr>
      </p:pic>
      <p:pic>
        <p:nvPicPr>
          <p:cNvPr id="48135" name="Picture 6" descr="HCl 과 NH3의 반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900" y="1653886"/>
            <a:ext cx="1782360" cy="224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EB7DB-2E89-4594-BF5F-11A9F4ED570D}" type="slidenum">
              <a:rPr lang="en-US"/>
              <a:pPr>
                <a:defRPr/>
              </a:pPr>
              <a:t>31</a:t>
            </a:fld>
            <a:endParaRPr lang="th-TH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425" y="1590675"/>
            <a:ext cx="7543800" cy="4787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dirty="0" err="1" smtClean="0"/>
              <a:t>เกรแฮมเสนอว่า</a:t>
            </a:r>
            <a:r>
              <a:rPr lang="en-US" sz="3600" dirty="0" smtClean="0"/>
              <a:t> “</a:t>
            </a:r>
            <a:r>
              <a:rPr lang="en-US" sz="3600" b="1" i="1" dirty="0" err="1" smtClean="0"/>
              <a:t>อัตราการแพร่ผ่าน</a:t>
            </a:r>
            <a:r>
              <a:rPr lang="en-US" sz="3600" b="1" i="1" dirty="0" smtClean="0"/>
              <a:t>, r </a:t>
            </a:r>
            <a:r>
              <a:rPr lang="en-US" sz="3600" b="1" i="1" dirty="0" err="1" smtClean="0"/>
              <a:t>ของแก๊สแปรผกผันกับรากที่สองของความหนาแน่น</a:t>
            </a:r>
            <a:r>
              <a:rPr lang="en-US" sz="3600" i="1" dirty="0" smtClean="0"/>
              <a:t>”</a:t>
            </a:r>
            <a:r>
              <a:rPr lang="en-US" sz="3600" dirty="0" smtClean="0"/>
              <a:t> </a:t>
            </a:r>
            <a:r>
              <a:rPr lang="en-US" sz="3600" dirty="0" err="1" smtClean="0"/>
              <a:t>เมื่อเปรียบเทียบการแพร่ผ่านของแก๊ส</a:t>
            </a:r>
            <a:r>
              <a:rPr lang="en-US" sz="3600" dirty="0" smtClean="0"/>
              <a:t> A </a:t>
            </a:r>
            <a:r>
              <a:rPr lang="en-US" sz="3600" dirty="0" err="1" smtClean="0"/>
              <a:t>และ</a:t>
            </a:r>
            <a:r>
              <a:rPr lang="en-US" sz="3600" dirty="0" smtClean="0"/>
              <a:t> B </a:t>
            </a:r>
            <a:r>
              <a:rPr lang="en-US" sz="3600" dirty="0" err="1" smtClean="0"/>
              <a:t>ภายใต้สภาวะเดียวกัน</a:t>
            </a:r>
            <a:r>
              <a:rPr lang="en-US" sz="3600" dirty="0" smtClean="0"/>
              <a:t> </a:t>
            </a:r>
            <a:r>
              <a:rPr lang="en-US" sz="3600" dirty="0" err="1" smtClean="0"/>
              <a:t>จะได้</a:t>
            </a:r>
            <a:endParaRPr lang="en-US" sz="36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36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3600" dirty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h-TH" sz="3600" dirty="0"/>
              <a:t>อัตราการแพร่ผ่านของแก๊สควรจะเป็นสัดส่วนโดยตรงกับอัตราเร็วเฉลี่ยของโมเลกุล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36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36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3600" dirty="0" smtClean="0"/>
          </a:p>
          <a:p>
            <a:pPr lvl="4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dirty="0" smtClean="0"/>
              <a:t>		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9159" name="Rectangle 10"/>
          <p:cNvSpPr>
            <a:spLocks noChangeArrowheads="1"/>
          </p:cNvSpPr>
          <p:nvPr/>
        </p:nvSpPr>
        <p:spPr bwMode="auto">
          <a:xfrm>
            <a:off x="0" y="2111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91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4916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p:grpSp>
        <p:nvGrpSpPr>
          <p:cNvPr id="35" name="Group 34"/>
          <p:cNvGrpSpPr/>
          <p:nvPr/>
        </p:nvGrpSpPr>
        <p:grpSpPr>
          <a:xfrm>
            <a:off x="3236185" y="2956981"/>
            <a:ext cx="2425793" cy="1060302"/>
            <a:chOff x="-191702" y="2353119"/>
            <a:chExt cx="1548017" cy="897508"/>
          </a:xfrm>
        </p:grpSpPr>
        <p:sp>
          <p:nvSpPr>
            <p:cNvPr id="36" name="Rounded Rectangle 35"/>
            <p:cNvSpPr/>
            <p:nvPr/>
          </p:nvSpPr>
          <p:spPr>
            <a:xfrm>
              <a:off x="-191702" y="2353119"/>
              <a:ext cx="1548017" cy="89750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5755036"/>
                </p:ext>
              </p:extLst>
            </p:nvPr>
          </p:nvGraphicFramePr>
          <p:xfrm>
            <a:off x="-155643" y="2424504"/>
            <a:ext cx="1475899" cy="754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1" name="Equation" r:id="rId3" imgW="723600" imgH="482400" progId="Equation.3">
                    <p:embed/>
                  </p:oleObj>
                </mc:Choice>
                <mc:Fallback>
                  <p:oleObj name="Equation" r:id="rId3" imgW="723600" imgH="4824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55643" y="2424504"/>
                          <a:ext cx="1475899" cy="754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Rounded Rectangle 16"/>
          <p:cNvSpPr/>
          <p:nvPr/>
        </p:nvSpPr>
        <p:spPr>
          <a:xfrm>
            <a:off x="2683871" y="5240839"/>
            <a:ext cx="3633125" cy="11673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580659"/>
              </p:ext>
            </p:extLst>
          </p:nvPr>
        </p:nvGraphicFramePr>
        <p:xfrm>
          <a:off x="2920999" y="5270500"/>
          <a:ext cx="3327401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5" imgW="1117440" imgH="482400" progId="Equation.3">
                  <p:embed/>
                </p:oleObj>
              </mc:Choice>
              <mc:Fallback>
                <p:oleObj name="Equation" r:id="rId5" imgW="1117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999" y="5270500"/>
                        <a:ext cx="3327401" cy="110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3F6E5-AB61-4C7F-8F76-B3F29689E9F9}" type="slidenum">
              <a:rPr lang="en-US"/>
              <a:pPr>
                <a:defRPr/>
              </a:pPr>
              <a:t>32</a:t>
            </a:fld>
            <a:endParaRPr lang="th-TH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58900"/>
            <a:ext cx="7797800" cy="4114800"/>
          </a:xfrm>
        </p:spPr>
        <p:txBody>
          <a:bodyPr/>
          <a:lstStyle/>
          <a:p>
            <a:pPr marL="814388" indent="-814388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b="1" smtClean="0">
                <a:solidFill>
                  <a:srgbClr val="FFFF00"/>
                </a:solidFill>
              </a:rPr>
              <a:t>Ex 9.</a:t>
            </a:r>
            <a:r>
              <a:rPr lang="en-US" sz="3600" b="1" smtClean="0"/>
              <a:t> จงเปรียบเทียบอัตราการแพร่ผ่านของ</a:t>
            </a:r>
            <a:r>
              <a:rPr lang="th-TH" sz="3600" b="1" smtClean="0"/>
              <a:t>แก๊ส</a:t>
            </a:r>
            <a:r>
              <a:rPr lang="en-US" sz="3600" b="1" smtClean="0"/>
              <a:t>ฮีเลียมและออกซิเจนที่ อุณหภูมิและความดันเดียวกัน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1747838" y="5357813"/>
            <a:ext cx="5782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TH SarabunPSK" pitchFamily="34" charset="-34"/>
                <a:cs typeface="TH SarabunPSK" pitchFamily="34" charset="-34"/>
              </a:rPr>
              <a:t>อัตราการแพร่ผ่านของ He </a:t>
            </a:r>
            <a:r>
              <a:rPr lang="en-US" sz="3200" b="1" smtClean="0">
                <a:latin typeface="TH SarabunPSK" pitchFamily="34" charset="-34"/>
                <a:cs typeface="TH SarabunPSK" pitchFamily="34" charset="-34"/>
              </a:rPr>
              <a:t>จะ</a:t>
            </a:r>
            <a:r>
              <a:rPr lang="th-TH" sz="3200" b="1" smtClean="0">
                <a:latin typeface="TH SarabunPSK" pitchFamily="34" charset="-34"/>
                <a:cs typeface="TH SarabunPSK" pitchFamily="34" charset="-34"/>
              </a:rPr>
              <a:t>สูงกว่า </a:t>
            </a:r>
            <a:r>
              <a:rPr lang="en-US" sz="3200" b="1" smtClean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sz="3200" b="1" baseline="-2500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3200" b="1" smtClean="0">
                <a:latin typeface="TH SarabunPSK" pitchFamily="34" charset="-34"/>
                <a:cs typeface="TH SarabunPSK" pitchFamily="34" charset="-34"/>
              </a:rPr>
              <a:t> 2.83 เท่า</a:t>
            </a:r>
            <a:endParaRPr lang="en-US" sz="3200" b="1" baseline="-250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208" name="AutoShape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72413" y="2427288"/>
            <a:ext cx="893762" cy="346075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38100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i="1"/>
              <a:t>SKIP</a:t>
            </a: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p:sp>
        <p:nvSpPr>
          <p:cNvPr id="20" name="Rounded Rectangle 19"/>
          <p:cNvSpPr/>
          <p:nvPr/>
        </p:nvSpPr>
        <p:spPr>
          <a:xfrm>
            <a:off x="2779186" y="2663252"/>
            <a:ext cx="3694766" cy="2694561"/>
          </a:xfrm>
          <a:prstGeom prst="roundRect">
            <a:avLst>
              <a:gd name="adj" fmla="val 546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716203"/>
              </p:ext>
            </p:extLst>
          </p:nvPr>
        </p:nvGraphicFramePr>
        <p:xfrm>
          <a:off x="2943098" y="2733895"/>
          <a:ext cx="3305302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4" imgW="1257120" imgH="507960" progId="Equation.3">
                  <p:embed/>
                </p:oleObj>
              </mc:Choice>
              <mc:Fallback>
                <p:oleObj name="Equation" r:id="rId4" imgW="1257120" imgH="5079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098" y="2733895"/>
                        <a:ext cx="3305302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799653"/>
              </p:ext>
            </p:extLst>
          </p:nvPr>
        </p:nvGraphicFramePr>
        <p:xfrm>
          <a:off x="2936420" y="4150520"/>
          <a:ext cx="3405187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6" imgW="1295280" imgH="495000" progId="Equation.3">
                  <p:embed/>
                </p:oleObj>
              </mc:Choice>
              <mc:Fallback>
                <p:oleObj name="Equation" r:id="rId6" imgW="1295280" imgH="495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420" y="4150520"/>
                        <a:ext cx="3405187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B30FD-D551-4728-95E5-6D79B527E3D7}" type="slidenum">
              <a:rPr lang="en-US"/>
              <a:pPr>
                <a:defRPr/>
              </a:pPr>
              <a:t>33</a:t>
            </a:fld>
            <a:endParaRPr lang="th-TH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rgbClr val="99FF33"/>
                </a:solidFill>
              </a:rPr>
              <a:t>พฤติกรรมของแก๊สจริง</a:t>
            </a:r>
            <a:r>
              <a:rPr lang="en-US" sz="4400" smtClean="0">
                <a:solidFill>
                  <a:srgbClr val="99FF33"/>
                </a:solidFill>
                <a:sym typeface="Symbol" pitchFamily="18" charset="2"/>
              </a:rPr>
              <a:t> </a:t>
            </a:r>
            <a:r>
              <a:rPr lang="en-US" sz="4400" smtClean="0">
                <a:solidFill>
                  <a:srgbClr val="99FF33"/>
                </a:solidFill>
              </a:rPr>
              <a:t>(Real Gas Behavior)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8400" y="1238250"/>
            <a:ext cx="7670800" cy="20574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smtClean="0"/>
              <a:t>สำหรับแก๊สสมบูรณ์แบบ 1 โมลอัตราส่วน  PV/RT  =  1</a:t>
            </a:r>
          </a:p>
          <a:p>
            <a:pPr marL="0" indent="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smtClean="0"/>
              <a:t>แต่จากการศึกษาพฤติกรรมของแก๊สที่ความดันและอุณหภูมิต่าง ๆ พบว่าอัตราส่วนนี้ไม่เท่ากับ 1 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6281738" y="3959225"/>
            <a:ext cx="2862262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600" i="1">
                <a:latin typeface="TH SarabunPSK" pitchFamily="34" charset="-34"/>
                <a:cs typeface="TH SarabunPSK" pitchFamily="34" charset="-34"/>
              </a:rPr>
              <a:t>กราฟแสดงความสัมพันธ์ระหว่าง Compressibility factor (Z) กับความดันที่ 0</a:t>
            </a:r>
            <a:r>
              <a:rPr lang="en-US" sz="2600" i="1" baseline="3000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sz="2600" i="1">
                <a:latin typeface="TH SarabunPSK" pitchFamily="34" charset="-34"/>
                <a:cs typeface="TH SarabunPSK" pitchFamily="34" charset="-34"/>
              </a:rPr>
              <a:t>C</a:t>
            </a:r>
          </a:p>
        </p:txBody>
      </p:sp>
      <p:grpSp>
        <p:nvGrpSpPr>
          <p:cNvPr id="52230" name="Group 11"/>
          <p:cNvGrpSpPr>
            <a:grpSpLocks/>
          </p:cNvGrpSpPr>
          <p:nvPr/>
        </p:nvGrpSpPr>
        <p:grpSpPr bwMode="auto">
          <a:xfrm>
            <a:off x="1304925" y="3038475"/>
            <a:ext cx="4930775" cy="3287713"/>
            <a:chOff x="822" y="1914"/>
            <a:chExt cx="3106" cy="2071"/>
          </a:xfrm>
        </p:grpSpPr>
        <p:pic>
          <p:nvPicPr>
            <p:cNvPr id="52231" name="Picture 8" descr="FG10_0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2" y="1914"/>
              <a:ext cx="3106" cy="2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2" name="Text Box 9"/>
            <p:cNvSpPr txBox="1">
              <a:spLocks noChangeArrowheads="1"/>
            </p:cNvSpPr>
            <p:nvPr/>
          </p:nvSpPr>
          <p:spPr bwMode="auto">
            <a:xfrm>
              <a:off x="831" y="2733"/>
              <a:ext cx="3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Z=</a:t>
              </a: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7490B-EF67-4283-9282-385B777AD978}" type="slidenum">
              <a:rPr lang="en-US"/>
              <a:pPr>
                <a:defRPr/>
              </a:pPr>
              <a:t>34</a:t>
            </a:fld>
            <a:endParaRPr lang="th-TH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361113" y="2627313"/>
            <a:ext cx="2782887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600" i="1" dirty="0" err="1">
                <a:latin typeface="TH SarabunPSK" pitchFamily="34" charset="-34"/>
                <a:cs typeface="TH SarabunPSK" pitchFamily="34" charset="-34"/>
              </a:rPr>
              <a:t>กราฟแสดงความสัมพันธ์ระหว่าง</a:t>
            </a:r>
            <a:r>
              <a:rPr lang="en-US" sz="2600" i="1" dirty="0">
                <a:latin typeface="TH SarabunPSK" pitchFamily="34" charset="-34"/>
                <a:cs typeface="TH SarabunPSK" pitchFamily="34" charset="-34"/>
              </a:rPr>
              <a:t> Compressibility factor </a:t>
            </a:r>
            <a:r>
              <a:rPr lang="en-US" sz="2600" i="1" dirty="0" err="1">
                <a:latin typeface="TH SarabunPSK" pitchFamily="34" charset="-34"/>
                <a:cs typeface="TH SarabunPSK" pitchFamily="34" charset="-34"/>
              </a:rPr>
              <a:t>กับความดันของแก๊สออกซิเจนที่อุณหภูมิต่างๆ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grpSp>
        <p:nvGrpSpPr>
          <p:cNvPr id="53252" name="Group 9"/>
          <p:cNvGrpSpPr>
            <a:grpSpLocks/>
          </p:cNvGrpSpPr>
          <p:nvPr/>
        </p:nvGrpSpPr>
        <p:grpSpPr bwMode="auto">
          <a:xfrm>
            <a:off x="848632" y="722313"/>
            <a:ext cx="5270500" cy="3810000"/>
            <a:chOff x="586" y="1064"/>
            <a:chExt cx="3320" cy="2400"/>
          </a:xfrm>
        </p:grpSpPr>
        <p:pic>
          <p:nvPicPr>
            <p:cNvPr id="53253" name="Picture 6" descr="FG10_021"/>
            <p:cNvPicPr>
              <a:picLocks noChangeAspect="1" noChangeArrowheads="1"/>
            </p:cNvPicPr>
            <p:nvPr/>
          </p:nvPicPr>
          <p:blipFill>
            <a:blip r:embed="rId2" cstate="print"/>
            <a:srcRect r="8189"/>
            <a:stretch>
              <a:fillRect/>
            </a:stretch>
          </p:blipFill>
          <p:spPr bwMode="auto">
            <a:xfrm>
              <a:off x="600" y="1064"/>
              <a:ext cx="3306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4" name="Text Box 8"/>
            <p:cNvSpPr txBox="1">
              <a:spLocks noChangeArrowheads="1"/>
            </p:cNvSpPr>
            <p:nvPr/>
          </p:nvSpPr>
          <p:spPr bwMode="auto">
            <a:xfrm>
              <a:off x="586" y="2003"/>
              <a:ext cx="3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Z=</a:t>
              </a:r>
            </a:p>
          </p:txBody>
        </p: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66800" y="4767942"/>
            <a:ext cx="7543800" cy="132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b="1" kern="0" smtClean="0">
                <a:solidFill>
                  <a:srgbClr val="FFFF00"/>
                </a:solidFill>
              </a:rPr>
              <a:t>แก๊สจริง (real gas) มีพฤติกรรมเป็นแก๊สสมบูรณ์แบบ (ideal gas) เมื่อความดันต่ำมากและ อุณหภูมิสูง</a:t>
            </a:r>
            <a:endParaRPr lang="en-US" sz="3600" b="1" kern="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FA05C-9151-4601-939B-98AC344D74DC}" type="slidenum">
              <a:rPr lang="en-US"/>
              <a:pPr>
                <a:defRPr/>
              </a:pPr>
              <a:t>35</a:t>
            </a:fld>
            <a:endParaRPr lang="th-TH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63525"/>
            <a:ext cx="7815263" cy="1023938"/>
          </a:xfrm>
        </p:spPr>
        <p:txBody>
          <a:bodyPr/>
          <a:lstStyle/>
          <a:p>
            <a:pPr eaLnBrk="1" hangingPunct="1">
              <a:defRPr/>
            </a:pP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แบบจำลองโมเลกุลของแก๊สสมบูรณ์แบบ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2355850"/>
            <a:ext cx="7883525" cy="4502150"/>
          </a:xfrm>
        </p:spPr>
        <p:txBody>
          <a:bodyPr/>
          <a:lstStyle/>
          <a:p>
            <a:pPr marL="361950" indent="-36195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  <a:defRPr/>
            </a:pPr>
            <a:r>
              <a:rPr lang="th-TH" sz="3600" b="1" smtClean="0"/>
              <a:t>ปริมาตรของโมเลกุลเป็นศูนย์</a:t>
            </a:r>
            <a:r>
              <a:rPr lang="th-TH" sz="3600" smtClean="0">
                <a:solidFill>
                  <a:srgbClr val="00FFFF"/>
                </a:solidFill>
              </a:rPr>
              <a:t> </a:t>
            </a:r>
            <a:r>
              <a:rPr lang="th-TH" sz="4000" smtClean="0">
                <a:solidFill>
                  <a:srgbClr val="00FFFF"/>
                </a:solidFill>
              </a:rPr>
              <a:t/>
            </a:r>
            <a:br>
              <a:rPr lang="th-TH" sz="4000" smtClean="0">
                <a:solidFill>
                  <a:srgbClr val="00FFFF"/>
                </a:solidFill>
              </a:rPr>
            </a:br>
            <a:r>
              <a:rPr lang="th-TH" smtClean="0">
                <a:solidFill>
                  <a:srgbClr val="00FFFF"/>
                </a:solidFill>
              </a:rPr>
              <a:t>             </a:t>
            </a:r>
            <a:r>
              <a:rPr lang="th-TH" sz="2800" i="1" smtClean="0">
                <a:solidFill>
                  <a:srgbClr val="FFFF00"/>
                </a:solidFill>
                <a:effectLst/>
              </a:rPr>
              <a:t>ปริมาตรที่ว่าง </a:t>
            </a:r>
            <a:r>
              <a:rPr lang="en-US" sz="2800" i="1" smtClean="0">
                <a:solidFill>
                  <a:srgbClr val="FFFF00"/>
                </a:solidFill>
                <a:effectLst/>
              </a:rPr>
              <a:t>= </a:t>
            </a:r>
            <a:r>
              <a:rPr lang="th-TH" sz="2800" i="1" smtClean="0">
                <a:solidFill>
                  <a:srgbClr val="FFFF00"/>
                </a:solidFill>
                <a:effectLst/>
              </a:rPr>
              <a:t>ปริมาตรของแก๊ส</a:t>
            </a:r>
            <a:r>
              <a:rPr lang="en-US" sz="2800" i="1" smtClean="0">
                <a:solidFill>
                  <a:srgbClr val="FFFF00"/>
                </a:solidFill>
                <a:effectLst/>
              </a:rPr>
              <a:t> (V)</a:t>
            </a:r>
            <a:r>
              <a:rPr lang="th-TH" sz="2400" b="1" smtClean="0">
                <a:effectLst/>
              </a:rPr>
              <a:t> </a:t>
            </a:r>
            <a:br>
              <a:rPr lang="th-TH" sz="2400" b="1" smtClean="0">
                <a:effectLst/>
              </a:rPr>
            </a:br>
            <a:r>
              <a:rPr lang="th-TH" sz="2800" smtClean="0">
                <a:solidFill>
                  <a:srgbClr val="00FFFF"/>
                </a:solidFill>
              </a:rPr>
              <a:t>แต่สำหรับแก๊สจริงจะใช้ข้อเสนอนี้ไม่ได้ เพราะว่าโมเลกุลของแก๊สมีขนาดแน่นอน</a:t>
            </a:r>
          </a:p>
          <a:p>
            <a:pPr marL="361950" indent="-36195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  <a:defRPr/>
            </a:pPr>
            <a:r>
              <a:rPr lang="th-TH" sz="3600" b="1" smtClean="0">
                <a:effectLst/>
              </a:rPr>
              <a:t>แต่ละโมเลกุลไม่มีแรงกระทำต่อกัน</a:t>
            </a:r>
            <a:r>
              <a:rPr lang="th-TH" sz="3600" smtClean="0">
                <a:solidFill>
                  <a:srgbClr val="66FFFF"/>
                </a:solidFill>
              </a:rPr>
              <a:t> </a:t>
            </a:r>
            <a:br>
              <a:rPr lang="th-TH" sz="3600" smtClean="0">
                <a:solidFill>
                  <a:srgbClr val="66FFFF"/>
                </a:solidFill>
              </a:rPr>
            </a:br>
            <a:r>
              <a:rPr lang="th-TH" sz="2800" smtClean="0">
                <a:solidFill>
                  <a:srgbClr val="FFFF00"/>
                </a:solidFill>
              </a:rPr>
              <a:t>ความดันของแก๊สขึ้นแรงที่แก๊สชนกับผนังภาชนะซึ่งขึ้นกับอุณหภูมิของแก๊ส</a:t>
            </a:r>
            <a:br>
              <a:rPr lang="th-TH" sz="2800" smtClean="0">
                <a:solidFill>
                  <a:srgbClr val="FFFF00"/>
                </a:solidFill>
              </a:rPr>
            </a:br>
            <a:r>
              <a:rPr lang="th-TH" sz="2800" smtClean="0">
                <a:solidFill>
                  <a:srgbClr val="66FFFF"/>
                </a:solidFill>
              </a:rPr>
              <a:t>แต่สำหรับแก๊สจริงมีแรงแวนเดอร์วาลส์ยึดเหนี่ยวระหว่างโมเลกุล และแรงยึดเหนี่ยวนี้เป็นสมบัติจำเพาะสำหรับโมเลกุลแต่ละชนิดเป็นผลให้แก๊สต่างชนิดกันมีพฤติกรรมไม่เหมือนกัน</a:t>
            </a:r>
          </a:p>
        </p:txBody>
      </p:sp>
      <p:grpSp>
        <p:nvGrpSpPr>
          <p:cNvPr id="55301" name="Group 7"/>
          <p:cNvGrpSpPr>
            <a:grpSpLocks/>
          </p:cNvGrpSpPr>
          <p:nvPr/>
        </p:nvGrpSpPr>
        <p:grpSpPr bwMode="auto">
          <a:xfrm>
            <a:off x="3176588" y="1412875"/>
            <a:ext cx="2463800" cy="796925"/>
            <a:chOff x="2001" y="890"/>
            <a:chExt cx="1552" cy="502"/>
          </a:xfrm>
        </p:grpSpPr>
        <p:sp>
          <p:nvSpPr>
            <p:cNvPr id="55302" name="Text Box 5"/>
            <p:cNvSpPr txBox="1">
              <a:spLocks noChangeArrowheads="1"/>
            </p:cNvSpPr>
            <p:nvPr/>
          </p:nvSpPr>
          <p:spPr bwMode="auto">
            <a:xfrm>
              <a:off x="2099" y="924"/>
              <a:ext cx="145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/>
                <a:t>PV = nRT</a:t>
              </a:r>
              <a:endParaRPr lang="th-TH" sz="3600"/>
            </a:p>
          </p:txBody>
        </p:sp>
        <p:sp>
          <p:nvSpPr>
            <p:cNvPr id="55303" name="AutoShape 6"/>
            <p:cNvSpPr>
              <a:spLocks noChangeArrowheads="1"/>
            </p:cNvSpPr>
            <p:nvPr/>
          </p:nvSpPr>
          <p:spPr bwMode="auto">
            <a:xfrm>
              <a:off x="2001" y="890"/>
              <a:ext cx="1529" cy="50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79097-21ED-49F3-A4C9-8FC65ADE911C}" type="slidenum">
              <a:rPr lang="en-US"/>
              <a:pPr>
                <a:defRPr/>
              </a:pPr>
              <a:t>36</a:t>
            </a:fld>
            <a:endParaRPr lang="th-TH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61288" cy="912813"/>
          </a:xfrm>
        </p:spPr>
        <p:txBody>
          <a:bodyPr/>
          <a:lstStyle/>
          <a:p>
            <a:pPr eaLnBrk="1" hangingPunct="1">
              <a:defRPr/>
            </a:pP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แบบจำลองโมเลกุลของแก๊สจริง</a:t>
            </a:r>
            <a:endParaRPr lang="en-US" smtClean="0">
              <a:solidFill>
                <a:srgbClr val="FFFF00"/>
              </a:solidFill>
              <a:latin typeface="Angsana New" pitchFamily="18" charset="-34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75" y="1314450"/>
            <a:ext cx="7591425" cy="50101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mtClean="0">
                <a:effectLst/>
              </a:rPr>
              <a:t>โยฮันน์ส แวนเดอร์วาลส์ ได้ทำการแก้ไขดัดแปลงสมการของแก๊สสมบูรณ์   (PV  = nRT)  เพื่อใช้อธิบายพฤติกรรมของแก๊สจริง โดยแก้ไขปัจจัย 2 ประการ คือ</a:t>
            </a:r>
            <a:endParaRPr lang="en-US" smtClean="0">
              <a:effectLst/>
              <a:sym typeface="Webdings" pitchFamily="18" charset="2"/>
            </a:endParaRP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</a:pPr>
            <a:r>
              <a:rPr lang="en-US" sz="3600" b="1" u="sng" smtClean="0">
                <a:solidFill>
                  <a:srgbClr val="00FFFF"/>
                </a:solidFill>
                <a:effectLst/>
              </a:rPr>
              <a:t>ปริมาตร</a:t>
            </a:r>
            <a:r>
              <a:rPr lang="en-US" sz="3600" b="1" smtClean="0">
                <a:solidFill>
                  <a:srgbClr val="00FFFF"/>
                </a:solidFill>
                <a:effectLst/>
              </a:rPr>
              <a:t> </a:t>
            </a:r>
            <a:r>
              <a:rPr lang="th-TH" sz="3600" smtClean="0">
                <a:solidFill>
                  <a:srgbClr val="00FFFF"/>
                </a:solidFill>
                <a:effectLst/>
              </a:rPr>
              <a:t>โมเลกุล</a:t>
            </a:r>
            <a:r>
              <a:rPr lang="en-US" sz="3600" smtClean="0">
                <a:solidFill>
                  <a:srgbClr val="00FFFF"/>
                </a:solidFill>
                <a:effectLst/>
              </a:rPr>
              <a:t>แก๊สจริง</a:t>
            </a:r>
            <a:r>
              <a:rPr lang="th-TH" sz="3600" smtClean="0">
                <a:solidFill>
                  <a:srgbClr val="00FFFF"/>
                </a:solidFill>
                <a:effectLst/>
              </a:rPr>
              <a:t>มีปริมาตร</a:t>
            </a:r>
            <a:r>
              <a:rPr lang="en-US" sz="3600" smtClean="0">
                <a:solidFill>
                  <a:srgbClr val="00FFFF"/>
                </a:solidFill>
                <a:effectLst/>
              </a:rPr>
              <a:t>  </a:t>
            </a:r>
            <a:r>
              <a:rPr lang="th-TH" sz="3600" smtClean="0">
                <a:solidFill>
                  <a:srgbClr val="00FFFF"/>
                </a:solidFill>
                <a:effectLst/>
              </a:rPr>
              <a:t>ดังนั้น</a:t>
            </a:r>
            <a:r>
              <a:rPr lang="en-US" sz="3600" smtClean="0">
                <a:solidFill>
                  <a:srgbClr val="00FFFF"/>
                </a:solidFill>
                <a:effectLst/>
              </a:rPr>
              <a:t>ปริมาตรที่โมเลกุลแก๊สเคลื่อนที่ได้อย่างอิสระจึงลดลง</a:t>
            </a:r>
            <a:r>
              <a:rPr lang="th-TH" sz="3600" smtClean="0">
                <a:solidFill>
                  <a:srgbClr val="00FFFF"/>
                </a:solidFill>
                <a:effectLst/>
              </a:rPr>
              <a:t>เมื่อเทียบกับแก๊สอุดมคติ</a:t>
            </a:r>
            <a:r>
              <a:rPr lang="en-US" sz="3600" smtClean="0">
                <a:solidFill>
                  <a:srgbClr val="00FFFF"/>
                </a:solidFill>
                <a:effectLst/>
              </a:rPr>
              <a:t/>
            </a:r>
            <a:br>
              <a:rPr lang="en-US" sz="3600" smtClean="0">
                <a:solidFill>
                  <a:srgbClr val="00FFFF"/>
                </a:solidFill>
                <a:effectLst/>
              </a:rPr>
            </a:br>
            <a:r>
              <a:rPr lang="th-TH" sz="3600" b="1" u="sng" smtClean="0">
                <a:solidFill>
                  <a:srgbClr val="00FFFF"/>
                </a:solidFill>
                <a:effectLst/>
              </a:rPr>
              <a:t>ความดัน</a:t>
            </a:r>
            <a:r>
              <a:rPr lang="en-US" sz="3600" smtClean="0">
                <a:solidFill>
                  <a:srgbClr val="00FFFF"/>
                </a:solidFill>
                <a:effectLst/>
              </a:rPr>
              <a:t> </a:t>
            </a:r>
            <a:r>
              <a:rPr lang="th-TH" sz="3600" smtClean="0">
                <a:solidFill>
                  <a:srgbClr val="00FFFF"/>
                </a:solidFill>
                <a:effectLst/>
              </a:rPr>
              <a:t>โมเลกุลแก๊สจริงมีแรงดึงดูดระหว่างโมเลกุล ทำให้โมเลกุลแก๊สเคลื่อนที่ช้าลง ส่งผลให้ความดันจริงลดลงเมื่อเทียบกับความดันของแก๊สอุดคมติ</a:t>
            </a:r>
            <a:endParaRPr lang="en-US" sz="3600" smtClean="0">
              <a:solidFill>
                <a:srgbClr val="00FFFF"/>
              </a:solidFill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แก๊สอุดมคติและแก๊สจริง</a:t>
            </a:r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066800" y="1352550"/>
            <a:ext cx="3695700" cy="1098042"/>
          </a:xfrm>
        </p:spPr>
        <p:txBody>
          <a:bodyPr/>
          <a:lstStyle/>
          <a:p>
            <a:r>
              <a:rPr lang="th-TH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แก๊สอุดมคติ</a:t>
            </a:r>
            <a:endParaRPr lang="th-TH" sz="4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914900" y="1352550"/>
            <a:ext cx="3695700" cy="1098042"/>
          </a:xfrm>
        </p:spPr>
        <p:txBody>
          <a:bodyPr/>
          <a:lstStyle/>
          <a:p>
            <a:r>
              <a:rPr lang="th-TH" sz="40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แก๊สจริง</a:t>
            </a:r>
            <a:endParaRPr lang="th-TH" sz="40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</a:t>
            </a:r>
            <a:r>
              <a:rPr lang="en-US" i="0" smtClean="0"/>
              <a:t>@</a:t>
            </a:r>
            <a:r>
              <a:rPr lang="en-US" smtClean="0"/>
              <a:t>KU-KPS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D6AC4-3993-4E1D-98EE-0BDDA6D442C2}" type="slidenum">
              <a:rPr lang="en-US" smtClean="0"/>
              <a:pPr>
                <a:defRPr/>
              </a:pPr>
              <a:t>37</a:t>
            </a:fld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1335024" y="2313432"/>
            <a:ext cx="2551176" cy="2551176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5172456" y="2313432"/>
            <a:ext cx="2551176" cy="2551176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1" name="Group 50"/>
          <p:cNvGrpSpPr/>
          <p:nvPr/>
        </p:nvGrpSpPr>
        <p:grpSpPr>
          <a:xfrm>
            <a:off x="1642873" y="2688336"/>
            <a:ext cx="2100071" cy="1999487"/>
            <a:chOff x="1642873" y="2688336"/>
            <a:chExt cx="2100071" cy="1999487"/>
          </a:xfrm>
        </p:grpSpPr>
        <p:sp>
          <p:nvSpPr>
            <p:cNvPr id="15" name="Oval 14"/>
            <p:cNvSpPr/>
            <p:nvPr/>
          </p:nvSpPr>
          <p:spPr>
            <a:xfrm>
              <a:off x="2470406" y="279501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Oval 15"/>
            <p:cNvSpPr/>
            <p:nvPr/>
          </p:nvSpPr>
          <p:spPr>
            <a:xfrm>
              <a:off x="2040637" y="317381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Oval 16"/>
            <p:cNvSpPr/>
            <p:nvPr/>
          </p:nvSpPr>
          <p:spPr>
            <a:xfrm>
              <a:off x="1642873" y="446227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Oval 17"/>
            <p:cNvSpPr/>
            <p:nvPr/>
          </p:nvSpPr>
          <p:spPr>
            <a:xfrm>
              <a:off x="3383281" y="341147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Oval 18"/>
            <p:cNvSpPr/>
            <p:nvPr/>
          </p:nvSpPr>
          <p:spPr>
            <a:xfrm>
              <a:off x="3183637" y="268833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Oval 19"/>
            <p:cNvSpPr/>
            <p:nvPr/>
          </p:nvSpPr>
          <p:spPr>
            <a:xfrm>
              <a:off x="1648970" y="268833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Oval 20"/>
            <p:cNvSpPr/>
            <p:nvPr/>
          </p:nvSpPr>
          <p:spPr>
            <a:xfrm>
              <a:off x="2587752" y="43305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Oval 21"/>
            <p:cNvSpPr/>
            <p:nvPr/>
          </p:nvSpPr>
          <p:spPr>
            <a:xfrm>
              <a:off x="3439667" y="414909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Oval 22"/>
            <p:cNvSpPr/>
            <p:nvPr/>
          </p:nvSpPr>
          <p:spPr>
            <a:xfrm>
              <a:off x="2694434" y="336423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Oval 23"/>
            <p:cNvSpPr/>
            <p:nvPr/>
          </p:nvSpPr>
          <p:spPr>
            <a:xfrm>
              <a:off x="1985774" y="376281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Oval 24"/>
            <p:cNvSpPr/>
            <p:nvPr/>
          </p:nvSpPr>
          <p:spPr>
            <a:xfrm>
              <a:off x="3349753" y="464210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Oval 25"/>
            <p:cNvSpPr/>
            <p:nvPr/>
          </p:nvSpPr>
          <p:spPr>
            <a:xfrm>
              <a:off x="3697225" y="296265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410200" y="2494789"/>
            <a:ext cx="2170174" cy="2170175"/>
            <a:chOff x="5410200" y="2494789"/>
            <a:chExt cx="2170174" cy="2170175"/>
          </a:xfrm>
        </p:grpSpPr>
        <p:sp>
          <p:nvSpPr>
            <p:cNvPr id="53" name="Oval 52"/>
            <p:cNvSpPr/>
            <p:nvPr/>
          </p:nvSpPr>
          <p:spPr>
            <a:xfrm rot="5400000">
              <a:off x="6981444" y="3315084"/>
              <a:ext cx="216406" cy="216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Oval 53"/>
            <p:cNvSpPr/>
            <p:nvPr/>
          </p:nvSpPr>
          <p:spPr>
            <a:xfrm rot="5400000">
              <a:off x="6762750" y="2494789"/>
              <a:ext cx="216406" cy="216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Oval 54"/>
            <p:cNvSpPr/>
            <p:nvPr/>
          </p:nvSpPr>
          <p:spPr>
            <a:xfrm rot="5400000">
              <a:off x="5505367" y="2778318"/>
              <a:ext cx="216406" cy="216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Oval 55"/>
            <p:cNvSpPr/>
            <p:nvPr/>
          </p:nvSpPr>
          <p:spPr>
            <a:xfrm rot="5400000">
              <a:off x="6640830" y="4134614"/>
              <a:ext cx="216406" cy="216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Oval 56"/>
            <p:cNvSpPr/>
            <p:nvPr/>
          </p:nvSpPr>
          <p:spPr>
            <a:xfrm rot="5400000">
              <a:off x="7363968" y="3934970"/>
              <a:ext cx="216406" cy="216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8" name="Oval 57"/>
            <p:cNvSpPr/>
            <p:nvPr/>
          </p:nvSpPr>
          <p:spPr>
            <a:xfrm rot="5400000">
              <a:off x="7306053" y="2744449"/>
              <a:ext cx="216406" cy="216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Oval 58"/>
            <p:cNvSpPr/>
            <p:nvPr/>
          </p:nvSpPr>
          <p:spPr>
            <a:xfrm rot="5400000">
              <a:off x="5518403" y="3448751"/>
              <a:ext cx="216406" cy="216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Oval 59"/>
            <p:cNvSpPr/>
            <p:nvPr/>
          </p:nvSpPr>
          <p:spPr>
            <a:xfrm rot="5400000">
              <a:off x="5914646" y="4399787"/>
              <a:ext cx="216406" cy="216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Oval 60"/>
            <p:cNvSpPr/>
            <p:nvPr/>
          </p:nvSpPr>
          <p:spPr>
            <a:xfrm rot="5400000">
              <a:off x="6273487" y="3687524"/>
              <a:ext cx="216406" cy="216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Oval 61"/>
            <p:cNvSpPr/>
            <p:nvPr/>
          </p:nvSpPr>
          <p:spPr>
            <a:xfrm rot="5400000">
              <a:off x="6248401" y="2837807"/>
              <a:ext cx="216406" cy="216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" name="Oval 62"/>
            <p:cNvSpPr/>
            <p:nvPr/>
          </p:nvSpPr>
          <p:spPr>
            <a:xfrm rot="5400000">
              <a:off x="5410200" y="4101086"/>
              <a:ext cx="216406" cy="216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4" name="Oval 63"/>
            <p:cNvSpPr/>
            <p:nvPr/>
          </p:nvSpPr>
          <p:spPr>
            <a:xfrm rot="5400000">
              <a:off x="7089647" y="4448558"/>
              <a:ext cx="216406" cy="2164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cxnSp>
        <p:nvCxnSpPr>
          <p:cNvPr id="68" name="Straight Connector 67"/>
          <p:cNvCxnSpPr>
            <a:stCxn id="55" idx="0"/>
            <a:endCxn id="62" idx="4"/>
          </p:cNvCxnSpPr>
          <p:nvPr/>
        </p:nvCxnSpPr>
        <p:spPr>
          <a:xfrm>
            <a:off x="5721773" y="2886521"/>
            <a:ext cx="526628" cy="59489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5" idx="6"/>
            <a:endCxn id="59" idx="2"/>
          </p:cNvCxnSpPr>
          <p:nvPr/>
        </p:nvCxnSpPr>
        <p:spPr>
          <a:xfrm>
            <a:off x="5613570" y="2994724"/>
            <a:ext cx="13036" cy="454027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5" idx="7"/>
            <a:endCxn id="61" idx="3"/>
          </p:cNvCxnSpPr>
          <p:nvPr/>
        </p:nvCxnSpPr>
        <p:spPr>
          <a:xfrm>
            <a:off x="5690081" y="2963032"/>
            <a:ext cx="615098" cy="756184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5" idx="1"/>
            <a:endCxn id="54" idx="4"/>
          </p:cNvCxnSpPr>
          <p:nvPr/>
        </p:nvCxnSpPr>
        <p:spPr>
          <a:xfrm flipV="1">
            <a:off x="5690081" y="2602992"/>
            <a:ext cx="1072669" cy="207018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957569" y="4957430"/>
            <a:ext cx="375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V</a:t>
            </a:r>
            <a:r>
              <a:rPr lang="en-US" sz="3200" baseline="-25000" smtClean="0"/>
              <a:t>real </a:t>
            </a:r>
            <a:r>
              <a:rPr lang="en-US" sz="3200" smtClean="0"/>
              <a:t>= </a:t>
            </a:r>
            <a:r>
              <a:rPr lang="en-US" sz="3200" smtClean="0">
                <a:solidFill>
                  <a:srgbClr val="FFC000"/>
                </a:solidFill>
              </a:rPr>
              <a:t>V</a:t>
            </a:r>
            <a:r>
              <a:rPr lang="en-US" sz="3200" baseline="-25000" smtClean="0">
                <a:solidFill>
                  <a:srgbClr val="FFC000"/>
                </a:solidFill>
              </a:rPr>
              <a:t>ideal </a:t>
            </a:r>
            <a:r>
              <a:rPr lang="en-US" sz="2000" smtClean="0"/>
              <a:t>+</a:t>
            </a:r>
            <a:r>
              <a:rPr lang="en-US" sz="3200" smtClean="0"/>
              <a:t> V</a:t>
            </a:r>
            <a:r>
              <a:rPr lang="en-US" sz="3200" baseline="-25000" smtClean="0"/>
              <a:t>particle</a:t>
            </a:r>
            <a:endParaRPr lang="th-TH" sz="3200" baseline="-25000"/>
          </a:p>
        </p:txBody>
      </p:sp>
      <p:sp>
        <p:nvSpPr>
          <p:cNvPr id="82" name="TextBox 81"/>
          <p:cNvSpPr txBox="1"/>
          <p:nvPr/>
        </p:nvSpPr>
        <p:spPr>
          <a:xfrm>
            <a:off x="4997005" y="5554424"/>
            <a:ext cx="372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P</a:t>
            </a:r>
            <a:r>
              <a:rPr lang="en-US" sz="3200" baseline="-25000" smtClean="0"/>
              <a:t>real </a:t>
            </a:r>
            <a:r>
              <a:rPr lang="en-US" sz="3200" smtClean="0"/>
              <a:t>= </a:t>
            </a:r>
            <a:r>
              <a:rPr lang="en-US" sz="3200" smtClean="0">
                <a:solidFill>
                  <a:srgbClr val="FFC000"/>
                </a:solidFill>
              </a:rPr>
              <a:t>P</a:t>
            </a:r>
            <a:r>
              <a:rPr lang="en-US" sz="3200" baseline="-25000" smtClean="0">
                <a:solidFill>
                  <a:srgbClr val="FFC000"/>
                </a:solidFill>
              </a:rPr>
              <a:t>ideal </a:t>
            </a:r>
            <a:r>
              <a:rPr lang="en-US" sz="3200" smtClean="0"/>
              <a:t>- P</a:t>
            </a:r>
            <a:r>
              <a:rPr lang="en-US" sz="3200" baseline="-25000" smtClean="0"/>
              <a:t>int</a:t>
            </a:r>
            <a:endParaRPr lang="th-TH" sz="3200" baseline="-25000"/>
          </a:p>
        </p:txBody>
      </p:sp>
      <p:sp>
        <p:nvSpPr>
          <p:cNvPr id="83" name="TextBox 82"/>
          <p:cNvSpPr txBox="1"/>
          <p:nvPr/>
        </p:nvSpPr>
        <p:spPr>
          <a:xfrm>
            <a:off x="1400667" y="5309380"/>
            <a:ext cx="3160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92D050"/>
                </a:solidFill>
              </a:rPr>
              <a:t>P</a:t>
            </a:r>
            <a:r>
              <a:rPr lang="en-US" sz="3200" baseline="-25000" smtClean="0">
                <a:solidFill>
                  <a:srgbClr val="92D050"/>
                </a:solidFill>
              </a:rPr>
              <a:t>ideal</a:t>
            </a:r>
            <a:r>
              <a:rPr lang="en-US" sz="3200" smtClean="0">
                <a:solidFill>
                  <a:srgbClr val="92D050"/>
                </a:solidFill>
              </a:rPr>
              <a:t>V</a:t>
            </a:r>
            <a:r>
              <a:rPr lang="en-US" sz="3200" baseline="-25000" smtClean="0">
                <a:solidFill>
                  <a:srgbClr val="92D050"/>
                </a:solidFill>
              </a:rPr>
              <a:t>ideal</a:t>
            </a:r>
            <a:r>
              <a:rPr lang="en-US" sz="3200" smtClean="0">
                <a:solidFill>
                  <a:srgbClr val="92D050"/>
                </a:solidFill>
              </a:rPr>
              <a:t> = nRT</a:t>
            </a:r>
            <a:endParaRPr lang="th-TH" sz="3200">
              <a:solidFill>
                <a:srgbClr val="92D050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1187309" y="5209033"/>
            <a:ext cx="3374136" cy="7376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471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AE46E-8C66-461D-92AD-98B247D50DE8}" type="slidenum">
              <a:rPr lang="en-US"/>
              <a:pPr>
                <a:defRPr/>
              </a:pPr>
              <a:t>38</a:t>
            </a:fld>
            <a:endParaRPr lang="th-TH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2090738"/>
            <a:ext cx="8229600" cy="452596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b="1" smtClean="0"/>
              <a:t>	</a:t>
            </a:r>
            <a:endParaRPr lang="en-US" sz="4800" b="1" smtClean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75822" name="Rectangle 46"/>
          <p:cNvSpPr>
            <a:spLocks noChangeArrowheads="1"/>
          </p:cNvSpPr>
          <p:nvPr/>
        </p:nvSpPr>
        <p:spPr bwMode="auto">
          <a:xfrm>
            <a:off x="1008063" y="1420813"/>
            <a:ext cx="79295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h-TH" sz="3600">
                <a:effectLst>
                  <a:outerShdw blurRad="38100" dist="38100" dir="2700000" algn="tl">
                    <a:srgbClr val="000000"/>
                  </a:outerShdw>
                </a:effectLst>
                <a:latin typeface="Cordia New" pitchFamily="34" charset="-34"/>
                <a:cs typeface="Cordia New" pitchFamily="34" charset="-34"/>
              </a:rPr>
              <a:t>เมื่อเทียบกับสมการแก๊สอุดมคติ </a:t>
            </a:r>
          </a:p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250" name="Text Box 47"/>
          <p:cNvSpPr txBox="1">
            <a:spLocks noChangeArrowheads="1"/>
          </p:cNvSpPr>
          <p:nvPr/>
        </p:nvSpPr>
        <p:spPr bwMode="auto">
          <a:xfrm>
            <a:off x="947738" y="1743075"/>
            <a:ext cx="8196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Cordia New" pitchFamily="34" charset="-34"/>
                <a:cs typeface="Cordia New" pitchFamily="34" charset="-34"/>
              </a:rPr>
              <a:t>	 		</a:t>
            </a:r>
          </a:p>
        </p:txBody>
      </p:sp>
      <p:grpSp>
        <p:nvGrpSpPr>
          <p:cNvPr id="10251" name="Group 52"/>
          <p:cNvGrpSpPr>
            <a:grpSpLocks/>
          </p:cNvGrpSpPr>
          <p:nvPr/>
        </p:nvGrpSpPr>
        <p:grpSpPr bwMode="auto">
          <a:xfrm>
            <a:off x="2881313" y="2024063"/>
            <a:ext cx="2262187" cy="1114425"/>
            <a:chOff x="2737" y="2945"/>
            <a:chExt cx="1425" cy="702"/>
          </a:xfrm>
        </p:grpSpPr>
        <p:grpSp>
          <p:nvGrpSpPr>
            <p:cNvPr id="10271" name="Group 33"/>
            <p:cNvGrpSpPr>
              <a:grpSpLocks/>
            </p:cNvGrpSpPr>
            <p:nvPr/>
          </p:nvGrpSpPr>
          <p:grpSpPr bwMode="auto">
            <a:xfrm>
              <a:off x="2737" y="2966"/>
              <a:ext cx="722" cy="681"/>
              <a:chOff x="3408" y="2523"/>
              <a:chExt cx="722" cy="681"/>
            </a:xfrm>
          </p:grpSpPr>
          <p:sp>
            <p:nvSpPr>
              <p:cNvPr id="10277" name="Text Box 34"/>
              <p:cNvSpPr txBox="1">
                <a:spLocks noChangeArrowheads="1"/>
              </p:cNvSpPr>
              <p:nvPr/>
            </p:nvSpPr>
            <p:spPr bwMode="auto">
              <a:xfrm>
                <a:off x="3504" y="2523"/>
                <a:ext cx="52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latin typeface="Arial Narrow" pitchFamily="34" charset="0"/>
                  </a:rPr>
                  <a:t>nRT</a:t>
                </a:r>
              </a:p>
            </p:txBody>
          </p:sp>
          <p:sp>
            <p:nvSpPr>
              <p:cNvPr id="10278" name="Text Box 35"/>
              <p:cNvSpPr txBox="1">
                <a:spLocks noChangeArrowheads="1"/>
              </p:cNvSpPr>
              <p:nvPr/>
            </p:nvSpPr>
            <p:spPr bwMode="auto">
              <a:xfrm>
                <a:off x="3408" y="2839"/>
                <a:ext cx="72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latin typeface="Arial Narrow" pitchFamily="34" charset="0"/>
                  </a:rPr>
                  <a:t>(V-n</a:t>
                </a:r>
                <a:r>
                  <a:rPr lang="en-US" sz="3200" b="1">
                    <a:solidFill>
                      <a:srgbClr val="FF9966"/>
                    </a:solidFill>
                    <a:latin typeface="Arial Narrow" pitchFamily="34" charset="0"/>
                  </a:rPr>
                  <a:t>b</a:t>
                </a:r>
                <a:r>
                  <a:rPr lang="en-US" sz="3200" b="1">
                    <a:latin typeface="Arial Narrow" pitchFamily="34" charset="0"/>
                  </a:rPr>
                  <a:t>)</a:t>
                </a:r>
              </a:p>
            </p:txBody>
          </p:sp>
          <p:sp>
            <p:nvSpPr>
              <p:cNvPr id="10279" name="Line 36"/>
              <p:cNvSpPr>
                <a:spLocks noChangeShapeType="1"/>
              </p:cNvSpPr>
              <p:nvPr/>
            </p:nvSpPr>
            <p:spPr bwMode="auto">
              <a:xfrm>
                <a:off x="3456" y="285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0272" name="Group 41"/>
            <p:cNvGrpSpPr>
              <a:grpSpLocks/>
            </p:cNvGrpSpPr>
            <p:nvPr/>
          </p:nvGrpSpPr>
          <p:grpSpPr bwMode="auto">
            <a:xfrm>
              <a:off x="3628" y="2945"/>
              <a:ext cx="534" cy="681"/>
              <a:chOff x="2322" y="1204"/>
              <a:chExt cx="534" cy="681"/>
            </a:xfrm>
          </p:grpSpPr>
          <p:sp>
            <p:nvSpPr>
              <p:cNvPr id="10274" name="Text Box 42"/>
              <p:cNvSpPr txBox="1">
                <a:spLocks noChangeArrowheads="1"/>
              </p:cNvSpPr>
              <p:nvPr/>
            </p:nvSpPr>
            <p:spPr bwMode="auto">
              <a:xfrm>
                <a:off x="2418" y="1204"/>
                <a:ext cx="43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FF9966"/>
                    </a:solidFill>
                    <a:latin typeface="Arial Narrow" pitchFamily="34" charset="0"/>
                  </a:rPr>
                  <a:t>a</a:t>
                </a:r>
                <a:r>
                  <a:rPr lang="en-US" sz="3200" b="1">
                    <a:latin typeface="Arial Narrow" pitchFamily="34" charset="0"/>
                  </a:rPr>
                  <a:t>n</a:t>
                </a:r>
                <a:r>
                  <a:rPr lang="en-US" sz="3200" b="1" baseline="30000">
                    <a:latin typeface="Arial Narrow" pitchFamily="34" charset="0"/>
                  </a:rPr>
                  <a:t>2</a:t>
                </a:r>
              </a:p>
            </p:txBody>
          </p:sp>
          <p:sp>
            <p:nvSpPr>
              <p:cNvPr id="10275" name="Text Box 43"/>
              <p:cNvSpPr txBox="1">
                <a:spLocks noChangeArrowheads="1"/>
              </p:cNvSpPr>
              <p:nvPr/>
            </p:nvSpPr>
            <p:spPr bwMode="auto">
              <a:xfrm>
                <a:off x="2322" y="1520"/>
                <a:ext cx="507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latin typeface="Arial Narrow" pitchFamily="34" charset="0"/>
                  </a:rPr>
                  <a:t>   V</a:t>
                </a:r>
                <a:r>
                  <a:rPr lang="en-US" sz="3200" b="1" baseline="30000">
                    <a:latin typeface="Arial Narrow" pitchFamily="34" charset="0"/>
                  </a:rPr>
                  <a:t>2</a:t>
                </a:r>
              </a:p>
            </p:txBody>
          </p:sp>
          <p:sp>
            <p:nvSpPr>
              <p:cNvPr id="10276" name="Line 44"/>
              <p:cNvSpPr>
                <a:spLocks noChangeShapeType="1"/>
              </p:cNvSpPr>
              <p:nvPr/>
            </p:nvSpPr>
            <p:spPr bwMode="auto">
              <a:xfrm>
                <a:off x="2448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0273" name="Text Box 45"/>
            <p:cNvSpPr txBox="1">
              <a:spLocks noChangeArrowheads="1"/>
            </p:cNvSpPr>
            <p:nvPr/>
          </p:nvSpPr>
          <p:spPr bwMode="auto">
            <a:xfrm>
              <a:off x="3424" y="3055"/>
              <a:ext cx="29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>
                  <a:latin typeface="Arial Narrow" pitchFamily="34" charset="0"/>
                  <a:sym typeface="Symbol" pitchFamily="18" charset="2"/>
                </a:rPr>
                <a:t></a:t>
              </a:r>
            </a:p>
          </p:txBody>
        </p:sp>
      </p:grpSp>
      <p:grpSp>
        <p:nvGrpSpPr>
          <p:cNvPr id="10252" name="Group 73"/>
          <p:cNvGrpSpPr>
            <a:grpSpLocks/>
          </p:cNvGrpSpPr>
          <p:nvPr/>
        </p:nvGrpSpPr>
        <p:grpSpPr bwMode="auto">
          <a:xfrm>
            <a:off x="995363" y="2944815"/>
            <a:ext cx="1235075" cy="801688"/>
            <a:chOff x="957" y="1758"/>
            <a:chExt cx="778" cy="505"/>
          </a:xfrm>
        </p:grpSpPr>
        <p:sp>
          <p:nvSpPr>
            <p:cNvPr id="10269" name="Text Box 50"/>
            <p:cNvSpPr txBox="1">
              <a:spLocks noChangeArrowheads="1"/>
            </p:cNvSpPr>
            <p:nvPr/>
          </p:nvSpPr>
          <p:spPr bwMode="auto">
            <a:xfrm>
              <a:off x="957" y="1972"/>
              <a:ext cx="7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h-TH" sz="2400" b="1" i="1">
                  <a:solidFill>
                    <a:srgbClr val="FFFF00"/>
                  </a:solidFill>
                  <a:latin typeface="TH SarabunPSK" pitchFamily="34" charset="-34"/>
                  <a:cs typeface="TH SarabunPSK" pitchFamily="34" charset="-34"/>
                </a:rPr>
                <a:t>ความดันจริง</a:t>
              </a:r>
              <a:endParaRPr lang="en-US" sz="2400" b="1" i="1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270" name="Line 53"/>
            <p:cNvSpPr>
              <a:spLocks noChangeShapeType="1"/>
            </p:cNvSpPr>
            <p:nvPr/>
          </p:nvSpPr>
          <p:spPr bwMode="auto">
            <a:xfrm flipV="1">
              <a:off x="1413" y="1758"/>
              <a:ext cx="95" cy="23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0253" name="Group 74"/>
          <p:cNvGrpSpPr>
            <a:grpSpLocks/>
          </p:cNvGrpSpPr>
          <p:nvPr/>
        </p:nvGrpSpPr>
        <p:grpSpPr bwMode="auto">
          <a:xfrm>
            <a:off x="2930525" y="3151188"/>
            <a:ext cx="1570038" cy="1071562"/>
            <a:chOff x="2176" y="1888"/>
            <a:chExt cx="989" cy="675"/>
          </a:xfrm>
        </p:grpSpPr>
        <p:sp>
          <p:nvSpPr>
            <p:cNvPr id="10267" name="Text Box 49"/>
            <p:cNvSpPr txBox="1">
              <a:spLocks noChangeArrowheads="1"/>
            </p:cNvSpPr>
            <p:nvPr/>
          </p:nvSpPr>
          <p:spPr bwMode="auto">
            <a:xfrm>
              <a:off x="2176" y="2101"/>
              <a:ext cx="989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th-TH" sz="2400" b="1" i="1">
                  <a:solidFill>
                    <a:srgbClr val="99FF33"/>
                  </a:solidFill>
                  <a:latin typeface="TH SarabunPSK" pitchFamily="34" charset="-34"/>
                  <a:cs typeface="TH SarabunPSK" pitchFamily="34" charset="-34"/>
                </a:rPr>
                <a:t>ความดันจากกฎของแก๊ส</a:t>
              </a:r>
              <a:endParaRPr lang="en-US" sz="2400" b="1" i="1">
                <a:solidFill>
                  <a:srgbClr val="99FF33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268" name="Line 54"/>
            <p:cNvSpPr>
              <a:spLocks noChangeShapeType="1"/>
            </p:cNvSpPr>
            <p:nvPr/>
          </p:nvSpPr>
          <p:spPr bwMode="auto">
            <a:xfrm flipV="1">
              <a:off x="2544" y="1888"/>
              <a:ext cx="0" cy="220"/>
            </a:xfrm>
            <a:prstGeom prst="line">
              <a:avLst/>
            </a:prstGeom>
            <a:noFill/>
            <a:ln w="28575">
              <a:solidFill>
                <a:srgbClr val="99FF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0254" name="Group 75"/>
          <p:cNvGrpSpPr>
            <a:grpSpLocks/>
          </p:cNvGrpSpPr>
          <p:nvPr/>
        </p:nvGrpSpPr>
        <p:grpSpPr bwMode="auto">
          <a:xfrm>
            <a:off x="4356100" y="2989263"/>
            <a:ext cx="1744663" cy="976312"/>
            <a:chOff x="3074" y="1786"/>
            <a:chExt cx="1099" cy="615"/>
          </a:xfrm>
        </p:grpSpPr>
        <p:sp>
          <p:nvSpPr>
            <p:cNvPr id="10265" name="Text Box 51"/>
            <p:cNvSpPr txBox="1">
              <a:spLocks noChangeArrowheads="1"/>
            </p:cNvSpPr>
            <p:nvPr/>
          </p:nvSpPr>
          <p:spPr bwMode="auto">
            <a:xfrm>
              <a:off x="3074" y="1939"/>
              <a:ext cx="1099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th-TH" sz="2400" b="1" i="1">
                  <a:solidFill>
                    <a:srgbClr val="66FFFF"/>
                  </a:solidFill>
                  <a:latin typeface="TH SarabunPSK" pitchFamily="34" charset="-34"/>
                  <a:cs typeface="TH SarabunPSK" pitchFamily="34" charset="-34"/>
                </a:rPr>
                <a:t>ผลของแรงระหว่างโมเลกุล</a:t>
              </a:r>
              <a:endParaRPr lang="en-US" sz="2400" b="1" i="1">
                <a:solidFill>
                  <a:srgbClr val="66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266" name="Line 55"/>
            <p:cNvSpPr>
              <a:spLocks noChangeShapeType="1"/>
            </p:cNvSpPr>
            <p:nvPr/>
          </p:nvSpPr>
          <p:spPr bwMode="auto">
            <a:xfrm flipH="1" flipV="1">
              <a:off x="3517" y="1786"/>
              <a:ext cx="79" cy="194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0255" name="Rectangle 66"/>
          <p:cNvSpPr>
            <a:spLocks noChangeArrowheads="1"/>
          </p:cNvSpPr>
          <p:nvPr/>
        </p:nvSpPr>
        <p:spPr bwMode="auto">
          <a:xfrm>
            <a:off x="1858963" y="2225675"/>
            <a:ext cx="8207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latin typeface="Cordia New" pitchFamily="34" charset="-34"/>
                <a:cs typeface="Cordia New" pitchFamily="34" charset="-34"/>
              </a:rPr>
              <a:t>P =</a:t>
            </a:r>
            <a:endParaRPr lang="th-TH" sz="4800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5844" name="Rectangle 6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mtClean="0">
                <a:solidFill>
                  <a:srgbClr val="FFFF00"/>
                </a:solidFill>
              </a:rPr>
              <a:t>สมการแวนเดอร์วาลส์ (</a:t>
            </a:r>
            <a:r>
              <a:rPr lang="en-US" smtClean="0">
                <a:solidFill>
                  <a:srgbClr val="FFFF00"/>
                </a:solidFill>
              </a:rPr>
              <a:t>Van de Waals)</a:t>
            </a:r>
            <a:endParaRPr lang="th-TH" smtClean="0">
              <a:solidFill>
                <a:srgbClr val="FFFF00"/>
              </a:solidFill>
            </a:endParaRPr>
          </a:p>
        </p:txBody>
      </p:sp>
      <p:grpSp>
        <p:nvGrpSpPr>
          <p:cNvPr id="10257" name="Group 78"/>
          <p:cNvGrpSpPr>
            <a:grpSpLocks/>
          </p:cNvGrpSpPr>
          <p:nvPr/>
        </p:nvGrpSpPr>
        <p:grpSpPr bwMode="auto">
          <a:xfrm>
            <a:off x="1141413" y="4284663"/>
            <a:ext cx="4662487" cy="1169987"/>
            <a:chOff x="816" y="2670"/>
            <a:chExt cx="2937" cy="737"/>
          </a:xfrm>
        </p:grpSpPr>
        <p:grpSp>
          <p:nvGrpSpPr>
            <p:cNvPr id="10259" name="Group 76"/>
            <p:cNvGrpSpPr>
              <a:grpSpLocks/>
            </p:cNvGrpSpPr>
            <p:nvPr/>
          </p:nvGrpSpPr>
          <p:grpSpPr bwMode="auto">
            <a:xfrm>
              <a:off x="954" y="2670"/>
              <a:ext cx="2700" cy="737"/>
              <a:chOff x="954" y="2670"/>
              <a:chExt cx="2700" cy="737"/>
            </a:xfrm>
          </p:grpSpPr>
          <p:sp>
            <p:nvSpPr>
              <p:cNvPr id="10261" name="Text Box 69"/>
              <p:cNvSpPr txBox="1">
                <a:spLocks noChangeArrowheads="1"/>
              </p:cNvSpPr>
              <p:nvPr/>
            </p:nvSpPr>
            <p:spPr bwMode="auto">
              <a:xfrm>
                <a:off x="1514" y="2670"/>
                <a:ext cx="47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rgbClr val="FF9966"/>
                    </a:solidFill>
                    <a:latin typeface="Arial Narrow" pitchFamily="34" charset="0"/>
                  </a:rPr>
                  <a:t>a</a:t>
                </a:r>
                <a:r>
                  <a:rPr lang="en-US" sz="3600" b="1">
                    <a:latin typeface="Arial Narrow" pitchFamily="34" charset="0"/>
                  </a:rPr>
                  <a:t>n</a:t>
                </a:r>
                <a:r>
                  <a:rPr lang="en-US" sz="3600" b="1" baseline="30000">
                    <a:latin typeface="Arial Narrow" pitchFamily="34" charset="0"/>
                  </a:rPr>
                  <a:t>2</a:t>
                </a:r>
              </a:p>
            </p:txBody>
          </p:sp>
          <p:sp>
            <p:nvSpPr>
              <p:cNvPr id="10262" name="Text Box 70"/>
              <p:cNvSpPr txBox="1">
                <a:spLocks noChangeArrowheads="1"/>
              </p:cNvSpPr>
              <p:nvPr/>
            </p:nvSpPr>
            <p:spPr bwMode="auto">
              <a:xfrm>
                <a:off x="1390" y="3003"/>
                <a:ext cx="56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latin typeface="Arial Narrow" pitchFamily="34" charset="0"/>
                  </a:rPr>
                  <a:t>   V</a:t>
                </a:r>
                <a:r>
                  <a:rPr lang="en-US" sz="3600" b="1" baseline="30000">
                    <a:latin typeface="Arial Narrow" pitchFamily="34" charset="0"/>
                  </a:rPr>
                  <a:t>2</a:t>
                </a:r>
              </a:p>
            </p:txBody>
          </p:sp>
          <p:sp>
            <p:nvSpPr>
              <p:cNvPr id="10263" name="Line 71"/>
              <p:cNvSpPr>
                <a:spLocks noChangeShapeType="1"/>
              </p:cNvSpPr>
              <p:nvPr/>
            </p:nvSpPr>
            <p:spPr bwMode="auto">
              <a:xfrm>
                <a:off x="1598" y="3031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264" name="Rectangle 72"/>
              <p:cNvSpPr>
                <a:spLocks noChangeArrowheads="1"/>
              </p:cNvSpPr>
              <p:nvPr/>
            </p:nvSpPr>
            <p:spPr bwMode="auto">
              <a:xfrm>
                <a:off x="954" y="2863"/>
                <a:ext cx="270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latin typeface="Arial Narrow" pitchFamily="34" charset="0"/>
                  </a:rPr>
                  <a:t>( P  +       ) (V  -  n</a:t>
                </a:r>
                <a:r>
                  <a:rPr lang="en-US" sz="3200" b="1">
                    <a:solidFill>
                      <a:srgbClr val="FF9966"/>
                    </a:solidFill>
                    <a:latin typeface="Arial Narrow" pitchFamily="34" charset="0"/>
                  </a:rPr>
                  <a:t>b</a:t>
                </a:r>
                <a:r>
                  <a:rPr lang="en-US" sz="3200" b="1">
                    <a:latin typeface="Arial Narrow" pitchFamily="34" charset="0"/>
                  </a:rPr>
                  <a:t>) =  nRT</a:t>
                </a:r>
              </a:p>
            </p:txBody>
          </p:sp>
        </p:grpSp>
        <p:sp>
          <p:nvSpPr>
            <p:cNvPr id="10260" name="AutoShape 77"/>
            <p:cNvSpPr>
              <a:spLocks noChangeArrowheads="1"/>
            </p:cNvSpPr>
            <p:nvPr/>
          </p:nvSpPr>
          <p:spPr bwMode="auto">
            <a:xfrm>
              <a:off x="816" y="2709"/>
              <a:ext cx="2937" cy="67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75855" name="Rectangle 79"/>
          <p:cNvSpPr>
            <a:spLocks noChangeArrowheads="1"/>
          </p:cNvSpPr>
          <p:nvPr/>
        </p:nvSpPr>
        <p:spPr bwMode="auto">
          <a:xfrm>
            <a:off x="1116013" y="5505450"/>
            <a:ext cx="4589462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a</a:t>
            </a:r>
            <a:r>
              <a:rPr lang="en-US" sz="28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en-US" sz="28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b</a:t>
            </a:r>
            <a:r>
              <a:rPr lang="th-TH" sz="28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คือ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ค่าคงที่แวนเดอร</a:t>
            </a:r>
            <a:r>
              <a:rPr lang="th-TH" sz="280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์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วาลส์ เป็นค่าที่ได้จากการทดลอง</a:t>
            </a:r>
          </a:p>
        </p:txBody>
      </p:sp>
      <p:graphicFrame>
        <p:nvGraphicFramePr>
          <p:cNvPr id="10242" name="Object 80"/>
          <p:cNvGraphicFramePr>
            <a:graphicFrameLocks noChangeAspect="1"/>
          </p:cNvGraphicFramePr>
          <p:nvPr/>
        </p:nvGraphicFramePr>
        <p:xfrm>
          <a:off x="6015038" y="1933575"/>
          <a:ext cx="2857500" cy="388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Bitmap Image" r:id="rId3" imgW="5315692" imgH="8287907" progId="PBrush">
                  <p:embed/>
                </p:oleObj>
              </mc:Choice>
              <mc:Fallback>
                <p:oleObj name="Bitmap Image" r:id="rId3" imgW="5315692" imgH="8287907" progId="PBrush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038" y="1933575"/>
                        <a:ext cx="2857500" cy="3887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6A759-07DA-4071-85CB-2A699830B0CF}" type="slidenum">
              <a:rPr lang="en-US"/>
              <a:pPr>
                <a:defRPr/>
              </a:pPr>
              <a:t>39</a:t>
            </a:fld>
            <a:endParaRPr lang="th-TH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352550"/>
            <a:ext cx="8142288" cy="4743450"/>
          </a:xfrm>
        </p:spPr>
        <p:txBody>
          <a:bodyPr/>
          <a:lstStyle/>
          <a:p>
            <a:pPr marL="981075" indent="-981075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3600" b="1" smtClean="0">
                <a:solidFill>
                  <a:srgbClr val="FFFF00"/>
                </a:solidFill>
              </a:rPr>
              <a:t>Ex 10.</a:t>
            </a:r>
            <a:r>
              <a:rPr lang="en-US" sz="3600" smtClean="0"/>
              <a:t> แก๊ส NH</a:t>
            </a:r>
            <a:r>
              <a:rPr lang="en-US" sz="3600" baseline="-25000" smtClean="0"/>
              <a:t>3</a:t>
            </a:r>
            <a:r>
              <a:rPr lang="en-US" sz="3600" smtClean="0"/>
              <a:t> 3.50 mol มีปริมาตร 5.20 L ที่ 47</a:t>
            </a:r>
            <a:r>
              <a:rPr lang="en-US" sz="3600" baseline="30000" smtClean="0"/>
              <a:t>o</a:t>
            </a:r>
            <a:r>
              <a:rPr lang="en-US" sz="3600" smtClean="0"/>
              <a:t>C จงคำนวณหาความดันของแก๊สนี้ในหน่วย atm โดยใช้ </a:t>
            </a:r>
          </a:p>
          <a:p>
            <a:pPr marL="1693863" lvl="1" indent="-533400" eaLnBrk="1" hangingPunct="1">
              <a:buFont typeface="Wingdings" pitchFamily="2" charset="2"/>
              <a:buAutoNum type="thaiAlphaParenBoth"/>
              <a:defRPr/>
            </a:pPr>
            <a:r>
              <a:rPr lang="en-US" sz="3200" smtClean="0"/>
              <a:t>สมการแก๊สสมบูรณ์แบบ</a:t>
            </a:r>
          </a:p>
          <a:p>
            <a:pPr marL="1693863" lvl="1" indent="-533400" eaLnBrk="1" hangingPunct="1">
              <a:buFont typeface="Wingdings" pitchFamily="2" charset="2"/>
              <a:buAutoNum type="thaiAlphaParenBoth"/>
              <a:defRPr/>
            </a:pPr>
            <a:r>
              <a:rPr lang="en-US" sz="3200" smtClean="0"/>
              <a:t>สมการแวนเดอร์วาลส์ 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446588" y="3719513"/>
            <a:ext cx="3922712" cy="966787"/>
            <a:chOff x="2801" y="2343"/>
            <a:chExt cx="2471" cy="609"/>
          </a:xfrm>
        </p:grpSpPr>
        <p:sp>
          <p:nvSpPr>
            <p:cNvPr id="59409" name="Text Box 5"/>
            <p:cNvSpPr txBox="1">
              <a:spLocks noChangeArrowheads="1"/>
            </p:cNvSpPr>
            <p:nvPr/>
          </p:nvSpPr>
          <p:spPr bwMode="auto">
            <a:xfrm>
              <a:off x="2801" y="2343"/>
              <a:ext cx="2471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"/>
                </a:spcBef>
                <a:tabLst>
                  <a:tab pos="357188" algn="l"/>
                  <a:tab pos="893763" algn="l"/>
                  <a:tab pos="1976438" algn="l"/>
                </a:tabLst>
              </a:pPr>
              <a:r>
                <a:rPr lang="en-US" sz="2800" b="1">
                  <a:solidFill>
                    <a:srgbClr val="66FFFF"/>
                  </a:solidFill>
                  <a:latin typeface="Arial Narrow" pitchFamily="34" charset="0"/>
                </a:rPr>
                <a:t>P</a:t>
              </a:r>
              <a:r>
                <a:rPr lang="en-US" sz="2800" b="1" baseline="-25000">
                  <a:solidFill>
                    <a:srgbClr val="66FFFF"/>
                  </a:solidFill>
                  <a:latin typeface="Arial Narrow" pitchFamily="34" charset="0"/>
                </a:rPr>
                <a:t>VDW</a:t>
              </a:r>
              <a:r>
                <a:rPr lang="en-US" sz="2800" b="1">
                  <a:solidFill>
                    <a:srgbClr val="66FFFF"/>
                  </a:solidFill>
                  <a:latin typeface="Arial Narrow" pitchFamily="34" charset="0"/>
                </a:rPr>
                <a:t> =  nRT  –  an</a:t>
              </a:r>
              <a:r>
                <a:rPr lang="en-US" sz="2800" b="1" baseline="30000">
                  <a:solidFill>
                    <a:srgbClr val="66FFFF"/>
                  </a:solidFill>
                  <a:latin typeface="Arial Narrow" pitchFamily="34" charset="0"/>
                </a:rPr>
                <a:t>2</a:t>
              </a:r>
            </a:p>
            <a:p>
              <a:pPr>
                <a:spcBef>
                  <a:spcPct val="5000"/>
                </a:spcBef>
                <a:tabLst>
                  <a:tab pos="357188" algn="l"/>
                  <a:tab pos="893763" algn="l"/>
                  <a:tab pos="1976438" algn="l"/>
                </a:tabLst>
              </a:pPr>
              <a:r>
                <a:rPr lang="en-US" sz="2800" b="1">
                  <a:solidFill>
                    <a:srgbClr val="66FFFF"/>
                  </a:solidFill>
                  <a:latin typeface="Arial Narrow" pitchFamily="34" charset="0"/>
                </a:rPr>
                <a:t>		  (V-nb)	  V</a:t>
              </a:r>
              <a:r>
                <a:rPr lang="en-US" sz="2800" b="1" baseline="30000">
                  <a:solidFill>
                    <a:srgbClr val="66FFFF"/>
                  </a:solidFill>
                  <a:latin typeface="Arial Narrow" pitchFamily="34" charset="0"/>
                </a:rPr>
                <a:t>2</a:t>
              </a:r>
            </a:p>
          </p:txBody>
        </p:sp>
        <p:sp>
          <p:nvSpPr>
            <p:cNvPr id="59410" name="Line 6"/>
            <p:cNvSpPr>
              <a:spLocks noChangeShapeType="1"/>
            </p:cNvSpPr>
            <p:nvPr/>
          </p:nvSpPr>
          <p:spPr bwMode="auto">
            <a:xfrm>
              <a:off x="3490" y="2634"/>
              <a:ext cx="510" cy="0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9411" name="Line 7"/>
            <p:cNvSpPr>
              <a:spLocks noChangeShapeType="1"/>
            </p:cNvSpPr>
            <p:nvPr/>
          </p:nvSpPr>
          <p:spPr bwMode="auto">
            <a:xfrm>
              <a:off x="4175" y="2637"/>
              <a:ext cx="285" cy="0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59398" name="Text Box 8"/>
          <p:cNvSpPr txBox="1">
            <a:spLocks noChangeArrowheads="1"/>
          </p:cNvSpPr>
          <p:nvPr/>
        </p:nvSpPr>
        <p:spPr bwMode="auto">
          <a:xfrm>
            <a:off x="5335588" y="3241675"/>
            <a:ext cx="3727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FF00"/>
                </a:solidFill>
                <a:latin typeface="Arial Narrow" pitchFamily="34" charset="0"/>
              </a:rPr>
              <a:t>a = 4.17 atm L</a:t>
            </a:r>
            <a:r>
              <a:rPr lang="en-US" sz="2000" i="1" baseline="30000">
                <a:solidFill>
                  <a:srgbClr val="FFFF00"/>
                </a:solidFill>
                <a:latin typeface="Arial Narrow" pitchFamily="34" charset="0"/>
              </a:rPr>
              <a:t>3</a:t>
            </a:r>
            <a:r>
              <a:rPr lang="en-US" sz="2000" i="1">
                <a:solidFill>
                  <a:srgbClr val="FFFF00"/>
                </a:solidFill>
                <a:latin typeface="Arial Narrow" pitchFamily="34" charset="0"/>
              </a:rPr>
              <a:t>/mol</a:t>
            </a:r>
            <a:r>
              <a:rPr lang="en-US" sz="2000" i="1" baseline="30000">
                <a:solidFill>
                  <a:srgbClr val="FFFF00"/>
                </a:solidFill>
                <a:latin typeface="Arial Narrow" pitchFamily="34" charset="0"/>
              </a:rPr>
              <a:t>2</a:t>
            </a:r>
            <a:r>
              <a:rPr lang="en-US" sz="2000" i="1">
                <a:solidFill>
                  <a:srgbClr val="FFFF00"/>
                </a:solidFill>
                <a:latin typeface="Arial Narrow" pitchFamily="34" charset="0"/>
              </a:rPr>
              <a:t>  b = 0.0371 L/mol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389063" y="3716338"/>
            <a:ext cx="2679700" cy="946150"/>
            <a:chOff x="524" y="2315"/>
            <a:chExt cx="1688" cy="596"/>
          </a:xfrm>
        </p:grpSpPr>
        <p:sp>
          <p:nvSpPr>
            <p:cNvPr id="59407" name="Text Box 11"/>
            <p:cNvSpPr txBox="1">
              <a:spLocks noChangeArrowheads="1"/>
            </p:cNvSpPr>
            <p:nvPr/>
          </p:nvSpPr>
          <p:spPr bwMode="auto">
            <a:xfrm>
              <a:off x="524" y="2315"/>
              <a:ext cx="168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"/>
                </a:spcBef>
                <a:tabLst>
                  <a:tab pos="357188" algn="l"/>
                  <a:tab pos="893763" algn="l"/>
                  <a:tab pos="1976438" algn="l"/>
                </a:tabLst>
              </a:pPr>
              <a:r>
                <a:rPr lang="en-US" sz="2800" b="1">
                  <a:solidFill>
                    <a:srgbClr val="66FFFF"/>
                  </a:solidFill>
                  <a:latin typeface="Arial Narrow" pitchFamily="34" charset="0"/>
                </a:rPr>
                <a:t>P</a:t>
              </a:r>
              <a:r>
                <a:rPr lang="en-US" sz="2800" b="1" baseline="-25000">
                  <a:solidFill>
                    <a:srgbClr val="66FFFF"/>
                  </a:solidFill>
                  <a:latin typeface="Arial Narrow" pitchFamily="34" charset="0"/>
                </a:rPr>
                <a:t>ideal gas</a:t>
              </a:r>
              <a:r>
                <a:rPr lang="en-US" sz="2800" b="1">
                  <a:solidFill>
                    <a:srgbClr val="66FFFF"/>
                  </a:solidFill>
                  <a:latin typeface="Arial Narrow" pitchFamily="34" charset="0"/>
                </a:rPr>
                <a:t> =   nRT  </a:t>
              </a:r>
              <a:br>
                <a:rPr lang="en-US" sz="2800" b="1">
                  <a:solidFill>
                    <a:srgbClr val="66FFFF"/>
                  </a:solidFill>
                  <a:latin typeface="Arial Narrow" pitchFamily="34" charset="0"/>
                </a:rPr>
              </a:br>
              <a:r>
                <a:rPr lang="en-US" sz="2800" b="1">
                  <a:solidFill>
                    <a:srgbClr val="66FFFF"/>
                  </a:solidFill>
                  <a:latin typeface="Arial Narrow" pitchFamily="34" charset="0"/>
                </a:rPr>
                <a:t> 		          V</a:t>
              </a:r>
              <a:endParaRPr lang="en-US" sz="2800" b="1" baseline="30000">
                <a:solidFill>
                  <a:srgbClr val="66FFFF"/>
                </a:solidFill>
                <a:latin typeface="Arial Narrow" pitchFamily="34" charset="0"/>
              </a:endParaRPr>
            </a:p>
          </p:txBody>
        </p:sp>
        <p:sp>
          <p:nvSpPr>
            <p:cNvPr id="59408" name="Line 13"/>
            <p:cNvSpPr>
              <a:spLocks noChangeShapeType="1"/>
            </p:cNvSpPr>
            <p:nvPr/>
          </p:nvSpPr>
          <p:spPr bwMode="auto">
            <a:xfrm>
              <a:off x="1573" y="2595"/>
              <a:ext cx="338" cy="0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73050" y="4634597"/>
            <a:ext cx="5634038" cy="822325"/>
            <a:chOff x="167" y="3035"/>
            <a:chExt cx="3549" cy="518"/>
          </a:xfrm>
        </p:grpSpPr>
        <p:sp>
          <p:nvSpPr>
            <p:cNvPr id="59405" name="Text Box 16"/>
            <p:cNvSpPr txBox="1">
              <a:spLocks noChangeArrowheads="1"/>
            </p:cNvSpPr>
            <p:nvPr/>
          </p:nvSpPr>
          <p:spPr bwMode="auto">
            <a:xfrm>
              <a:off x="167" y="3035"/>
              <a:ext cx="354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"/>
                </a:spcBef>
                <a:tabLst>
                  <a:tab pos="357188" algn="l"/>
                  <a:tab pos="893763" algn="l"/>
                  <a:tab pos="1976438" algn="l"/>
                </a:tabLst>
              </a:pPr>
              <a:r>
                <a:rPr lang="en-US" sz="2400">
                  <a:solidFill>
                    <a:srgbClr val="FFFF00"/>
                  </a:solidFill>
                  <a:latin typeface="Arial Narrow" pitchFamily="34" charset="0"/>
                </a:rPr>
                <a:t>P</a:t>
              </a:r>
              <a:r>
                <a:rPr lang="en-US" sz="2400" baseline="-25000">
                  <a:solidFill>
                    <a:srgbClr val="FFFF00"/>
                  </a:solidFill>
                  <a:latin typeface="Arial Narrow" pitchFamily="34" charset="0"/>
                </a:rPr>
                <a:t>ideal gas</a:t>
              </a:r>
              <a:r>
                <a:rPr lang="en-US" sz="2400">
                  <a:solidFill>
                    <a:srgbClr val="FFFF00"/>
                  </a:solidFill>
                  <a:latin typeface="Arial Narrow" pitchFamily="34" charset="0"/>
                </a:rPr>
                <a:t>	=   3.5 mol x 0.083 L atm 320.15 K  </a:t>
              </a:r>
              <a:br>
                <a:rPr lang="en-US" sz="2400">
                  <a:solidFill>
                    <a:srgbClr val="FFFF00"/>
                  </a:solidFill>
                  <a:latin typeface="Arial Narrow" pitchFamily="34" charset="0"/>
                </a:rPr>
              </a:br>
              <a:r>
                <a:rPr lang="en-US" sz="2400">
                  <a:solidFill>
                    <a:srgbClr val="FFFF00"/>
                  </a:solidFill>
                  <a:latin typeface="Arial Narrow" pitchFamily="34" charset="0"/>
                </a:rPr>
                <a:t> 		             5.20 L        mol K</a:t>
              </a:r>
              <a:endParaRPr lang="en-US" sz="2400" baseline="30000">
                <a:solidFill>
                  <a:srgbClr val="FFFF00"/>
                </a:solidFill>
                <a:latin typeface="Arial Narrow" pitchFamily="34" charset="0"/>
              </a:endParaRPr>
            </a:p>
          </p:txBody>
        </p:sp>
        <p:sp>
          <p:nvSpPr>
            <p:cNvPr id="59406" name="Line 17"/>
            <p:cNvSpPr>
              <a:spLocks noChangeShapeType="1"/>
            </p:cNvSpPr>
            <p:nvPr/>
          </p:nvSpPr>
          <p:spPr bwMode="auto">
            <a:xfrm>
              <a:off x="1015" y="3273"/>
              <a:ext cx="2173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76225" y="5421997"/>
            <a:ext cx="8767763" cy="841375"/>
            <a:chOff x="237" y="3552"/>
            <a:chExt cx="5523" cy="530"/>
          </a:xfrm>
        </p:grpSpPr>
        <p:sp>
          <p:nvSpPr>
            <p:cNvPr id="59402" name="Text Box 19"/>
            <p:cNvSpPr txBox="1">
              <a:spLocks noChangeArrowheads="1"/>
            </p:cNvSpPr>
            <p:nvPr/>
          </p:nvSpPr>
          <p:spPr bwMode="auto">
            <a:xfrm>
              <a:off x="237" y="3552"/>
              <a:ext cx="5523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"/>
                </a:spcBef>
                <a:tabLst>
                  <a:tab pos="357188" algn="l"/>
                  <a:tab pos="893763" algn="l"/>
                  <a:tab pos="1976438" algn="l"/>
                </a:tabLst>
              </a:pPr>
              <a:r>
                <a:rPr lang="en-US" sz="2400">
                  <a:solidFill>
                    <a:srgbClr val="FFFF00"/>
                  </a:solidFill>
                  <a:latin typeface="Arial Narrow" pitchFamily="34" charset="0"/>
                </a:rPr>
                <a:t>P</a:t>
              </a:r>
              <a:r>
                <a:rPr lang="en-US" sz="2400" baseline="-25000">
                  <a:solidFill>
                    <a:srgbClr val="FFFF00"/>
                  </a:solidFill>
                  <a:latin typeface="Arial Narrow" pitchFamily="34" charset="0"/>
                </a:rPr>
                <a:t>VDW</a:t>
              </a:r>
              <a:r>
                <a:rPr lang="en-US" sz="2400">
                  <a:solidFill>
                    <a:srgbClr val="FFFF00"/>
                  </a:solidFill>
                  <a:latin typeface="Arial Narrow" pitchFamily="34" charset="0"/>
                </a:rPr>
                <a:t> = 3.5 mol x 0.083 L atm K</a:t>
              </a:r>
              <a:r>
                <a:rPr lang="en-US" sz="2400" baseline="30000">
                  <a:solidFill>
                    <a:srgbClr val="FFFF00"/>
                  </a:solidFill>
                  <a:latin typeface="Arial Narrow" pitchFamily="34" charset="0"/>
                </a:rPr>
                <a:t>-1</a:t>
              </a:r>
              <a:r>
                <a:rPr lang="en-US" sz="2400">
                  <a:solidFill>
                    <a:srgbClr val="FFFF00"/>
                  </a:solidFill>
                  <a:latin typeface="Arial Narrow" pitchFamily="34" charset="0"/>
                </a:rPr>
                <a:t> mol</a:t>
              </a:r>
              <a:r>
                <a:rPr lang="en-US" sz="2400" baseline="30000">
                  <a:solidFill>
                    <a:srgbClr val="FFFF00"/>
                  </a:solidFill>
                  <a:latin typeface="Arial Narrow" pitchFamily="34" charset="0"/>
                </a:rPr>
                <a:t>-1</a:t>
              </a:r>
              <a:r>
                <a:rPr lang="en-US" sz="2400">
                  <a:solidFill>
                    <a:srgbClr val="FFFF00"/>
                  </a:solidFill>
                  <a:latin typeface="Arial Narrow" pitchFamily="34" charset="0"/>
                </a:rPr>
                <a:t> x 320.15 K  –  4.17 atm L</a:t>
              </a:r>
              <a:r>
                <a:rPr lang="en-US" sz="2400" baseline="30000">
                  <a:solidFill>
                    <a:srgbClr val="FFFF00"/>
                  </a:solidFill>
                  <a:latin typeface="Arial Narrow" pitchFamily="34" charset="0"/>
                </a:rPr>
                <a:t>3</a:t>
              </a:r>
              <a:r>
                <a:rPr lang="en-US" sz="2400">
                  <a:solidFill>
                    <a:srgbClr val="FFFF00"/>
                  </a:solidFill>
                  <a:latin typeface="Arial Narrow" pitchFamily="34" charset="0"/>
                </a:rPr>
                <a:t> x 3.5</a:t>
              </a:r>
              <a:r>
                <a:rPr lang="en-US" sz="2400" baseline="30000">
                  <a:solidFill>
                    <a:srgbClr val="FFFF00"/>
                  </a:solidFill>
                  <a:latin typeface="Arial Narrow" pitchFamily="34" charset="0"/>
                </a:rPr>
                <a:t>2 </a:t>
              </a:r>
              <a:r>
                <a:rPr lang="en-US" sz="2400">
                  <a:solidFill>
                    <a:srgbClr val="FFFF00"/>
                  </a:solidFill>
                  <a:latin typeface="Arial Narrow" pitchFamily="34" charset="0"/>
                </a:rPr>
                <a:t>mol</a:t>
              </a:r>
              <a:r>
                <a:rPr lang="en-US" sz="2400" baseline="30000">
                  <a:solidFill>
                    <a:srgbClr val="FFFF00"/>
                  </a:solidFill>
                  <a:latin typeface="Arial Narrow" pitchFamily="34" charset="0"/>
                </a:rPr>
                <a:t>2</a:t>
              </a:r>
            </a:p>
            <a:p>
              <a:pPr>
                <a:spcBef>
                  <a:spcPct val="5000"/>
                </a:spcBef>
                <a:tabLst>
                  <a:tab pos="357188" algn="l"/>
                  <a:tab pos="893763" algn="l"/>
                  <a:tab pos="1976438" algn="l"/>
                </a:tabLst>
              </a:pPr>
              <a:r>
                <a:rPr lang="en-US" sz="2400">
                  <a:solidFill>
                    <a:srgbClr val="FFFF00"/>
                  </a:solidFill>
                  <a:latin typeface="Arial Narrow" pitchFamily="34" charset="0"/>
                </a:rPr>
                <a:t>	              (5.20 L</a:t>
              </a:r>
              <a:r>
                <a:rPr lang="en-US" sz="2400">
                  <a:solidFill>
                    <a:srgbClr val="FFFF00"/>
                  </a:solidFill>
                </a:rPr>
                <a:t>–</a:t>
              </a:r>
              <a:r>
                <a:rPr lang="en-US" sz="2400">
                  <a:solidFill>
                    <a:srgbClr val="FFFF00"/>
                  </a:solidFill>
                  <a:latin typeface="Arial Narrow" pitchFamily="34" charset="0"/>
                </a:rPr>
                <a:t>3.5 mol x 0.0371 L mol</a:t>
              </a:r>
              <a:r>
                <a:rPr lang="en-US" sz="2400" baseline="30000">
                  <a:solidFill>
                    <a:srgbClr val="FFFF00"/>
                  </a:solidFill>
                  <a:latin typeface="Arial Narrow" pitchFamily="34" charset="0"/>
                </a:rPr>
                <a:t>-1</a:t>
              </a:r>
              <a:r>
                <a:rPr lang="en-US" sz="2400">
                  <a:solidFill>
                    <a:srgbClr val="FFFF00"/>
                  </a:solidFill>
                  <a:latin typeface="Arial Narrow" pitchFamily="34" charset="0"/>
                </a:rPr>
                <a:t>)	                  mol</a:t>
              </a:r>
              <a:r>
                <a:rPr lang="en-US" sz="2400" baseline="30000">
                  <a:solidFill>
                    <a:srgbClr val="FFFF00"/>
                  </a:solidFill>
                  <a:latin typeface="Arial Narrow" pitchFamily="34" charset="0"/>
                </a:rPr>
                <a:t>2</a:t>
              </a:r>
              <a:r>
                <a:rPr lang="en-US" sz="2400">
                  <a:solidFill>
                    <a:srgbClr val="FFFF00"/>
                  </a:solidFill>
                  <a:latin typeface="Arial Narrow" pitchFamily="34" charset="0"/>
                </a:rPr>
                <a:t> x 5.20</a:t>
              </a:r>
              <a:r>
                <a:rPr lang="en-US" sz="2400" baseline="30000">
                  <a:solidFill>
                    <a:srgbClr val="FFFF00"/>
                  </a:solidFill>
                  <a:latin typeface="Arial Narrow" pitchFamily="34" charset="0"/>
                </a:rPr>
                <a:t>2 </a:t>
              </a:r>
              <a:r>
                <a:rPr lang="en-US" sz="2400">
                  <a:solidFill>
                    <a:srgbClr val="FFFF00"/>
                  </a:solidFill>
                  <a:latin typeface="Arial Narrow" pitchFamily="34" charset="0"/>
                </a:rPr>
                <a:t>L</a:t>
              </a:r>
              <a:r>
                <a:rPr lang="en-US" sz="2400" baseline="30000">
                  <a:solidFill>
                    <a:srgbClr val="FFFF00"/>
                  </a:solidFill>
                  <a:latin typeface="Arial Narrow" pitchFamily="34" charset="0"/>
                </a:rPr>
                <a:t>2 </a:t>
              </a:r>
            </a:p>
          </p:txBody>
        </p:sp>
        <p:sp>
          <p:nvSpPr>
            <p:cNvPr id="59403" name="Line 20"/>
            <p:cNvSpPr>
              <a:spLocks noChangeShapeType="1"/>
            </p:cNvSpPr>
            <p:nvPr/>
          </p:nvSpPr>
          <p:spPr bwMode="auto">
            <a:xfrm>
              <a:off x="852" y="3813"/>
              <a:ext cx="2947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59404" name="Line 21"/>
            <p:cNvSpPr>
              <a:spLocks noChangeShapeType="1"/>
            </p:cNvSpPr>
            <p:nvPr/>
          </p:nvSpPr>
          <p:spPr bwMode="auto">
            <a:xfrm>
              <a:off x="4099" y="3804"/>
              <a:ext cx="151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72BA9-AE6F-4A42-9B16-44793229BADD}" type="slidenum">
              <a:rPr lang="en-US"/>
              <a:pPr>
                <a:defRPr/>
              </a:pPr>
              <a:t>4</a:t>
            </a:fld>
            <a:endParaRPr lang="th-TH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mtClean="0">
                <a:solidFill>
                  <a:srgbClr val="00FFFF"/>
                </a:solidFill>
              </a:rPr>
              <a:t>ปริมาตร อุณหภูมิ และความดัน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438" y="1352550"/>
            <a:ext cx="8196262" cy="51911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tabLst>
                <a:tab pos="2336800" algn="l"/>
              </a:tabLst>
              <a:defRPr/>
            </a:pPr>
            <a:r>
              <a:rPr lang="en-US" sz="3600" b="1" dirty="0" err="1" smtClean="0">
                <a:latin typeface="Angsana New" pitchFamily="18" charset="-34"/>
              </a:rPr>
              <a:t>แก๊สจะมีปริมาตรเท่ากับปริมาตรของภาชนะที่</a:t>
            </a:r>
            <a:r>
              <a:rPr lang="en-US" sz="3600" b="1" dirty="0" err="1" smtClean="0"/>
              <a:t>บรรจุ</a:t>
            </a:r>
            <a:r>
              <a:rPr lang="en-US" sz="3600" b="1" dirty="0" smtClean="0"/>
              <a:t> (V)  </a:t>
            </a:r>
            <a:r>
              <a:rPr lang="th-TH" sz="3600" b="1" dirty="0" smtClean="0"/>
              <a:t/>
            </a:r>
            <a:br>
              <a:rPr lang="th-TH" sz="3600" b="1" dirty="0" smtClean="0"/>
            </a:br>
            <a:r>
              <a:rPr lang="th-TH" sz="3600" dirty="0" smtClean="0">
                <a:solidFill>
                  <a:schemeClr val="folHlink"/>
                </a:solidFill>
              </a:rPr>
              <a:t>หน่วยที่นิยมใช้ </a:t>
            </a:r>
            <a:r>
              <a:rPr lang="en-US" sz="3600" dirty="0" smtClean="0">
                <a:solidFill>
                  <a:schemeClr val="folHlink"/>
                </a:solidFill>
              </a:rPr>
              <a:t>: L,  dm</a:t>
            </a:r>
            <a:r>
              <a:rPr lang="en-US" sz="3600" baseline="30000" dirty="0" smtClean="0">
                <a:solidFill>
                  <a:schemeClr val="folHlink"/>
                </a:solidFill>
              </a:rPr>
              <a:t>3</a:t>
            </a:r>
            <a:endParaRPr lang="en-US" sz="3600" dirty="0" smtClean="0">
              <a:solidFill>
                <a:schemeClr val="folHlink"/>
              </a:solidFill>
            </a:endParaRPr>
          </a:p>
          <a:p>
            <a:pPr eaLnBrk="1" hangingPunct="1">
              <a:buClr>
                <a:schemeClr val="tx1"/>
              </a:buClr>
              <a:tabLst>
                <a:tab pos="2336800" algn="l"/>
              </a:tabLst>
              <a:defRPr/>
            </a:pPr>
            <a:r>
              <a:rPr lang="th-TH" sz="3600" b="1" dirty="0" smtClean="0"/>
              <a:t>แก๊สในภาชนะเดียวกันจะมีอุณหภูมิเท่ากันทุกส่วน (</a:t>
            </a:r>
            <a:r>
              <a:rPr lang="en-US" sz="3600" b="1" dirty="0" smtClean="0"/>
              <a:t>T)</a:t>
            </a:r>
            <a:r>
              <a:rPr lang="th-TH" sz="3600" b="1" dirty="0" smtClean="0"/>
              <a:t/>
            </a:r>
            <a:br>
              <a:rPr lang="th-TH" sz="3600" b="1" dirty="0" smtClean="0"/>
            </a:br>
            <a:r>
              <a:rPr lang="th-TH" sz="3600" dirty="0" smtClean="0">
                <a:solidFill>
                  <a:schemeClr val="folHlink"/>
                </a:solidFill>
              </a:rPr>
              <a:t>หน่วยที่นิยมใช้ </a:t>
            </a:r>
            <a:r>
              <a:rPr lang="en-US" sz="3600" dirty="0" smtClean="0">
                <a:solidFill>
                  <a:schemeClr val="folHlink"/>
                </a:solidFill>
              </a:rPr>
              <a:t>: °C, K</a:t>
            </a:r>
            <a:r>
              <a:rPr lang="th-TH" sz="3600" dirty="0" smtClean="0">
                <a:solidFill>
                  <a:schemeClr val="folHlink"/>
                </a:solidFill>
              </a:rPr>
              <a:t> </a:t>
            </a:r>
            <a:br>
              <a:rPr lang="th-TH" sz="3600" dirty="0" smtClean="0">
                <a:solidFill>
                  <a:schemeClr val="folHlink"/>
                </a:solidFill>
              </a:rPr>
            </a:br>
            <a:r>
              <a:rPr lang="th-TH" sz="3600" b="1" dirty="0" smtClean="0">
                <a:solidFill>
                  <a:schemeClr val="accent1"/>
                </a:solidFill>
              </a:rPr>
              <a:t>อุณหภูมิสัมบูรณ์</a:t>
            </a:r>
            <a:r>
              <a:rPr lang="en-US" sz="3600" b="1" dirty="0" smtClean="0">
                <a:solidFill>
                  <a:schemeClr val="accent1"/>
                </a:solidFill>
              </a:rPr>
              <a:t> (K) = °C + 273.15 K </a:t>
            </a:r>
          </a:p>
          <a:p>
            <a:pPr eaLnBrk="1" hangingPunct="1">
              <a:buClr>
                <a:schemeClr val="tx1"/>
              </a:buClr>
              <a:tabLst>
                <a:tab pos="2336800" algn="l"/>
              </a:tabLst>
              <a:defRPr/>
            </a:pPr>
            <a:r>
              <a:rPr lang="th-TH" sz="3600" b="1" dirty="0" smtClean="0"/>
              <a:t>ความดันของแก๊สในภาชนะจะเท่ากันทุกส่วน</a:t>
            </a:r>
            <a:r>
              <a:rPr lang="en-US" sz="3600" b="1" dirty="0" smtClean="0"/>
              <a:t> (P)</a:t>
            </a:r>
            <a:br>
              <a:rPr lang="en-US" sz="3600" b="1" dirty="0" smtClean="0"/>
            </a:br>
            <a:r>
              <a:rPr lang="th-TH" sz="3600" dirty="0" smtClean="0">
                <a:solidFill>
                  <a:schemeClr val="folHlink"/>
                </a:solidFill>
              </a:rPr>
              <a:t>หน่วยที่นิยมใช้ </a:t>
            </a:r>
            <a:r>
              <a:rPr lang="en-US" sz="3600" dirty="0" smtClean="0">
                <a:solidFill>
                  <a:schemeClr val="folHlink"/>
                </a:solidFill>
              </a:rPr>
              <a:t>: </a:t>
            </a:r>
            <a:r>
              <a:rPr lang="en-US" sz="3600" dirty="0" err="1" smtClean="0">
                <a:solidFill>
                  <a:schemeClr val="folHlink"/>
                </a:solidFill>
              </a:rPr>
              <a:t>atm</a:t>
            </a:r>
            <a:r>
              <a:rPr lang="en-US" sz="3600" dirty="0" smtClean="0">
                <a:solidFill>
                  <a:schemeClr val="folHlink"/>
                </a:solidFill>
              </a:rPr>
              <a:t>, mmHg </a:t>
            </a:r>
            <a:r>
              <a:rPr lang="en-US" sz="3600" i="1" dirty="0" smtClean="0">
                <a:solidFill>
                  <a:schemeClr val="folHlink"/>
                </a:solidFill>
              </a:rPr>
              <a:t>(</a:t>
            </a:r>
            <a:r>
              <a:rPr lang="en-US" sz="3600" i="1" dirty="0" err="1" smtClean="0">
                <a:solidFill>
                  <a:schemeClr val="folHlink"/>
                </a:solidFill>
              </a:rPr>
              <a:t>torr</a:t>
            </a:r>
            <a:r>
              <a:rPr lang="en-US" sz="3600" i="1" dirty="0" smtClean="0">
                <a:solidFill>
                  <a:schemeClr val="folHlink"/>
                </a:solidFill>
              </a:rPr>
              <a:t>)</a:t>
            </a:r>
            <a:r>
              <a:rPr lang="en-US" sz="3600" dirty="0" smtClean="0">
                <a:solidFill>
                  <a:schemeClr val="folHlink"/>
                </a:solidFill>
              </a:rPr>
              <a:t>, N/m</a:t>
            </a:r>
            <a:r>
              <a:rPr lang="en-US" sz="3600" baseline="30000" dirty="0" smtClean="0">
                <a:solidFill>
                  <a:schemeClr val="folHlink"/>
                </a:solidFill>
              </a:rPr>
              <a:t>2 </a:t>
            </a:r>
            <a:r>
              <a:rPr lang="en-US" sz="3600" i="1" dirty="0" smtClean="0">
                <a:solidFill>
                  <a:schemeClr val="folHlink"/>
                </a:solidFill>
              </a:rPr>
              <a:t>(Pa)</a:t>
            </a:r>
            <a:r>
              <a:rPr lang="en-US" sz="3600" dirty="0" smtClean="0">
                <a:solidFill>
                  <a:schemeClr val="folHlink"/>
                </a:solidFill>
              </a:rPr>
              <a:t>, bar</a:t>
            </a:r>
            <a:br>
              <a:rPr lang="en-US" sz="3600" dirty="0" smtClean="0">
                <a:solidFill>
                  <a:schemeClr val="folHlink"/>
                </a:solidFill>
              </a:rPr>
            </a:br>
            <a:r>
              <a:rPr lang="en-US" sz="3600" b="1" dirty="0" smtClean="0">
                <a:solidFill>
                  <a:schemeClr val="folHlink"/>
                </a:solidFill>
              </a:rPr>
              <a:t>1 </a:t>
            </a:r>
            <a:r>
              <a:rPr lang="en-US" sz="3600" b="1" dirty="0" err="1" smtClean="0">
                <a:solidFill>
                  <a:schemeClr val="folHlink"/>
                </a:solidFill>
              </a:rPr>
              <a:t>atm</a:t>
            </a:r>
            <a:r>
              <a:rPr lang="en-US" sz="3600" b="1" dirty="0" smtClean="0">
                <a:solidFill>
                  <a:schemeClr val="folHlink"/>
                </a:solidFill>
              </a:rPr>
              <a:t> = 760 mmHg   = 1.013 bar</a:t>
            </a:r>
            <a:r>
              <a:rPr lang="en-US" sz="3600" dirty="0" smtClean="0">
                <a:solidFill>
                  <a:schemeClr val="folHlink"/>
                </a:solidFill>
              </a:rPr>
              <a:t/>
            </a:r>
            <a:br>
              <a:rPr lang="en-US" sz="3600" dirty="0" smtClean="0">
                <a:solidFill>
                  <a:schemeClr val="folHlink"/>
                </a:solidFill>
              </a:rPr>
            </a:br>
            <a:endParaRPr lang="en-US" sz="3600" b="1" dirty="0" smtClean="0">
              <a:solidFill>
                <a:schemeClr val="accent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5458806" y="2154901"/>
            <a:ext cx="3469529" cy="62474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>
                <a:solidFill>
                  <a:schemeClr val="bg1"/>
                </a:solidFill>
              </a:rPr>
              <a:t>Gay-Lussac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442697" y="2848098"/>
            <a:ext cx="3469529" cy="63692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>
                <a:solidFill>
                  <a:schemeClr val="bg1"/>
                </a:solidFill>
              </a:rPr>
              <a:t>Avogadro</a:t>
            </a:r>
            <a:endParaRPr lang="th-TH" b="1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51663" y="1715701"/>
            <a:ext cx="3469529" cy="37502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smtClean="0">
                <a:solidFill>
                  <a:schemeClr val="bg1"/>
                </a:solidFill>
              </a:rPr>
              <a:t>Boyle</a:t>
            </a:r>
            <a:endParaRPr lang="th-TH" b="1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442697" y="3553480"/>
            <a:ext cx="3469529" cy="6312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smtClean="0">
                <a:solidFill>
                  <a:schemeClr val="bg1"/>
                </a:solidFill>
              </a:rPr>
              <a:t>Charles</a:t>
            </a:r>
            <a:endParaRPr lang="th-TH" b="1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80683" y="1677159"/>
            <a:ext cx="1712259" cy="799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แก๊สอุดมคติ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Ideal Gas</a:t>
            </a:r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Ideal Gas with two states</a:t>
            </a:r>
          </a:p>
          <a:p>
            <a:endParaRPr lang="en-US"/>
          </a:p>
          <a:p>
            <a:endParaRPr lang="en-US" smtClean="0"/>
          </a:p>
          <a:p>
            <a:r>
              <a:rPr lang="en-US" smtClean="0"/>
              <a:t>Ideal Gas and Molecular Weight 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</a:t>
            </a:r>
            <a:r>
              <a:rPr lang="en-US" i="0" smtClean="0"/>
              <a:t>@</a:t>
            </a:r>
            <a:r>
              <a:rPr lang="en-US" smtClean="0"/>
              <a:t>KU-KPS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D6AC4-3993-4E1D-98EE-0BDDA6D442C2}" type="slidenum">
              <a:rPr lang="en-US" smtClean="0"/>
              <a:pPr>
                <a:defRPr/>
              </a:pPr>
              <a:t>40</a:t>
            </a:fld>
            <a:endParaRPr lang="th-TH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382309" y="1677159"/>
          <a:ext cx="1109009" cy="799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4" name="Equation" r:id="rId3" imgW="545863" imgH="393529" progId="Equation.3">
                  <p:embed/>
                </p:oleObj>
              </mc:Choice>
              <mc:Fallback>
                <p:oleObj name="Equation" r:id="rId3" imgW="545863" imgH="393529" progId="Equation.3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309" y="1677159"/>
                        <a:ext cx="1109009" cy="7995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959378" y="3263807"/>
            <a:ext cx="1954868" cy="920936"/>
            <a:chOff x="2912967" y="3074894"/>
            <a:chExt cx="1954868" cy="920936"/>
          </a:xfrm>
        </p:grpSpPr>
        <p:sp>
          <p:nvSpPr>
            <p:cNvPr id="9" name="Rounded Rectangle 8"/>
            <p:cNvSpPr/>
            <p:nvPr/>
          </p:nvSpPr>
          <p:spPr>
            <a:xfrm>
              <a:off x="2912967" y="3074894"/>
              <a:ext cx="1954868" cy="907853"/>
            </a:xfrm>
            <a:prstGeom prst="roundRect">
              <a:avLst/>
            </a:prstGeom>
            <a:solidFill>
              <a:srgbClr val="99FFCC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3176588" y="3117943"/>
            <a:ext cx="1520825" cy="877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75" name="Equation" r:id="rId5" imgW="748975" imgH="431613" progId="Equation.3">
                    <p:embed/>
                  </p:oleObj>
                </mc:Choice>
                <mc:Fallback>
                  <p:oleObj name="Equation" r:id="rId5" imgW="748975" imgH="431613" progId="Equation.3">
                    <p:embed/>
                    <p:pic>
                      <p:nvPicPr>
                        <p:cNvPr id="0" name="Picture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6588" y="3117943"/>
                          <a:ext cx="1520825" cy="877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539443" y="1756302"/>
          <a:ext cx="212407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6" name="Equation" r:id="rId7" imgW="1600200" imgH="215900" progId="Equation.3">
                  <p:embed/>
                </p:oleObj>
              </mc:Choice>
              <mc:Fallback>
                <p:oleObj name="Equation" r:id="rId7" imgW="1600200" imgH="215900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9443" y="1756302"/>
                        <a:ext cx="2124075" cy="2873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539443" y="2169834"/>
          <a:ext cx="18891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7" name="Equation" r:id="rId9" imgW="1422400" imgH="431800" progId="Equation.3">
                  <p:embed/>
                </p:oleObj>
              </mc:Choice>
              <mc:Fallback>
                <p:oleObj name="Equation" r:id="rId9" imgW="1422400" imgH="431800" progId="Equation.3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9443" y="2169834"/>
                        <a:ext cx="1889125" cy="5730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5539443" y="2878534"/>
          <a:ext cx="19208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8" name="Equation" r:id="rId11" imgW="1447800" imgH="431800" progId="Equation.3">
                  <p:embed/>
                </p:oleObj>
              </mc:Choice>
              <mc:Fallback>
                <p:oleObj name="Equation" r:id="rId11" imgW="1447800" imgH="431800" progId="Equation.3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9443" y="2878534"/>
                        <a:ext cx="1920875" cy="5730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539442" y="3586558"/>
          <a:ext cx="18891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9" name="Equation" r:id="rId13" imgW="1422400" imgH="431800" progId="Equation.3">
                  <p:embed/>
                </p:oleObj>
              </mc:Choice>
              <mc:Fallback>
                <p:oleObj name="Equation" r:id="rId13" imgW="1422400" imgH="431800" progId="Equation.3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9442" y="3586558"/>
                        <a:ext cx="1889125" cy="5730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2959378" y="4958790"/>
            <a:ext cx="1954868" cy="907853"/>
            <a:chOff x="2912967" y="3074894"/>
            <a:chExt cx="1954868" cy="907853"/>
          </a:xfrm>
        </p:grpSpPr>
        <p:sp>
          <p:nvSpPr>
            <p:cNvPr id="25" name="Rounded Rectangle 24"/>
            <p:cNvSpPr/>
            <p:nvPr/>
          </p:nvSpPr>
          <p:spPr>
            <a:xfrm>
              <a:off x="2912967" y="3074894"/>
              <a:ext cx="1954868" cy="9078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3227013" y="3155979"/>
            <a:ext cx="1417638" cy="80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80" name="Equation" r:id="rId15" imgW="698197" imgH="393529" progId="Equation.3">
                    <p:embed/>
                  </p:oleObj>
                </mc:Choice>
                <mc:Fallback>
                  <p:oleObj name="Equation" r:id="rId15" imgW="698197" imgH="393529" progId="Equation.3">
                    <p:embed/>
                    <p:pic>
                      <p:nvPicPr>
                        <p:cNvPr id="0" name="Picture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7013" y="3155979"/>
                          <a:ext cx="1417638" cy="800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5284132" y="4958790"/>
            <a:ext cx="1954868" cy="921310"/>
            <a:chOff x="2912967" y="3074894"/>
            <a:chExt cx="1954868" cy="921310"/>
          </a:xfrm>
          <a:solidFill>
            <a:srgbClr val="99FFCC"/>
          </a:solidFill>
        </p:grpSpPr>
        <p:sp>
          <p:nvSpPr>
            <p:cNvPr id="28" name="Rounded Rectangle 27"/>
            <p:cNvSpPr/>
            <p:nvPr/>
          </p:nvSpPr>
          <p:spPr>
            <a:xfrm>
              <a:off x="2912967" y="3074894"/>
              <a:ext cx="1954868" cy="907853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3175560" y="3118317"/>
            <a:ext cx="1520825" cy="877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81" name="Equation" r:id="rId17" imgW="748975" imgH="431613" progId="Equation.3">
                    <p:embed/>
                  </p:oleObj>
                </mc:Choice>
                <mc:Fallback>
                  <p:oleObj name="Equation" r:id="rId17" imgW="748975" imgH="431613" progId="Equation.3">
                    <p:embed/>
                    <p:pic>
                      <p:nvPicPr>
                        <p:cNvPr id="0" name="Picture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560" y="3118317"/>
                          <a:ext cx="1520825" cy="877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313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DB8BC-AD5D-4F4F-97D1-E81D778DE902}" type="slidenum">
              <a:rPr lang="en-US"/>
              <a:pPr>
                <a:defRPr/>
              </a:pPr>
              <a:t>5</a:t>
            </a:fld>
            <a:endParaRPr lang="th-TH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FFFF"/>
                </a:solidFill>
              </a:rPr>
              <a:t>อุณหภูมิและความดันมาตรฐาน (STP)</a:t>
            </a:r>
            <a:r>
              <a:rPr lang="en-US" smtClean="0">
                <a:solidFill>
                  <a:srgbClr val="99FF33"/>
                </a:solidFill>
                <a:latin typeface="Angsana New" pitchFamily="18" charset="-34"/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1352550"/>
            <a:ext cx="8023225" cy="47434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b="1" dirty="0" smtClean="0">
                <a:latin typeface="Arial Narrow" pitchFamily="34" charset="0"/>
              </a:rPr>
              <a:t>STP</a:t>
            </a:r>
            <a:r>
              <a:rPr lang="en-US" sz="4000" b="1" dirty="0" smtClean="0"/>
              <a:t> : Standard Temperature &amp; Pressure</a:t>
            </a:r>
          </a:p>
          <a:p>
            <a:pPr eaLnBrk="1" hangingPunct="1">
              <a:buClr>
                <a:srgbClr val="FF7C80"/>
              </a:buClr>
              <a:buFont typeface="Wingdings" pitchFamily="2" charset="2"/>
              <a:buChar char="§"/>
              <a:defRPr/>
            </a:pPr>
            <a:r>
              <a:rPr lang="en-US" sz="3600" b="1" dirty="0" err="1" smtClean="0"/>
              <a:t>อุณหภูมิมาตรฐาน</a:t>
            </a:r>
            <a:r>
              <a:rPr lang="en-US" sz="3600" b="1" dirty="0" smtClean="0"/>
              <a:t> =  0 °C </a:t>
            </a:r>
            <a:r>
              <a:rPr lang="en-US" sz="3600" b="1" dirty="0" err="1" smtClean="0"/>
              <a:t>หรือ</a:t>
            </a:r>
            <a:r>
              <a:rPr lang="en-US" sz="3600" b="1" dirty="0" smtClean="0"/>
              <a:t> 273.15 K </a:t>
            </a:r>
            <a:endParaRPr lang="en-US" sz="3600" b="1" dirty="0" smtClean="0">
              <a:sym typeface="Webdings" pitchFamily="18" charset="2"/>
            </a:endParaRPr>
          </a:p>
          <a:p>
            <a:pPr eaLnBrk="1" hangingPunct="1">
              <a:buClr>
                <a:srgbClr val="FF7C80"/>
              </a:buClr>
              <a:buFont typeface="Wingdings" pitchFamily="2" charset="2"/>
              <a:buChar char="§"/>
              <a:defRPr/>
            </a:pPr>
            <a:r>
              <a:rPr lang="en-US" sz="3600" b="1" dirty="0" err="1" smtClean="0"/>
              <a:t>ความดันมาตรฐาน</a:t>
            </a:r>
            <a:r>
              <a:rPr lang="en-US" sz="3600" b="1" dirty="0" smtClean="0"/>
              <a:t> = 1 </a:t>
            </a:r>
            <a:r>
              <a:rPr lang="en-US" sz="3600" b="1" dirty="0" err="1" smtClean="0"/>
              <a:t>atm</a:t>
            </a:r>
            <a:endParaRPr lang="en-US" sz="3600" b="1" dirty="0" smtClean="0"/>
          </a:p>
          <a:p>
            <a:pPr eaLnBrk="1" hangingPunct="1">
              <a:buClr>
                <a:srgbClr val="FF7C80"/>
              </a:buClr>
              <a:buFont typeface="Wingdings" pitchFamily="2" charset="2"/>
              <a:buChar char="§"/>
              <a:defRPr/>
            </a:pPr>
            <a:endParaRPr lang="en-US" sz="3600" b="1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กฎของแก๊ส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Boyle’s Law (V,P)</a:t>
            </a:r>
          </a:p>
          <a:p>
            <a:endParaRPr lang="en-US" smtClean="0"/>
          </a:p>
          <a:p>
            <a:r>
              <a:rPr lang="en-US" smtClean="0"/>
              <a:t>Charle’s Law (V,T)</a:t>
            </a:r>
          </a:p>
          <a:p>
            <a:endParaRPr lang="en-US" smtClean="0"/>
          </a:p>
          <a:p>
            <a:r>
              <a:rPr lang="en-US" smtClean="0"/>
              <a:t>Gay-Lussac’s Law (P,T)</a:t>
            </a:r>
          </a:p>
          <a:p>
            <a:endParaRPr lang="en-US" smtClean="0"/>
          </a:p>
          <a:p>
            <a:r>
              <a:rPr lang="en-US" smtClean="0"/>
              <a:t>Avogadro’s Law (V,n)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</a:t>
            </a:r>
            <a:r>
              <a:rPr lang="en-US" i="0" smtClean="0"/>
              <a:t>@</a:t>
            </a:r>
            <a:r>
              <a:rPr lang="en-US" smtClean="0"/>
              <a:t>KU-KPS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D6AC4-3993-4E1D-98EE-0BDDA6D442C2}" type="slidenum">
              <a:rPr lang="en-US" smtClean="0"/>
              <a:pPr>
                <a:defRPr/>
              </a:pPr>
              <a:t>6</a:t>
            </a:fld>
            <a:endParaRPr lang="th-TH"/>
          </a:p>
        </p:txBody>
      </p:sp>
      <p:grpSp>
        <p:nvGrpSpPr>
          <p:cNvPr id="12" name="Group 11"/>
          <p:cNvGrpSpPr/>
          <p:nvPr/>
        </p:nvGrpSpPr>
        <p:grpSpPr>
          <a:xfrm>
            <a:off x="5653238" y="2189747"/>
            <a:ext cx="1757680" cy="1248076"/>
            <a:chOff x="5364480" y="2622884"/>
            <a:chExt cx="1757680" cy="1248076"/>
          </a:xfrm>
        </p:grpSpPr>
        <p:sp>
          <p:nvSpPr>
            <p:cNvPr id="8" name="Rectangle 7"/>
            <p:cNvSpPr/>
            <p:nvPr/>
          </p:nvSpPr>
          <p:spPr>
            <a:xfrm>
              <a:off x="5364480" y="3566160"/>
              <a:ext cx="175768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77280" y="2622884"/>
              <a:ext cx="139299" cy="9432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602438" y="1555816"/>
            <a:ext cx="1859280" cy="2847207"/>
            <a:chOff x="5554312" y="2157395"/>
            <a:chExt cx="1859280" cy="2847207"/>
          </a:xfrm>
        </p:grpSpPr>
        <p:sp>
          <p:nvSpPr>
            <p:cNvPr id="10" name="Rectangle 9"/>
            <p:cNvSpPr/>
            <p:nvPr/>
          </p:nvSpPr>
          <p:spPr>
            <a:xfrm>
              <a:off x="5554312" y="3135162"/>
              <a:ext cx="1859280" cy="186944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84792" y="4069882"/>
              <a:ext cx="1798320" cy="894080"/>
            </a:xfrm>
            <a:prstGeom prst="rect">
              <a:avLst/>
            </a:prstGeom>
            <a:solidFill>
              <a:srgbClr val="99FFCC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6261769" y="2157395"/>
              <a:ext cx="426720" cy="4978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06880" y="1798320"/>
            <a:ext cx="2407920" cy="746760"/>
            <a:chOff x="1706880" y="1798320"/>
            <a:chExt cx="2407920" cy="746760"/>
          </a:xfrm>
        </p:grpSpPr>
        <p:sp>
          <p:nvSpPr>
            <p:cNvPr id="15" name="Rounded Rectangle 14"/>
            <p:cNvSpPr/>
            <p:nvPr/>
          </p:nvSpPr>
          <p:spPr>
            <a:xfrm>
              <a:off x="1706880" y="1798320"/>
              <a:ext cx="2407920" cy="741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1901189" y="1828800"/>
            <a:ext cx="2059305" cy="716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68" name="Equation" r:id="rId3" imgW="1460160" imgH="507960" progId="Equation.3">
                    <p:embed/>
                  </p:oleObj>
                </mc:Choice>
                <mc:Fallback>
                  <p:oleObj name="Equation" r:id="rId3" imgW="1460160" imgH="50796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1189" y="1828800"/>
                          <a:ext cx="2059305" cy="716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1727200" y="2997200"/>
            <a:ext cx="2407920" cy="747078"/>
            <a:chOff x="1737360" y="2956560"/>
            <a:chExt cx="2407920" cy="747078"/>
          </a:xfrm>
        </p:grpSpPr>
        <p:sp>
          <p:nvSpPr>
            <p:cNvPr id="16" name="Rounded Rectangle 15"/>
            <p:cNvSpPr/>
            <p:nvPr/>
          </p:nvSpPr>
          <p:spPr>
            <a:xfrm>
              <a:off x="1737360" y="2956560"/>
              <a:ext cx="2407920" cy="741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1985963" y="2987675"/>
            <a:ext cx="1951037" cy="715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69" name="Equation" r:id="rId5" imgW="1384200" imgH="507960" progId="Equation.3">
                    <p:embed/>
                  </p:oleObj>
                </mc:Choice>
                <mc:Fallback>
                  <p:oleObj name="Equation" r:id="rId5" imgW="1384200" imgH="5079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5963" y="2987675"/>
                          <a:ext cx="1951037" cy="715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/>
          <p:cNvGrpSpPr/>
          <p:nvPr/>
        </p:nvGrpSpPr>
        <p:grpSpPr>
          <a:xfrm>
            <a:off x="1778000" y="4196080"/>
            <a:ext cx="2407920" cy="747395"/>
            <a:chOff x="1778000" y="4196080"/>
            <a:chExt cx="2407920" cy="747395"/>
          </a:xfrm>
        </p:grpSpPr>
        <p:sp>
          <p:nvSpPr>
            <p:cNvPr id="18" name="Rounded Rectangle 17"/>
            <p:cNvSpPr/>
            <p:nvPr/>
          </p:nvSpPr>
          <p:spPr>
            <a:xfrm>
              <a:off x="1778000" y="4196080"/>
              <a:ext cx="2407920" cy="741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1989138" y="4225925"/>
            <a:ext cx="2024062" cy="717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70" name="Equation" r:id="rId7" imgW="1434960" imgH="507960" progId="Equation.3">
                    <p:embed/>
                  </p:oleObj>
                </mc:Choice>
                <mc:Fallback>
                  <p:oleObj name="Equation" r:id="rId7" imgW="1434960" imgH="50796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9138" y="4225925"/>
                          <a:ext cx="2024062" cy="717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1767840" y="5394960"/>
            <a:ext cx="2407920" cy="747078"/>
            <a:chOff x="1767840" y="5394960"/>
            <a:chExt cx="2407920" cy="747078"/>
          </a:xfrm>
        </p:grpSpPr>
        <p:sp>
          <p:nvSpPr>
            <p:cNvPr id="20" name="Rounded Rectangle 19"/>
            <p:cNvSpPr/>
            <p:nvPr/>
          </p:nvSpPr>
          <p:spPr>
            <a:xfrm>
              <a:off x="1767840" y="5394960"/>
              <a:ext cx="2407920" cy="7416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2051050" y="5426075"/>
            <a:ext cx="1879600" cy="715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71" name="Equation" r:id="rId9" imgW="1333440" imgH="507960" progId="Equation.3">
                    <p:embed/>
                  </p:oleObj>
                </mc:Choice>
                <mc:Fallback>
                  <p:oleObj name="Equation" r:id="rId9" imgW="1333440" imgH="50796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1050" y="5426075"/>
                          <a:ext cx="1879600" cy="715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/>
          <p:cNvGrpSpPr/>
          <p:nvPr/>
        </p:nvGrpSpPr>
        <p:grpSpPr>
          <a:xfrm>
            <a:off x="5630778" y="4681892"/>
            <a:ext cx="1768643" cy="960923"/>
            <a:chOff x="5630778" y="4681892"/>
            <a:chExt cx="1768643" cy="960923"/>
          </a:xfrm>
        </p:grpSpPr>
        <p:sp>
          <p:nvSpPr>
            <p:cNvPr id="26" name="Rounded Rectangle 25"/>
            <p:cNvSpPr/>
            <p:nvPr/>
          </p:nvSpPr>
          <p:spPr>
            <a:xfrm>
              <a:off x="5630778" y="4681892"/>
              <a:ext cx="1768643" cy="96092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6020050" y="4725153"/>
            <a:ext cx="1108605" cy="869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72" name="Equation" r:id="rId11" imgW="647640" imgH="507960" progId="Equation.3">
                    <p:embed/>
                  </p:oleObj>
                </mc:Choice>
                <mc:Fallback>
                  <p:oleObj name="Equation" r:id="rId11" imgW="647640" imgH="50796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0050" y="4725153"/>
                          <a:ext cx="1108605" cy="8695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Box 29"/>
          <p:cNvSpPr txBox="1"/>
          <p:nvPr/>
        </p:nvSpPr>
        <p:spPr>
          <a:xfrm>
            <a:off x="6015790" y="1467853"/>
            <a:ext cx="69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P</a:t>
            </a:r>
            <a:endParaRPr lang="th-TH" sz="2400" b="1"/>
          </a:p>
        </p:txBody>
      </p:sp>
      <p:sp>
        <p:nvSpPr>
          <p:cNvPr id="33" name="TextBox 32"/>
          <p:cNvSpPr txBox="1"/>
          <p:nvPr/>
        </p:nvSpPr>
        <p:spPr>
          <a:xfrm>
            <a:off x="6312568" y="3677652"/>
            <a:ext cx="69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V</a:t>
            </a:r>
            <a:endParaRPr lang="th-TH" sz="3200" b="1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30190" y="38260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n</a:t>
            </a:r>
            <a:endParaRPr lang="th-TH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43338" y="384609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T</a:t>
            </a:r>
            <a:endParaRPr lang="th-TH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D078D-AAAF-484C-AF13-B8D60D4765E9}" type="slidenum">
              <a:rPr lang="en-US"/>
              <a:pPr>
                <a:defRPr/>
              </a:pPr>
              <a:t>7</a:t>
            </a:fld>
            <a:endParaRPr lang="th-TH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99FF33"/>
                </a:solidFill>
                <a:effectLst/>
              </a:rPr>
              <a:t>สมการแก๊สสมบูรณ์แบบ</a:t>
            </a:r>
            <a:endParaRPr lang="en-US" dirty="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66875"/>
            <a:ext cx="7786688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3600" b="1" dirty="0" smtClean="0">
                <a:effectLst/>
              </a:rPr>
              <a:t>			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3600" b="1" dirty="0" smtClean="0">
                <a:effectLst/>
              </a:rPr>
              <a:t>                   </a:t>
            </a:r>
            <a:r>
              <a:rPr lang="en-US" sz="5400" b="1" dirty="0" smtClean="0">
                <a:effectLst/>
              </a:rPr>
              <a:t>PV    =   </a:t>
            </a:r>
            <a:r>
              <a:rPr lang="en-US" sz="5400" b="1" dirty="0" err="1" smtClean="0">
                <a:effectLst/>
              </a:rPr>
              <a:t>nRT</a:t>
            </a:r>
            <a:r>
              <a:rPr lang="en-US" sz="5400" b="1" dirty="0" smtClean="0">
                <a:effectLst/>
              </a:rPr>
              <a:t> </a:t>
            </a:r>
            <a:endParaRPr lang="en-US" sz="3600" b="1" dirty="0" smtClean="0">
              <a:effectLst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3600" b="1" dirty="0" smtClean="0">
              <a:effectLst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3600" b="1" dirty="0" err="1" smtClean="0">
                <a:effectLst/>
              </a:rPr>
              <a:t>เมื่อ</a:t>
            </a:r>
            <a:r>
              <a:rPr lang="en-US" sz="3600" b="1" dirty="0" smtClean="0">
                <a:effectLst/>
              </a:rPr>
              <a:t> R  =  </a:t>
            </a:r>
            <a:r>
              <a:rPr lang="en-US" sz="3600" b="1" dirty="0" err="1" smtClean="0">
                <a:effectLst/>
              </a:rPr>
              <a:t>ค่าคงที่ของแก๊ส</a:t>
            </a:r>
            <a:r>
              <a:rPr lang="en-US" sz="3600" b="1" dirty="0" smtClean="0">
                <a:effectLst/>
              </a:rPr>
              <a:t>  0.082 L </a:t>
            </a:r>
            <a:r>
              <a:rPr lang="en-US" sz="3600" b="1" dirty="0" err="1" smtClean="0">
                <a:effectLst/>
              </a:rPr>
              <a:t>atm</a:t>
            </a:r>
            <a:r>
              <a:rPr lang="en-US" sz="3600" b="1" dirty="0" smtClean="0">
                <a:effectLst/>
              </a:rPr>
              <a:t> / </a:t>
            </a:r>
            <a:r>
              <a:rPr lang="en-US" sz="3600" b="1" dirty="0" err="1" smtClean="0">
                <a:effectLst/>
              </a:rPr>
              <a:t>mol</a:t>
            </a:r>
            <a:r>
              <a:rPr lang="en-US" sz="3600" b="1" dirty="0" smtClean="0">
                <a:effectLst/>
              </a:rPr>
              <a:t> K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3600" b="1" dirty="0" smtClean="0">
                <a:effectLst/>
              </a:rPr>
              <a:t>	P </a:t>
            </a:r>
            <a:r>
              <a:rPr lang="th-TH" sz="3600" b="1" dirty="0" smtClean="0">
                <a:effectLst/>
              </a:rPr>
              <a:t>ความดัน (</a:t>
            </a:r>
            <a:r>
              <a:rPr lang="en-US" sz="3600" b="1" dirty="0" err="1" smtClean="0">
                <a:effectLst/>
              </a:rPr>
              <a:t>atm</a:t>
            </a:r>
            <a:r>
              <a:rPr lang="en-US" sz="3600" b="1" dirty="0" smtClean="0">
                <a:effectLst/>
              </a:rPr>
              <a:t>)		V </a:t>
            </a:r>
            <a:r>
              <a:rPr lang="th-TH" sz="3600" b="1" dirty="0" smtClean="0">
                <a:effectLst/>
              </a:rPr>
              <a:t>ปริมาตร (</a:t>
            </a:r>
            <a:r>
              <a:rPr lang="en-US" sz="3600" b="1" dirty="0" smtClean="0">
                <a:effectLst/>
              </a:rPr>
              <a:t>L)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3600" b="1" dirty="0">
                <a:effectLst/>
              </a:rPr>
              <a:t>	</a:t>
            </a:r>
            <a:r>
              <a:rPr lang="en-US" sz="3600" b="1" dirty="0" smtClean="0">
                <a:effectLst/>
              </a:rPr>
              <a:t>n </a:t>
            </a:r>
            <a:r>
              <a:rPr lang="th-TH" sz="3600" b="1" dirty="0" smtClean="0">
                <a:effectLst/>
              </a:rPr>
              <a:t>จำนวนโมล (</a:t>
            </a:r>
            <a:r>
              <a:rPr lang="en-US" sz="3600" b="1" dirty="0" err="1" smtClean="0">
                <a:effectLst/>
              </a:rPr>
              <a:t>mol</a:t>
            </a:r>
            <a:r>
              <a:rPr lang="en-US" sz="3600" b="1" dirty="0" smtClean="0">
                <a:effectLst/>
              </a:rPr>
              <a:t>)	T </a:t>
            </a:r>
            <a:r>
              <a:rPr lang="th-TH" sz="3600" b="1" dirty="0" smtClean="0">
                <a:effectLst/>
              </a:rPr>
              <a:t>อุณหภูมิ </a:t>
            </a:r>
            <a:r>
              <a:rPr lang="en-US" sz="3600" b="1" dirty="0" smtClean="0">
                <a:effectLst/>
              </a:rPr>
              <a:t>(K)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Chem@KU-KPS</a:t>
            </a:r>
            <a:endParaRPr lang="th-TH"/>
          </a:p>
        </p:txBody>
      </p:sp>
      <p:sp>
        <p:nvSpPr>
          <p:cNvPr id="18" name="Rounded Rectangle 17"/>
          <p:cNvSpPr/>
          <p:nvPr/>
        </p:nvSpPr>
        <p:spPr>
          <a:xfrm>
            <a:off x="2719136" y="2139044"/>
            <a:ext cx="3705727" cy="78205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การคำนวณแก๊สสมบูรณ์แบบ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40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สภาวะเดียว</a:t>
            </a:r>
            <a:endParaRPr lang="en-US" sz="40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3853543"/>
            <a:ext cx="4040188" cy="2272620"/>
          </a:xfrm>
        </p:spPr>
        <p:txBody>
          <a:bodyPr/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แทนค่าตัวแปรที่ทราบ</a:t>
            </a:r>
          </a:p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ย้ายข้างหาตัวที่ต้องการ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h-TH" sz="4000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สองสภาวะ</a:t>
            </a:r>
            <a:endParaRPr lang="en-US" sz="40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3853543"/>
            <a:ext cx="4041775" cy="2272620"/>
          </a:xfrm>
        </p:spPr>
        <p:txBody>
          <a:bodyPr/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ตัวแปรที่คงที่ตัดออก</a:t>
            </a:r>
          </a:p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ตัวแปรที่ไม่ทราบคงไว้</a:t>
            </a:r>
          </a:p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ย้ายข้างหาตัวที่ต้องการ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</a:t>
            </a:r>
            <a:r>
              <a:rPr lang="en-US" i="0" smtClean="0"/>
              <a:t>@</a:t>
            </a:r>
            <a:r>
              <a:rPr lang="en-US" smtClean="0"/>
              <a:t>KU-KPS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D6AC4-3993-4E1D-98EE-0BDDA6D442C2}" type="slidenum">
              <a:rPr lang="en-US" smtClean="0"/>
              <a:pPr>
                <a:defRPr/>
              </a:pPr>
              <a:t>8</a:t>
            </a:fld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7272" y="2661102"/>
                <a:ext cx="24204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𝑛𝑅𝑇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72" y="2661102"/>
                <a:ext cx="2420471" cy="6155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76800" y="2342297"/>
                <a:ext cx="2820580" cy="1253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342297"/>
                <a:ext cx="2820580" cy="12531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/>
              <a:t>Ex </a:t>
            </a:r>
            <a:r>
              <a:rPr lang="th-TH" sz="3600" b="1" dirty="0" smtClean="0"/>
              <a:t>1</a:t>
            </a:r>
            <a:r>
              <a:rPr lang="en-US" sz="3600" b="1" dirty="0" smtClean="0"/>
              <a:t>. </a:t>
            </a:r>
            <a:r>
              <a:rPr lang="th-TH" sz="3600" b="1" dirty="0" smtClean="0"/>
              <a:t>แก๊สออกซิเจน </a:t>
            </a:r>
            <a:r>
              <a:rPr lang="en-US" sz="3600" b="1" dirty="0" smtClean="0"/>
              <a:t>16</a:t>
            </a:r>
            <a:r>
              <a:rPr lang="th-TH" sz="3600" b="1" dirty="0" smtClean="0"/>
              <a:t> </a:t>
            </a:r>
            <a:r>
              <a:rPr lang="en-US" sz="3600" b="1" dirty="0" smtClean="0"/>
              <a:t>g </a:t>
            </a:r>
            <a:r>
              <a:rPr lang="th-TH" sz="3600" b="1" dirty="0" smtClean="0"/>
              <a:t>จะมีปริมาตรเท่าใดที่ อุณหภูมิห้องและความดันบรรยายกาศ</a:t>
            </a:r>
            <a:endParaRPr lang="th-TH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Chem</a:t>
            </a:r>
            <a:r>
              <a:rPr lang="en-US" i="0" smtClean="0"/>
              <a:t>@</a:t>
            </a:r>
            <a:r>
              <a:rPr lang="en-US" smtClean="0"/>
              <a:t>KU-KPS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D6AC4-3993-4E1D-98EE-0BDDA6D442C2}" type="slidenum">
              <a:rPr lang="en-US" smtClean="0"/>
              <a:pPr>
                <a:defRPr/>
              </a:pPr>
              <a:t>9</a:t>
            </a:fld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00251" y="2589091"/>
                <a:ext cx="5519653" cy="1498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𝑎𝑡𝑚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</a:rPr>
                        <m:t> °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298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 smtClean="0">
                  <a:solidFill>
                    <a:srgbClr val="66FF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𝑀𝑊</m:t>
                          </m:r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66FF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66FF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400" b="0" dirty="0" smtClean="0">
                  <a:solidFill>
                    <a:srgbClr val="66FFFF"/>
                  </a:solidFill>
                  <a:ea typeface="Cambria Math" panose="02040503050406030204" pitchFamily="18" charset="0"/>
                </a:endParaRPr>
              </a:p>
              <a:p>
                <a:endParaRPr lang="en-US" sz="2400" b="0" dirty="0" smtClean="0">
                  <a:solidFill>
                    <a:srgbClr val="66FF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1" y="2589091"/>
                <a:ext cx="5519653" cy="1498039"/>
              </a:xfrm>
              <a:prstGeom prst="rect">
                <a:avLst/>
              </a:prstGeom>
              <a:blipFill rotWithShape="0">
                <a:blip r:embed="rId2"/>
                <a:stretch>
                  <a:fillRect l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50919" y="3980098"/>
                <a:ext cx="6177717" cy="1060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𝑛𝑅𝑇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 smtClean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𝑎𝑡𝑚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2400" b="0" i="1" smtClean="0">
                          <a:solidFill>
                            <a:srgbClr val="66F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082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𝑎𝑡𝑚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298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b="0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919" y="3980098"/>
                <a:ext cx="6177717" cy="10609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39234" y="5317569"/>
                <a:ext cx="6398931" cy="620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𝑎𝑡𝑚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082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298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 smtClean="0"/>
                  <a:t>=12.2 L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234" y="5317569"/>
                <a:ext cx="6398931" cy="620554"/>
              </a:xfrm>
              <a:prstGeom prst="rect">
                <a:avLst/>
              </a:prstGeom>
              <a:blipFill rotWithShape="0">
                <a:blip r:embed="rId4"/>
                <a:stretch>
                  <a:fillRect t="-4902" r="-23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4000500" y="3845160"/>
            <a:ext cx="1649186" cy="563553"/>
          </a:xfrm>
          <a:prstGeom prst="roundRect">
            <a:avLst/>
          </a:prstGeom>
          <a:noFill/>
          <a:ln>
            <a:solidFill>
              <a:srgbClr val="FA9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2574375"/>
            <a:ext cx="7664334" cy="1118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3788906"/>
            <a:ext cx="7664334" cy="136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6800" y="5282415"/>
            <a:ext cx="7664334" cy="1118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Cordia New"/>
        <a:ea typeface=""/>
        <a:cs typeface="Cordia New"/>
      </a:majorFont>
      <a:minorFont>
        <a:latin typeface="Cordia New"/>
        <a:ea typeface="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2812</TotalTime>
  <Words>1670</Words>
  <Application>Microsoft Office PowerPoint</Application>
  <PresentationFormat>On-screen Show (4:3)</PresentationFormat>
  <Paragraphs>355</Paragraphs>
  <Slides>40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Arial Unicode MS</vt:lpstr>
      <vt:lpstr>Angsana New</vt:lpstr>
      <vt:lpstr>Arial</vt:lpstr>
      <vt:lpstr>Arial Narrow</vt:lpstr>
      <vt:lpstr>Cambria Math</vt:lpstr>
      <vt:lpstr>Cordia New</vt:lpstr>
      <vt:lpstr>Symbol</vt:lpstr>
      <vt:lpstr>Tahoma</vt:lpstr>
      <vt:lpstr>TH SarabunPSK</vt:lpstr>
      <vt:lpstr>Webdings</vt:lpstr>
      <vt:lpstr>Wingdings</vt:lpstr>
      <vt:lpstr>Shimmer</vt:lpstr>
      <vt:lpstr>Equation</vt:lpstr>
      <vt:lpstr>Bitmap Image</vt:lpstr>
      <vt:lpstr>แก๊ส (Gas) </vt:lpstr>
      <vt:lpstr>เนื้อหา</vt:lpstr>
      <vt:lpstr>สมบัติทั่วไปของแก๊ส </vt:lpstr>
      <vt:lpstr>ปริมาตร อุณหภูมิ และความดัน</vt:lpstr>
      <vt:lpstr>อุณหภูมิและความดันมาตรฐาน (STP) </vt:lpstr>
      <vt:lpstr>กฎของแก๊ส</vt:lpstr>
      <vt:lpstr>สมการแก๊สสมบูรณ์แบบ</vt:lpstr>
      <vt:lpstr>การคำนวณแก๊สสมบูรณ์แบบ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ความหนาแน่นและ มวลโมเลกุล</vt:lpstr>
      <vt:lpstr>PowerPoint Presentation</vt:lpstr>
      <vt:lpstr>PowerPoint Presentation</vt:lpstr>
      <vt:lpstr>ปริมาณแก๊สในปฏิกิริยาเคมี</vt:lpstr>
      <vt:lpstr>PowerPoint Presentation</vt:lpstr>
      <vt:lpstr>แก๊สผสมและความดันย่อย (Gas Mixtures and Partial Pressures)</vt:lpstr>
      <vt:lpstr>PowerPoint Presentation</vt:lpstr>
      <vt:lpstr>ความดันย่อยและเศษส่วนโมล (Partial Pressures and Mole Fractions)</vt:lpstr>
      <vt:lpstr>PowerPoint Presentation</vt:lpstr>
      <vt:lpstr>ทฤษฎีจลน์โมเลกุลของแก๊ส (Kinetic Molecular Theory)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กฎการแพร่ผ่านของเกรแฮม </vt:lpstr>
      <vt:lpstr>PowerPoint Presentation</vt:lpstr>
      <vt:lpstr>PowerPoint Presentation</vt:lpstr>
      <vt:lpstr>พฤติกรรมของแก๊สจริง (Real Gas Behavior)</vt:lpstr>
      <vt:lpstr>PowerPoint Presentation</vt:lpstr>
      <vt:lpstr>แบบจำลองโมเลกุลของแก๊สสมบูรณ์แบบ</vt:lpstr>
      <vt:lpstr>แบบจำลองโมเลกุลของแก๊สจริง</vt:lpstr>
      <vt:lpstr>แก๊สอุดมคติและแก๊สจริง</vt:lpstr>
      <vt:lpstr>สมการแวนเดอร์วาลส์ (Van de Waals)</vt:lpstr>
      <vt:lpstr>PowerPoint Presentation</vt:lpstr>
      <vt:lpstr>แก๊สอุดมคติ</vt:lpstr>
    </vt:vector>
  </TitlesOfParts>
  <Company>ku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แก๊ส  (Gas)</dc:title>
  <dc:creator>ku</dc:creator>
  <cp:lastModifiedBy>PITI</cp:lastModifiedBy>
  <cp:revision>223</cp:revision>
  <dcterms:created xsi:type="dcterms:W3CDTF">2005-04-05T05:53:24Z</dcterms:created>
  <dcterms:modified xsi:type="dcterms:W3CDTF">2018-09-17T04:59:04Z</dcterms:modified>
</cp:coreProperties>
</file>