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441" r:id="rId5"/>
    <p:sldId id="259" r:id="rId6"/>
    <p:sldId id="303" r:id="rId7"/>
    <p:sldId id="291" r:id="rId8"/>
    <p:sldId id="359" r:id="rId9"/>
    <p:sldId id="386" r:id="rId10"/>
    <p:sldId id="439" r:id="rId11"/>
    <p:sldId id="440" r:id="rId12"/>
    <p:sldId id="263" r:id="rId13"/>
    <p:sldId id="264" r:id="rId14"/>
    <p:sldId id="436" r:id="rId15"/>
    <p:sldId id="318" r:id="rId16"/>
    <p:sldId id="319" r:id="rId17"/>
    <p:sldId id="322" r:id="rId18"/>
    <p:sldId id="417" r:id="rId19"/>
    <p:sldId id="383" r:id="rId20"/>
    <p:sldId id="394" r:id="rId21"/>
    <p:sldId id="398" r:id="rId22"/>
    <p:sldId id="432" r:id="rId23"/>
    <p:sldId id="429" r:id="rId24"/>
    <p:sldId id="416" r:id="rId25"/>
    <p:sldId id="412" r:id="rId26"/>
    <p:sldId id="404" r:id="rId27"/>
    <p:sldId id="428" r:id="rId28"/>
    <p:sldId id="421" r:id="rId29"/>
    <p:sldId id="446" r:id="rId30"/>
    <p:sldId id="405" r:id="rId31"/>
    <p:sldId id="406" r:id="rId32"/>
    <p:sldId id="443" r:id="rId33"/>
    <p:sldId id="408" r:id="rId34"/>
    <p:sldId id="420" r:id="rId35"/>
    <p:sldId id="413" r:id="rId36"/>
    <p:sldId id="434" r:id="rId37"/>
    <p:sldId id="435" r:id="rId38"/>
    <p:sldId id="445" r:id="rId39"/>
    <p:sldId id="266" r:id="rId40"/>
    <p:sldId id="388" r:id="rId41"/>
    <p:sldId id="389" r:id="rId42"/>
    <p:sldId id="419" r:id="rId43"/>
    <p:sldId id="385" r:id="rId44"/>
    <p:sldId id="360" r:id="rId45"/>
    <p:sldId id="271" r:id="rId46"/>
    <p:sldId id="272" r:id="rId47"/>
    <p:sldId id="326" r:id="rId48"/>
    <p:sldId id="402" r:id="rId49"/>
    <p:sldId id="273" r:id="rId50"/>
    <p:sldId id="403" r:id="rId51"/>
    <p:sldId id="274" r:id="rId52"/>
    <p:sldId id="361" r:id="rId53"/>
    <p:sldId id="275" r:id="rId54"/>
    <p:sldId id="426" r:id="rId55"/>
    <p:sldId id="277" r:id="rId56"/>
    <p:sldId id="278" r:id="rId57"/>
    <p:sldId id="280" r:id="rId58"/>
    <p:sldId id="437" r:id="rId59"/>
    <p:sldId id="438" r:id="rId60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dia New" pitchFamily="34" charset="-34"/>
        <a:ea typeface="+mn-ea"/>
        <a:cs typeface="Cordia New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00"/>
    <a:srgbClr val="0000FF"/>
    <a:srgbClr val="CC0099"/>
    <a:srgbClr val="004D82"/>
    <a:srgbClr val="0099CC"/>
    <a:srgbClr val="007FD6"/>
    <a:srgbClr val="0099FF"/>
    <a:srgbClr val="66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588" autoAdjust="0"/>
  </p:normalViewPr>
  <p:slideViewPr>
    <p:cSldViewPr snapToGrid="0">
      <p:cViewPr varScale="1">
        <p:scale>
          <a:sx n="74" d="100"/>
          <a:sy n="74" d="100"/>
        </p:scale>
        <p:origin x="60" y="306"/>
      </p:cViewPr>
      <p:guideLst>
        <p:guide orient="horz" pos="21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220" y="-10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867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endParaRPr lang="th-TH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779" y="0"/>
            <a:ext cx="3075867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endParaRPr lang="th-TH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94"/>
            <a:ext cx="3075867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endParaRPr lang="th-TH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779" y="9721494"/>
            <a:ext cx="3075867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fld id="{20D78463-F6A9-4809-8ADD-800381D9C79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569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867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endParaRPr lang="th-TH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779" y="0"/>
            <a:ext cx="3075867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endParaRPr lang="th-TH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35" y="4861564"/>
            <a:ext cx="5680431" cy="460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494"/>
            <a:ext cx="3075867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endParaRPr lang="th-TH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779" y="9721494"/>
            <a:ext cx="3075867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fld id="{DD7728C1-11C8-4088-B7E5-788288C1A4B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31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728C1-11C8-4088-B7E5-788288C1A4B3}" type="slidenum">
              <a:rPr lang="en-US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725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52C2A-6193-4C6C-934F-D4394DC41D10}" type="slidenum">
              <a:rPr lang="en-US"/>
              <a:pPr/>
              <a:t>30</a:t>
            </a:fld>
            <a:endParaRPr lang="th-TH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1614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95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195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195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195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195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195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196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8196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196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819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6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3819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3819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819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260BC0-92A0-4919-9856-1F2B1BA4B48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F536C2-6DC8-4551-8F3C-0563DE6FE446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C619EA-1384-4287-B0AE-F97D8F19587B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 sz="60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A87468-542F-4647-A2E0-C41DA5E3BBF1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265023-CEC6-4D9A-9D8A-871CE2B02151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320938-B29A-4E8E-8073-4AEE9A5D881E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 sz="60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latin typeface="TH SarabunPSK" pitchFamily="34" charset="-34"/>
                <a:cs typeface="TH SarabunPSK" pitchFamily="34" charset="-34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3200" b="1">
                <a:latin typeface="TH SarabunPSK" pitchFamily="34" charset="-34"/>
                <a:cs typeface="TH SarabunPSK" pitchFamily="34" charset="-34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2800" b="1">
                <a:latin typeface="TH SarabunPSK" pitchFamily="34" charset="-34"/>
                <a:cs typeface="TH SarabunPSK" pitchFamily="34" charset="-34"/>
              </a:defRPr>
            </a:lvl3pPr>
            <a:lvl4pPr>
              <a:lnSpc>
                <a:spcPct val="90000"/>
              </a:lnSpc>
              <a:spcBef>
                <a:spcPts val="600"/>
              </a:spcBef>
              <a:defRPr sz="2400" b="1">
                <a:latin typeface="TH SarabunPSK" pitchFamily="34" charset="-34"/>
                <a:cs typeface="TH SarabunPSK" pitchFamily="34" charset="-34"/>
              </a:defRPr>
            </a:lvl4pPr>
            <a:lvl5pPr>
              <a:lnSpc>
                <a:spcPct val="90000"/>
              </a:lnSpc>
              <a:spcBef>
                <a:spcPts val="600"/>
              </a:spcBef>
              <a:defRPr sz="2400" b="1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C6A376-B6BD-4B23-AACD-4BFEC066219C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45221" y="6255626"/>
            <a:ext cx="2895600" cy="476250"/>
          </a:xfrm>
        </p:spPr>
        <p:txBody>
          <a:bodyPr/>
          <a:lstStyle>
            <a:lvl1pPr>
              <a:defRPr sz="1600">
                <a:solidFill>
                  <a:schemeClr val="bg1">
                    <a:lumMod val="60000"/>
                    <a:lumOff val="40000"/>
                  </a:schemeClr>
                </a:solidFill>
                <a:latin typeface="Eras Demi ITC" pitchFamily="34" charset="0"/>
              </a:defRPr>
            </a:lvl1pPr>
          </a:lstStyle>
          <a:p>
            <a:r>
              <a:rPr lang="en-US" smtClean="0"/>
              <a:t>Chem@KU-KPS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D42964-5585-4BD4-B7B8-C3710C461F23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3200">
                <a:latin typeface="TH SarabunPSK" pitchFamily="34" charset="-34"/>
                <a:cs typeface="TH SarabunPSK" pitchFamily="34" charset="-34"/>
              </a:defRPr>
            </a:lvl1pPr>
            <a:lvl2pPr>
              <a:defRPr sz="2800">
                <a:latin typeface="TH SarabunPSK" pitchFamily="34" charset="-34"/>
                <a:cs typeface="TH SarabunPSK" pitchFamily="34" charset="-34"/>
              </a:defRPr>
            </a:lvl2pPr>
            <a:lvl3pPr>
              <a:defRPr sz="2400">
                <a:latin typeface="TH SarabunPSK" pitchFamily="34" charset="-34"/>
                <a:cs typeface="TH SarabunPSK" pitchFamily="34" charset="-34"/>
              </a:defRPr>
            </a:lvl3pPr>
            <a:lvl4pPr>
              <a:defRPr sz="2000">
                <a:latin typeface="TH SarabunPSK" pitchFamily="34" charset="-34"/>
                <a:cs typeface="TH SarabunPSK" pitchFamily="34" charset="-34"/>
              </a:defRPr>
            </a:lvl4pPr>
            <a:lvl5pPr>
              <a:defRPr sz="2000">
                <a:latin typeface="TH SarabunPSK" pitchFamily="34" charset="-34"/>
                <a:cs typeface="TH SarabunPSK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CC8DD4-6CBF-4E6E-ADD9-DBCA115AFCEA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15E6DF-7308-49EF-81F5-90C752F9E6F1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9E74FC-B71F-48D9-8875-56BD6E331FFF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7D734F-0467-4D77-BB60-48FFB177EEDD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F3454D-2C58-47ED-A622-6FD8186F06D5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DE445F-C3EC-4830-885D-F1B266D33255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endParaRPr lang="th-TH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fld id="{D417A8B7-8993-49D1-B482-FD504D7E3C67}" type="slidenum">
              <a:rPr lang="en-US"/>
              <a:pPr/>
              <a:t>‹#›</a:t>
            </a:fld>
            <a:endParaRPr lang="th-TH"/>
          </a:p>
        </p:txBody>
      </p:sp>
      <p:grpSp>
        <p:nvGrpSpPr>
          <p:cNvPr id="3809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3809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3809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09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09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09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09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09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809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809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th-TH" sz="12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r>
              <a:rPr lang="en-US" smtClean="0"/>
              <a:t>Chem@KU-KPS</a:t>
            </a:r>
            <a:endParaRPr lang="th-TH"/>
          </a:p>
        </p:txBody>
      </p:sp>
      <p:sp>
        <p:nvSpPr>
          <p:cNvPr id="3809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3809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900855" y="6488668"/>
            <a:ext cx="334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smtClean="0">
                <a:solidFill>
                  <a:srgbClr val="004D82"/>
                </a:solidFill>
                <a:latin typeface="Eras Demi ITC" pitchFamily="34" charset="0"/>
              </a:rPr>
              <a:t>www.chem.flas.kps.ku.ac.th</a:t>
            </a:r>
            <a:endParaRPr lang="th-TH" b="0">
              <a:solidFill>
                <a:srgbClr val="004D82"/>
              </a:solidFill>
              <a:latin typeface="Eras Demi ITC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Cordia New" pitchFamily="34" charset="-34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Cordia New" pitchFamily="34" charset="-34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Cordia New" pitchFamily="34" charset="-34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Cordia New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Cordia New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Cordia New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Cordia New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Cordia New" pitchFamily="34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estern.cc.ok.us/~jburbank/geology/geopics/mineralpics/aragonite-ct023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BBBD08F-5D9A-4130-B4B0-67A615DBA1D0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1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8120" y="4737100"/>
            <a:ext cx="6400800" cy="1752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th-TH" b="1" dirty="0" smtClean="0"/>
              <a:t>ปิติ ตรีสุกล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r">
              <a:spcBef>
                <a:spcPts val="0"/>
              </a:spcBef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สาย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วิชาเคมี</a:t>
            </a:r>
          </a:p>
          <a:p>
            <a:pPr algn="r">
              <a:spcBef>
                <a:spcPts val="0"/>
              </a:spcBef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คณะศิลปศาสตร์และวิทยาศาสตร์</a:t>
            </a:r>
          </a:p>
          <a:p>
            <a:pPr algn="r">
              <a:spcBef>
                <a:spcPts val="0"/>
              </a:spcBef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มหาวิทยาลัยเกษตรศาสตร์ วิทยาเขตกำแพงแสน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3399"/>
              </a:clrFrom>
              <a:clrTo>
                <a:srgbClr val="0033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3063" y="2143125"/>
            <a:ext cx="34766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las_logo"/>
          <p:cNvPicPr>
            <a:picLocks noChangeAspect="1" noChangeArrowheads="1"/>
          </p:cNvPicPr>
          <p:nvPr/>
        </p:nvPicPr>
        <p:blipFill>
          <a:blip r:embed="rId3" cstate="print"/>
          <a:srcRect l="1567" t="1791" b="447"/>
          <a:stretch>
            <a:fillRect/>
          </a:stretch>
        </p:blipFill>
        <p:spPr bwMode="auto">
          <a:xfrm>
            <a:off x="3765835" y="528870"/>
            <a:ext cx="1672590" cy="1451764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Cell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9" y="1219200"/>
            <a:ext cx="4728093" cy="2963863"/>
          </a:xfrm>
        </p:spPr>
        <p:txBody>
          <a:bodyPr/>
          <a:lstStyle/>
          <a:p>
            <a:r>
              <a:rPr lang="th-TH" smtClean="0"/>
              <a:t>หน่วยย่อยสุด (เล็กที่สุด) ที่เรียงกันเป็นโครงสร้างใหญ่ได้</a:t>
            </a:r>
          </a:p>
          <a:p>
            <a:pPr lvl="1"/>
            <a:r>
              <a:rPr lang="th-TH" smtClean="0"/>
              <a:t>ใช้หน่วยย่อยชนิดเดียว และจัดวางแบบเดียวกันโดยไม่หมุน</a:t>
            </a:r>
          </a:p>
          <a:p>
            <a:pPr lvl="1"/>
            <a:r>
              <a:rPr lang="th-TH" smtClean="0"/>
              <a:t>แนวในการวางหน่วยย่อยอาจแตกต่างกันขึ้นกับชนิดหน่วยย่อย 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6A376-B6BD-4B23-AACD-4BFEC066219C}" type="slidenum">
              <a:rPr lang="en-US" smtClean="0"/>
              <a:pPr/>
              <a:t>10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1233053" y="2814452"/>
            <a:ext cx="1103067" cy="1104404"/>
            <a:chOff x="235526" y="3238004"/>
            <a:chExt cx="3265715" cy="3269673"/>
          </a:xfrm>
        </p:grpSpPr>
        <p:sp>
          <p:nvSpPr>
            <p:cNvPr id="117" name="Rectangle 116"/>
            <p:cNvSpPr/>
            <p:nvPr/>
          </p:nvSpPr>
          <p:spPr>
            <a:xfrm>
              <a:off x="937680" y="3906982"/>
              <a:ext cx="1947554" cy="19475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8" name="Arc 117"/>
            <p:cNvSpPr/>
            <p:nvPr/>
          </p:nvSpPr>
          <p:spPr>
            <a:xfrm>
              <a:off x="237506" y="5177641"/>
              <a:ext cx="1330036" cy="1330036"/>
            </a:xfrm>
            <a:prstGeom prst="arc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9" name="Arc 118"/>
            <p:cNvSpPr/>
            <p:nvPr/>
          </p:nvSpPr>
          <p:spPr>
            <a:xfrm rot="16200000">
              <a:off x="2171205" y="5175661"/>
              <a:ext cx="1330036" cy="1330036"/>
            </a:xfrm>
            <a:prstGeom prst="arc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2" name="Group 121"/>
            <p:cNvGrpSpPr/>
            <p:nvPr/>
          </p:nvGrpSpPr>
          <p:grpSpPr>
            <a:xfrm rot="10800000">
              <a:off x="235526" y="3238004"/>
              <a:ext cx="3263735" cy="1332016"/>
              <a:chOff x="389906" y="5328061"/>
              <a:chExt cx="3263735" cy="1332016"/>
            </a:xfrm>
          </p:grpSpPr>
          <p:sp>
            <p:nvSpPr>
              <p:cNvPr id="120" name="Arc 119"/>
              <p:cNvSpPr/>
              <p:nvPr/>
            </p:nvSpPr>
            <p:spPr>
              <a:xfrm>
                <a:off x="389906" y="5330041"/>
                <a:ext cx="1330036" cy="1330036"/>
              </a:xfrm>
              <a:prstGeom prst="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1" name="Arc 120"/>
              <p:cNvSpPr/>
              <p:nvPr/>
            </p:nvSpPr>
            <p:spPr>
              <a:xfrm rot="16200000">
                <a:off x="2323605" y="5328061"/>
                <a:ext cx="1330036" cy="1330036"/>
              </a:xfrm>
              <a:prstGeom prst="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896092" y="2812472"/>
            <a:ext cx="1103067" cy="1104404"/>
            <a:chOff x="235526" y="3238004"/>
            <a:chExt cx="3265715" cy="3269673"/>
          </a:xfrm>
        </p:grpSpPr>
        <p:sp>
          <p:nvSpPr>
            <p:cNvPr id="125" name="Rectangle 124"/>
            <p:cNvSpPr/>
            <p:nvPr/>
          </p:nvSpPr>
          <p:spPr>
            <a:xfrm>
              <a:off x="902524" y="3906982"/>
              <a:ext cx="1947554" cy="1947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6" name="Arc 125"/>
            <p:cNvSpPr/>
            <p:nvPr/>
          </p:nvSpPr>
          <p:spPr>
            <a:xfrm>
              <a:off x="237506" y="5177641"/>
              <a:ext cx="1330036" cy="1330036"/>
            </a:xfrm>
            <a:prstGeom prst="arc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7" name="Arc 126"/>
            <p:cNvSpPr/>
            <p:nvPr/>
          </p:nvSpPr>
          <p:spPr>
            <a:xfrm rot="16200000">
              <a:off x="2171205" y="5175661"/>
              <a:ext cx="1330036" cy="1330036"/>
            </a:xfrm>
            <a:prstGeom prst="arc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8" name="Group 121"/>
            <p:cNvGrpSpPr/>
            <p:nvPr/>
          </p:nvGrpSpPr>
          <p:grpSpPr>
            <a:xfrm rot="10800000">
              <a:off x="235526" y="3238004"/>
              <a:ext cx="3263735" cy="1332016"/>
              <a:chOff x="389906" y="5328061"/>
              <a:chExt cx="3263735" cy="1332016"/>
            </a:xfrm>
          </p:grpSpPr>
          <p:sp>
            <p:nvSpPr>
              <p:cNvPr id="129" name="Arc 128"/>
              <p:cNvSpPr/>
              <p:nvPr/>
            </p:nvSpPr>
            <p:spPr>
              <a:xfrm>
                <a:off x="389906" y="5330041"/>
                <a:ext cx="1330036" cy="1330036"/>
              </a:xfrm>
              <a:prstGeom prst="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0" name="Arc 129"/>
              <p:cNvSpPr/>
              <p:nvPr/>
            </p:nvSpPr>
            <p:spPr>
              <a:xfrm rot="16200000">
                <a:off x="2323605" y="5328061"/>
                <a:ext cx="1330036" cy="1330036"/>
              </a:xfrm>
              <a:prstGeom prst="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1894112" y="2157350"/>
            <a:ext cx="1103067" cy="1104404"/>
            <a:chOff x="235526" y="3238004"/>
            <a:chExt cx="3265715" cy="3269673"/>
          </a:xfrm>
        </p:grpSpPr>
        <p:sp>
          <p:nvSpPr>
            <p:cNvPr id="132" name="Rectangle 131"/>
            <p:cNvSpPr/>
            <p:nvPr/>
          </p:nvSpPr>
          <p:spPr>
            <a:xfrm>
              <a:off x="902524" y="3906982"/>
              <a:ext cx="1947554" cy="1947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3" name="Arc 132"/>
            <p:cNvSpPr/>
            <p:nvPr/>
          </p:nvSpPr>
          <p:spPr>
            <a:xfrm>
              <a:off x="237506" y="5177641"/>
              <a:ext cx="1330036" cy="1330036"/>
            </a:xfrm>
            <a:prstGeom prst="arc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4" name="Arc 133"/>
            <p:cNvSpPr/>
            <p:nvPr/>
          </p:nvSpPr>
          <p:spPr>
            <a:xfrm rot="16200000">
              <a:off x="2171205" y="5175661"/>
              <a:ext cx="1330036" cy="1330036"/>
            </a:xfrm>
            <a:prstGeom prst="arc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35" name="Group 121"/>
            <p:cNvGrpSpPr/>
            <p:nvPr/>
          </p:nvGrpSpPr>
          <p:grpSpPr>
            <a:xfrm rot="10800000">
              <a:off x="235526" y="3238004"/>
              <a:ext cx="3263735" cy="1332016"/>
              <a:chOff x="389906" y="5328061"/>
              <a:chExt cx="3263735" cy="1332016"/>
            </a:xfrm>
          </p:grpSpPr>
          <p:sp>
            <p:nvSpPr>
              <p:cNvPr id="136" name="Arc 135"/>
              <p:cNvSpPr/>
              <p:nvPr/>
            </p:nvSpPr>
            <p:spPr>
              <a:xfrm>
                <a:off x="389906" y="5330041"/>
                <a:ext cx="1330036" cy="1330036"/>
              </a:xfrm>
              <a:prstGeom prst="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7" name="Arc 136"/>
              <p:cNvSpPr/>
              <p:nvPr/>
            </p:nvSpPr>
            <p:spPr>
              <a:xfrm rot="16200000">
                <a:off x="2323605" y="5328061"/>
                <a:ext cx="1330036" cy="1330036"/>
              </a:xfrm>
              <a:prstGeom prst="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1240970" y="2157350"/>
            <a:ext cx="1103067" cy="1104404"/>
            <a:chOff x="235526" y="3238004"/>
            <a:chExt cx="3265715" cy="3269673"/>
          </a:xfrm>
        </p:grpSpPr>
        <p:sp>
          <p:nvSpPr>
            <p:cNvPr id="139" name="Rectangle 138"/>
            <p:cNvSpPr/>
            <p:nvPr/>
          </p:nvSpPr>
          <p:spPr>
            <a:xfrm>
              <a:off x="867366" y="3906982"/>
              <a:ext cx="1947554" cy="19475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0" name="Arc 139"/>
            <p:cNvSpPr/>
            <p:nvPr/>
          </p:nvSpPr>
          <p:spPr>
            <a:xfrm>
              <a:off x="237506" y="5177641"/>
              <a:ext cx="1330036" cy="1330036"/>
            </a:xfrm>
            <a:prstGeom prst="arc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1" name="Arc 140"/>
            <p:cNvSpPr/>
            <p:nvPr/>
          </p:nvSpPr>
          <p:spPr>
            <a:xfrm rot="16200000">
              <a:off x="2171205" y="5175661"/>
              <a:ext cx="1330036" cy="1330036"/>
            </a:xfrm>
            <a:prstGeom prst="arc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42" name="Group 121"/>
            <p:cNvGrpSpPr/>
            <p:nvPr/>
          </p:nvGrpSpPr>
          <p:grpSpPr>
            <a:xfrm rot="10800000">
              <a:off x="235526" y="3238004"/>
              <a:ext cx="3263735" cy="1332016"/>
              <a:chOff x="389906" y="5328061"/>
              <a:chExt cx="3263735" cy="1332016"/>
            </a:xfrm>
          </p:grpSpPr>
          <p:sp>
            <p:nvSpPr>
              <p:cNvPr id="143" name="Arc 142"/>
              <p:cNvSpPr/>
              <p:nvPr/>
            </p:nvSpPr>
            <p:spPr>
              <a:xfrm>
                <a:off x="389906" y="5330041"/>
                <a:ext cx="1330036" cy="1330036"/>
              </a:xfrm>
              <a:prstGeom prst="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4" name="Arc 143"/>
              <p:cNvSpPr/>
              <p:nvPr/>
            </p:nvSpPr>
            <p:spPr>
              <a:xfrm rot="16200000">
                <a:off x="2323605" y="5328061"/>
                <a:ext cx="1330036" cy="1330036"/>
              </a:xfrm>
              <a:prstGeom prst="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148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building block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6A376-B6BD-4B23-AACD-4BFEC066219C}" type="slidenum">
              <a:rPr lang="en-US" smtClean="0"/>
              <a:pPr/>
              <a:t>11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 dirty="0"/>
          </a:p>
        </p:txBody>
      </p:sp>
      <p:pic>
        <p:nvPicPr>
          <p:cNvPr id="2050" name="Picture 2" descr="Image result for building bl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6570" r="17014" b="11179"/>
          <a:stretch/>
        </p:blipFill>
        <p:spPr bwMode="auto">
          <a:xfrm>
            <a:off x="1939500" y="1968375"/>
            <a:ext cx="3276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uilding b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3748963"/>
            <a:ext cx="2604240" cy="2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uilding b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4763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91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95E935-85C0-4CE4-8BDC-7DF3E799F915}" type="slidenum">
              <a:rPr lang="en-US"/>
              <a:pPr/>
              <a:t>12</a:t>
            </a:fld>
            <a:endParaRPr lang="th-TH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52463" y="3090863"/>
            <a:ext cx="8045450" cy="3238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8" name="Rectangle 312"/>
          <p:cNvSpPr>
            <a:spLocks noChangeArrowheads="1"/>
          </p:cNvSpPr>
          <p:nvPr/>
        </p:nvSpPr>
        <p:spPr bwMode="auto">
          <a:xfrm rot="-2708364">
            <a:off x="2255838" y="5248275"/>
            <a:ext cx="658812" cy="649288"/>
          </a:xfrm>
          <a:prstGeom prst="rect">
            <a:avLst/>
          </a:prstGeom>
          <a:solidFill>
            <a:srgbClr val="0099CC">
              <a:alpha val="39999"/>
            </a:srgbClr>
          </a:solidFill>
          <a:ln w="1905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5" name="Rectangle 309"/>
          <p:cNvSpPr>
            <a:spLocks noChangeArrowheads="1"/>
          </p:cNvSpPr>
          <p:nvPr/>
        </p:nvSpPr>
        <p:spPr bwMode="auto">
          <a:xfrm>
            <a:off x="3279775" y="4886325"/>
            <a:ext cx="476250" cy="457200"/>
          </a:xfrm>
          <a:prstGeom prst="rect">
            <a:avLst/>
          </a:prstGeom>
          <a:solidFill>
            <a:srgbClr val="00CC00">
              <a:alpha val="50000"/>
            </a:srgbClr>
          </a:solidFill>
          <a:ln w="285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4" name="Rectangle 308"/>
          <p:cNvSpPr>
            <a:spLocks noChangeArrowheads="1"/>
          </p:cNvSpPr>
          <p:nvPr/>
        </p:nvSpPr>
        <p:spPr bwMode="auto">
          <a:xfrm>
            <a:off x="2578100" y="4200525"/>
            <a:ext cx="476250" cy="457200"/>
          </a:xfrm>
          <a:prstGeom prst="rect">
            <a:avLst/>
          </a:prstGeom>
          <a:solidFill>
            <a:srgbClr val="FF9999">
              <a:alpha val="50000"/>
            </a:srgbClr>
          </a:solidFill>
          <a:ln w="285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ระบบโครงผลึก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19200"/>
            <a:ext cx="8812212" cy="146843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66FF33"/>
                </a:solidFill>
              </a:rPr>
              <a:t>แลตทิซ (Lattice):</a:t>
            </a:r>
            <a:r>
              <a:rPr lang="en-US" sz="3600" b="1"/>
              <a:t> การ</a:t>
            </a:r>
            <a:r>
              <a:rPr lang="th-TH" sz="3600" b="1"/>
              <a:t>จัด</a:t>
            </a:r>
            <a:r>
              <a:rPr lang="en-US" sz="3600" b="1"/>
              <a:t>เรียงตัวแบบซ้ำกัน</a:t>
            </a:r>
            <a:r>
              <a:rPr lang="th-TH" sz="3600" b="1"/>
              <a:t>ของ</a:t>
            </a:r>
            <a:r>
              <a:rPr lang="en-US" sz="3600" b="1"/>
              <a:t>อนุภาคในผลึก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rgbClr val="66FF33"/>
                </a:solidFill>
              </a:rPr>
              <a:t>หน่วยเซลล์ (Unit cell):</a:t>
            </a:r>
            <a:r>
              <a:rPr lang="en-US" sz="3600" b="1"/>
              <a:t> หน่วยที่เล็กที่สุดที่ใช้บอกรูปร่างของผลึก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b="1">
                <a:solidFill>
                  <a:srgbClr val="FFFF00"/>
                </a:solidFill>
                <a:effectLst/>
              </a:rPr>
              <a:t>การเลือกหน่วยเซลล์ ควรเลือกให้มีสมมาตรสูงสุด</a:t>
            </a:r>
            <a:endParaRPr lang="en-US" sz="3600" b="1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3600" b="1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847975" y="3109913"/>
            <a:ext cx="355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bg2"/>
                </a:solidFill>
              </a:rPr>
              <a:t>Lattice, lattice point และ unit cell</a:t>
            </a:r>
          </a:p>
        </p:txBody>
      </p:sp>
      <p:grpSp>
        <p:nvGrpSpPr>
          <p:cNvPr id="9657" name="Group 441"/>
          <p:cNvGrpSpPr>
            <a:grpSpLocks/>
          </p:cNvGrpSpPr>
          <p:nvPr/>
        </p:nvGrpSpPr>
        <p:grpSpPr bwMode="auto">
          <a:xfrm>
            <a:off x="5041900" y="3700463"/>
            <a:ext cx="3260725" cy="2443162"/>
            <a:chOff x="588" y="2345"/>
            <a:chExt cx="2054" cy="1539"/>
          </a:xfrm>
        </p:grpSpPr>
        <p:pic>
          <p:nvPicPr>
            <p:cNvPr id="9220" name="Picture 4" descr="FG11_030"/>
            <p:cNvPicPr>
              <a:picLocks noChangeAspect="1" noChangeArrowheads="1"/>
            </p:cNvPicPr>
            <p:nvPr/>
          </p:nvPicPr>
          <p:blipFill>
            <a:blip r:embed="rId2" cstate="print"/>
            <a:srcRect r="12599" b="9448"/>
            <a:stretch>
              <a:fillRect/>
            </a:stretch>
          </p:blipFill>
          <p:spPr bwMode="auto">
            <a:xfrm>
              <a:off x="588" y="2345"/>
              <a:ext cx="2054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949" y="2921"/>
              <a:ext cx="19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642" y="2846"/>
              <a:ext cx="4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bg2"/>
                  </a:solidFill>
                  <a:latin typeface="Arial Narrow" pitchFamily="34" charset="0"/>
                </a:rPr>
                <a:t>Lattice</a:t>
              </a:r>
              <a:endParaRPr lang="th-TH" sz="1000" b="1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9521" name="Group 305"/>
          <p:cNvGrpSpPr>
            <a:grpSpLocks/>
          </p:cNvGrpSpPr>
          <p:nvPr/>
        </p:nvGrpSpPr>
        <p:grpSpPr bwMode="auto">
          <a:xfrm>
            <a:off x="2014538" y="4090988"/>
            <a:ext cx="2538412" cy="2051050"/>
            <a:chOff x="3309" y="2549"/>
            <a:chExt cx="1599" cy="1292"/>
          </a:xfrm>
        </p:grpSpPr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3309" y="254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3601" y="2553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3309" y="2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3601" y="284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3889" y="2553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4181" y="255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3889" y="284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4181" y="284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3309" y="312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3601" y="312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3309" y="3413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3601" y="34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3889" y="312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4181" y="3133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3889" y="34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56" name="Oval 40"/>
            <p:cNvSpPr>
              <a:spLocks noChangeArrowheads="1"/>
            </p:cNvSpPr>
            <p:nvPr/>
          </p:nvSpPr>
          <p:spPr bwMode="auto">
            <a:xfrm>
              <a:off x="4181" y="342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5" name="Oval 59"/>
            <p:cNvSpPr>
              <a:spLocks noChangeArrowheads="1"/>
            </p:cNvSpPr>
            <p:nvPr/>
          </p:nvSpPr>
          <p:spPr bwMode="auto">
            <a:xfrm>
              <a:off x="4477" y="255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6" name="Oval 60"/>
            <p:cNvSpPr>
              <a:spLocks noChangeArrowheads="1"/>
            </p:cNvSpPr>
            <p:nvPr/>
          </p:nvSpPr>
          <p:spPr bwMode="auto">
            <a:xfrm>
              <a:off x="4769" y="2563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7" name="Oval 61"/>
            <p:cNvSpPr>
              <a:spLocks noChangeArrowheads="1"/>
            </p:cNvSpPr>
            <p:nvPr/>
          </p:nvSpPr>
          <p:spPr bwMode="auto">
            <a:xfrm>
              <a:off x="4477" y="284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8" name="Oval 62"/>
            <p:cNvSpPr>
              <a:spLocks noChangeArrowheads="1"/>
            </p:cNvSpPr>
            <p:nvPr/>
          </p:nvSpPr>
          <p:spPr bwMode="auto">
            <a:xfrm>
              <a:off x="4769" y="285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9" name="Oval 63"/>
            <p:cNvSpPr>
              <a:spLocks noChangeArrowheads="1"/>
            </p:cNvSpPr>
            <p:nvPr/>
          </p:nvSpPr>
          <p:spPr bwMode="auto">
            <a:xfrm>
              <a:off x="4477" y="313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0" name="Oval 64"/>
            <p:cNvSpPr>
              <a:spLocks noChangeArrowheads="1"/>
            </p:cNvSpPr>
            <p:nvPr/>
          </p:nvSpPr>
          <p:spPr bwMode="auto">
            <a:xfrm>
              <a:off x="4769" y="313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1" name="Oval 65"/>
            <p:cNvSpPr>
              <a:spLocks noChangeArrowheads="1"/>
            </p:cNvSpPr>
            <p:nvPr/>
          </p:nvSpPr>
          <p:spPr bwMode="auto">
            <a:xfrm>
              <a:off x="4477" y="3423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2" name="Oval 66"/>
            <p:cNvSpPr>
              <a:spLocks noChangeArrowheads="1"/>
            </p:cNvSpPr>
            <p:nvPr/>
          </p:nvSpPr>
          <p:spPr bwMode="auto">
            <a:xfrm>
              <a:off x="4769" y="342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91" name="Oval 75"/>
            <p:cNvSpPr>
              <a:spLocks noChangeArrowheads="1"/>
            </p:cNvSpPr>
            <p:nvPr/>
          </p:nvSpPr>
          <p:spPr bwMode="auto">
            <a:xfrm>
              <a:off x="3313" y="369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92" name="Oval 76"/>
            <p:cNvSpPr>
              <a:spLocks noChangeArrowheads="1"/>
            </p:cNvSpPr>
            <p:nvPr/>
          </p:nvSpPr>
          <p:spPr bwMode="auto">
            <a:xfrm>
              <a:off x="3605" y="369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95" name="Oval 79"/>
            <p:cNvSpPr>
              <a:spLocks noChangeArrowheads="1"/>
            </p:cNvSpPr>
            <p:nvPr/>
          </p:nvSpPr>
          <p:spPr bwMode="auto">
            <a:xfrm>
              <a:off x="3893" y="369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96" name="Oval 80"/>
            <p:cNvSpPr>
              <a:spLocks noChangeArrowheads="1"/>
            </p:cNvSpPr>
            <p:nvPr/>
          </p:nvSpPr>
          <p:spPr bwMode="auto">
            <a:xfrm>
              <a:off x="4185" y="3700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07" name="Oval 91"/>
            <p:cNvSpPr>
              <a:spLocks noChangeArrowheads="1"/>
            </p:cNvSpPr>
            <p:nvPr/>
          </p:nvSpPr>
          <p:spPr bwMode="auto">
            <a:xfrm>
              <a:off x="4481" y="370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08" name="Oval 92"/>
            <p:cNvSpPr>
              <a:spLocks noChangeArrowheads="1"/>
            </p:cNvSpPr>
            <p:nvPr/>
          </p:nvSpPr>
          <p:spPr bwMode="auto">
            <a:xfrm>
              <a:off x="4773" y="370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9522" name="Group 306"/>
          <p:cNvGrpSpPr>
            <a:grpSpLocks/>
          </p:cNvGrpSpPr>
          <p:nvPr/>
        </p:nvGrpSpPr>
        <p:grpSpPr bwMode="auto">
          <a:xfrm>
            <a:off x="1833563" y="3900488"/>
            <a:ext cx="2441575" cy="1954212"/>
            <a:chOff x="3195" y="2429"/>
            <a:chExt cx="1538" cy="1231"/>
          </a:xfrm>
        </p:grpSpPr>
        <p:sp>
          <p:nvSpPr>
            <p:cNvPr id="9259" name="Oval 43"/>
            <p:cNvSpPr>
              <a:spLocks noChangeArrowheads="1"/>
            </p:cNvSpPr>
            <p:nvPr/>
          </p:nvSpPr>
          <p:spPr bwMode="auto">
            <a:xfrm>
              <a:off x="3195" y="2429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0" name="Oval 44"/>
            <p:cNvSpPr>
              <a:spLocks noChangeArrowheads="1"/>
            </p:cNvSpPr>
            <p:nvPr/>
          </p:nvSpPr>
          <p:spPr bwMode="auto">
            <a:xfrm>
              <a:off x="3487" y="2433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1" name="Oval 45"/>
            <p:cNvSpPr>
              <a:spLocks noChangeArrowheads="1"/>
            </p:cNvSpPr>
            <p:nvPr/>
          </p:nvSpPr>
          <p:spPr bwMode="auto">
            <a:xfrm>
              <a:off x="3195" y="2717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2" name="Oval 46"/>
            <p:cNvSpPr>
              <a:spLocks noChangeArrowheads="1"/>
            </p:cNvSpPr>
            <p:nvPr/>
          </p:nvSpPr>
          <p:spPr bwMode="auto">
            <a:xfrm>
              <a:off x="3487" y="2721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3" name="Oval 47"/>
            <p:cNvSpPr>
              <a:spLocks noChangeArrowheads="1"/>
            </p:cNvSpPr>
            <p:nvPr/>
          </p:nvSpPr>
          <p:spPr bwMode="auto">
            <a:xfrm>
              <a:off x="3775" y="2433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4" name="Oval 48"/>
            <p:cNvSpPr>
              <a:spLocks noChangeArrowheads="1"/>
            </p:cNvSpPr>
            <p:nvPr/>
          </p:nvSpPr>
          <p:spPr bwMode="auto">
            <a:xfrm>
              <a:off x="4067" y="2437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5" name="Oval 49"/>
            <p:cNvSpPr>
              <a:spLocks noChangeArrowheads="1"/>
            </p:cNvSpPr>
            <p:nvPr/>
          </p:nvSpPr>
          <p:spPr bwMode="auto">
            <a:xfrm>
              <a:off x="3775" y="2721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6" name="Oval 50"/>
            <p:cNvSpPr>
              <a:spLocks noChangeArrowheads="1"/>
            </p:cNvSpPr>
            <p:nvPr/>
          </p:nvSpPr>
          <p:spPr bwMode="auto">
            <a:xfrm>
              <a:off x="4067" y="2725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7" name="Oval 51"/>
            <p:cNvSpPr>
              <a:spLocks noChangeArrowheads="1"/>
            </p:cNvSpPr>
            <p:nvPr/>
          </p:nvSpPr>
          <p:spPr bwMode="auto">
            <a:xfrm>
              <a:off x="3195" y="3005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8" name="Oval 52"/>
            <p:cNvSpPr>
              <a:spLocks noChangeArrowheads="1"/>
            </p:cNvSpPr>
            <p:nvPr/>
          </p:nvSpPr>
          <p:spPr bwMode="auto">
            <a:xfrm>
              <a:off x="3487" y="3009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69" name="Oval 53"/>
            <p:cNvSpPr>
              <a:spLocks noChangeArrowheads="1"/>
            </p:cNvSpPr>
            <p:nvPr/>
          </p:nvSpPr>
          <p:spPr bwMode="auto">
            <a:xfrm>
              <a:off x="3195" y="3293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0" name="Oval 54"/>
            <p:cNvSpPr>
              <a:spLocks noChangeArrowheads="1"/>
            </p:cNvSpPr>
            <p:nvPr/>
          </p:nvSpPr>
          <p:spPr bwMode="auto">
            <a:xfrm>
              <a:off x="3487" y="3297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1" name="Oval 55"/>
            <p:cNvSpPr>
              <a:spLocks noChangeArrowheads="1"/>
            </p:cNvSpPr>
            <p:nvPr/>
          </p:nvSpPr>
          <p:spPr bwMode="auto">
            <a:xfrm>
              <a:off x="3775" y="3009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2" name="Oval 56"/>
            <p:cNvSpPr>
              <a:spLocks noChangeArrowheads="1"/>
            </p:cNvSpPr>
            <p:nvPr/>
          </p:nvSpPr>
          <p:spPr bwMode="auto">
            <a:xfrm>
              <a:off x="4067" y="3013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3" name="Oval 57"/>
            <p:cNvSpPr>
              <a:spLocks noChangeArrowheads="1"/>
            </p:cNvSpPr>
            <p:nvPr/>
          </p:nvSpPr>
          <p:spPr bwMode="auto">
            <a:xfrm>
              <a:off x="3775" y="3297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74" name="Oval 58"/>
            <p:cNvSpPr>
              <a:spLocks noChangeArrowheads="1"/>
            </p:cNvSpPr>
            <p:nvPr/>
          </p:nvSpPr>
          <p:spPr bwMode="auto">
            <a:xfrm>
              <a:off x="4067" y="3301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3" name="Oval 67"/>
            <p:cNvSpPr>
              <a:spLocks noChangeArrowheads="1"/>
            </p:cNvSpPr>
            <p:nvPr/>
          </p:nvSpPr>
          <p:spPr bwMode="auto">
            <a:xfrm>
              <a:off x="4363" y="2439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4" name="Oval 68"/>
            <p:cNvSpPr>
              <a:spLocks noChangeArrowheads="1"/>
            </p:cNvSpPr>
            <p:nvPr/>
          </p:nvSpPr>
          <p:spPr bwMode="auto">
            <a:xfrm>
              <a:off x="4655" y="2443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5" name="Oval 69"/>
            <p:cNvSpPr>
              <a:spLocks noChangeArrowheads="1"/>
            </p:cNvSpPr>
            <p:nvPr/>
          </p:nvSpPr>
          <p:spPr bwMode="auto">
            <a:xfrm>
              <a:off x="4363" y="2727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6" name="Oval 70"/>
            <p:cNvSpPr>
              <a:spLocks noChangeArrowheads="1"/>
            </p:cNvSpPr>
            <p:nvPr/>
          </p:nvSpPr>
          <p:spPr bwMode="auto">
            <a:xfrm>
              <a:off x="4655" y="2731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7" name="Oval 71"/>
            <p:cNvSpPr>
              <a:spLocks noChangeArrowheads="1"/>
            </p:cNvSpPr>
            <p:nvPr/>
          </p:nvSpPr>
          <p:spPr bwMode="auto">
            <a:xfrm>
              <a:off x="4363" y="3015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8" name="Oval 72"/>
            <p:cNvSpPr>
              <a:spLocks noChangeArrowheads="1"/>
            </p:cNvSpPr>
            <p:nvPr/>
          </p:nvSpPr>
          <p:spPr bwMode="auto">
            <a:xfrm>
              <a:off x="4655" y="3019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89" name="Oval 73"/>
            <p:cNvSpPr>
              <a:spLocks noChangeArrowheads="1"/>
            </p:cNvSpPr>
            <p:nvPr/>
          </p:nvSpPr>
          <p:spPr bwMode="auto">
            <a:xfrm>
              <a:off x="4363" y="3303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90" name="Oval 74"/>
            <p:cNvSpPr>
              <a:spLocks noChangeArrowheads="1"/>
            </p:cNvSpPr>
            <p:nvPr/>
          </p:nvSpPr>
          <p:spPr bwMode="auto">
            <a:xfrm>
              <a:off x="4655" y="3307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99" name="Oval 83"/>
            <p:cNvSpPr>
              <a:spLocks noChangeArrowheads="1"/>
            </p:cNvSpPr>
            <p:nvPr/>
          </p:nvSpPr>
          <p:spPr bwMode="auto">
            <a:xfrm>
              <a:off x="3199" y="3572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00" name="Oval 84"/>
            <p:cNvSpPr>
              <a:spLocks noChangeArrowheads="1"/>
            </p:cNvSpPr>
            <p:nvPr/>
          </p:nvSpPr>
          <p:spPr bwMode="auto">
            <a:xfrm>
              <a:off x="3491" y="3576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03" name="Oval 87"/>
            <p:cNvSpPr>
              <a:spLocks noChangeArrowheads="1"/>
            </p:cNvSpPr>
            <p:nvPr/>
          </p:nvSpPr>
          <p:spPr bwMode="auto">
            <a:xfrm>
              <a:off x="3779" y="3576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04" name="Oval 88"/>
            <p:cNvSpPr>
              <a:spLocks noChangeArrowheads="1"/>
            </p:cNvSpPr>
            <p:nvPr/>
          </p:nvSpPr>
          <p:spPr bwMode="auto">
            <a:xfrm>
              <a:off x="4071" y="3580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11" name="Oval 95"/>
            <p:cNvSpPr>
              <a:spLocks noChangeArrowheads="1"/>
            </p:cNvSpPr>
            <p:nvPr/>
          </p:nvSpPr>
          <p:spPr bwMode="auto">
            <a:xfrm>
              <a:off x="4367" y="3582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12" name="Oval 96"/>
            <p:cNvSpPr>
              <a:spLocks noChangeArrowheads="1"/>
            </p:cNvSpPr>
            <p:nvPr/>
          </p:nvSpPr>
          <p:spPr bwMode="auto">
            <a:xfrm>
              <a:off x="4659" y="3586"/>
              <a:ext cx="74" cy="7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aphicFrame>
        <p:nvGraphicFramePr>
          <p:cNvPr id="9652" name="Group 436"/>
          <p:cNvGraphicFramePr>
            <a:graphicFrameLocks noGrp="1"/>
          </p:cNvGraphicFramePr>
          <p:nvPr/>
        </p:nvGraphicFramePr>
        <p:xfrm>
          <a:off x="1651000" y="3746500"/>
          <a:ext cx="2801938" cy="2287588"/>
        </p:xfrm>
        <a:graphic>
          <a:graphicData uri="http://schemas.openxmlformats.org/drawingml/2006/table">
            <a:tbl>
              <a:tblPr/>
              <a:tblGrid>
                <a:gridCol w="466725"/>
                <a:gridCol w="466725"/>
                <a:gridCol w="468313"/>
                <a:gridCol w="466725"/>
                <a:gridCol w="466725"/>
                <a:gridCol w="4667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CordiaUPC" pitchFamily="34" charset="-34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3" name="Rectangle 307"/>
          <p:cNvSpPr>
            <a:spLocks noChangeArrowheads="1"/>
          </p:cNvSpPr>
          <p:nvPr/>
        </p:nvSpPr>
        <p:spPr bwMode="auto">
          <a:xfrm>
            <a:off x="2579688" y="4198938"/>
            <a:ext cx="476250" cy="468312"/>
          </a:xfrm>
          <a:prstGeom prst="rect">
            <a:avLst/>
          </a:prstGeom>
          <a:noFill/>
          <a:ln w="19050">
            <a:solidFill>
              <a:srgbClr val="CC0099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6" name="Rectangle 310"/>
          <p:cNvSpPr>
            <a:spLocks noChangeArrowheads="1"/>
          </p:cNvSpPr>
          <p:nvPr/>
        </p:nvSpPr>
        <p:spPr bwMode="auto">
          <a:xfrm>
            <a:off x="3278188" y="4886325"/>
            <a:ext cx="476250" cy="457200"/>
          </a:xfrm>
          <a:prstGeom prst="rect">
            <a:avLst/>
          </a:prstGeom>
          <a:noFill/>
          <a:ln w="19050" cap="rnd">
            <a:solidFill>
              <a:srgbClr val="00808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7" name="Rectangle 311"/>
          <p:cNvSpPr>
            <a:spLocks noChangeArrowheads="1"/>
          </p:cNvSpPr>
          <p:nvPr/>
        </p:nvSpPr>
        <p:spPr bwMode="auto">
          <a:xfrm rot="-2708364">
            <a:off x="2255838" y="5248275"/>
            <a:ext cx="658812" cy="649288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9533" name="Group 317"/>
          <p:cNvGrpSpPr>
            <a:grpSpLocks/>
          </p:cNvGrpSpPr>
          <p:nvPr/>
        </p:nvGrpSpPr>
        <p:grpSpPr bwMode="auto">
          <a:xfrm>
            <a:off x="749300" y="5122863"/>
            <a:ext cx="858838" cy="304800"/>
            <a:chOff x="2790" y="3206"/>
            <a:chExt cx="541" cy="192"/>
          </a:xfrm>
        </p:grpSpPr>
        <p:sp>
          <p:nvSpPr>
            <p:cNvPr id="9531" name="Text Box 315"/>
            <p:cNvSpPr txBox="1">
              <a:spLocks noChangeArrowheads="1"/>
            </p:cNvSpPr>
            <p:nvPr/>
          </p:nvSpPr>
          <p:spPr bwMode="auto">
            <a:xfrm>
              <a:off x="2790" y="3206"/>
              <a:ext cx="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  <a:latin typeface="Arial Narrow" pitchFamily="34" charset="0"/>
                </a:rPr>
                <a:t>Lattice</a:t>
              </a:r>
              <a:endParaRPr lang="th-TH" sz="1400" b="1">
                <a:solidFill>
                  <a:schemeClr val="accent1"/>
                </a:solidFill>
                <a:latin typeface="Arial Narrow" pitchFamily="34" charset="0"/>
              </a:endParaRPr>
            </a:p>
          </p:txBody>
        </p:sp>
        <p:sp>
          <p:nvSpPr>
            <p:cNvPr id="9532" name="Line 316"/>
            <p:cNvSpPr>
              <a:spLocks noChangeShapeType="1"/>
            </p:cNvSpPr>
            <p:nvPr/>
          </p:nvSpPr>
          <p:spPr bwMode="auto">
            <a:xfrm>
              <a:off x="3151" y="3303"/>
              <a:ext cx="18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9534" name="Oval 318"/>
          <p:cNvSpPr>
            <a:spLocks noChangeArrowheads="1"/>
          </p:cNvSpPr>
          <p:nvPr/>
        </p:nvSpPr>
        <p:spPr bwMode="auto">
          <a:xfrm rot="-2409249">
            <a:off x="1839913" y="3835400"/>
            <a:ext cx="373062" cy="528638"/>
          </a:xfrm>
          <a:prstGeom prst="ellipse">
            <a:avLst/>
          </a:prstGeom>
          <a:noFill/>
          <a:ln w="952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9658" name="Group 442"/>
          <p:cNvGrpSpPr>
            <a:grpSpLocks/>
          </p:cNvGrpSpPr>
          <p:nvPr/>
        </p:nvGrpSpPr>
        <p:grpSpPr bwMode="auto">
          <a:xfrm>
            <a:off x="647700" y="4275138"/>
            <a:ext cx="1277938" cy="296862"/>
            <a:chOff x="429" y="2672"/>
            <a:chExt cx="805" cy="187"/>
          </a:xfrm>
        </p:grpSpPr>
        <p:sp>
          <p:nvSpPr>
            <p:cNvPr id="9653" name="Text Box 437"/>
            <p:cNvSpPr txBox="1">
              <a:spLocks noChangeArrowheads="1"/>
            </p:cNvSpPr>
            <p:nvPr/>
          </p:nvSpPr>
          <p:spPr bwMode="auto">
            <a:xfrm>
              <a:off x="429" y="2686"/>
              <a:ext cx="7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6600"/>
                  </a:solidFill>
                  <a:latin typeface="Arial Narrow" pitchFamily="34" charset="0"/>
                </a:rPr>
                <a:t>Lattice point</a:t>
              </a:r>
              <a:endParaRPr lang="th-TH" sz="1200" b="1">
                <a:solidFill>
                  <a:srgbClr val="FF6600"/>
                </a:solidFill>
                <a:latin typeface="Arial Narrow" pitchFamily="34" charset="0"/>
              </a:endParaRPr>
            </a:p>
          </p:txBody>
        </p:sp>
        <p:sp>
          <p:nvSpPr>
            <p:cNvPr id="9655" name="Line 439"/>
            <p:cNvSpPr>
              <a:spLocks noChangeShapeType="1"/>
            </p:cNvSpPr>
            <p:nvPr/>
          </p:nvSpPr>
          <p:spPr bwMode="auto">
            <a:xfrm flipV="1">
              <a:off x="978" y="2672"/>
              <a:ext cx="256" cy="11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7" name="Footer Placeholder 8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" grpId="0" animBg="1"/>
      <p:bldP spid="9525" grpId="0" animBg="1"/>
      <p:bldP spid="9524" grpId="0" animBg="1"/>
      <p:bldP spid="9523" grpId="0" animBg="1"/>
      <p:bldP spid="9526" grpId="0" animBg="1"/>
      <p:bldP spid="9527" grpId="0" animBg="1"/>
      <p:bldP spid="95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6FA183-F8CA-4B0C-91CC-3CA254685F62}" type="slidenum">
              <a:rPr lang="en-US"/>
              <a:pPr/>
              <a:t>13</a:t>
            </a:fld>
            <a:endParaRPr lang="th-TH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r>
              <a:rPr lang="en-US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ระบบโครงผลึก (Bravais Lattices)</a:t>
            </a:r>
          </a:p>
        </p:txBody>
      </p:sp>
      <p:pic>
        <p:nvPicPr>
          <p:cNvPr id="10248" name="Picture 3" descr="npo0001b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1" t="3000" r="4500" b="6000"/>
          <a:stretch>
            <a:fillRect/>
          </a:stretch>
        </p:blipFill>
        <p:spPr>
          <a:xfrm>
            <a:off x="1066800" y="1143000"/>
            <a:ext cx="7086600" cy="5314950"/>
          </a:xfrm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ระบบผลึกรูปลูกบาศก์ (Cubic)</a:t>
            </a:r>
            <a:endParaRPr lang="th-TH" sz="600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smtClean="0"/>
              <a:t>1.  Simple cubic (sc)</a:t>
            </a:r>
          </a:p>
          <a:p>
            <a:pPr marL="536575" indent="-536575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smtClean="0"/>
              <a:t>2.  Face-centered cubic (fcc)</a:t>
            </a:r>
          </a:p>
          <a:p>
            <a:pPr marL="536575" indent="-536575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smtClean="0"/>
              <a:t>3.  Body-centered cubic (bcc)</a:t>
            </a:r>
          </a:p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20938-B29A-4E8E-8073-4AEE9A5D881E}" type="slidenum">
              <a:rPr lang="en-US" smtClean="0"/>
              <a:pPr/>
              <a:t>14</a:t>
            </a:fld>
            <a:endParaRPr lang="th-TH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997075" y="3108872"/>
            <a:ext cx="5008563" cy="2967038"/>
            <a:chOff x="1232" y="2151"/>
            <a:chExt cx="3155" cy="1869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232" y="2151"/>
              <a:ext cx="3155" cy="186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10" name="Picture 9" descr="elementsXt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4" y="2199"/>
              <a:ext cx="2997" cy="1734"/>
            </a:xfrm>
            <a:prstGeom prst="rect">
              <a:avLst/>
            </a:prstGeom>
            <a:noFill/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4D1B4-DD39-4DDE-9B87-88ECD8C2224D}" type="slidenum">
              <a:rPr lang="en-US"/>
              <a:pPr/>
              <a:t>15</a:t>
            </a:fld>
            <a:endParaRPr lang="th-TH"/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58775" y="1293813"/>
            <a:ext cx="8483600" cy="29575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0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Simple cubic (sc)</a:t>
            </a:r>
          </a:p>
        </p:txBody>
      </p:sp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1362075"/>
            <a:ext cx="25003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1950" y="1362075"/>
            <a:ext cx="28479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2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9925" y="1698625"/>
            <a:ext cx="30353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111250" y="4432300"/>
            <a:ext cx="6770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/>
            <a:r>
              <a:rPr lang="th-TH" sz="4000" b="1"/>
              <a:t>มี </a:t>
            </a:r>
            <a:r>
              <a:rPr lang="en-US" sz="4000" b="1"/>
              <a:t>8 lattice points ที่มุมทั้ง 8 </a:t>
            </a:r>
            <a:r>
              <a:rPr lang="th-TH" sz="4000" b="1"/>
              <a:t>ของหน่วยเซลล์</a:t>
            </a:r>
            <a:r>
              <a:rPr lang="en-US" sz="4000" b="1"/>
              <a:t>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Chem@KU</a:t>
            </a:r>
            <a:r>
              <a:rPr lang="en-US" dirty="0" smtClean="0"/>
              <a:t>-KPS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884D9-5328-48D1-979A-DF52C0326FBF}" type="slidenum">
              <a:rPr lang="en-US"/>
              <a:pPr/>
              <a:t>16</a:t>
            </a:fld>
            <a:endParaRPr lang="th-TH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358775" y="1293813"/>
            <a:ext cx="8483600" cy="29575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Body-centered cubic  (bcc)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4"/>
            <a:endParaRPr lang="th-TH"/>
          </a:p>
          <a:p>
            <a:endParaRPr lang="th-TH"/>
          </a:p>
        </p:txBody>
      </p:sp>
      <p:pic>
        <p:nvPicPr>
          <p:cNvPr id="8296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1349375"/>
            <a:ext cx="243363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6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84300"/>
            <a:ext cx="300831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6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363" y="1787525"/>
            <a:ext cx="3009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1111250" y="4432300"/>
            <a:ext cx="67706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/>
            <a:r>
              <a:rPr lang="th-TH" sz="4000" b="1"/>
              <a:t>มี </a:t>
            </a:r>
            <a:r>
              <a:rPr lang="en-US" sz="4000" b="1"/>
              <a:t>8 lattice points ที่มุมทั้ง 8 และ</a:t>
            </a:r>
            <a:br>
              <a:rPr lang="en-US" sz="4000" b="1"/>
            </a:br>
            <a:r>
              <a:rPr lang="en-US" sz="4000" b="1"/>
              <a:t>1 lattice point ตรงกลาง</a:t>
            </a:r>
            <a:r>
              <a:rPr lang="th-TH" sz="4000" b="1"/>
              <a:t>หน่วยเซลล์</a:t>
            </a:r>
            <a:r>
              <a:rPr lang="en-US" sz="4000" b="1"/>
              <a:t>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335765-3207-49F0-861D-03BA092CFA0A}" type="slidenum">
              <a:rPr lang="en-US"/>
              <a:pPr/>
              <a:t>17</a:t>
            </a:fld>
            <a:endParaRPr lang="th-TH"/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358775" y="1293813"/>
            <a:ext cx="8483600" cy="29575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Face-centered cubic (fcc)</a:t>
            </a:r>
          </a:p>
        </p:txBody>
      </p:sp>
      <p:pic>
        <p:nvPicPr>
          <p:cNvPr id="8705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1339850"/>
            <a:ext cx="224948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6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857375"/>
            <a:ext cx="316547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50" y="1427163"/>
            <a:ext cx="29352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1111250" y="4432300"/>
            <a:ext cx="7248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/>
            <a:r>
              <a:rPr lang="th-TH" sz="4000" b="1"/>
              <a:t>มี </a:t>
            </a:r>
            <a:r>
              <a:rPr lang="en-US" sz="4000" b="1"/>
              <a:t>8 lattice points ที่มุมทั้ง 8 และ</a:t>
            </a:r>
            <a:br>
              <a:rPr lang="en-US" sz="4000" b="1"/>
            </a:br>
            <a:r>
              <a:rPr lang="en-US" sz="4000" b="1"/>
              <a:t>6 lattice points ที่แต่ละหน้าของ</a:t>
            </a:r>
            <a:r>
              <a:rPr lang="th-TH" sz="4000" b="1"/>
              <a:t>หน่วยเซลล์</a:t>
            </a:r>
            <a:r>
              <a:rPr lang="en-US" sz="4000" b="1"/>
              <a:t>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20EB28-46B1-406C-B0EC-34DC86702A28}" type="slidenum">
              <a:rPr lang="en-US"/>
              <a:pPr/>
              <a:t>18</a:t>
            </a:fld>
            <a:endParaRPr lang="th-TH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1341438" y="0"/>
            <a:ext cx="654685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6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6773" name="Picture 5" descr="h12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39688"/>
            <a:ext cx="6207125" cy="670401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F44B9-539A-4878-BCFF-5CDB0A4B380F}" type="slidenum">
              <a:rPr lang="en-US"/>
              <a:pPr/>
              <a:t>19</a:t>
            </a:fld>
            <a:endParaRPr lang="th-TH"/>
          </a:p>
        </p:txBody>
      </p:sp>
      <p:sp>
        <p:nvSpPr>
          <p:cNvPr id="23962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09600" y="76200"/>
            <a:ext cx="8229600" cy="1384300"/>
          </a:xfrm>
        </p:spPr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เปรียบเทียบระบบผลึกทั้ง 3 ชนิด</a:t>
            </a:r>
          </a:p>
        </p:txBody>
      </p:sp>
      <p:grpSp>
        <p:nvGrpSpPr>
          <p:cNvPr id="239626" name="Group 10"/>
          <p:cNvGrpSpPr>
            <a:grpSpLocks/>
          </p:cNvGrpSpPr>
          <p:nvPr/>
        </p:nvGrpSpPr>
        <p:grpSpPr bwMode="auto">
          <a:xfrm>
            <a:off x="682625" y="1133475"/>
            <a:ext cx="7854950" cy="5335588"/>
            <a:chOff x="451" y="770"/>
            <a:chExt cx="4948" cy="3361"/>
          </a:xfrm>
        </p:grpSpPr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451" y="770"/>
              <a:ext cx="4948" cy="33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239620" name="Picture 4" descr="sc bcc fc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844"/>
              <a:ext cx="4800" cy="3192"/>
            </a:xfrm>
            <a:prstGeom prst="rect">
              <a:avLst/>
            </a:prstGeom>
            <a:noFill/>
          </p:spPr>
        </p:pic>
        <p:sp>
          <p:nvSpPr>
            <p:cNvPr id="239622" name="Rectangle 6"/>
            <p:cNvSpPr>
              <a:spLocks noChangeArrowheads="1"/>
            </p:cNvSpPr>
            <p:nvPr/>
          </p:nvSpPr>
          <p:spPr bwMode="auto">
            <a:xfrm>
              <a:off x="748" y="3900"/>
              <a:ext cx="1015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Simple cubic (sc)</a:t>
              </a:r>
            </a:p>
          </p:txBody>
        </p:sp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970" y="3894"/>
              <a:ext cx="1523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Body-centered cubic  (bcc)</a:t>
              </a:r>
            </a:p>
          </p:txBody>
        </p:sp>
        <p:sp>
          <p:nvSpPr>
            <p:cNvPr id="239624" name="Rectangle 8"/>
            <p:cNvSpPr>
              <a:spLocks noChangeArrowheads="1"/>
            </p:cNvSpPr>
            <p:nvPr/>
          </p:nvSpPr>
          <p:spPr bwMode="auto">
            <a:xfrm>
              <a:off x="3709" y="3880"/>
              <a:ext cx="1450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Face-centered cubic (fcc)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Chem@KU</a:t>
            </a:r>
            <a:r>
              <a:rPr lang="en-US" dirty="0" smtClean="0"/>
              <a:t>-KPS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CD4E3-70BE-4E1D-AC93-F94001EF87CB}" type="slidenum">
              <a:rPr lang="en-US"/>
              <a:pPr/>
              <a:t>2</a:t>
            </a:fld>
            <a:endParaRPr lang="th-TH"/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หัวข้อ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239000" cy="51816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h-TH" sz="3600" b="1" dirty="0"/>
              <a:t>1.  สมบัติทั่วไปของ</a:t>
            </a:r>
            <a:r>
              <a:rPr lang="th-TH" sz="3600" b="1" dirty="0" smtClean="0"/>
              <a:t>ของแข็ง ชนิดของผลึก</a:t>
            </a:r>
            <a:endParaRPr lang="th-TH" sz="3600" b="1" dirty="0"/>
          </a:p>
          <a:p>
            <a:pPr marL="609600" indent="-609600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h-TH" sz="3600" b="1" dirty="0"/>
              <a:t>2.  ระบบโครง</a:t>
            </a:r>
            <a:r>
              <a:rPr lang="th-TH" sz="3600" b="1" dirty="0" smtClean="0"/>
              <a:t>ผลึก ผลึกแบบลูกบาศก์</a:t>
            </a:r>
            <a:endParaRPr lang="th-TH" sz="3600" b="1" dirty="0"/>
          </a:p>
          <a:p>
            <a:pPr marL="609600" indent="-609600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h-TH" dirty="0" smtClean="0"/>
              <a:t>3. การคำนวณเกี่ยวกับผลึกแบบลูกบาศก์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h-TH" sz="3600" b="1" dirty="0" smtClean="0"/>
              <a:t>4.  </a:t>
            </a:r>
            <a:r>
              <a:rPr lang="th-TH" sz="3600" b="1" dirty="0"/>
              <a:t>การจัดเรียงอะตอมแบบชิดที่สุด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h-TH" sz="3600" b="1" dirty="0"/>
              <a:t>5.  โครงสร้างผลึกสามัญ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th-TH" sz="3600" b="1" dirty="0"/>
              <a:t>6.  ความไม่สมบูรณ์ของ</a:t>
            </a:r>
            <a:r>
              <a:rPr lang="th-TH" sz="3600" b="1" dirty="0" smtClean="0"/>
              <a:t>ผลึก</a:t>
            </a:r>
            <a:endParaRPr lang="th-TH" sz="3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13A6E-D023-4513-9441-7ADA925F942B}" type="slidenum">
              <a:rPr lang="en-US"/>
              <a:pPr/>
              <a:t>20</a:t>
            </a:fld>
            <a:endParaRPr lang="th-TH"/>
          </a:p>
        </p:txBody>
      </p:sp>
      <p:pic>
        <p:nvPicPr>
          <p:cNvPr id="390146" name="Picture 2" descr="npo0001bb"/>
          <p:cNvPicPr>
            <a:picLocks noChangeAspect="1" noChangeArrowheads="1"/>
          </p:cNvPicPr>
          <p:nvPr/>
        </p:nvPicPr>
        <p:blipFill>
          <a:blip r:embed="rId2" cstate="print"/>
          <a:srcRect t="3000" b="11998"/>
          <a:stretch>
            <a:fillRect/>
          </a:stretch>
        </p:blipFill>
        <p:spPr bwMode="auto">
          <a:xfrm>
            <a:off x="3429000" y="1654175"/>
            <a:ext cx="55118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3886200" y="5235575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pitchFamily="34" charset="0"/>
                <a:cs typeface="Angsana New" pitchFamily="18" charset="-34"/>
              </a:rPr>
              <a:t>Shared by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8</a:t>
            </a:r>
            <a:r>
              <a:rPr lang="en-US" sz="2400">
                <a:latin typeface="Arial" pitchFamily="34" charset="0"/>
                <a:cs typeface="Angsana New" pitchFamily="18" charset="-34"/>
              </a:rPr>
              <a:t> unit cells</a:t>
            </a: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6659563" y="52451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pitchFamily="34" charset="0"/>
                <a:cs typeface="Angsana New" pitchFamily="18" charset="-34"/>
              </a:rPr>
              <a:t>Shared by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2</a:t>
            </a:r>
            <a:r>
              <a:rPr lang="en-US" sz="2400">
                <a:latin typeface="Arial" pitchFamily="34" charset="0"/>
                <a:cs typeface="Angsana New" pitchFamily="18" charset="-34"/>
              </a:rPr>
              <a:t> unit cells</a:t>
            </a:r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762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การนับจำนวนอะตอมในยูนิตเซลล์ (n)</a:t>
            </a:r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1519238" y="21986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2357438" y="21986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1519238" y="3036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2357438" y="3036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4" name="Rectangle 10"/>
          <p:cNvSpPr>
            <a:spLocks noChangeArrowheads="1"/>
          </p:cNvSpPr>
          <p:nvPr/>
        </p:nvSpPr>
        <p:spPr bwMode="auto">
          <a:xfrm>
            <a:off x="1851025" y="2549525"/>
            <a:ext cx="838200" cy="8382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681038" y="22018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6" name="Oval 12"/>
          <p:cNvSpPr>
            <a:spLocks noChangeArrowheads="1"/>
          </p:cNvSpPr>
          <p:nvPr/>
        </p:nvSpPr>
        <p:spPr bwMode="auto">
          <a:xfrm>
            <a:off x="681038" y="30400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7" name="Oval 13"/>
          <p:cNvSpPr>
            <a:spLocks noChangeArrowheads="1"/>
          </p:cNvSpPr>
          <p:nvPr/>
        </p:nvSpPr>
        <p:spPr bwMode="auto">
          <a:xfrm>
            <a:off x="1519238" y="13795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8" name="Oval 14"/>
          <p:cNvSpPr>
            <a:spLocks noChangeArrowheads="1"/>
          </p:cNvSpPr>
          <p:nvPr/>
        </p:nvSpPr>
        <p:spPr bwMode="auto">
          <a:xfrm>
            <a:off x="2357438" y="13795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59" name="Oval 15"/>
          <p:cNvSpPr>
            <a:spLocks noChangeArrowheads="1"/>
          </p:cNvSpPr>
          <p:nvPr/>
        </p:nvSpPr>
        <p:spPr bwMode="auto">
          <a:xfrm>
            <a:off x="681038" y="13827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0160" name="Rectangle 16"/>
          <p:cNvSpPr>
            <a:spLocks noChangeArrowheads="1"/>
          </p:cNvSpPr>
          <p:nvPr/>
        </p:nvSpPr>
        <p:spPr bwMode="auto">
          <a:xfrm>
            <a:off x="1452563" y="2124075"/>
            <a:ext cx="838200" cy="8382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90168" name="Group 24"/>
          <p:cNvGrpSpPr>
            <a:grpSpLocks/>
          </p:cNvGrpSpPr>
          <p:nvPr/>
        </p:nvGrpSpPr>
        <p:grpSpPr bwMode="auto">
          <a:xfrm>
            <a:off x="1120775" y="3927475"/>
            <a:ext cx="1524000" cy="2084388"/>
            <a:chOff x="706" y="2838"/>
            <a:chExt cx="960" cy="1313"/>
          </a:xfrm>
        </p:grpSpPr>
        <p:grpSp>
          <p:nvGrpSpPr>
            <p:cNvPr id="390166" name="Group 22"/>
            <p:cNvGrpSpPr>
              <a:grpSpLocks/>
            </p:cNvGrpSpPr>
            <p:nvPr/>
          </p:nvGrpSpPr>
          <p:grpSpPr bwMode="auto">
            <a:xfrm>
              <a:off x="706" y="3191"/>
              <a:ext cx="960" cy="960"/>
              <a:chOff x="1053" y="1845"/>
              <a:chExt cx="960" cy="960"/>
            </a:xfrm>
          </p:grpSpPr>
          <p:sp>
            <p:nvSpPr>
              <p:cNvPr id="390161" name="Oval 17"/>
              <p:cNvSpPr>
                <a:spLocks noChangeArrowheads="1"/>
              </p:cNvSpPr>
              <p:nvPr/>
            </p:nvSpPr>
            <p:spPr bwMode="auto">
              <a:xfrm>
                <a:off x="1053" y="1845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0162" name="Oval 18"/>
              <p:cNvSpPr>
                <a:spLocks noChangeArrowheads="1"/>
              </p:cNvSpPr>
              <p:nvPr/>
            </p:nvSpPr>
            <p:spPr bwMode="auto">
              <a:xfrm>
                <a:off x="1581" y="1845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0163" name="Oval 19"/>
              <p:cNvSpPr>
                <a:spLocks noChangeArrowheads="1"/>
              </p:cNvSpPr>
              <p:nvPr/>
            </p:nvSpPr>
            <p:spPr bwMode="auto">
              <a:xfrm>
                <a:off x="1053" y="2373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0164" name="Oval 20"/>
              <p:cNvSpPr>
                <a:spLocks noChangeArrowheads="1"/>
              </p:cNvSpPr>
              <p:nvPr/>
            </p:nvSpPr>
            <p:spPr bwMode="auto">
              <a:xfrm>
                <a:off x="1581" y="2373"/>
                <a:ext cx="43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0165" name="Rectangle 21"/>
              <p:cNvSpPr>
                <a:spLocks noChangeArrowheads="1"/>
              </p:cNvSpPr>
              <p:nvPr/>
            </p:nvSpPr>
            <p:spPr bwMode="auto">
              <a:xfrm>
                <a:off x="1262" y="2066"/>
                <a:ext cx="528" cy="5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90167" name="AutoShape 23"/>
            <p:cNvSpPr>
              <a:spLocks noChangeArrowheads="1"/>
            </p:cNvSpPr>
            <p:nvPr/>
          </p:nvSpPr>
          <p:spPr bwMode="auto">
            <a:xfrm>
              <a:off x="1055" y="2838"/>
              <a:ext cx="277" cy="26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autoUpdateAnimBg="0"/>
      <p:bldP spid="390148" grpId="0" autoUpdateAnimBg="0"/>
      <p:bldP spid="390154" grpId="0" animBg="1"/>
      <p:bldP spid="3901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72AE2-09FD-4CDD-9EA1-079B908BB253}" type="slidenum">
              <a:rPr lang="en-US"/>
              <a:pPr/>
              <a:t>21</a:t>
            </a:fld>
            <a:endParaRPr lang="th-TH"/>
          </a:p>
        </p:txBody>
      </p:sp>
      <p:sp>
        <p:nvSpPr>
          <p:cNvPr id="394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5100" y="274638"/>
            <a:ext cx="8793163" cy="868362"/>
          </a:xfrm>
        </p:spPr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การนับจำนวน</a:t>
            </a:r>
            <a:r>
              <a:rPr lang="th-TH" sz="600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อะตอมใน</a:t>
            </a:r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หน่วยเซลล์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3868738"/>
            <a:ext cx="8305800" cy="283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>
                <a:solidFill>
                  <a:srgbClr val="FFFF00"/>
                </a:solidFill>
              </a:rPr>
              <a:t>			</a:t>
            </a:r>
            <a:r>
              <a:rPr lang="en-US" b="1">
                <a:solidFill>
                  <a:srgbClr val="66FFFF"/>
                </a:solidFill>
              </a:rPr>
              <a:t>n  = n</a:t>
            </a:r>
            <a:r>
              <a:rPr lang="en-US" b="1" baseline="-25000">
                <a:solidFill>
                  <a:srgbClr val="66FFFF"/>
                </a:solidFill>
              </a:rPr>
              <a:t>int</a:t>
            </a:r>
            <a:r>
              <a:rPr lang="en-US" b="1">
                <a:solidFill>
                  <a:srgbClr val="66FFFF"/>
                </a:solidFill>
              </a:rPr>
              <a:t>  + n</a:t>
            </a:r>
            <a:r>
              <a:rPr lang="en-US" b="1" baseline="-25000">
                <a:solidFill>
                  <a:srgbClr val="66FFFF"/>
                </a:solidFill>
              </a:rPr>
              <a:t>f </a:t>
            </a:r>
            <a:r>
              <a:rPr lang="en-US" b="1">
                <a:solidFill>
                  <a:srgbClr val="66FFFF"/>
                </a:solidFill>
              </a:rPr>
              <a:t>/2   +n</a:t>
            </a:r>
            <a:r>
              <a:rPr lang="en-US" b="1" baseline="-25000">
                <a:solidFill>
                  <a:srgbClr val="66FFFF"/>
                </a:solidFill>
              </a:rPr>
              <a:t>e</a:t>
            </a:r>
            <a:r>
              <a:rPr lang="en-US" b="1">
                <a:solidFill>
                  <a:srgbClr val="66FFFF"/>
                </a:solidFill>
              </a:rPr>
              <a:t>/4 + n</a:t>
            </a:r>
            <a:r>
              <a:rPr lang="en-US" b="1" baseline="-25000">
                <a:solidFill>
                  <a:srgbClr val="66FFFF"/>
                </a:solidFill>
              </a:rPr>
              <a:t>c</a:t>
            </a:r>
            <a:r>
              <a:rPr lang="en-US" b="1">
                <a:solidFill>
                  <a:srgbClr val="66FFFF"/>
                </a:solidFill>
              </a:rPr>
              <a:t>/8</a:t>
            </a:r>
          </a:p>
          <a:p>
            <a:pPr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400" b="1">
              <a:solidFill>
                <a:srgbClr val="66FFFF"/>
              </a:solidFill>
            </a:endParaRPr>
          </a:p>
          <a:p>
            <a:pPr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/>
              <a:t>เมื่อ n  คือ จำนวนอะตอมหรือไอออนทั้งหมด</a:t>
            </a:r>
            <a:r>
              <a:rPr lang="th-TH" sz="2800" b="1">
                <a:solidFill>
                  <a:schemeClr val="hlink"/>
                </a:solidFill>
              </a:rPr>
              <a:t>ต่อหนึ่ง</a:t>
            </a:r>
            <a:r>
              <a:rPr lang="en-US" sz="2800" b="1">
                <a:solidFill>
                  <a:schemeClr val="hlink"/>
                </a:solidFill>
              </a:rPr>
              <a:t>หน่วยเซลล์</a:t>
            </a:r>
          </a:p>
          <a:p>
            <a:pPr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800"/>
              <a:t>	   n</a:t>
            </a:r>
            <a:r>
              <a:rPr lang="en-US" sz="2800" baseline="-25000"/>
              <a:t>int</a:t>
            </a:r>
            <a:r>
              <a:rPr lang="en-US" sz="2800"/>
              <a:t> คือ จำนวนอะตอมหรือไอออน</a:t>
            </a:r>
            <a:r>
              <a:rPr lang="en-US" sz="2800">
                <a:solidFill>
                  <a:srgbClr val="66FF33"/>
                </a:solidFill>
              </a:rPr>
              <a:t>ภายในหน่วยเซลล์</a:t>
            </a:r>
          </a:p>
          <a:p>
            <a:pPr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800"/>
              <a:t>	   n</a:t>
            </a:r>
            <a:r>
              <a:rPr lang="en-US" sz="2800" baseline="-25000"/>
              <a:t>f     </a:t>
            </a:r>
            <a:r>
              <a:rPr lang="en-US" sz="2800"/>
              <a:t>คือ จำนวนอะตอมหรือไอออน</a:t>
            </a:r>
            <a:r>
              <a:rPr lang="en-US" sz="2800">
                <a:solidFill>
                  <a:srgbClr val="66FF33"/>
                </a:solidFill>
              </a:rPr>
              <a:t>ตามผิวหน้า</a:t>
            </a:r>
          </a:p>
          <a:p>
            <a:pPr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800"/>
              <a:t>	   n</a:t>
            </a:r>
            <a:r>
              <a:rPr lang="en-US" sz="2800" baseline="-25000"/>
              <a:t>e    </a:t>
            </a:r>
            <a:r>
              <a:rPr lang="en-US" sz="2800"/>
              <a:t>คือ จำนวนอะตอมหรือไอออน</a:t>
            </a:r>
            <a:r>
              <a:rPr lang="en-US" sz="2800">
                <a:solidFill>
                  <a:srgbClr val="66FF33"/>
                </a:solidFill>
              </a:rPr>
              <a:t>ตามริมขอบ</a:t>
            </a:r>
          </a:p>
          <a:p>
            <a:pPr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800"/>
              <a:t>	   n</a:t>
            </a:r>
            <a:r>
              <a:rPr lang="en-US" sz="2800" baseline="-25000"/>
              <a:t>c    </a:t>
            </a:r>
            <a:r>
              <a:rPr lang="en-US" sz="2800"/>
              <a:t>คือ จำนวนอะตอมหรือไอออน</a:t>
            </a:r>
            <a:r>
              <a:rPr lang="en-US" sz="2800">
                <a:solidFill>
                  <a:srgbClr val="66FF33"/>
                </a:solidFill>
              </a:rPr>
              <a:t>ตามมุม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543050"/>
            <a:ext cx="9144000" cy="2125980"/>
            <a:chOff x="0" y="1543050"/>
            <a:chExt cx="9144000" cy="2125980"/>
          </a:xfrm>
        </p:grpSpPr>
        <p:sp>
          <p:nvSpPr>
            <p:cNvPr id="11" name="Rectangle 10"/>
            <p:cNvSpPr/>
            <p:nvPr/>
          </p:nvSpPr>
          <p:spPr>
            <a:xfrm>
              <a:off x="0" y="1543050"/>
              <a:ext cx="9144000" cy="21259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94244" name="Group 4"/>
            <p:cNvGrpSpPr>
              <a:grpSpLocks/>
            </p:cNvGrpSpPr>
            <p:nvPr/>
          </p:nvGrpSpPr>
          <p:grpSpPr bwMode="auto">
            <a:xfrm>
              <a:off x="205739" y="1574342"/>
              <a:ext cx="7259003" cy="2060398"/>
              <a:chOff x="159" y="1040"/>
              <a:chExt cx="5489" cy="1558"/>
            </a:xfrm>
          </p:grpSpPr>
          <p:sp>
            <p:nvSpPr>
              <p:cNvPr id="394245" name="Rectangle 5"/>
              <p:cNvSpPr>
                <a:spLocks noChangeArrowheads="1"/>
              </p:cNvSpPr>
              <p:nvPr/>
            </p:nvSpPr>
            <p:spPr bwMode="auto">
              <a:xfrm>
                <a:off x="159" y="1040"/>
                <a:ext cx="5489" cy="155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394246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5" y="1066"/>
                <a:ext cx="1647" cy="1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9424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68" y="1071"/>
                <a:ext cx="191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94248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10" y="1169"/>
                <a:ext cx="1889" cy="1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8988" y="1851660"/>
              <a:ext cx="1402131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42BCD-0D60-48A5-AA23-F7741A707235}" type="slidenum">
              <a:rPr lang="en-US"/>
              <a:pPr/>
              <a:t>22</a:t>
            </a:fld>
            <a:endParaRPr lang="th-TH"/>
          </a:p>
        </p:txBody>
      </p:sp>
      <p:sp>
        <p:nvSpPr>
          <p:cNvPr id="448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Cubic</a:t>
            </a:r>
            <a:endParaRPr lang="th-TH"/>
          </a:p>
        </p:txBody>
      </p:sp>
      <p:pic>
        <p:nvPicPr>
          <p:cNvPr id="448517" name="Picture 5" descr="laysimc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788" y="1798362"/>
            <a:ext cx="5447471" cy="408560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834" y="1771029"/>
            <a:ext cx="1304925" cy="132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45434" y="1769166"/>
            <a:ext cx="1351722" cy="13517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537" y="1918521"/>
            <a:ext cx="5168969" cy="383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3D03DD-6583-4878-982B-2B37CE708DE4}" type="slidenum">
              <a:rPr lang="en-US"/>
              <a:pPr/>
              <a:t>23</a:t>
            </a:fld>
            <a:endParaRPr lang="th-TH"/>
          </a:p>
        </p:txBody>
      </p:sp>
      <p:sp>
        <p:nvSpPr>
          <p:cNvPr id="445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Body Center*</a:t>
            </a:r>
            <a:endParaRPr lang="th-TH"/>
          </a:p>
        </p:txBody>
      </p:sp>
      <p:pic>
        <p:nvPicPr>
          <p:cNvPr id="445444" name="Picture 4" descr="cesbuil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678" y="1779105"/>
            <a:ext cx="5512905" cy="413467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344" y="1797119"/>
            <a:ext cx="1334396" cy="13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45434" y="1769166"/>
            <a:ext cx="1351722" cy="13517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9913" y="2019721"/>
            <a:ext cx="4213571" cy="390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C4C94-70D8-41C0-BEC2-0F9AFA83983E}" type="slidenum">
              <a:rPr lang="en-US"/>
              <a:pPr/>
              <a:t>24</a:t>
            </a:fld>
            <a:endParaRPr lang="th-TH"/>
          </a:p>
        </p:txBody>
      </p:sp>
      <p:sp>
        <p:nvSpPr>
          <p:cNvPr id="415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5749" name="Picture 5" descr="h12_2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6588"/>
            <a:ext cx="8456613" cy="3084512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155DD-2850-4B96-8828-59D4E8D53DDA}" type="slidenum">
              <a:rPr lang="en-US"/>
              <a:pPr/>
              <a:t>25</a:t>
            </a:fld>
            <a:endParaRPr lang="th-TH"/>
          </a:p>
        </p:txBody>
      </p:sp>
      <p:sp>
        <p:nvSpPr>
          <p:cNvPr id="411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h-TH" sz="600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ยาวตามขอบของผลึก</a:t>
            </a:r>
            <a:endParaRPr lang="en-US" sz="600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6492"/>
            <a:ext cx="8686800" cy="4114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h-TH" b="1" dirty="0"/>
              <a:t>ความยาวตามขอบของผลึก (</a:t>
            </a:r>
            <a:r>
              <a:rPr lang="en-US" b="1" dirty="0"/>
              <a:t>unit cell edge length: a) </a:t>
            </a:r>
            <a:r>
              <a:rPr lang="th-TH" dirty="0"/>
              <a:t>คือความยาวด้านของหน่วยเซลล์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th-TH" dirty="0"/>
              <a:t>รัศมีของอะตอมและความยาวตามขอบมีความสัมพันธ์กัน ขึ้นกับชนิดของผลึก</a:t>
            </a:r>
            <a:endParaRPr lang="en-US" dirty="0"/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1489383" y="1024032"/>
            <a:ext cx="621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CCFF"/>
                </a:solidFill>
                <a:latin typeface="TH SarabunPSK" pitchFamily="34" charset="-34"/>
                <a:cs typeface="TH SarabunPSK" pitchFamily="34" charset="-34"/>
              </a:rPr>
              <a:t>อะตอมจัดเรียงตัวกันแบบ Close-packed</a:t>
            </a:r>
          </a:p>
        </p:txBody>
      </p:sp>
      <p:grpSp>
        <p:nvGrpSpPr>
          <p:cNvPr id="411666" name="Group 18"/>
          <p:cNvGrpSpPr>
            <a:grpSpLocks/>
          </p:cNvGrpSpPr>
          <p:nvPr/>
        </p:nvGrpSpPr>
        <p:grpSpPr bwMode="auto">
          <a:xfrm>
            <a:off x="414338" y="3577984"/>
            <a:ext cx="2027237" cy="2025650"/>
            <a:chOff x="1254" y="2010"/>
            <a:chExt cx="1277" cy="1276"/>
          </a:xfrm>
        </p:grpSpPr>
        <p:grpSp>
          <p:nvGrpSpPr>
            <p:cNvPr id="411660" name="Group 12"/>
            <p:cNvGrpSpPr>
              <a:grpSpLocks/>
            </p:cNvGrpSpPr>
            <p:nvPr/>
          </p:nvGrpSpPr>
          <p:grpSpPr bwMode="auto">
            <a:xfrm>
              <a:off x="1254" y="2011"/>
              <a:ext cx="639" cy="1275"/>
              <a:chOff x="1158" y="1915"/>
              <a:chExt cx="639" cy="1275"/>
            </a:xfrm>
          </p:grpSpPr>
          <p:sp>
            <p:nvSpPr>
              <p:cNvPr id="411661" name="Oval 13"/>
              <p:cNvSpPr>
                <a:spLocks noChangeArrowheads="1"/>
              </p:cNvSpPr>
              <p:nvPr/>
            </p:nvSpPr>
            <p:spPr bwMode="auto">
              <a:xfrm>
                <a:off x="1159" y="1915"/>
                <a:ext cx="638" cy="6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1662" name="Oval 14"/>
              <p:cNvSpPr>
                <a:spLocks noChangeArrowheads="1"/>
              </p:cNvSpPr>
              <p:nvPr/>
            </p:nvSpPr>
            <p:spPr bwMode="auto">
              <a:xfrm>
                <a:off x="1158" y="2552"/>
                <a:ext cx="638" cy="6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411663" name="Group 15"/>
            <p:cNvGrpSpPr>
              <a:grpSpLocks/>
            </p:cNvGrpSpPr>
            <p:nvPr/>
          </p:nvGrpSpPr>
          <p:grpSpPr bwMode="auto">
            <a:xfrm>
              <a:off x="1892" y="2010"/>
              <a:ext cx="639" cy="1275"/>
              <a:chOff x="1158" y="1915"/>
              <a:chExt cx="639" cy="1275"/>
            </a:xfrm>
          </p:grpSpPr>
          <p:sp>
            <p:nvSpPr>
              <p:cNvPr id="411664" name="Oval 16"/>
              <p:cNvSpPr>
                <a:spLocks noChangeArrowheads="1"/>
              </p:cNvSpPr>
              <p:nvPr/>
            </p:nvSpPr>
            <p:spPr bwMode="auto">
              <a:xfrm>
                <a:off x="1159" y="1915"/>
                <a:ext cx="638" cy="6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1665" name="Oval 17"/>
              <p:cNvSpPr>
                <a:spLocks noChangeArrowheads="1"/>
              </p:cNvSpPr>
              <p:nvPr/>
            </p:nvSpPr>
            <p:spPr bwMode="auto">
              <a:xfrm>
                <a:off x="1158" y="2552"/>
                <a:ext cx="638" cy="6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411672" name="Group 24"/>
          <p:cNvGrpSpPr>
            <a:grpSpLocks/>
          </p:cNvGrpSpPr>
          <p:nvPr/>
        </p:nvGrpSpPr>
        <p:grpSpPr bwMode="auto">
          <a:xfrm>
            <a:off x="6143625" y="3501408"/>
            <a:ext cx="2482850" cy="2481263"/>
            <a:chOff x="2956" y="1767"/>
            <a:chExt cx="1564" cy="1563"/>
          </a:xfrm>
        </p:grpSpPr>
        <p:sp>
          <p:nvSpPr>
            <p:cNvPr id="411653" name="Oval 5"/>
            <p:cNvSpPr>
              <a:spLocks noChangeArrowheads="1"/>
            </p:cNvSpPr>
            <p:nvPr/>
          </p:nvSpPr>
          <p:spPr bwMode="auto">
            <a:xfrm>
              <a:off x="2957" y="1768"/>
              <a:ext cx="638" cy="6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654" name="Oval 6"/>
            <p:cNvSpPr>
              <a:spLocks noChangeArrowheads="1"/>
            </p:cNvSpPr>
            <p:nvPr/>
          </p:nvSpPr>
          <p:spPr bwMode="auto">
            <a:xfrm>
              <a:off x="2956" y="2692"/>
              <a:ext cx="638" cy="6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658" name="Oval 10"/>
            <p:cNvSpPr>
              <a:spLocks noChangeArrowheads="1"/>
            </p:cNvSpPr>
            <p:nvPr/>
          </p:nvSpPr>
          <p:spPr bwMode="auto">
            <a:xfrm>
              <a:off x="3882" y="1767"/>
              <a:ext cx="638" cy="6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659" name="Oval 11"/>
            <p:cNvSpPr>
              <a:spLocks noChangeArrowheads="1"/>
            </p:cNvSpPr>
            <p:nvPr/>
          </p:nvSpPr>
          <p:spPr bwMode="auto">
            <a:xfrm>
              <a:off x="3881" y="2691"/>
              <a:ext cx="638" cy="6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671" name="Oval 23"/>
            <p:cNvSpPr>
              <a:spLocks noChangeArrowheads="1"/>
            </p:cNvSpPr>
            <p:nvPr/>
          </p:nvSpPr>
          <p:spPr bwMode="auto">
            <a:xfrm>
              <a:off x="3407" y="2213"/>
              <a:ext cx="666" cy="66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11679" name="Oval 31"/>
          <p:cNvSpPr>
            <a:spLocks noChangeArrowheads="1"/>
          </p:cNvSpPr>
          <p:nvPr/>
        </p:nvSpPr>
        <p:spPr bwMode="auto">
          <a:xfrm>
            <a:off x="3851275" y="4095509"/>
            <a:ext cx="969963" cy="96996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1675" name="Oval 27"/>
          <p:cNvSpPr>
            <a:spLocks noChangeArrowheads="1"/>
          </p:cNvSpPr>
          <p:nvPr/>
        </p:nvSpPr>
        <p:spPr bwMode="auto">
          <a:xfrm>
            <a:off x="3302000" y="3544647"/>
            <a:ext cx="933450" cy="931862"/>
          </a:xfrm>
          <a:prstGeom prst="ellipse">
            <a:avLst/>
          </a:prstGeom>
          <a:solidFill>
            <a:srgbClr val="0099CC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1683" name="Oval 35"/>
          <p:cNvSpPr>
            <a:spLocks noChangeArrowheads="1"/>
          </p:cNvSpPr>
          <p:nvPr/>
        </p:nvSpPr>
        <p:spPr bwMode="auto">
          <a:xfrm>
            <a:off x="3309938" y="4686059"/>
            <a:ext cx="933450" cy="931863"/>
          </a:xfrm>
          <a:prstGeom prst="ellipse">
            <a:avLst/>
          </a:prstGeom>
          <a:solidFill>
            <a:srgbClr val="0099CC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1684" name="Oval 36"/>
          <p:cNvSpPr>
            <a:spLocks noChangeArrowheads="1"/>
          </p:cNvSpPr>
          <p:nvPr/>
        </p:nvSpPr>
        <p:spPr bwMode="auto">
          <a:xfrm>
            <a:off x="4445000" y="4665422"/>
            <a:ext cx="933450" cy="931862"/>
          </a:xfrm>
          <a:prstGeom prst="ellipse">
            <a:avLst/>
          </a:prstGeom>
          <a:solidFill>
            <a:srgbClr val="0099CC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1685" name="Oval 37"/>
          <p:cNvSpPr>
            <a:spLocks noChangeArrowheads="1"/>
          </p:cNvSpPr>
          <p:nvPr/>
        </p:nvSpPr>
        <p:spPr bwMode="auto">
          <a:xfrm>
            <a:off x="4443413" y="3560522"/>
            <a:ext cx="933450" cy="931862"/>
          </a:xfrm>
          <a:prstGeom prst="ellipse">
            <a:avLst/>
          </a:prstGeom>
          <a:solidFill>
            <a:srgbClr val="0099CC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11705" name="Group 57"/>
          <p:cNvGrpSpPr>
            <a:grpSpLocks/>
          </p:cNvGrpSpPr>
          <p:nvPr/>
        </p:nvGrpSpPr>
        <p:grpSpPr bwMode="auto">
          <a:xfrm>
            <a:off x="923925" y="3844684"/>
            <a:ext cx="7221538" cy="2182813"/>
            <a:chOff x="582" y="2212"/>
            <a:chExt cx="4549" cy="1375"/>
          </a:xfrm>
        </p:grpSpPr>
        <p:grpSp>
          <p:nvGrpSpPr>
            <p:cNvPr id="411696" name="Group 48"/>
            <p:cNvGrpSpPr>
              <a:grpSpLocks/>
            </p:cNvGrpSpPr>
            <p:nvPr/>
          </p:nvGrpSpPr>
          <p:grpSpPr bwMode="auto">
            <a:xfrm>
              <a:off x="582" y="2360"/>
              <a:ext cx="639" cy="1117"/>
              <a:chOff x="582" y="2360"/>
              <a:chExt cx="639" cy="1117"/>
            </a:xfrm>
          </p:grpSpPr>
          <p:sp>
            <p:nvSpPr>
              <p:cNvPr id="411667" name="Rectangle 19"/>
              <p:cNvSpPr>
                <a:spLocks noChangeArrowheads="1"/>
              </p:cNvSpPr>
              <p:nvPr/>
            </p:nvSpPr>
            <p:spPr bwMode="auto">
              <a:xfrm>
                <a:off x="582" y="2360"/>
                <a:ext cx="632" cy="6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1668" name="Line 20"/>
              <p:cNvSpPr>
                <a:spLocks noChangeShapeType="1"/>
              </p:cNvSpPr>
              <p:nvPr/>
            </p:nvSpPr>
            <p:spPr bwMode="auto">
              <a:xfrm>
                <a:off x="589" y="3477"/>
                <a:ext cx="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411698" name="Group 50"/>
            <p:cNvGrpSpPr>
              <a:grpSpLocks/>
            </p:cNvGrpSpPr>
            <p:nvPr/>
          </p:nvGrpSpPr>
          <p:grpSpPr bwMode="auto">
            <a:xfrm>
              <a:off x="4190" y="2212"/>
              <a:ext cx="941" cy="1375"/>
              <a:chOff x="4190" y="2212"/>
              <a:chExt cx="941" cy="1375"/>
            </a:xfrm>
          </p:grpSpPr>
          <p:sp>
            <p:nvSpPr>
              <p:cNvPr id="411670" name="Rectangle 22"/>
              <p:cNvSpPr>
                <a:spLocks noChangeArrowheads="1"/>
              </p:cNvSpPr>
              <p:nvPr/>
            </p:nvSpPr>
            <p:spPr bwMode="auto">
              <a:xfrm>
                <a:off x="4190" y="2212"/>
                <a:ext cx="923" cy="9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1673" name="Line 25"/>
              <p:cNvSpPr>
                <a:spLocks noChangeShapeType="1"/>
              </p:cNvSpPr>
              <p:nvPr/>
            </p:nvSpPr>
            <p:spPr bwMode="auto">
              <a:xfrm>
                <a:off x="4222" y="3587"/>
                <a:ext cx="9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411697" name="Group 49"/>
            <p:cNvGrpSpPr>
              <a:grpSpLocks/>
            </p:cNvGrpSpPr>
            <p:nvPr/>
          </p:nvGrpSpPr>
          <p:grpSpPr bwMode="auto">
            <a:xfrm>
              <a:off x="2384" y="2329"/>
              <a:ext cx="721" cy="1121"/>
              <a:chOff x="2384" y="2329"/>
              <a:chExt cx="721" cy="1121"/>
            </a:xfrm>
          </p:grpSpPr>
          <p:sp>
            <p:nvSpPr>
              <p:cNvPr id="411681" name="Line 33"/>
              <p:cNvSpPr>
                <a:spLocks noChangeShapeType="1"/>
              </p:cNvSpPr>
              <p:nvPr/>
            </p:nvSpPr>
            <p:spPr bwMode="auto">
              <a:xfrm>
                <a:off x="2384" y="3450"/>
                <a:ext cx="7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1680" name="Rectangle 32"/>
              <p:cNvSpPr>
                <a:spLocks noChangeArrowheads="1"/>
              </p:cNvSpPr>
              <p:nvPr/>
            </p:nvSpPr>
            <p:spPr bwMode="auto">
              <a:xfrm>
                <a:off x="2387" y="2329"/>
                <a:ext cx="710" cy="7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411687" name="Text Box 39"/>
          <p:cNvSpPr txBox="1">
            <a:spLocks noChangeArrowheads="1"/>
          </p:cNvSpPr>
          <p:nvPr/>
        </p:nvSpPr>
        <p:spPr bwMode="auto">
          <a:xfrm>
            <a:off x="1146175" y="5962409"/>
            <a:ext cx="59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411688" name="Text Box 40"/>
          <p:cNvSpPr txBox="1">
            <a:spLocks noChangeArrowheads="1"/>
          </p:cNvSpPr>
          <p:nvPr/>
        </p:nvSpPr>
        <p:spPr bwMode="auto">
          <a:xfrm>
            <a:off x="4064000" y="5994159"/>
            <a:ext cx="823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bcc</a:t>
            </a:r>
          </a:p>
        </p:txBody>
      </p:sp>
      <p:sp>
        <p:nvSpPr>
          <p:cNvPr id="411689" name="Text Box 41"/>
          <p:cNvSpPr txBox="1">
            <a:spLocks noChangeArrowheads="1"/>
          </p:cNvSpPr>
          <p:nvPr/>
        </p:nvSpPr>
        <p:spPr bwMode="auto">
          <a:xfrm>
            <a:off x="7115175" y="5995130"/>
            <a:ext cx="781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fcc</a:t>
            </a:r>
          </a:p>
        </p:txBody>
      </p:sp>
      <p:grpSp>
        <p:nvGrpSpPr>
          <p:cNvPr id="411706" name="Group 58"/>
          <p:cNvGrpSpPr>
            <a:grpSpLocks/>
          </p:cNvGrpSpPr>
          <p:nvPr/>
        </p:nvGrpSpPr>
        <p:grpSpPr bwMode="auto">
          <a:xfrm>
            <a:off x="1917700" y="3836747"/>
            <a:ext cx="450850" cy="376237"/>
            <a:chOff x="1208" y="2207"/>
            <a:chExt cx="284" cy="237"/>
          </a:xfrm>
        </p:grpSpPr>
        <p:sp>
          <p:nvSpPr>
            <p:cNvPr id="411690" name="Line 42"/>
            <p:cNvSpPr>
              <a:spLocks noChangeShapeType="1"/>
            </p:cNvSpPr>
            <p:nvPr/>
          </p:nvSpPr>
          <p:spPr bwMode="auto">
            <a:xfrm flipV="1">
              <a:off x="1208" y="2207"/>
              <a:ext cx="284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11691" name="Text Box 43"/>
            <p:cNvSpPr txBox="1">
              <a:spLocks noChangeArrowheads="1"/>
            </p:cNvSpPr>
            <p:nvPr/>
          </p:nvSpPr>
          <p:spPr bwMode="auto">
            <a:xfrm>
              <a:off x="1298" y="2213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</p:grpSp>
      <p:sp>
        <p:nvSpPr>
          <p:cNvPr id="411692" name="Line 44"/>
          <p:cNvSpPr>
            <a:spLocks noChangeShapeType="1"/>
          </p:cNvSpPr>
          <p:nvPr/>
        </p:nvSpPr>
        <p:spPr bwMode="auto">
          <a:xfrm flipV="1">
            <a:off x="4945063" y="3824047"/>
            <a:ext cx="38893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11693" name="Text Box 45"/>
          <p:cNvSpPr txBox="1">
            <a:spLocks noChangeArrowheads="1"/>
          </p:cNvSpPr>
          <p:nvPr/>
        </p:nvSpPr>
        <p:spPr bwMode="auto">
          <a:xfrm>
            <a:off x="5045075" y="3811347"/>
            <a:ext cx="36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>
                <a:latin typeface="Arial" pitchFamily="34" charset="0"/>
                <a:cs typeface="Arial" pitchFamily="34" charset="0"/>
              </a:rPr>
              <a:t>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1694" name="Line 46"/>
          <p:cNvSpPr>
            <a:spLocks noChangeShapeType="1"/>
          </p:cNvSpPr>
          <p:nvPr/>
        </p:nvSpPr>
        <p:spPr bwMode="auto">
          <a:xfrm flipH="1" flipV="1">
            <a:off x="4338638" y="4087572"/>
            <a:ext cx="1587" cy="981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11695" name="Text Box 47"/>
          <p:cNvSpPr txBox="1">
            <a:spLocks noChangeArrowheads="1"/>
          </p:cNvSpPr>
          <p:nvPr/>
        </p:nvSpPr>
        <p:spPr bwMode="auto">
          <a:xfrm>
            <a:off x="4306888" y="4417772"/>
            <a:ext cx="52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2r</a:t>
            </a:r>
            <a:r>
              <a:rPr lang="en-US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699" name="Line 51"/>
          <p:cNvSpPr>
            <a:spLocks noChangeShapeType="1"/>
          </p:cNvSpPr>
          <p:nvPr/>
        </p:nvSpPr>
        <p:spPr bwMode="auto">
          <a:xfrm flipV="1">
            <a:off x="8137525" y="3524980"/>
            <a:ext cx="411163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11700" name="Text Box 52"/>
          <p:cNvSpPr txBox="1">
            <a:spLocks noChangeArrowheads="1"/>
          </p:cNvSpPr>
          <p:nvPr/>
        </p:nvSpPr>
        <p:spPr bwMode="auto">
          <a:xfrm>
            <a:off x="8193088" y="3578955"/>
            <a:ext cx="36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>
                <a:latin typeface="Arial" pitchFamily="34" charset="0"/>
                <a:cs typeface="Arial" pitchFamily="34" charset="0"/>
              </a:rPr>
              <a:t>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1701" name="Line 53"/>
          <p:cNvSpPr>
            <a:spLocks noChangeShapeType="1"/>
          </p:cNvSpPr>
          <p:nvPr/>
        </p:nvSpPr>
        <p:spPr bwMode="auto">
          <a:xfrm flipV="1">
            <a:off x="7037388" y="4164742"/>
            <a:ext cx="736600" cy="7159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11702" name="Text Box 54"/>
          <p:cNvSpPr txBox="1">
            <a:spLocks noChangeArrowheads="1"/>
          </p:cNvSpPr>
          <p:nvPr/>
        </p:nvSpPr>
        <p:spPr bwMode="auto">
          <a:xfrm>
            <a:off x="7334250" y="4415567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2r</a:t>
            </a:r>
            <a:r>
              <a:rPr lang="en-US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2CE46B-425B-4FE0-8190-BBFB8F08F85F}" type="slidenum">
              <a:rPr lang="en-US"/>
              <a:pPr/>
              <a:t>26</a:t>
            </a:fld>
            <a:endParaRPr lang="th-TH"/>
          </a:p>
        </p:txBody>
      </p:sp>
      <p:pic>
        <p:nvPicPr>
          <p:cNvPr id="400386" name="Picture 2" descr="npo0001bf"/>
          <p:cNvPicPr>
            <a:picLocks noChangeAspect="1" noChangeArrowheads="1"/>
          </p:cNvPicPr>
          <p:nvPr/>
        </p:nvPicPr>
        <p:blipFill>
          <a:blip r:embed="rId3" cstate="print"/>
          <a:srcRect t="29587"/>
          <a:stretch>
            <a:fillRect/>
          </a:stretch>
        </p:blipFill>
        <p:spPr bwMode="auto">
          <a:xfrm>
            <a:off x="1393495" y="2973411"/>
            <a:ext cx="6331140" cy="34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261938" y="1290638"/>
            <a:ext cx="8609012" cy="178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rgbClr val="FFCCFF"/>
                </a:solidFill>
                <a:latin typeface="TH SarabunPSK" pitchFamily="34" charset="-34"/>
                <a:cs typeface="TH SarabunPSK" pitchFamily="34" charset="-34"/>
              </a:rPr>
              <a:t>ปริมาตรของหน่วยเซลล์ </a:t>
            </a:r>
            <a:r>
              <a:rPr lang="en-US" sz="3600" b="1">
                <a:solidFill>
                  <a:srgbClr val="FFCCFF"/>
                </a:solidFill>
                <a:latin typeface="TH SarabunPSK" pitchFamily="34" charset="-34"/>
                <a:cs typeface="TH SarabunPSK" pitchFamily="34" charset="-34"/>
              </a:rPr>
              <a:t>(V</a:t>
            </a:r>
            <a:r>
              <a:rPr lang="en-US" sz="3600" b="1" baseline="-25000">
                <a:solidFill>
                  <a:srgbClr val="FFCCFF"/>
                </a:solidFill>
                <a:latin typeface="TH SarabunPSK" pitchFamily="34" charset="-34"/>
                <a:cs typeface="TH SarabunPSK" pitchFamily="34" charset="-34"/>
              </a:rPr>
              <a:t>cell</a:t>
            </a:r>
            <a:r>
              <a:rPr lang="en-US" sz="3600" b="1">
                <a:solidFill>
                  <a:srgbClr val="FFCCFF"/>
                </a:solidFill>
                <a:latin typeface="TH SarabunPSK" pitchFamily="34" charset="-34"/>
                <a:cs typeface="TH SarabunPSK" pitchFamily="34" charset="-34"/>
              </a:rPr>
              <a:t>) = a</a:t>
            </a:r>
            <a:r>
              <a:rPr lang="en-US" sz="3600" b="1" baseline="30000">
                <a:solidFill>
                  <a:srgbClr val="FFCCFF"/>
                </a:solidFill>
                <a:latin typeface="TH SarabunPSK" pitchFamily="34" charset="-34"/>
                <a:cs typeface="TH SarabunPSK" pitchFamily="34" charset="-34"/>
              </a:rPr>
              <a:t>3</a:t>
            </a:r>
          </a:p>
          <a:p>
            <a:pPr algn="ctr">
              <a:lnSpc>
                <a:spcPct val="90000"/>
              </a:lnSpc>
            </a:pPr>
            <a:endParaRPr lang="en-US" sz="2000" b="1" baseline="30000">
              <a:solidFill>
                <a:srgbClr val="FFCC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360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จัดเรียงตัวกันแบบ Close-packed </a:t>
            </a:r>
            <a:r>
              <a:rPr lang="th-TH" sz="3600">
                <a:latin typeface="TH SarabunPSK" pitchFamily="34" charset="-34"/>
                <a:cs typeface="TH SarabunPSK" pitchFamily="34" charset="-34"/>
              </a:rPr>
              <a:t>และทุกอะตอมมีขนาดเท่ากัน ความยาวตามขอบของผลึก 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(a) </a:t>
            </a:r>
            <a:r>
              <a:rPr lang="th-TH" sz="3600">
                <a:latin typeface="TH SarabunPSK" pitchFamily="34" charset="-34"/>
                <a:cs typeface="TH SarabunPSK" pitchFamily="34" charset="-34"/>
              </a:rPr>
              <a:t>หาได้จากสูตร</a:t>
            </a:r>
          </a:p>
        </p:txBody>
      </p:sp>
      <p:sp>
        <p:nvSpPr>
          <p:cNvPr id="400390" name="Rectangle 6"/>
          <p:cNvSpPr>
            <a:spLocks noRot="1"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th-TH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ความ</a:t>
            </a:r>
            <a:r>
              <a:rPr lang="th-TH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ยาวตามขอบของผลึก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2082800" y="1233488"/>
            <a:ext cx="4989513" cy="6175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1393495" y="6270688"/>
            <a:ext cx="63311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          2r 		2.31 r		       2.83 r</a:t>
            </a:r>
            <a:endParaRPr lang="th-TH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6BE30-4AE3-4F91-B8C8-363D784B9A3B}" type="slidenum">
              <a:rPr lang="en-US"/>
              <a:pPr/>
              <a:t>27</a:t>
            </a:fld>
            <a:endParaRPr lang="th-TH"/>
          </a:p>
        </p:txBody>
      </p:sp>
      <p:sp>
        <p:nvSpPr>
          <p:cNvPr id="444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เปรียบเทียบปัญหา</a:t>
            </a:r>
            <a:endParaRPr lang="th-TH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188" y="1219200"/>
            <a:ext cx="6103937" cy="4906963"/>
          </a:xfrm>
        </p:spPr>
        <p:txBody>
          <a:bodyPr/>
          <a:lstStyle/>
          <a:p>
            <a:r>
              <a:rPr lang="th-TH"/>
              <a:t>ไข่เค็ม 1 กล่อง มี 4 ฟอง </a:t>
            </a:r>
          </a:p>
          <a:p>
            <a:r>
              <a:rPr lang="th-TH"/>
              <a:t>ไข่เค็ม 1 ตู้คอนเทนเทอร์ หนัก 15.75 ตัน </a:t>
            </a:r>
            <a:br>
              <a:rPr lang="th-TH"/>
            </a:br>
            <a:r>
              <a:rPr lang="th-TH"/>
              <a:t>มีไข่รวม </a:t>
            </a:r>
            <a:r>
              <a:rPr lang="th-TH" smtClean="0"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smtClean="0">
                <a:latin typeface="Cordia New" pitchFamily="34" charset="-34"/>
                <a:cs typeface="Cordia New" pitchFamily="34" charset="-34"/>
              </a:rPr>
              <a:t>50,000</a:t>
            </a:r>
            <a:r>
              <a:rPr lang="th-TH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>
                <a:latin typeface="Cordia New" pitchFamily="34" charset="-34"/>
                <a:cs typeface="Cordia New" pitchFamily="34" charset="-34"/>
              </a:rPr>
              <a:t>ฟอง</a:t>
            </a:r>
          </a:p>
          <a:p>
            <a:r>
              <a:rPr lang="th-TH"/>
              <a:t>ตู้คอนเทนเนอร์มีขนาด 20 </a:t>
            </a:r>
            <a:r>
              <a:rPr lang="en-US" smtClean="0"/>
              <a:t>m</a:t>
            </a:r>
            <a:r>
              <a:rPr lang="th-TH" baseline="30000" smtClean="0"/>
              <a:t>3</a:t>
            </a:r>
            <a:r>
              <a:rPr lang="th-TH" smtClean="0"/>
              <a:t> </a:t>
            </a:r>
            <a:r>
              <a:rPr lang="th-TH"/>
              <a:t>ใส่กล่องไข่ทั้งหมดได้พอดี </a:t>
            </a:r>
          </a:p>
          <a:p>
            <a:pPr lvl="1"/>
            <a:r>
              <a:rPr lang="th-TH" sz="3200" smtClean="0"/>
              <a:t>1 </a:t>
            </a:r>
            <a:r>
              <a:rPr lang="th-TH" sz="3200"/>
              <a:t>ตู้คอนเทนเนอร์ ใส่กล่องไข่ได้ทั้งหมดกี่ใบ</a:t>
            </a:r>
          </a:p>
          <a:p>
            <a:pPr lvl="1"/>
            <a:r>
              <a:rPr lang="th-TH" sz="3200"/>
              <a:t>กล่องไข่แต่ละใบมีปริมาตร</a:t>
            </a:r>
            <a:r>
              <a:rPr lang="th-TH" sz="3200" smtClean="0"/>
              <a:t>เท่าไร</a:t>
            </a:r>
          </a:p>
          <a:p>
            <a:pPr lvl="1"/>
            <a:r>
              <a:rPr lang="th-TH" sz="3200" smtClean="0"/>
              <a:t>กล่องไข่ 1 ใบ</a:t>
            </a:r>
            <a:endParaRPr lang="th-TH" sz="3200"/>
          </a:p>
        </p:txBody>
      </p:sp>
      <p:sp>
        <p:nvSpPr>
          <p:cNvPr id="444420" name="AutoShape 4"/>
          <p:cNvSpPr>
            <a:spLocks noChangeArrowheads="1"/>
          </p:cNvSpPr>
          <p:nvPr/>
        </p:nvSpPr>
        <p:spPr bwMode="auto">
          <a:xfrm flipH="1">
            <a:off x="214313" y="3441700"/>
            <a:ext cx="2155825" cy="2155825"/>
          </a:xfrm>
          <a:prstGeom prst="cube">
            <a:avLst>
              <a:gd name="adj" fmla="val 17894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44421" name="Group 5"/>
          <p:cNvGrpSpPr>
            <a:grpSpLocks/>
          </p:cNvGrpSpPr>
          <p:nvPr/>
        </p:nvGrpSpPr>
        <p:grpSpPr bwMode="auto">
          <a:xfrm>
            <a:off x="849313" y="1673225"/>
            <a:ext cx="852487" cy="852488"/>
            <a:chOff x="1071" y="1836"/>
            <a:chExt cx="537" cy="537"/>
          </a:xfrm>
        </p:grpSpPr>
        <p:sp>
          <p:nvSpPr>
            <p:cNvPr id="444422" name="Rectangle 6"/>
            <p:cNvSpPr>
              <a:spLocks noChangeArrowheads="1"/>
            </p:cNvSpPr>
            <p:nvPr/>
          </p:nvSpPr>
          <p:spPr bwMode="auto">
            <a:xfrm>
              <a:off x="1073" y="1837"/>
              <a:ext cx="437" cy="43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44423" name="Rectangle 7"/>
            <p:cNvSpPr>
              <a:spLocks noChangeArrowheads="1"/>
            </p:cNvSpPr>
            <p:nvPr/>
          </p:nvSpPr>
          <p:spPr bwMode="auto">
            <a:xfrm>
              <a:off x="1169" y="1933"/>
              <a:ext cx="437" cy="437"/>
            </a:xfrm>
            <a:prstGeom prst="rect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44424" name="Line 8"/>
            <p:cNvSpPr>
              <a:spLocks noChangeShapeType="1"/>
            </p:cNvSpPr>
            <p:nvPr/>
          </p:nvSpPr>
          <p:spPr bwMode="auto">
            <a:xfrm>
              <a:off x="1071" y="1836"/>
              <a:ext cx="99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44425" name="Line 9"/>
            <p:cNvSpPr>
              <a:spLocks noChangeShapeType="1"/>
            </p:cNvSpPr>
            <p:nvPr/>
          </p:nvSpPr>
          <p:spPr bwMode="auto">
            <a:xfrm>
              <a:off x="1509" y="1836"/>
              <a:ext cx="99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44426" name="Line 10"/>
            <p:cNvSpPr>
              <a:spLocks noChangeShapeType="1"/>
            </p:cNvSpPr>
            <p:nvPr/>
          </p:nvSpPr>
          <p:spPr bwMode="auto">
            <a:xfrm>
              <a:off x="1071" y="2277"/>
              <a:ext cx="99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44427" name="Line 11"/>
            <p:cNvSpPr>
              <a:spLocks noChangeShapeType="1"/>
            </p:cNvSpPr>
            <p:nvPr/>
          </p:nvSpPr>
          <p:spPr bwMode="auto">
            <a:xfrm>
              <a:off x="1506" y="2271"/>
              <a:ext cx="99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44428" name="Group 12"/>
          <p:cNvGrpSpPr>
            <a:grpSpLocks/>
          </p:cNvGrpSpPr>
          <p:nvPr/>
        </p:nvGrpSpPr>
        <p:grpSpPr bwMode="auto">
          <a:xfrm>
            <a:off x="1082675" y="4068763"/>
            <a:ext cx="246063" cy="246062"/>
            <a:chOff x="1071" y="1836"/>
            <a:chExt cx="537" cy="537"/>
          </a:xfrm>
        </p:grpSpPr>
        <p:sp>
          <p:nvSpPr>
            <p:cNvPr id="444429" name="Rectangle 13"/>
            <p:cNvSpPr>
              <a:spLocks noChangeArrowheads="1"/>
            </p:cNvSpPr>
            <p:nvPr/>
          </p:nvSpPr>
          <p:spPr bwMode="auto">
            <a:xfrm>
              <a:off x="1073" y="1837"/>
              <a:ext cx="437" cy="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44430" name="Rectangle 14"/>
            <p:cNvSpPr>
              <a:spLocks noChangeArrowheads="1"/>
            </p:cNvSpPr>
            <p:nvPr/>
          </p:nvSpPr>
          <p:spPr bwMode="auto">
            <a:xfrm>
              <a:off x="1169" y="1933"/>
              <a:ext cx="437" cy="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44431" name="Line 15"/>
            <p:cNvSpPr>
              <a:spLocks noChangeShapeType="1"/>
            </p:cNvSpPr>
            <p:nvPr/>
          </p:nvSpPr>
          <p:spPr bwMode="auto">
            <a:xfrm>
              <a:off x="1071" y="1836"/>
              <a:ext cx="9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44432" name="Line 16"/>
            <p:cNvSpPr>
              <a:spLocks noChangeShapeType="1"/>
            </p:cNvSpPr>
            <p:nvPr/>
          </p:nvSpPr>
          <p:spPr bwMode="auto">
            <a:xfrm>
              <a:off x="1509" y="1836"/>
              <a:ext cx="9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44433" name="Line 17"/>
            <p:cNvSpPr>
              <a:spLocks noChangeShapeType="1"/>
            </p:cNvSpPr>
            <p:nvPr/>
          </p:nvSpPr>
          <p:spPr bwMode="auto">
            <a:xfrm>
              <a:off x="1071" y="2277"/>
              <a:ext cx="9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44434" name="Line 18"/>
            <p:cNvSpPr>
              <a:spLocks noChangeShapeType="1"/>
            </p:cNvSpPr>
            <p:nvPr/>
          </p:nvSpPr>
          <p:spPr bwMode="auto">
            <a:xfrm>
              <a:off x="1506" y="2271"/>
              <a:ext cx="9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44435" name="Text Box 19"/>
          <p:cNvSpPr txBox="1">
            <a:spLocks noChangeArrowheads="1"/>
          </p:cNvSpPr>
          <p:nvPr/>
        </p:nvSpPr>
        <p:spPr bwMode="auto">
          <a:xfrm>
            <a:off x="869950" y="1311275"/>
            <a:ext cx="134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 </a:t>
            </a:r>
            <a:r>
              <a:rPr lang="th-TH" sz="2400" b="1"/>
              <a:t>กล่อง</a:t>
            </a:r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227013" y="5616575"/>
            <a:ext cx="2446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1 </a:t>
            </a:r>
            <a:r>
              <a:rPr lang="th-TH" sz="3600" b="1"/>
              <a:t>คอนเทนเนอร์</a:t>
            </a:r>
          </a:p>
        </p:txBody>
      </p:sp>
      <p:sp>
        <p:nvSpPr>
          <p:cNvPr id="444437" name="AutoShape 21"/>
          <p:cNvSpPr>
            <a:spLocks noChangeArrowheads="1"/>
          </p:cNvSpPr>
          <p:nvPr/>
        </p:nvSpPr>
        <p:spPr bwMode="auto">
          <a:xfrm>
            <a:off x="1093788" y="2768600"/>
            <a:ext cx="450850" cy="519113"/>
          </a:xfrm>
          <a:prstGeom prst="downArrow">
            <a:avLst>
              <a:gd name="adj1" fmla="val 50000"/>
              <a:gd name="adj2" fmla="val 28785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CDB52-3D8E-4E58-8A6D-4BBEA2ABB945}" type="slidenum">
              <a:rPr lang="en-US"/>
              <a:pPr/>
              <a:t>28</a:t>
            </a:fld>
            <a:endParaRPr lang="th-TH"/>
          </a:p>
        </p:txBody>
      </p:sp>
      <p:sp>
        <p:nvSpPr>
          <p:cNvPr id="421911" name="Rectangle 2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สูตรคำนวณ</a:t>
            </a:r>
            <a:endParaRPr lang="en-US" sz="600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1892" name="AutoShape 4"/>
          <p:cNvSpPr>
            <a:spLocks noChangeArrowheads="1"/>
          </p:cNvSpPr>
          <p:nvPr/>
        </p:nvSpPr>
        <p:spPr bwMode="auto">
          <a:xfrm flipH="1">
            <a:off x="214313" y="3441700"/>
            <a:ext cx="2155825" cy="2155825"/>
          </a:xfrm>
          <a:prstGeom prst="cube">
            <a:avLst>
              <a:gd name="adj" fmla="val 17894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21900" name="Group 12"/>
          <p:cNvGrpSpPr>
            <a:grpSpLocks/>
          </p:cNvGrpSpPr>
          <p:nvPr/>
        </p:nvGrpSpPr>
        <p:grpSpPr bwMode="auto">
          <a:xfrm>
            <a:off x="849313" y="1673225"/>
            <a:ext cx="852487" cy="852488"/>
            <a:chOff x="1071" y="1836"/>
            <a:chExt cx="537" cy="537"/>
          </a:xfrm>
        </p:grpSpPr>
        <p:sp>
          <p:nvSpPr>
            <p:cNvPr id="421894" name="Rectangle 6"/>
            <p:cNvSpPr>
              <a:spLocks noChangeArrowheads="1"/>
            </p:cNvSpPr>
            <p:nvPr/>
          </p:nvSpPr>
          <p:spPr bwMode="auto">
            <a:xfrm>
              <a:off x="1073" y="1837"/>
              <a:ext cx="437" cy="43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1895" name="Rectangle 7"/>
            <p:cNvSpPr>
              <a:spLocks noChangeArrowheads="1"/>
            </p:cNvSpPr>
            <p:nvPr/>
          </p:nvSpPr>
          <p:spPr bwMode="auto">
            <a:xfrm>
              <a:off x="1169" y="1933"/>
              <a:ext cx="437" cy="437"/>
            </a:xfrm>
            <a:prstGeom prst="rect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1896" name="Line 8"/>
            <p:cNvSpPr>
              <a:spLocks noChangeShapeType="1"/>
            </p:cNvSpPr>
            <p:nvPr/>
          </p:nvSpPr>
          <p:spPr bwMode="auto">
            <a:xfrm>
              <a:off x="1071" y="1836"/>
              <a:ext cx="99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21897" name="Line 9"/>
            <p:cNvSpPr>
              <a:spLocks noChangeShapeType="1"/>
            </p:cNvSpPr>
            <p:nvPr/>
          </p:nvSpPr>
          <p:spPr bwMode="auto">
            <a:xfrm>
              <a:off x="1509" y="1836"/>
              <a:ext cx="99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21898" name="Line 10"/>
            <p:cNvSpPr>
              <a:spLocks noChangeShapeType="1"/>
            </p:cNvSpPr>
            <p:nvPr/>
          </p:nvSpPr>
          <p:spPr bwMode="auto">
            <a:xfrm>
              <a:off x="1071" y="2277"/>
              <a:ext cx="99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21899" name="Line 11"/>
            <p:cNvSpPr>
              <a:spLocks noChangeShapeType="1"/>
            </p:cNvSpPr>
            <p:nvPr/>
          </p:nvSpPr>
          <p:spPr bwMode="auto">
            <a:xfrm>
              <a:off x="1506" y="2271"/>
              <a:ext cx="99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21901" name="Group 13"/>
          <p:cNvGrpSpPr>
            <a:grpSpLocks/>
          </p:cNvGrpSpPr>
          <p:nvPr/>
        </p:nvGrpSpPr>
        <p:grpSpPr bwMode="auto">
          <a:xfrm>
            <a:off x="1082675" y="4068763"/>
            <a:ext cx="246063" cy="246062"/>
            <a:chOff x="1071" y="1836"/>
            <a:chExt cx="537" cy="537"/>
          </a:xfrm>
        </p:grpSpPr>
        <p:sp>
          <p:nvSpPr>
            <p:cNvPr id="421902" name="Rectangle 14"/>
            <p:cNvSpPr>
              <a:spLocks noChangeArrowheads="1"/>
            </p:cNvSpPr>
            <p:nvPr/>
          </p:nvSpPr>
          <p:spPr bwMode="auto">
            <a:xfrm>
              <a:off x="1073" y="1837"/>
              <a:ext cx="437" cy="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1903" name="Rectangle 15"/>
            <p:cNvSpPr>
              <a:spLocks noChangeArrowheads="1"/>
            </p:cNvSpPr>
            <p:nvPr/>
          </p:nvSpPr>
          <p:spPr bwMode="auto">
            <a:xfrm>
              <a:off x="1169" y="1933"/>
              <a:ext cx="437" cy="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1904" name="Line 16"/>
            <p:cNvSpPr>
              <a:spLocks noChangeShapeType="1"/>
            </p:cNvSpPr>
            <p:nvPr/>
          </p:nvSpPr>
          <p:spPr bwMode="auto">
            <a:xfrm>
              <a:off x="1071" y="1836"/>
              <a:ext cx="9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21905" name="Line 17"/>
            <p:cNvSpPr>
              <a:spLocks noChangeShapeType="1"/>
            </p:cNvSpPr>
            <p:nvPr/>
          </p:nvSpPr>
          <p:spPr bwMode="auto">
            <a:xfrm>
              <a:off x="1509" y="1836"/>
              <a:ext cx="9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21906" name="Line 18"/>
            <p:cNvSpPr>
              <a:spLocks noChangeShapeType="1"/>
            </p:cNvSpPr>
            <p:nvPr/>
          </p:nvSpPr>
          <p:spPr bwMode="auto">
            <a:xfrm>
              <a:off x="1071" y="2277"/>
              <a:ext cx="9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421907" name="Line 19"/>
            <p:cNvSpPr>
              <a:spLocks noChangeShapeType="1"/>
            </p:cNvSpPr>
            <p:nvPr/>
          </p:nvSpPr>
          <p:spPr bwMode="auto">
            <a:xfrm>
              <a:off x="1506" y="2271"/>
              <a:ext cx="9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21913" name="AutoShape 25"/>
          <p:cNvSpPr>
            <a:spLocks noChangeArrowheads="1"/>
          </p:cNvSpPr>
          <p:nvPr/>
        </p:nvSpPr>
        <p:spPr bwMode="auto">
          <a:xfrm>
            <a:off x="1093788" y="2824163"/>
            <a:ext cx="450850" cy="519112"/>
          </a:xfrm>
          <a:prstGeom prst="downArrow">
            <a:avLst>
              <a:gd name="adj1" fmla="val 50000"/>
              <a:gd name="adj2" fmla="val 28785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21920" name="Text Box 32"/>
          <p:cNvSpPr txBox="1">
            <a:spLocks noChangeArrowheads="1"/>
          </p:cNvSpPr>
          <p:nvPr/>
        </p:nvSpPr>
        <p:spPr bwMode="auto">
          <a:xfrm>
            <a:off x="869950" y="1311275"/>
            <a:ext cx="134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 unit cell</a:t>
            </a:r>
            <a:endParaRPr lang="th-TH" sz="2400" b="1"/>
          </a:p>
        </p:txBody>
      </p:sp>
      <p:sp>
        <p:nvSpPr>
          <p:cNvPr id="421921" name="Text Box 33"/>
          <p:cNvSpPr txBox="1">
            <a:spLocks noChangeArrowheads="1"/>
          </p:cNvSpPr>
          <p:nvPr/>
        </p:nvSpPr>
        <p:spPr bwMode="auto">
          <a:xfrm>
            <a:off x="812800" y="5518150"/>
            <a:ext cx="1344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1 mol</a:t>
            </a:r>
            <a:endParaRPr lang="th-TH" sz="3600" b="1"/>
          </a:p>
        </p:txBody>
      </p:sp>
      <p:pic>
        <p:nvPicPr>
          <p:cNvPr id="421923" name="Picture 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9CC"/>
              </a:clrFrom>
              <a:clrTo>
                <a:srgbClr val="0099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6444" y="1351192"/>
            <a:ext cx="6113463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3625" y="828675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amu</a:t>
            </a:r>
            <a:r>
              <a:rPr lang="en-US" dirty="0" smtClean="0"/>
              <a:t>/6.02x10</a:t>
            </a:r>
            <a:r>
              <a:rPr lang="en-US" baseline="30000" dirty="0" smtClean="0"/>
              <a:t>23</a:t>
            </a:r>
            <a:r>
              <a:rPr lang="en-US" dirty="0" smtClean="0"/>
              <a:t> = g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สรุปสูตรคำนวณ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6A376-B6BD-4B23-AACD-4BFEC066219C}" type="slidenum">
              <a:rPr lang="en-US" smtClean="0"/>
              <a:pPr/>
              <a:t>29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93002" y="2808783"/>
                <a:ext cx="17010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02" y="2808783"/>
                <a:ext cx="1701095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68771" y="2815317"/>
                <a:ext cx="13504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771" y="2815317"/>
                <a:ext cx="13504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03073" y="2830973"/>
                <a:ext cx="36806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73" y="2830973"/>
                <a:ext cx="3680629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100612" y="1382790"/>
                <a:ext cx="4942776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𝑎𝑡𝑜𝑚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12" y="1382790"/>
                <a:ext cx="4942776" cy="6721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14021" y="4910973"/>
                <a:ext cx="4429366" cy="576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021" y="4910973"/>
                <a:ext cx="4429366" cy="5767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36724" y="3742057"/>
                <a:ext cx="5222135" cy="604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24" y="3742057"/>
                <a:ext cx="5222135" cy="6049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794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6259C-470D-4911-8E3E-94011216DA7B}" type="slidenum">
              <a:rPr lang="en-US"/>
              <a:pPr/>
              <a:t>3</a:t>
            </a:fld>
            <a:endParaRPr lang="th-TH"/>
          </a:p>
        </p:txBody>
      </p:sp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12750"/>
            <a:ext cx="8229600" cy="557213"/>
          </a:xfrm>
        </p:spPr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ลักษณะทั่วไปของของแข็ง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1850" cy="4678363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Clr>
                <a:schemeClr val="tx1"/>
              </a:buClr>
            </a:pPr>
            <a:r>
              <a:rPr lang="th-TH" sz="3600" b="1" dirty="0" smtClean="0"/>
              <a:t>อะตอม/โมเลกุลมีตำแหน่งแน่นอน</a:t>
            </a:r>
            <a:r>
              <a:rPr lang="th-TH" sz="3600" b="1" dirty="0"/>
              <a:t>และอยู่ชิดกันมาก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</a:pPr>
            <a:r>
              <a:rPr lang="th-TH" sz="3600" b="1" dirty="0"/>
              <a:t>แรงระหว่างโมเลกุล</a:t>
            </a:r>
            <a:r>
              <a:rPr lang="th-TH" sz="3600" b="1" dirty="0" smtClean="0"/>
              <a:t>สูง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</a:pPr>
            <a:r>
              <a:rPr lang="th-TH" sz="3600" b="1" dirty="0" smtClean="0"/>
              <a:t>มี</a:t>
            </a:r>
            <a:r>
              <a:rPr lang="th-TH" sz="3600" b="1" dirty="0" smtClean="0"/>
              <a:t>รูปร่าง</a:t>
            </a:r>
            <a:r>
              <a:rPr lang="th-TH" sz="3600" b="1" dirty="0"/>
              <a:t>แน่นอน ไม่ขึ้นกับภาชนะที่บรรจุ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</a:pPr>
            <a:r>
              <a:rPr lang="th-TH" sz="3600" b="1" dirty="0"/>
              <a:t>เมื่อถูกกดอัด ปริมาตรเปลี่ยนแปลงเล็กน้อย</a:t>
            </a:r>
          </a:p>
          <a:p>
            <a:pPr marL="609600" indent="-609600">
              <a:spcBef>
                <a:spcPct val="0"/>
              </a:spcBef>
              <a:buClr>
                <a:schemeClr val="tx1"/>
              </a:buClr>
            </a:pPr>
            <a:r>
              <a:rPr lang="th-TH" sz="3600" b="1" dirty="0" smtClean="0"/>
              <a:t>ขยายหรือ</a:t>
            </a:r>
            <a:r>
              <a:rPr lang="th-TH" sz="3600" b="1" dirty="0"/>
              <a:t>หดตัวเพียงเล็กน้อยเมื่อ</a:t>
            </a:r>
            <a:r>
              <a:rPr lang="th-TH" sz="3600" b="1" dirty="0" smtClean="0"/>
              <a:t>อุณหภูมิเปลี่ยนแปลง</a:t>
            </a:r>
            <a:endParaRPr lang="th-TH" sz="3600" b="1" dirty="0"/>
          </a:p>
          <a:p>
            <a:pPr marL="609600" indent="-609600">
              <a:spcBef>
                <a:spcPct val="0"/>
              </a:spcBef>
              <a:buClr>
                <a:schemeClr val="tx1"/>
              </a:buClr>
            </a:pPr>
            <a:r>
              <a:rPr lang="th-TH" sz="3600" b="1" dirty="0"/>
              <a:t>มีการ</a:t>
            </a:r>
            <a:r>
              <a:rPr lang="th-TH" sz="3600" b="1" dirty="0" smtClean="0"/>
              <a:t>แพร่ต่ำ </a:t>
            </a:r>
            <a:endParaRPr lang="th-TH" sz="3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0874F-F8D1-460E-A464-615FA3C25F6A}" type="slidenum">
              <a:rPr lang="en-US"/>
              <a:pPr/>
              <a:t>30</a:t>
            </a:fld>
            <a:endParaRPr lang="th-TH"/>
          </a:p>
        </p:txBody>
      </p:sp>
      <p:sp>
        <p:nvSpPr>
          <p:cNvPr id="401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60400"/>
          </a:xfrm>
        </p:spPr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ตัวอย่างการคำนวณ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66FF33"/>
                </a:solidFill>
              </a:rPr>
              <a:t>1.  อะตอมของอะลูมิเนียมมีรัศมีเท่ากับ  125 pm   ถ้าอะลูมิเนียมตกผลึกในรูป fcc จงหาความยาว</a:t>
            </a:r>
            <a:r>
              <a:rPr lang="th-TH" sz="3600" b="1">
                <a:solidFill>
                  <a:srgbClr val="66FF33"/>
                </a:solidFill>
              </a:rPr>
              <a:t>ตามขอบ</a:t>
            </a:r>
            <a:r>
              <a:rPr lang="en-US" sz="3600" b="1">
                <a:solidFill>
                  <a:srgbClr val="66FF33"/>
                </a:solidFill>
              </a:rPr>
              <a:t> ของผลึก(a)</a:t>
            </a: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/>
              <a:t>	</a:t>
            </a:r>
          </a:p>
        </p:txBody>
      </p:sp>
      <p:sp>
        <p:nvSpPr>
          <p:cNvPr id="401413" name="AutoShape 5"/>
          <p:cNvSpPr>
            <a:spLocks noChangeArrowheads="1"/>
          </p:cNvSpPr>
          <p:nvPr/>
        </p:nvSpPr>
        <p:spPr bwMode="auto">
          <a:xfrm>
            <a:off x="3856038" y="4110038"/>
            <a:ext cx="4164012" cy="1828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01416" name="Group 8"/>
          <p:cNvGrpSpPr>
            <a:grpSpLocks/>
          </p:cNvGrpSpPr>
          <p:nvPr/>
        </p:nvGrpSpPr>
        <p:grpSpPr bwMode="auto">
          <a:xfrm>
            <a:off x="1090613" y="2852738"/>
            <a:ext cx="2092325" cy="3327400"/>
            <a:chOff x="153" y="1818"/>
            <a:chExt cx="1318" cy="2096"/>
          </a:xfrm>
        </p:grpSpPr>
        <p:sp>
          <p:nvSpPr>
            <p:cNvPr id="401415" name="Rectangle 7"/>
            <p:cNvSpPr>
              <a:spLocks noChangeArrowheads="1"/>
            </p:cNvSpPr>
            <p:nvPr/>
          </p:nvSpPr>
          <p:spPr bwMode="auto">
            <a:xfrm>
              <a:off x="153" y="1818"/>
              <a:ext cx="1318" cy="20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4014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" y="1937"/>
              <a:ext cx="1092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01418" name="Group 10"/>
          <p:cNvGrpSpPr>
            <a:grpSpLocks/>
          </p:cNvGrpSpPr>
          <p:nvPr/>
        </p:nvGrpSpPr>
        <p:grpSpPr bwMode="auto">
          <a:xfrm>
            <a:off x="1470025" y="2951163"/>
            <a:ext cx="7216775" cy="3303587"/>
            <a:chOff x="926" y="1859"/>
            <a:chExt cx="4546" cy="2081"/>
          </a:xfrm>
        </p:grpSpPr>
        <p:sp>
          <p:nvSpPr>
            <p:cNvPr id="401412" name="Rectangle 4"/>
            <p:cNvSpPr>
              <a:spLocks noChangeArrowheads="1"/>
            </p:cNvSpPr>
            <p:nvPr/>
          </p:nvSpPr>
          <p:spPr bwMode="auto">
            <a:xfrm>
              <a:off x="926" y="1859"/>
              <a:ext cx="4546" cy="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5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		fcc     (4r)</a:t>
              </a:r>
              <a:r>
                <a:rPr lang="en-US" sz="40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= a</a:t>
              </a:r>
              <a:r>
                <a:rPr lang="en-US" sz="40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 a</a:t>
              </a:r>
              <a:r>
                <a:rPr lang="en-US" sz="40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  <a:p>
              <a:pPr marL="342900" indent="-342900">
                <a:lnSpc>
                  <a:spcPct val="95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en-US" sz="40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		               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40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r>
                <a:rPr lang="en-US" sz="40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  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(4r)</a:t>
              </a:r>
              <a:r>
                <a:rPr lang="en-US" sz="40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  <a:p>
              <a:pPr marL="1600200" lvl="3" indent="-228600">
                <a:lnSpc>
                  <a:spcPct val="95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		 a      =   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 8 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</a:p>
            <a:p>
              <a:pPr marL="1600200" lvl="3" indent="-228600">
                <a:lnSpc>
                  <a:spcPct val="95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		         =  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 8</a:t>
              </a:r>
              <a:r>
                <a:rPr lang="en-US" sz="4000" baseline="30000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1/2 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 </a:t>
              </a: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125 pm </a:t>
              </a:r>
            </a:p>
            <a:p>
              <a:pPr marL="1600200" lvl="3" indent="-228600">
                <a:lnSpc>
                  <a:spcPct val="95000"/>
                </a:lnSpc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		         =   353.6 pm </a:t>
              </a:r>
            </a:p>
          </p:txBody>
        </p:sp>
        <p:sp>
          <p:nvSpPr>
            <p:cNvPr id="401417" name="Freeform 9"/>
            <p:cNvSpPr>
              <a:spLocks/>
            </p:cNvSpPr>
            <p:nvPr/>
          </p:nvSpPr>
          <p:spPr bwMode="auto">
            <a:xfrm>
              <a:off x="3526" y="2644"/>
              <a:ext cx="209" cy="271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55" y="333"/>
                </a:cxn>
                <a:cxn ang="0">
                  <a:pos x="76" y="0"/>
                </a:cxn>
                <a:cxn ang="0">
                  <a:pos x="285" y="0"/>
                </a:cxn>
              </a:cxnLst>
              <a:rect l="0" t="0" r="r" b="b"/>
              <a:pathLst>
                <a:path w="285" h="333">
                  <a:moveTo>
                    <a:pt x="0" y="174"/>
                  </a:moveTo>
                  <a:lnTo>
                    <a:pt x="55" y="333"/>
                  </a:lnTo>
                  <a:lnTo>
                    <a:pt x="76" y="0"/>
                  </a:lnTo>
                  <a:lnTo>
                    <a:pt x="285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72A87-FF73-4B3C-85BF-31194B7F878A}" type="slidenum">
              <a:rPr lang="en-US"/>
              <a:pPr/>
              <a:t>31</a:t>
            </a:fld>
            <a:endParaRPr lang="th-TH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40738" cy="548798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66FF33"/>
                </a:solidFill>
              </a:rPr>
              <a:t>2. </a:t>
            </a:r>
            <a:r>
              <a:rPr lang="en-US" sz="3600" b="1" dirty="0" err="1">
                <a:solidFill>
                  <a:srgbClr val="66FF33"/>
                </a:solidFill>
              </a:rPr>
              <a:t>โลหะทังสเตนมีความหนาแน่นเท่ากับ</a:t>
            </a:r>
            <a:r>
              <a:rPr lang="en-US" sz="3600" b="1" dirty="0">
                <a:solidFill>
                  <a:srgbClr val="66FF33"/>
                </a:solidFill>
              </a:rPr>
              <a:t> 19.35 g/cm</a:t>
            </a:r>
            <a:r>
              <a:rPr lang="en-US" sz="3600" b="1" baseline="30000" dirty="0">
                <a:solidFill>
                  <a:srgbClr val="66FF33"/>
                </a:solidFill>
              </a:rPr>
              <a:t>3</a:t>
            </a:r>
            <a:r>
              <a:rPr lang="en-US" sz="3600" b="1" dirty="0">
                <a:solidFill>
                  <a:srgbClr val="66FF33"/>
                </a:solidFill>
              </a:rPr>
              <a:t> </a:t>
            </a:r>
            <a:r>
              <a:rPr lang="en-US" sz="3600" b="1" dirty="0" err="1">
                <a:solidFill>
                  <a:srgbClr val="66FF33"/>
                </a:solidFill>
              </a:rPr>
              <a:t>และมีน้ำหนักอะตอม</a:t>
            </a:r>
            <a:r>
              <a:rPr lang="en-US" sz="3600" b="1" dirty="0">
                <a:solidFill>
                  <a:srgbClr val="66FF33"/>
                </a:solidFill>
              </a:rPr>
              <a:t> 183.85 g/mol </a:t>
            </a:r>
            <a:r>
              <a:rPr lang="en-US" sz="3600" b="1" dirty="0" err="1">
                <a:solidFill>
                  <a:srgbClr val="66FF33"/>
                </a:solidFill>
              </a:rPr>
              <a:t>ถ้าโลหะนี้มีหน่วยเซลล์แบบ</a:t>
            </a:r>
            <a:r>
              <a:rPr lang="en-US" sz="3600" b="1" dirty="0">
                <a:solidFill>
                  <a:srgbClr val="66FF33"/>
                </a:solidFill>
              </a:rPr>
              <a:t> bcc </a:t>
            </a:r>
            <a:r>
              <a:rPr lang="en-US" sz="3600" b="1" dirty="0" err="1">
                <a:solidFill>
                  <a:srgbClr val="66FF33"/>
                </a:solidFill>
              </a:rPr>
              <a:t>จงหาความยาวขอบเซลล์ของหน่วยเซลล์นี้</a:t>
            </a:r>
            <a:endParaRPr lang="en-US" sz="3600" b="1" dirty="0">
              <a:solidFill>
                <a:srgbClr val="66FF33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th-TH" sz="3200" b="1" dirty="0">
                <a:effectLst/>
              </a:rPr>
              <a:t>โลหะทังสเตน (</a:t>
            </a:r>
            <a:r>
              <a:rPr lang="en-US" sz="3200" b="1" dirty="0">
                <a:effectLst/>
              </a:rPr>
              <a:t>W) 1 </a:t>
            </a:r>
            <a:r>
              <a:rPr lang="th-TH" sz="3200" b="1" dirty="0">
                <a:effectLst/>
              </a:rPr>
              <a:t>โมล หนัก 183.85 </a:t>
            </a:r>
            <a:r>
              <a:rPr lang="en-US" sz="3200" b="1" dirty="0">
                <a:effectLst/>
              </a:rPr>
              <a:t>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th-TH" sz="3200" b="1" dirty="0">
                <a:effectLst/>
              </a:rPr>
              <a:t>โลหะทังสเตน </a:t>
            </a:r>
            <a:r>
              <a:rPr lang="en-US" sz="3200" b="1" dirty="0">
                <a:effectLst/>
              </a:rPr>
              <a:t>1 UC (2 atom) </a:t>
            </a:r>
            <a:r>
              <a:rPr lang="th-TH" sz="3200" b="1" dirty="0">
                <a:effectLst/>
              </a:rPr>
              <a:t>หนัก </a:t>
            </a:r>
            <a:r>
              <a:rPr lang="en-US" sz="3200" b="1" dirty="0">
                <a:effectLst/>
              </a:rPr>
              <a:t>183.8 g x (2/6.02x10</a:t>
            </a:r>
            <a:r>
              <a:rPr lang="en-US" sz="3200" b="1" baseline="30000" dirty="0">
                <a:effectLst/>
              </a:rPr>
              <a:t>-23</a:t>
            </a:r>
            <a:r>
              <a:rPr lang="en-US" sz="3200" b="1" dirty="0">
                <a:effectLst/>
              </a:rPr>
              <a:t>)</a:t>
            </a:r>
            <a:br>
              <a:rPr lang="en-US" sz="3200" b="1" dirty="0">
                <a:effectLst/>
              </a:rPr>
            </a:br>
            <a:r>
              <a:rPr lang="en-US" sz="3200" b="1" dirty="0">
                <a:effectLst/>
              </a:rPr>
              <a:t>                                     = 6.106 x 10</a:t>
            </a:r>
            <a:r>
              <a:rPr lang="en-US" sz="3200" b="1" baseline="30000" dirty="0">
                <a:effectLst/>
              </a:rPr>
              <a:t>-22</a:t>
            </a:r>
            <a:r>
              <a:rPr lang="en-US" sz="3200" b="1" dirty="0">
                <a:effectLst/>
              </a:rPr>
              <a:t> 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th-TH" sz="3200" b="1" dirty="0">
                <a:effectLst/>
              </a:rPr>
              <a:t>โลหะ 1 </a:t>
            </a:r>
            <a:r>
              <a:rPr lang="en-US" sz="3200" b="1" dirty="0">
                <a:effectLst/>
              </a:rPr>
              <a:t>UC </a:t>
            </a:r>
            <a:r>
              <a:rPr lang="th-TH" sz="3200" b="1" dirty="0">
                <a:effectLst/>
              </a:rPr>
              <a:t>จะมีปริมาตร </a:t>
            </a:r>
            <a:r>
              <a:rPr lang="en-US" sz="3200" b="1" dirty="0">
                <a:effectLst/>
              </a:rPr>
              <a:t>(6.106 x 10</a:t>
            </a:r>
            <a:r>
              <a:rPr lang="en-US" sz="3200" b="1" baseline="30000" dirty="0">
                <a:effectLst/>
              </a:rPr>
              <a:t>-22</a:t>
            </a:r>
            <a:r>
              <a:rPr lang="en-US" sz="3200" b="1" dirty="0">
                <a:effectLst/>
              </a:rPr>
              <a:t> g)/(19.35 g/cm</a:t>
            </a:r>
            <a:r>
              <a:rPr lang="en-US" sz="3200" b="1" baseline="30000" dirty="0">
                <a:effectLst/>
              </a:rPr>
              <a:t>-3</a:t>
            </a:r>
            <a:r>
              <a:rPr lang="th-TH" sz="3200" b="1" dirty="0">
                <a:effectLst/>
              </a:rPr>
              <a:t>) </a:t>
            </a:r>
            <a:r>
              <a:rPr lang="en-US" sz="3200" b="1" dirty="0">
                <a:effectLst/>
              </a:rPr>
              <a:t/>
            </a:r>
            <a:br>
              <a:rPr lang="en-US" sz="3200" b="1" dirty="0">
                <a:effectLst/>
              </a:rPr>
            </a:br>
            <a:r>
              <a:rPr lang="en-US" sz="3200" b="1" dirty="0">
                <a:effectLst/>
              </a:rPr>
              <a:t>                                     = 3.156 x 10</a:t>
            </a:r>
            <a:r>
              <a:rPr lang="en-US" sz="3200" b="1" baseline="30000" dirty="0">
                <a:effectLst/>
              </a:rPr>
              <a:t>-23</a:t>
            </a:r>
            <a:r>
              <a:rPr lang="en-US" sz="3200" b="1" dirty="0">
                <a:effectLst/>
              </a:rPr>
              <a:t> cm</a:t>
            </a:r>
            <a:r>
              <a:rPr lang="en-US" sz="3200" b="1" baseline="30000" dirty="0">
                <a:effectLst/>
              </a:rPr>
              <a:t>-3</a:t>
            </a:r>
            <a:r>
              <a:rPr lang="th-TH" sz="3200" b="1" dirty="0">
                <a:effectLst/>
              </a:rPr>
              <a:t>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th-TH" sz="3200" b="1" dirty="0">
                <a:effectLst/>
              </a:rPr>
              <a:t>ความยาวขอบเซลล์เท่ากับ </a:t>
            </a:r>
            <a:r>
              <a:rPr lang="en-US" sz="3200" b="1" dirty="0">
                <a:effectLst/>
              </a:rPr>
              <a:t>(3.156x10</a:t>
            </a:r>
            <a:r>
              <a:rPr lang="en-US" sz="3200" b="1" baseline="30000" dirty="0">
                <a:effectLst/>
              </a:rPr>
              <a:t>-23</a:t>
            </a:r>
            <a:r>
              <a:rPr lang="en-US" sz="3200" b="1" dirty="0">
                <a:effectLst/>
              </a:rPr>
              <a:t>)</a:t>
            </a:r>
            <a:r>
              <a:rPr lang="en-US" sz="3200" b="1" baseline="30000" dirty="0">
                <a:effectLst/>
              </a:rPr>
              <a:t>1/3</a:t>
            </a:r>
            <a:r>
              <a:rPr lang="en-US" sz="3200" b="1" dirty="0">
                <a:effectLst/>
              </a:rPr>
              <a:t> cm</a:t>
            </a:r>
            <a:br>
              <a:rPr lang="en-US" sz="3200" b="1" dirty="0">
                <a:effectLst/>
              </a:rPr>
            </a:br>
            <a:r>
              <a:rPr lang="en-US" sz="3200" b="1" dirty="0">
                <a:effectLst/>
              </a:rPr>
              <a:t>                                     = 3.160 x 10</a:t>
            </a:r>
            <a:r>
              <a:rPr lang="en-US" sz="3200" b="1" baseline="30000" dirty="0">
                <a:effectLst/>
              </a:rPr>
              <a:t>-8</a:t>
            </a:r>
            <a:r>
              <a:rPr lang="en-US" sz="3200" b="1" dirty="0">
                <a:effectLst/>
              </a:rPr>
              <a:t> cm </a:t>
            </a:r>
            <a:br>
              <a:rPr lang="en-US" sz="3200" b="1" dirty="0">
                <a:effectLst/>
              </a:rPr>
            </a:br>
            <a:r>
              <a:rPr lang="en-US" sz="3200" b="1" dirty="0">
                <a:effectLst/>
              </a:rPr>
              <a:t>                                     = 0.316 nm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44" y="1837787"/>
            <a:ext cx="5429992" cy="4489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21" y="720288"/>
            <a:ext cx="8229600" cy="868362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rgbClr val="66FF33"/>
                </a:solidFill>
              </a:rPr>
              <a:t>ทังสเตน</a:t>
            </a:r>
            <a:r>
              <a:rPr lang="en-US" sz="4000" dirty="0" err="1">
                <a:solidFill>
                  <a:srgbClr val="66FF33"/>
                </a:solidFill>
              </a:rPr>
              <a:t>มีความ</a:t>
            </a:r>
            <a:r>
              <a:rPr lang="en-US" sz="4000" dirty="0" err="1" smtClean="0">
                <a:solidFill>
                  <a:srgbClr val="66FF33"/>
                </a:solidFill>
              </a:rPr>
              <a:t>หนาแน่น</a:t>
            </a:r>
            <a:r>
              <a:rPr lang="en-US" sz="4000" dirty="0" smtClean="0">
                <a:solidFill>
                  <a:srgbClr val="66FF33"/>
                </a:solidFill>
              </a:rPr>
              <a:t> </a:t>
            </a:r>
            <a:r>
              <a:rPr lang="en-US" sz="4000" dirty="0">
                <a:solidFill>
                  <a:srgbClr val="66FF33"/>
                </a:solidFill>
              </a:rPr>
              <a:t>19.35 g/cm</a:t>
            </a:r>
            <a:r>
              <a:rPr lang="en-US" sz="4000" baseline="30000" dirty="0">
                <a:solidFill>
                  <a:srgbClr val="66FF33"/>
                </a:solidFill>
              </a:rPr>
              <a:t>3</a:t>
            </a:r>
            <a:r>
              <a:rPr lang="en-US" sz="4000" dirty="0">
                <a:solidFill>
                  <a:srgbClr val="66FF33"/>
                </a:solidFill>
              </a:rPr>
              <a:t> </a:t>
            </a:r>
            <a:r>
              <a:rPr lang="en-US" sz="4000" dirty="0" err="1">
                <a:solidFill>
                  <a:srgbClr val="66FF33"/>
                </a:solidFill>
              </a:rPr>
              <a:t>และมีน้ำหนักอะตอม</a:t>
            </a:r>
            <a:r>
              <a:rPr lang="en-US" sz="4000" dirty="0">
                <a:solidFill>
                  <a:srgbClr val="66FF33"/>
                </a:solidFill>
              </a:rPr>
              <a:t> 183.85 g/mol </a:t>
            </a:r>
            <a:r>
              <a:rPr lang="en-US" sz="4000" dirty="0" err="1" smtClean="0">
                <a:solidFill>
                  <a:srgbClr val="66FF33"/>
                </a:solidFill>
              </a:rPr>
              <a:t>มี</a:t>
            </a:r>
            <a:r>
              <a:rPr lang="en-US" sz="4000" dirty="0" err="1">
                <a:solidFill>
                  <a:srgbClr val="66FF33"/>
                </a:solidFill>
              </a:rPr>
              <a:t>หน่วยเซลล์แบบ</a:t>
            </a:r>
            <a:r>
              <a:rPr lang="en-US" sz="4000" dirty="0">
                <a:solidFill>
                  <a:srgbClr val="66FF33"/>
                </a:solidFill>
              </a:rPr>
              <a:t> bcc </a:t>
            </a:r>
            <a:r>
              <a:rPr lang="en-US" sz="4000" dirty="0" err="1">
                <a:solidFill>
                  <a:srgbClr val="66FF33"/>
                </a:solidFill>
              </a:rPr>
              <a:t>จงหาความยาวขอบเซลล์ของหน่วยเซลล์นี้</a:t>
            </a:r>
            <a:r>
              <a:rPr lang="en-US" sz="4000" dirty="0">
                <a:solidFill>
                  <a:srgbClr val="66FF33"/>
                </a:solidFill>
              </a:rPr>
              <a:t/>
            </a:r>
            <a:br>
              <a:rPr lang="en-US" sz="4000" dirty="0">
                <a:solidFill>
                  <a:srgbClr val="66FF33"/>
                </a:solidFill>
              </a:rPr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6A376-B6BD-4B23-AACD-4BFEC066219C}" type="slidenum">
              <a:rPr lang="en-US" smtClean="0"/>
              <a:pPr/>
              <a:t>32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80926" y="2312001"/>
            <a:ext cx="83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BCC</a:t>
            </a:r>
            <a:endParaRPr lang="en-US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1654" y="1823932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183.85 g/mol</a:t>
            </a:r>
            <a:endParaRPr lang="en-US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925" y="5832868"/>
            <a:ext cx="153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19.35 g/cm</a:t>
            </a:r>
            <a:r>
              <a:rPr lang="en-US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569" y="5381524"/>
            <a:ext cx="83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5982" y="4492941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183.85 g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2563" y="5832868"/>
            <a:ext cx="153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19.35 g/cm</a:t>
            </a:r>
            <a:r>
              <a:rPr lang="en-US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2672" y="4044528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9.50 cm</a:t>
            </a:r>
            <a:r>
              <a:rPr lang="en-US" baseline="30000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en-US" baseline="30000" dirty="0">
              <a:solidFill>
                <a:srgbClr val="FF66C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1196" y="4910980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3.01 x 10</a:t>
            </a:r>
            <a:r>
              <a:rPr lang="en-US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23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0926" y="4477754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6.11x10</a:t>
            </a:r>
            <a:r>
              <a:rPr lang="en-US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-22</a:t>
            </a:r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g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7616" y="4029341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3.16x10</a:t>
            </a:r>
            <a:r>
              <a:rPr lang="en-US" baseline="30000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-23</a:t>
            </a:r>
            <a:r>
              <a:rPr lang="en-US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cm</a:t>
            </a:r>
            <a:r>
              <a:rPr lang="en-US" baseline="30000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en-US" baseline="30000" dirty="0">
              <a:solidFill>
                <a:srgbClr val="FF66C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803" y="3587188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3.16x10</a:t>
            </a:r>
            <a:r>
              <a:rPr lang="en-US" b="1" baseline="30000" dirty="0" smtClean="0">
                <a:solidFill>
                  <a:srgbClr val="FF66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-8</a:t>
            </a:r>
            <a:r>
              <a:rPr lang="en-US" b="1" dirty="0" smtClean="0">
                <a:solidFill>
                  <a:srgbClr val="FF66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cm</a:t>
            </a:r>
            <a:endParaRPr lang="en-US" b="1" baseline="30000" dirty="0">
              <a:solidFill>
                <a:srgbClr val="FF66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7615" y="3130206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1.37x10</a:t>
            </a:r>
            <a:r>
              <a:rPr lang="en-US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-8</a:t>
            </a:r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cm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157815" y="3301632"/>
                <a:ext cx="9269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815" y="3301632"/>
                <a:ext cx="92692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579" t="-13333" r="-39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194607" y="3690142"/>
                <a:ext cx="735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607" y="3690142"/>
                <a:ext cx="73584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438" t="-13043" r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081955" y="4078652"/>
                <a:ext cx="20055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955" y="4078652"/>
                <a:ext cx="2005560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150698" y="2196637"/>
                <a:ext cx="2693301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98" y="2196637"/>
                <a:ext cx="2693301" cy="6049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231399" y="5496868"/>
                <a:ext cx="2413546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399" y="5496868"/>
                <a:ext cx="2413546" cy="5767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194607" y="4694360"/>
                <a:ext cx="2845523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607" y="4694360"/>
                <a:ext cx="2845523" cy="6049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20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2CA58A-98BC-4185-930C-B222FE2F4D8D}" type="slidenum">
              <a:rPr lang="en-US"/>
              <a:pPr/>
              <a:t>33</a:t>
            </a:fld>
            <a:endParaRPr lang="th-TH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Tx/>
              <a:buAutoNum type="arabicPeriod" startAt="3"/>
            </a:pPr>
            <a:r>
              <a:rPr lang="en-US" sz="3600" b="1" dirty="0" err="1">
                <a:solidFill>
                  <a:srgbClr val="66FF33"/>
                </a:solidFill>
              </a:rPr>
              <a:t>แคลเซียมมีหน่วยเซลล์เป็นแบบ</a:t>
            </a:r>
            <a:r>
              <a:rPr lang="en-US" sz="3600" b="1" dirty="0">
                <a:solidFill>
                  <a:srgbClr val="66FF33"/>
                </a:solidFill>
              </a:rPr>
              <a:t> </a:t>
            </a:r>
            <a:r>
              <a:rPr lang="en-US" sz="3600" b="1" dirty="0" err="1">
                <a:solidFill>
                  <a:srgbClr val="66FF33"/>
                </a:solidFill>
              </a:rPr>
              <a:t>fcc</a:t>
            </a:r>
            <a:r>
              <a:rPr lang="en-US" sz="3600" b="1" dirty="0">
                <a:solidFill>
                  <a:srgbClr val="66FF33"/>
                </a:solidFill>
              </a:rPr>
              <a:t> </a:t>
            </a:r>
            <a:r>
              <a:rPr lang="en-US" sz="3600" b="1" dirty="0" err="1">
                <a:solidFill>
                  <a:srgbClr val="66FF33"/>
                </a:solidFill>
              </a:rPr>
              <a:t>และมีความยาวขอบเซลล์</a:t>
            </a:r>
            <a:r>
              <a:rPr lang="en-US" sz="3600" b="1" dirty="0">
                <a:solidFill>
                  <a:srgbClr val="66FF33"/>
                </a:solidFill>
              </a:rPr>
              <a:t> </a:t>
            </a:r>
            <a:r>
              <a:rPr lang="en-US" sz="3600" b="1" dirty="0" err="1">
                <a:solidFill>
                  <a:srgbClr val="66FF33"/>
                </a:solidFill>
              </a:rPr>
              <a:t>เท่ากับ</a:t>
            </a:r>
            <a:r>
              <a:rPr lang="en-US" sz="3600" b="1" dirty="0">
                <a:solidFill>
                  <a:srgbClr val="66FF33"/>
                </a:solidFill>
              </a:rPr>
              <a:t> 0.556 nm </a:t>
            </a:r>
            <a:r>
              <a:rPr lang="en-US" sz="3600" b="1" dirty="0" err="1">
                <a:solidFill>
                  <a:srgbClr val="66FF33"/>
                </a:solidFill>
              </a:rPr>
              <a:t>มีความหนาแน่นเท่ากับ</a:t>
            </a:r>
            <a:r>
              <a:rPr lang="en-US" sz="3600" b="1" dirty="0">
                <a:solidFill>
                  <a:srgbClr val="66FF33"/>
                </a:solidFill>
              </a:rPr>
              <a:t> 1.54 g/cm</a:t>
            </a:r>
            <a:r>
              <a:rPr lang="en-US" sz="3600" b="1" baseline="30000" dirty="0">
                <a:solidFill>
                  <a:srgbClr val="66FF33"/>
                </a:solidFill>
              </a:rPr>
              <a:t>3 </a:t>
            </a:r>
            <a:r>
              <a:rPr lang="en-US" sz="3600" b="1" dirty="0" err="1">
                <a:solidFill>
                  <a:srgbClr val="66FF33"/>
                </a:solidFill>
              </a:rPr>
              <a:t>น้ำหนักอะตอม</a:t>
            </a:r>
            <a:r>
              <a:rPr lang="en-US" sz="3600" b="1" dirty="0">
                <a:solidFill>
                  <a:srgbClr val="66FF33"/>
                </a:solidFill>
              </a:rPr>
              <a:t> 40.08 </a:t>
            </a:r>
            <a:r>
              <a:rPr lang="en-US" sz="3600" b="1" dirty="0" err="1">
                <a:solidFill>
                  <a:srgbClr val="66FF33"/>
                </a:solidFill>
              </a:rPr>
              <a:t>จงหาเลขอโวกาโดร</a:t>
            </a:r>
            <a:r>
              <a:rPr lang="th-TH" sz="3600" i="1" dirty="0">
                <a:solidFill>
                  <a:srgbClr val="66FF33"/>
                </a:solidFill>
              </a:rPr>
              <a:t>(จำนวนอะตอมต่อหนึ่งโมล)</a:t>
            </a:r>
            <a:endParaRPr lang="en-US" sz="3600" i="1" dirty="0">
              <a:solidFill>
                <a:srgbClr val="66FF33"/>
              </a:solidFill>
            </a:endParaRPr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1196975" y="2919413"/>
            <a:ext cx="73247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4013" indent="-354013">
              <a:spcBef>
                <a:spcPct val="20000"/>
              </a:spcBef>
              <a:buClr>
                <a:srgbClr val="FF99CC"/>
              </a:buClr>
              <a:buFont typeface="Arial" pitchFamily="34" charset="0"/>
              <a:buChar char="•"/>
              <a:tabLst>
                <a:tab pos="354013" algn="l"/>
              </a:tabLst>
            </a:pPr>
            <a:r>
              <a:rPr lang="en-US" sz="36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ความหนาแน่น </a:t>
            </a:r>
            <a:r>
              <a:rPr lang="en-US" sz="24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</a:t>
            </a:r>
            <a:r>
              <a:rPr lang="en-US" sz="36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ปริมาตรของ Ca หนึ่งโมล (40.08 g)</a:t>
            </a:r>
            <a:r>
              <a:rPr lang="en-US" sz="360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54013" indent="-354013">
              <a:spcBef>
                <a:spcPct val="20000"/>
              </a:spcBef>
              <a:buClr>
                <a:srgbClr val="FF99CC"/>
              </a:buClr>
              <a:buFont typeface="Arial" pitchFamily="34" charset="0"/>
              <a:buChar char="•"/>
              <a:tabLst>
                <a:tab pos="354013" algn="l"/>
              </a:tabLst>
            </a:pPr>
            <a:r>
              <a:rPr lang="en-US" sz="3600">
                <a:latin typeface="TH SarabunPSK" pitchFamily="34" charset="-34"/>
                <a:cs typeface="TH SarabunPSK" pitchFamily="34" charset="-34"/>
              </a:rPr>
              <a:t>ความยาวขอบเซลล์ </a:t>
            </a:r>
            <a:r>
              <a:rPr lang="en-US" sz="24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</a:t>
            </a:r>
            <a:r>
              <a:rPr lang="en-US" sz="36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ปริมาตรของหน่วยเซลล์ </a:t>
            </a:r>
          </a:p>
          <a:p>
            <a:pPr marL="354013" indent="-354013">
              <a:spcBef>
                <a:spcPct val="20000"/>
              </a:spcBef>
              <a:buClr>
                <a:srgbClr val="FF99CC"/>
              </a:buClr>
              <a:buFont typeface="Arial" pitchFamily="34" charset="0"/>
              <a:buChar char="•"/>
              <a:tabLst>
                <a:tab pos="354013" algn="l"/>
              </a:tabLst>
            </a:pPr>
            <a:r>
              <a:rPr lang="en-US" sz="36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รูปแบบของผลึก </a:t>
            </a:r>
            <a:r>
              <a:rPr lang="en-US" sz="24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</a:t>
            </a:r>
            <a:r>
              <a:rPr lang="en-US" sz="36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จำนวนอะตอมต่อหน่วยเซลล์</a:t>
            </a:r>
          </a:p>
          <a:p>
            <a:pPr marL="354013" indent="-354013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tabLst>
                <a:tab pos="354013" algn="l"/>
              </a:tabLst>
            </a:pPr>
            <a:r>
              <a:rPr lang="en-US" sz="3600">
                <a:solidFill>
                  <a:srgbClr val="CCFF33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จำนวนหน่วยเซลล์ต่อโมล</a:t>
            </a:r>
            <a:r>
              <a:rPr lang="en-US" sz="36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</a:t>
            </a:r>
            <a:r>
              <a:rPr lang="en-US" sz="24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</a:t>
            </a:r>
            <a:r>
              <a:rPr lang="en-US" sz="360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</a:t>
            </a:r>
            <a:r>
              <a:rPr lang="en-US" sz="3600">
                <a:solidFill>
                  <a:schemeClr val="hlink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จำนวนอะตอมต่อโมล</a:t>
            </a:r>
          </a:p>
        </p:txBody>
      </p:sp>
      <p:grpSp>
        <p:nvGrpSpPr>
          <p:cNvPr id="405510" name="Group 6"/>
          <p:cNvGrpSpPr>
            <a:grpSpLocks/>
          </p:cNvGrpSpPr>
          <p:nvPr/>
        </p:nvGrpSpPr>
        <p:grpSpPr bwMode="auto">
          <a:xfrm>
            <a:off x="5429250" y="5505450"/>
            <a:ext cx="2152650" cy="674688"/>
            <a:chOff x="3420" y="3468"/>
            <a:chExt cx="1356" cy="425"/>
          </a:xfrm>
        </p:grpSpPr>
        <p:sp>
          <p:nvSpPr>
            <p:cNvPr id="405508" name="Text Box 4"/>
            <p:cNvSpPr txBox="1">
              <a:spLocks noChangeArrowheads="1"/>
            </p:cNvSpPr>
            <p:nvPr/>
          </p:nvSpPr>
          <p:spPr bwMode="auto">
            <a:xfrm>
              <a:off x="3420" y="3662"/>
              <a:ext cx="1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CCFF"/>
                  </a:solidFill>
                  <a:latin typeface="Arial" pitchFamily="34" charset="0"/>
                  <a:cs typeface="Arial" pitchFamily="34" charset="0"/>
                </a:rPr>
                <a:t>Avogadro number</a:t>
              </a:r>
            </a:p>
          </p:txBody>
        </p:sp>
        <p:sp>
          <p:nvSpPr>
            <p:cNvPr id="405509" name="Line 5"/>
            <p:cNvSpPr>
              <a:spLocks noChangeShapeType="1"/>
            </p:cNvSpPr>
            <p:nvPr/>
          </p:nvSpPr>
          <p:spPr bwMode="auto">
            <a:xfrm flipV="1">
              <a:off x="4091" y="3468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8BFB17-5FDD-4A16-AB25-41B1DD1A90D6}" type="slidenum">
              <a:rPr lang="en-US"/>
              <a:pPr/>
              <a:t>34</a:t>
            </a:fld>
            <a:endParaRPr lang="th-TH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414338" y="1979613"/>
            <a:ext cx="84994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  <a:tabLst>
                <a:tab pos="176213" algn="l"/>
                <a:tab pos="2600325" algn="l"/>
                <a:tab pos="3140075" algn="l"/>
              </a:tabLst>
            </a:pP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ความหนาแน่น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, MW 	</a:t>
            </a:r>
            <a:r>
              <a:rPr lang="en-US" sz="32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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ปริมาตร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(1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โมล)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= 26.026x10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</a:rPr>
              <a:t>-6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m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/mol</a:t>
            </a:r>
          </a:p>
          <a:p>
            <a:pPr marL="177800" indent="-177800">
              <a:buFontTx/>
              <a:buChar char="•"/>
              <a:tabLst>
                <a:tab pos="176213" algn="l"/>
                <a:tab pos="2600325" algn="l"/>
                <a:tab pos="3140075" algn="l"/>
              </a:tabLst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V</a:t>
            </a:r>
            <a:r>
              <a:rPr lang="en-US" sz="3200" baseline="-25000" dirty="0" err="1">
                <a:latin typeface="TH SarabunPSK" pitchFamily="34" charset="-34"/>
                <a:cs typeface="TH SarabunPSK" pitchFamily="34" charset="-34"/>
              </a:rPr>
              <a:t>cell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= a</a:t>
            </a:r>
            <a:r>
              <a:rPr lang="en-US" sz="3200" baseline="30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) 	</a:t>
            </a:r>
            <a:r>
              <a:rPr lang="en-US" sz="32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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ปริมาตร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(1 UC) = 1.72x10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-28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m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3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/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uc</a:t>
            </a:r>
            <a:endParaRPr lang="en-US" sz="3200" b="1" baseline="30000" dirty="0">
              <a:latin typeface="TH SarabunPSK" pitchFamily="34" charset="-34"/>
              <a:cs typeface="TH SarabunPSK" pitchFamily="34" charset="-34"/>
              <a:sym typeface="Symbol" pitchFamily="18" charset="2"/>
            </a:endParaRPr>
          </a:p>
          <a:p>
            <a:pPr marL="177800" indent="-177800">
              <a:buFontTx/>
              <a:buChar char="•"/>
              <a:tabLst>
                <a:tab pos="176213" algn="l"/>
                <a:tab pos="2600325" algn="l"/>
                <a:tab pos="3140075" algn="l"/>
              </a:tabLst>
            </a:pPr>
            <a:r>
              <a:rPr lang="en-US" sz="3200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fcc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	 4 atom/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uc</a:t>
            </a:r>
            <a:endParaRPr lang="en-US" sz="3200" b="1" dirty="0">
              <a:latin typeface="TH SarabunPSK" pitchFamily="34" charset="-34"/>
              <a:cs typeface="TH SarabunPSK" pitchFamily="34" charset="-34"/>
              <a:sym typeface="Symbol" pitchFamily="18" charset="2"/>
            </a:endParaRPr>
          </a:p>
          <a:p>
            <a:pPr marL="177800" indent="-177800">
              <a:buFontTx/>
              <a:buChar char="•"/>
              <a:tabLst>
                <a:tab pos="176213" algn="l"/>
                <a:tab pos="2600325" algn="l"/>
                <a:tab pos="3140075" algn="l"/>
              </a:tabLst>
            </a:pPr>
            <a:r>
              <a:rPr lang="en-US" sz="3200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ปริมาตร</a:t>
            </a:r>
            <a:r>
              <a:rPr lang="en-US" sz="32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(1mol/1uc)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	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จำนวนหน่วยเซลล์ต่อโมล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=</a:t>
            </a:r>
          </a:p>
          <a:p>
            <a:pPr marL="177800" indent="-177800">
              <a:tabLst>
                <a:tab pos="176213" algn="l"/>
                <a:tab pos="2600325" algn="l"/>
                <a:tab pos="3140075" algn="l"/>
              </a:tabLst>
            </a:pP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		     		26.026x10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-6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(m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3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/mol)/1.72x10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-28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(m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3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/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uc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)</a:t>
            </a:r>
            <a:endParaRPr lang="en-US" sz="3200" b="1" baseline="30000" dirty="0">
              <a:latin typeface="TH SarabunPSK" pitchFamily="34" charset="-34"/>
              <a:cs typeface="TH SarabunPSK" pitchFamily="34" charset="-34"/>
              <a:sym typeface="Symbol" pitchFamily="18" charset="2"/>
            </a:endParaRPr>
          </a:p>
          <a:p>
            <a:pPr marL="177800" indent="-177800">
              <a:tabLst>
                <a:tab pos="176213" algn="l"/>
                <a:tab pos="2600325" algn="l"/>
                <a:tab pos="3140075" algn="l"/>
              </a:tabLst>
            </a:pP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			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=1.51314x10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23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uc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/mol</a:t>
            </a:r>
          </a:p>
          <a:p>
            <a:pPr marL="177800" indent="-177800">
              <a:buFontTx/>
              <a:buChar char="•"/>
              <a:tabLst>
                <a:tab pos="176213" algn="l"/>
                <a:tab pos="2600325" algn="l"/>
                <a:tab pos="3140075" algn="l"/>
              </a:tabLst>
            </a:pPr>
            <a:r>
              <a:rPr lang="en-US" sz="32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#atom/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uc</a:t>
            </a:r>
            <a:r>
              <a:rPr lang="en-US" sz="32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, #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uc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	 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โมลมีจำนวนอะตอมเท่ากับ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=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</a:t>
            </a:r>
            <a:br>
              <a:rPr lang="th-TH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	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1.51314x10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23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uc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/mol x 4 atom/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uc</a:t>
            </a:r>
            <a:endParaRPr lang="en-US" sz="3200" b="1" dirty="0">
              <a:latin typeface="TH SarabunPSK" pitchFamily="34" charset="-34"/>
              <a:cs typeface="TH SarabunPSK" pitchFamily="34" charset="-34"/>
              <a:sym typeface="Symbol" pitchFamily="18" charset="2"/>
            </a:endParaRPr>
          </a:p>
          <a:p>
            <a:pPr marL="177800" indent="-177800">
              <a:tabLst>
                <a:tab pos="176213" algn="l"/>
                <a:tab pos="2600325" algn="l"/>
                <a:tab pos="3140075" algn="l"/>
              </a:tabLst>
            </a:pP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				= 6.053x10</a:t>
            </a:r>
            <a:r>
              <a:rPr lang="en-US" sz="3200" b="1" baseline="30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23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 atom/mol (N</a:t>
            </a:r>
            <a:r>
              <a:rPr lang="en-US" sz="3200" b="1" baseline="-25000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A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)</a:t>
            </a:r>
          </a:p>
        </p:txBody>
      </p:sp>
      <p:sp>
        <p:nvSpPr>
          <p:cNvPr id="42087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4400" b="1" u="sng">
                <a:latin typeface="TH Sarabun New" pitchFamily="34" charset="-34"/>
                <a:cs typeface="TH Sarabun New" pitchFamily="34" charset="-34"/>
              </a:rPr>
              <a:t>วิธีทำ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A5385-C400-4E58-8F4D-45FC8B4A6EE3}" type="slidenum">
              <a:rPr lang="en-US"/>
              <a:pPr/>
              <a:t>35</a:t>
            </a:fld>
            <a:endParaRPr lang="th-TH"/>
          </a:p>
        </p:txBody>
      </p:sp>
      <p:sp>
        <p:nvSpPr>
          <p:cNvPr id="412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สิ่งที่ควรทราบเกี่ยวกับผลึก</a:t>
            </a:r>
            <a:endParaRPr lang="en-US" sz="600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3600"/>
              <a:t>ชนิดของผลึก (sc, fcc, bcc) </a:t>
            </a:r>
            <a:r>
              <a:rPr lang="en-US" sz="2800">
                <a:sym typeface="Wingdings" pitchFamily="2" charset="2"/>
              </a:rPr>
              <a:t></a:t>
            </a:r>
            <a:r>
              <a:rPr lang="en-US" sz="3600">
                <a:sym typeface="Wingdings" pitchFamily="2" charset="2"/>
              </a:rPr>
              <a:t> </a:t>
            </a:r>
            <a:r>
              <a:rPr lang="en-US" sz="3600"/>
              <a:t>จำนวนอะตอมต่อหน่วยเซลล์</a:t>
            </a:r>
          </a:p>
          <a:p>
            <a:pPr>
              <a:spcBef>
                <a:spcPct val="10000"/>
              </a:spcBef>
            </a:pPr>
            <a:r>
              <a:rPr lang="en-US" sz="3600"/>
              <a:t>รัศมีของอะตอม </a:t>
            </a:r>
            <a:r>
              <a:rPr lang="en-US" sz="2800">
                <a:sym typeface="Wingdings" pitchFamily="2" charset="2"/>
              </a:rPr>
              <a:t></a:t>
            </a:r>
            <a:r>
              <a:rPr lang="en-US" sz="3600"/>
              <a:t> ความยาวขอบเซลล์</a:t>
            </a:r>
          </a:p>
          <a:p>
            <a:pPr>
              <a:spcBef>
                <a:spcPct val="10000"/>
              </a:spcBef>
            </a:pPr>
            <a:r>
              <a:rPr lang="en-US" sz="3600" smtClean="0"/>
              <a:t>ปริมาตรหน่วยเซลล์ </a:t>
            </a:r>
            <a:r>
              <a:rPr lang="en-US" sz="2800" smtClean="0">
                <a:sym typeface="Wingdings" pitchFamily="2" charset="2"/>
              </a:rPr>
              <a:t></a:t>
            </a:r>
            <a:r>
              <a:rPr lang="en-US" smtClean="0"/>
              <a:t> ความยาวขอบเซลล์</a:t>
            </a:r>
            <a:endParaRPr lang="en-US" sz="3600"/>
          </a:p>
          <a:p>
            <a:pPr>
              <a:spcBef>
                <a:spcPct val="10000"/>
              </a:spcBef>
            </a:pPr>
            <a:r>
              <a:rPr lang="en-US" sz="3600" smtClean="0"/>
              <a:t>ปริมาตรสาร</a:t>
            </a:r>
            <a:r>
              <a:rPr lang="en-US" sz="3600"/>
              <a:t>หนึ่ง</a:t>
            </a:r>
            <a:r>
              <a:rPr lang="en-US" sz="3600" smtClean="0"/>
              <a:t>โมล</a:t>
            </a:r>
            <a:r>
              <a:rPr lang="en-US" smtClean="0">
                <a:sym typeface="Wingdings" pitchFamily="2" charset="2"/>
              </a:rPr>
              <a:t> </a:t>
            </a:r>
            <a:r>
              <a:rPr lang="en-US" smtClean="0"/>
              <a:t>ความหนาแน่น (</a:t>
            </a:r>
            <a:r>
              <a:rPr lang="th-TH" smtClean="0"/>
              <a:t>มวลต่อปริมาตร)</a:t>
            </a:r>
            <a:endParaRPr lang="en-US" sz="3600"/>
          </a:p>
          <a:p>
            <a:pPr>
              <a:spcBef>
                <a:spcPct val="10000"/>
              </a:spcBef>
            </a:pPr>
            <a:r>
              <a:rPr lang="en-US" sz="3600"/>
              <a:t>จำนวนหน่วยเซลล์ต่อสารหนึ่งโมล</a:t>
            </a:r>
          </a:p>
          <a:p>
            <a:pPr>
              <a:spcBef>
                <a:spcPct val="10000"/>
              </a:spcBef>
            </a:pPr>
            <a:r>
              <a:rPr lang="en-US" sz="3600"/>
              <a:t>น้ำหนักโมเลกุล (น้ำหนักของสารหนึ่งโมล)</a:t>
            </a:r>
          </a:p>
          <a:p>
            <a:pPr>
              <a:spcBef>
                <a:spcPct val="10000"/>
              </a:spcBef>
            </a:pPr>
            <a:r>
              <a:rPr lang="en-US" sz="3600"/>
              <a:t>เลขอโวกาโดร (จำนวนอะตอมต่อสารหนึ่งโมล</a:t>
            </a:r>
            <a:r>
              <a:rPr lang="en-US" sz="3600" smtClean="0"/>
              <a:t>)</a:t>
            </a:r>
            <a:endParaRPr lang="en-US" sz="3600">
              <a:solidFill>
                <a:schemeClr val="hlin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FB4C89-F039-4DEA-BBAC-CED9434FDFFB}" type="slidenum">
              <a:rPr lang="en-US"/>
              <a:pPr/>
              <a:t>36</a:t>
            </a:fld>
            <a:endParaRPr lang="th-TH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9550" y="708025"/>
            <a:ext cx="8620125" cy="5837238"/>
          </a:xfrm>
        </p:spPr>
        <p:txBody>
          <a:bodyPr/>
          <a:lstStyle/>
          <a:p>
            <a:pPr marL="339725" indent="-339725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AutoNum type="arabicPeriod" startAt="4"/>
              <a:tabLst>
                <a:tab pos="3135313" algn="l"/>
              </a:tabLst>
            </a:pPr>
            <a:r>
              <a:rPr lang="en-US" sz="3600" b="1" dirty="0" err="1">
                <a:solidFill>
                  <a:srgbClr val="66FF33"/>
                </a:solidFill>
              </a:rPr>
              <a:t>โลหะนิเกิลตกผลึกแบบ</a:t>
            </a:r>
            <a:r>
              <a:rPr lang="en-US" sz="3600" b="1" dirty="0">
                <a:solidFill>
                  <a:srgbClr val="66FF33"/>
                </a:solidFill>
              </a:rPr>
              <a:t> </a:t>
            </a:r>
            <a:r>
              <a:rPr lang="en-US" sz="3600" b="1" dirty="0" err="1">
                <a:solidFill>
                  <a:srgbClr val="66FF33"/>
                </a:solidFill>
              </a:rPr>
              <a:t>fcc</a:t>
            </a:r>
            <a:r>
              <a:rPr lang="en-US" sz="3600" b="1" dirty="0">
                <a:solidFill>
                  <a:srgbClr val="66FF33"/>
                </a:solidFill>
              </a:rPr>
              <a:t> </a:t>
            </a:r>
            <a:r>
              <a:rPr lang="en-US" sz="3600" b="1" dirty="0" err="1">
                <a:solidFill>
                  <a:srgbClr val="66FF33"/>
                </a:solidFill>
              </a:rPr>
              <a:t>ถ้ารัศมีของนิเกิลไอออนเท่ากับ</a:t>
            </a:r>
            <a:r>
              <a:rPr lang="en-US" sz="3600" b="1" dirty="0">
                <a:solidFill>
                  <a:srgbClr val="66FF33"/>
                </a:solidFill>
              </a:rPr>
              <a:t> 0.124 nm </a:t>
            </a:r>
            <a:r>
              <a:rPr lang="en-US" sz="3600" b="1" dirty="0" err="1">
                <a:solidFill>
                  <a:srgbClr val="66FF33"/>
                </a:solidFill>
              </a:rPr>
              <a:t>จงคำนวณหาความหนาแน่นของโลหะนิเกิล</a:t>
            </a:r>
            <a:endParaRPr lang="en-US" sz="3600" b="1" dirty="0">
              <a:solidFill>
                <a:srgbClr val="66FF33"/>
              </a:solidFill>
            </a:endParaRP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</a:pPr>
            <a:r>
              <a:rPr lang="th-TH" sz="3600" dirty="0" smtClean="0">
                <a:effectLst/>
              </a:rPr>
              <a:t>ความหนาแน่น </a:t>
            </a:r>
            <a:r>
              <a:rPr lang="en-US" sz="3600" dirty="0" smtClean="0">
                <a:effectLst/>
              </a:rPr>
              <a:t>=</a:t>
            </a:r>
            <a:r>
              <a:rPr lang="th-TH" sz="3600" dirty="0" smtClean="0">
                <a:effectLst/>
              </a:rPr>
              <a:t> น้ำหนัก / ปริมาตร</a:t>
            </a:r>
          </a:p>
          <a:p>
            <a:pPr marL="1604963" lvl="2" indent="-457200">
              <a:lnSpc>
                <a:spcPct val="85000"/>
              </a:lnSpc>
              <a:spcBef>
                <a:spcPct val="15000"/>
              </a:spcBef>
            </a:pPr>
            <a:r>
              <a:rPr lang="th-TH" sz="3200" dirty="0" smtClean="0">
                <a:effectLst/>
                <a:sym typeface="Wingdings" pitchFamily="2" charset="2"/>
              </a:rPr>
              <a:t>สาร 1 </a:t>
            </a:r>
            <a:r>
              <a:rPr lang="th-TH" sz="3200" dirty="0" err="1" smtClean="0">
                <a:effectLst/>
                <a:sym typeface="Wingdings" pitchFamily="2" charset="2"/>
              </a:rPr>
              <a:t>โมล</a:t>
            </a:r>
            <a:r>
              <a:rPr lang="th-TH" sz="3200" dirty="0" smtClean="0">
                <a:effectLst/>
                <a:sym typeface="Wingdings" pitchFamily="2" charset="2"/>
              </a:rPr>
              <a:t> หรือ สาร 1</a:t>
            </a:r>
            <a:r>
              <a:rPr lang="en-US" sz="3200" dirty="0" smtClean="0">
                <a:effectLst/>
                <a:sym typeface="Wingdings" pitchFamily="2" charset="2"/>
              </a:rPr>
              <a:t> UC</a:t>
            </a:r>
            <a:endParaRPr lang="th-TH" sz="3200" dirty="0" smtClean="0">
              <a:effectLst/>
              <a:sym typeface="Wingdings" pitchFamily="2" charset="2"/>
            </a:endParaRP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 dirty="0" smtClean="0">
                <a:effectLst/>
              </a:rPr>
              <a:t>โลหะ </a:t>
            </a:r>
            <a:r>
              <a:rPr lang="en-US" sz="3600" b="1" dirty="0">
                <a:effectLst/>
              </a:rPr>
              <a:t>Ni </a:t>
            </a:r>
            <a:r>
              <a:rPr lang="th-TH" sz="3600" b="1" dirty="0">
                <a:effectLst/>
              </a:rPr>
              <a:t>1 </a:t>
            </a:r>
            <a:r>
              <a:rPr lang="th-TH" sz="3600" b="1" dirty="0" err="1">
                <a:effectLst/>
              </a:rPr>
              <a:t>โมลห</a:t>
            </a:r>
            <a:r>
              <a:rPr lang="th-TH" sz="3600" b="1" dirty="0">
                <a:effectLst/>
              </a:rPr>
              <a:t>นัก 58.69 </a:t>
            </a:r>
            <a:r>
              <a:rPr lang="en-US" sz="3600" b="1" dirty="0">
                <a:effectLst/>
              </a:rPr>
              <a:t>g</a:t>
            </a: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 dirty="0">
                <a:effectLst/>
              </a:rPr>
              <a:t>ผลึก </a:t>
            </a:r>
            <a:r>
              <a:rPr lang="en-US" sz="3600" b="1" dirty="0" err="1">
                <a:effectLst/>
              </a:rPr>
              <a:t>fcc</a:t>
            </a:r>
            <a:r>
              <a:rPr lang="en-US" sz="3600" b="1" dirty="0">
                <a:effectLst/>
              </a:rPr>
              <a:t> </a:t>
            </a:r>
            <a:r>
              <a:rPr lang="th-TH" sz="3600" b="1" dirty="0">
                <a:effectLst/>
              </a:rPr>
              <a:t>1 </a:t>
            </a:r>
            <a:r>
              <a:rPr lang="en-US" sz="3600" b="1" dirty="0" err="1">
                <a:effectLst/>
              </a:rPr>
              <a:t>uc</a:t>
            </a:r>
            <a:r>
              <a:rPr lang="en-US" sz="3600" b="1" dirty="0">
                <a:effectLst/>
              </a:rPr>
              <a:t> </a:t>
            </a:r>
            <a:r>
              <a:rPr lang="th-TH" sz="3600" b="1" dirty="0">
                <a:effectLst/>
              </a:rPr>
              <a:t>มี 4 อะตอม</a:t>
            </a:r>
            <a:endParaRPr lang="en-US" sz="3600" b="1" dirty="0">
              <a:effectLst/>
            </a:endParaRP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 dirty="0">
                <a:effectLst/>
              </a:rPr>
              <a:t>ความยาวขอบผลึก </a:t>
            </a:r>
            <a:r>
              <a:rPr lang="en-US" sz="3600" b="1" dirty="0">
                <a:effectLst/>
              </a:rPr>
              <a:t>= 2.828 x 0.124 nm = 0.35 nm</a:t>
            </a: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 dirty="0">
                <a:effectLst/>
              </a:rPr>
              <a:t>ปริมาตร 1 </a:t>
            </a:r>
            <a:r>
              <a:rPr lang="en-US" sz="3600" b="1" dirty="0" err="1">
                <a:effectLst/>
              </a:rPr>
              <a:t>uc</a:t>
            </a:r>
            <a:r>
              <a:rPr lang="en-US" sz="3600" b="1" dirty="0">
                <a:effectLst/>
              </a:rPr>
              <a:t> = (0.35x10</a:t>
            </a:r>
            <a:r>
              <a:rPr lang="en-US" sz="3600" b="1" baseline="30000" dirty="0">
                <a:effectLst/>
              </a:rPr>
              <a:t>-9</a:t>
            </a:r>
            <a:r>
              <a:rPr lang="en-US" sz="3600" b="1" dirty="0">
                <a:effectLst/>
              </a:rPr>
              <a:t> m)</a:t>
            </a:r>
            <a:r>
              <a:rPr lang="en-US" sz="3600" b="1" baseline="30000" dirty="0">
                <a:effectLst/>
              </a:rPr>
              <a:t>3</a:t>
            </a:r>
            <a:r>
              <a:rPr lang="en-US" sz="3600" b="1" dirty="0">
                <a:effectLst/>
              </a:rPr>
              <a:t> = 4.31x10</a:t>
            </a:r>
            <a:r>
              <a:rPr lang="en-US" sz="3600" b="1" baseline="30000" dirty="0">
                <a:effectLst/>
              </a:rPr>
              <a:t>-29</a:t>
            </a:r>
            <a:r>
              <a:rPr lang="en-US" sz="3600" b="1" dirty="0">
                <a:effectLst/>
              </a:rPr>
              <a:t> m</a:t>
            </a:r>
            <a:r>
              <a:rPr lang="en-US" sz="3600" b="1" baseline="30000" dirty="0">
                <a:effectLst/>
              </a:rPr>
              <a:t>3</a:t>
            </a:r>
            <a:endParaRPr lang="en-US" sz="3600" b="1" dirty="0">
              <a:effectLst/>
            </a:endParaRP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 dirty="0">
                <a:effectLst/>
              </a:rPr>
              <a:t>มวล 1 </a:t>
            </a:r>
            <a:r>
              <a:rPr lang="en-US" sz="3600" b="1" dirty="0" err="1">
                <a:effectLst/>
              </a:rPr>
              <a:t>uc</a:t>
            </a:r>
            <a:r>
              <a:rPr lang="en-US" sz="3600" b="1" dirty="0">
                <a:effectLst/>
              </a:rPr>
              <a:t> = 58.69 x 4 / (6.02 x 10</a:t>
            </a:r>
            <a:r>
              <a:rPr lang="en-US" sz="3600" b="1" baseline="30000" dirty="0">
                <a:effectLst/>
              </a:rPr>
              <a:t>23</a:t>
            </a:r>
            <a:r>
              <a:rPr lang="en-US" sz="3600" b="1" dirty="0">
                <a:effectLst/>
              </a:rPr>
              <a:t>) = 3.89 x 10</a:t>
            </a:r>
            <a:r>
              <a:rPr lang="en-US" sz="3600" b="1" baseline="30000" dirty="0">
                <a:effectLst/>
              </a:rPr>
              <a:t>-22</a:t>
            </a:r>
            <a:r>
              <a:rPr lang="en-US" sz="3600" b="1" dirty="0">
                <a:effectLst/>
              </a:rPr>
              <a:t> g</a:t>
            </a: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 dirty="0">
                <a:effectLst/>
              </a:rPr>
              <a:t>ความหนาแน่น</a:t>
            </a:r>
            <a:r>
              <a:rPr lang="en-US" sz="3600" b="1" dirty="0">
                <a:effectLst/>
              </a:rPr>
              <a:t>	= 3.89 x 10</a:t>
            </a:r>
            <a:r>
              <a:rPr lang="en-US" sz="3600" b="1" baseline="30000" dirty="0">
                <a:effectLst/>
              </a:rPr>
              <a:t>-22</a:t>
            </a:r>
            <a:r>
              <a:rPr lang="en-US" sz="3600" b="1" dirty="0">
                <a:effectLst/>
              </a:rPr>
              <a:t> g / (4.31 x 10</a:t>
            </a:r>
            <a:r>
              <a:rPr lang="en-US" sz="3600" b="1" baseline="30000" dirty="0">
                <a:effectLst/>
              </a:rPr>
              <a:t>-29</a:t>
            </a:r>
            <a:r>
              <a:rPr lang="en-US" sz="3600" b="1" dirty="0">
                <a:effectLst/>
              </a:rPr>
              <a:t> m</a:t>
            </a:r>
            <a:r>
              <a:rPr lang="en-US" sz="3600" b="1" baseline="30000" dirty="0">
                <a:effectLst/>
              </a:rPr>
              <a:t>3</a:t>
            </a:r>
            <a:r>
              <a:rPr lang="en-US" sz="3600" b="1" dirty="0">
                <a:effectLst/>
              </a:rPr>
              <a:t>)</a:t>
            </a:r>
            <a:br>
              <a:rPr lang="en-US" sz="3600" b="1" dirty="0">
                <a:effectLst/>
              </a:rPr>
            </a:br>
            <a:r>
              <a:rPr lang="en-US" sz="3600" b="1" dirty="0">
                <a:effectLst/>
              </a:rPr>
              <a:t> 	= 9.048 g/cm</a:t>
            </a:r>
            <a:r>
              <a:rPr lang="en-US" sz="3600" b="1" baseline="30000" dirty="0">
                <a:effectLst/>
              </a:rPr>
              <a:t>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2C900-6136-407C-ABC5-F9BE43D53090}" type="slidenum">
              <a:rPr lang="en-US"/>
              <a:pPr/>
              <a:t>37</a:t>
            </a:fld>
            <a:endParaRPr lang="th-TH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9550" y="708025"/>
            <a:ext cx="8620125" cy="5837238"/>
          </a:xfrm>
        </p:spPr>
        <p:txBody>
          <a:bodyPr/>
          <a:lstStyle/>
          <a:p>
            <a:pPr marL="339725" indent="-339725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AutoNum type="arabicPeriod" startAt="4"/>
              <a:tabLst>
                <a:tab pos="3135313" algn="l"/>
              </a:tabLst>
            </a:pPr>
            <a:r>
              <a:rPr lang="en-US" sz="3600" b="1">
                <a:solidFill>
                  <a:srgbClr val="66FF33"/>
                </a:solidFill>
              </a:rPr>
              <a:t>โลหะนิเกิลตกผลึกแบบ fcc ถ้ารัศมีของนิเกิลไอออนเท่ากับ 0.124 nm จงคำนวณหาความหนาแน่นของโลหะนิเกิล</a:t>
            </a: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>
                <a:effectLst/>
              </a:rPr>
              <a:t>โลหะ </a:t>
            </a:r>
            <a:r>
              <a:rPr lang="en-US" sz="3600" b="1">
                <a:effectLst/>
              </a:rPr>
              <a:t>Ni </a:t>
            </a:r>
            <a:r>
              <a:rPr lang="th-TH" sz="3600" b="1">
                <a:effectLst/>
              </a:rPr>
              <a:t>1 โมลหนัก 58.69 </a:t>
            </a:r>
            <a:r>
              <a:rPr lang="en-US" sz="3600" b="1">
                <a:effectLst/>
              </a:rPr>
              <a:t>g</a:t>
            </a: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>
                <a:effectLst/>
              </a:rPr>
              <a:t>ผลึก </a:t>
            </a:r>
            <a:r>
              <a:rPr lang="en-US" sz="3600" b="1">
                <a:effectLst/>
              </a:rPr>
              <a:t>fcc </a:t>
            </a:r>
            <a:r>
              <a:rPr lang="th-TH" sz="3600" b="1">
                <a:effectLst/>
              </a:rPr>
              <a:t>1 </a:t>
            </a:r>
            <a:r>
              <a:rPr lang="en-US" sz="3600" b="1">
                <a:effectLst/>
              </a:rPr>
              <a:t>uc </a:t>
            </a:r>
            <a:r>
              <a:rPr lang="th-TH" sz="3600" b="1">
                <a:effectLst/>
              </a:rPr>
              <a:t>มี 4 อะตอม</a:t>
            </a:r>
            <a:endParaRPr lang="en-US" sz="3600" b="1">
              <a:effectLst/>
            </a:endParaRP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>
                <a:effectLst/>
              </a:rPr>
              <a:t>ความยาวขอบผลึก </a:t>
            </a:r>
            <a:r>
              <a:rPr lang="en-US" sz="3600" b="1">
                <a:effectLst/>
              </a:rPr>
              <a:t>= 2.828 x 0.124 nm = 0.35 nm</a:t>
            </a: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>
                <a:effectLst/>
              </a:rPr>
              <a:t>ปริมาตร 1 </a:t>
            </a:r>
            <a:r>
              <a:rPr lang="en-US" sz="3600" b="1">
                <a:effectLst/>
              </a:rPr>
              <a:t>uc = (0.35x10</a:t>
            </a:r>
            <a:r>
              <a:rPr lang="en-US" sz="3600" b="1" baseline="30000">
                <a:effectLst/>
              </a:rPr>
              <a:t>-9</a:t>
            </a:r>
            <a:r>
              <a:rPr lang="en-US" sz="3600" b="1">
                <a:effectLst/>
              </a:rPr>
              <a:t> m)</a:t>
            </a:r>
            <a:r>
              <a:rPr lang="en-US" sz="3600" b="1" baseline="30000">
                <a:effectLst/>
              </a:rPr>
              <a:t>3</a:t>
            </a:r>
            <a:r>
              <a:rPr lang="en-US" sz="3600" b="1">
                <a:effectLst/>
              </a:rPr>
              <a:t> = 4.31x10</a:t>
            </a:r>
            <a:r>
              <a:rPr lang="en-US" sz="3600" b="1" baseline="30000">
                <a:effectLst/>
              </a:rPr>
              <a:t>-29</a:t>
            </a:r>
            <a:r>
              <a:rPr lang="en-US" sz="3600" b="1">
                <a:effectLst/>
              </a:rPr>
              <a:t> m</a:t>
            </a:r>
            <a:r>
              <a:rPr lang="en-US" sz="3600" b="1" baseline="30000">
                <a:effectLst/>
              </a:rPr>
              <a:t>3</a:t>
            </a:r>
            <a:endParaRPr lang="en-US" sz="3600" b="1">
              <a:effectLst/>
            </a:endParaRP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>
                <a:effectLst/>
              </a:rPr>
              <a:t>จำนวน </a:t>
            </a:r>
            <a:r>
              <a:rPr lang="en-US" sz="3600" b="1">
                <a:effectLst/>
              </a:rPr>
              <a:t>uc </a:t>
            </a:r>
            <a:r>
              <a:rPr lang="th-TH" sz="3600" b="1">
                <a:effectLst/>
              </a:rPr>
              <a:t>ใน 1 </a:t>
            </a:r>
            <a:r>
              <a:rPr lang="en-US" sz="3600" b="1">
                <a:effectLst/>
              </a:rPr>
              <a:t>mol = (6.02x10</a:t>
            </a:r>
            <a:r>
              <a:rPr lang="en-US" sz="3600" b="1" baseline="30000">
                <a:effectLst/>
              </a:rPr>
              <a:t>23</a:t>
            </a:r>
            <a:r>
              <a:rPr lang="en-US" sz="3600" b="1">
                <a:effectLst/>
              </a:rPr>
              <a:t>/4) = 1.505x10</a:t>
            </a:r>
            <a:r>
              <a:rPr lang="en-US" sz="3600" b="1" baseline="30000">
                <a:effectLst/>
              </a:rPr>
              <a:t>23</a:t>
            </a:r>
            <a:endParaRPr lang="th-TH" sz="3600" b="1" baseline="30000">
              <a:effectLst/>
            </a:endParaRP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>
                <a:effectLst/>
              </a:rPr>
              <a:t>ปริมาตร 1 โมล </a:t>
            </a:r>
            <a:r>
              <a:rPr lang="en-US" sz="3600" b="1">
                <a:effectLst/>
              </a:rPr>
              <a:t>	= 4.31x10</a:t>
            </a:r>
            <a:r>
              <a:rPr lang="en-US" sz="3600" b="1" baseline="30000">
                <a:effectLst/>
              </a:rPr>
              <a:t>-29</a:t>
            </a:r>
            <a:r>
              <a:rPr lang="en-US" sz="3600" b="1">
                <a:effectLst/>
              </a:rPr>
              <a:t> m</a:t>
            </a:r>
            <a:r>
              <a:rPr lang="en-US" sz="3600" b="1" baseline="30000">
                <a:effectLst/>
              </a:rPr>
              <a:t>3</a:t>
            </a:r>
            <a:r>
              <a:rPr lang="en-US" sz="3600" b="1">
                <a:effectLst/>
              </a:rPr>
              <a:t> x 1.505x10</a:t>
            </a:r>
            <a:r>
              <a:rPr lang="en-US" sz="3600" b="1" baseline="30000">
                <a:effectLst/>
              </a:rPr>
              <a:t>23</a:t>
            </a:r>
            <a:r>
              <a:rPr lang="en-US" sz="3600" b="1">
                <a:effectLst/>
              </a:rPr>
              <a:t> </a:t>
            </a:r>
            <a:br>
              <a:rPr lang="en-US" sz="3600" b="1">
                <a:effectLst/>
              </a:rPr>
            </a:br>
            <a:r>
              <a:rPr lang="en-US" sz="3600" b="1">
                <a:effectLst/>
              </a:rPr>
              <a:t>	= 6.49x10</a:t>
            </a:r>
            <a:r>
              <a:rPr lang="en-US" sz="3600" b="1" baseline="30000">
                <a:effectLst/>
              </a:rPr>
              <a:t>-6</a:t>
            </a:r>
            <a:r>
              <a:rPr lang="en-US" sz="3600" b="1">
                <a:effectLst/>
              </a:rPr>
              <a:t> m</a:t>
            </a:r>
            <a:r>
              <a:rPr lang="en-US" sz="3600" b="1" baseline="30000">
                <a:effectLst/>
              </a:rPr>
              <a:t>3</a:t>
            </a:r>
            <a:r>
              <a:rPr lang="en-US" sz="3600" b="1">
                <a:effectLst/>
              </a:rPr>
              <a:t> = 6.49 cm</a:t>
            </a:r>
            <a:r>
              <a:rPr lang="en-US" sz="3600" b="1" baseline="30000">
                <a:effectLst/>
              </a:rPr>
              <a:t>3</a:t>
            </a:r>
            <a:r>
              <a:rPr lang="en-US" sz="3600" b="1">
                <a:effectLst/>
              </a:rPr>
              <a:t> </a:t>
            </a:r>
          </a:p>
          <a:p>
            <a:pPr marL="798513" lvl="1" indent="-319088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buFontTx/>
              <a:buChar char="•"/>
              <a:tabLst>
                <a:tab pos="3135313" algn="l"/>
              </a:tabLst>
            </a:pPr>
            <a:r>
              <a:rPr lang="th-TH" sz="3600" b="1">
                <a:effectLst/>
              </a:rPr>
              <a:t>ความหนาแน่น </a:t>
            </a:r>
            <a:r>
              <a:rPr lang="en-US" sz="3600" b="1">
                <a:effectLst/>
              </a:rPr>
              <a:t>= 58.69 g / 6.49 cm</a:t>
            </a:r>
            <a:r>
              <a:rPr lang="en-US" sz="3600" b="1" baseline="30000">
                <a:effectLst/>
              </a:rPr>
              <a:t>3</a:t>
            </a:r>
            <a:r>
              <a:rPr lang="en-US" sz="3600" b="1">
                <a:effectLst/>
              </a:rPr>
              <a:t> = 9.04 g/cm</a:t>
            </a:r>
            <a:r>
              <a:rPr lang="en-US" sz="3600" b="1" baseline="30000">
                <a:effectLst/>
              </a:rPr>
              <a:t>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29" y="1648588"/>
            <a:ext cx="5429992" cy="4489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21" y="566878"/>
            <a:ext cx="8229600" cy="868362"/>
          </a:xfrm>
        </p:spPr>
        <p:txBody>
          <a:bodyPr/>
          <a:lstStyle/>
          <a:p>
            <a:pPr algn="l">
              <a:lnSpc>
                <a:spcPct val="85000"/>
              </a:lnSpc>
              <a:spcBef>
                <a:spcPct val="15000"/>
              </a:spcBef>
              <a:buClr>
                <a:srgbClr val="66FF33"/>
              </a:buClr>
              <a:buSzTx/>
              <a:tabLst>
                <a:tab pos="3135313" algn="l"/>
              </a:tabLst>
            </a:pPr>
            <a:r>
              <a:rPr lang="en-US" sz="4000" dirty="0" err="1">
                <a:solidFill>
                  <a:srgbClr val="66FF33"/>
                </a:solidFill>
              </a:rPr>
              <a:t>โลหะนิเกิลตกผลึกแบบ</a:t>
            </a:r>
            <a:r>
              <a:rPr lang="en-US" sz="4000" dirty="0">
                <a:solidFill>
                  <a:srgbClr val="66FF33"/>
                </a:solidFill>
              </a:rPr>
              <a:t> </a:t>
            </a:r>
            <a:r>
              <a:rPr lang="en-US" sz="4000" dirty="0" err="1">
                <a:solidFill>
                  <a:srgbClr val="66FF33"/>
                </a:solidFill>
              </a:rPr>
              <a:t>fcc</a:t>
            </a:r>
            <a:r>
              <a:rPr lang="en-US" sz="4000" dirty="0">
                <a:solidFill>
                  <a:srgbClr val="66FF33"/>
                </a:solidFill>
              </a:rPr>
              <a:t> </a:t>
            </a:r>
            <a:r>
              <a:rPr lang="en-US" sz="4000" dirty="0" err="1">
                <a:solidFill>
                  <a:srgbClr val="66FF33"/>
                </a:solidFill>
              </a:rPr>
              <a:t>ถ้ารัศมีของนิเกิลไอออนเท่ากับ</a:t>
            </a:r>
            <a:r>
              <a:rPr lang="en-US" sz="4000" dirty="0">
                <a:solidFill>
                  <a:srgbClr val="66FF33"/>
                </a:solidFill>
              </a:rPr>
              <a:t> 0.124 nm </a:t>
            </a:r>
            <a:r>
              <a:rPr lang="en-US" sz="4000" dirty="0" err="1">
                <a:solidFill>
                  <a:srgbClr val="66FF33"/>
                </a:solidFill>
              </a:rPr>
              <a:t>จงคำนวณหาความ</a:t>
            </a:r>
            <a:r>
              <a:rPr lang="en-US" sz="4000" dirty="0" err="1" smtClean="0">
                <a:solidFill>
                  <a:srgbClr val="66FF33"/>
                </a:solidFill>
              </a:rPr>
              <a:t>หนาแน่น</a:t>
            </a:r>
            <a:endParaRPr lang="en-US" sz="4000" dirty="0">
              <a:solidFill>
                <a:srgbClr val="66FF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6A376-B6BD-4B23-AACD-4BFEC066219C}" type="slidenum">
              <a:rPr lang="en-US" smtClean="0"/>
              <a:pPr/>
              <a:t>38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040733" y="2112364"/>
            <a:ext cx="83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FCC</a:t>
            </a:r>
            <a:endParaRPr lang="en-US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1461" y="1624295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58.69 g/mol</a:t>
            </a:r>
            <a:endParaRPr lang="en-US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0732" y="5633231"/>
            <a:ext cx="153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9.04 g/cm</a:t>
            </a:r>
            <a:r>
              <a:rPr lang="en-US" b="1" baseline="300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en-US" b="1" baseline="30000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0621" y="5153194"/>
            <a:ext cx="83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789" y="4293304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58.69 g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2370" y="5633231"/>
            <a:ext cx="153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9.04 g/cm</a:t>
            </a:r>
            <a:r>
              <a:rPr lang="en-US" b="1" baseline="30000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en-US" b="1" baseline="30000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2479" y="3844891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6.49 cm</a:t>
            </a:r>
            <a:r>
              <a:rPr lang="en-US" baseline="30000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en-US" baseline="30000" dirty="0">
              <a:solidFill>
                <a:srgbClr val="FF66C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1003" y="4711343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1.51 x 10</a:t>
            </a:r>
            <a:r>
              <a:rPr lang="en-US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23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0733" y="4278117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3.90x10</a:t>
            </a:r>
            <a:r>
              <a:rPr lang="en-US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-22</a:t>
            </a:r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g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23" y="3829704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4.31x10</a:t>
            </a:r>
            <a:r>
              <a:rPr lang="en-US" baseline="30000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-23</a:t>
            </a:r>
            <a:r>
              <a:rPr lang="en-US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cm</a:t>
            </a:r>
            <a:r>
              <a:rPr lang="en-US" baseline="30000" dirty="0" smtClean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endParaRPr lang="en-US" baseline="30000" dirty="0">
              <a:solidFill>
                <a:srgbClr val="FF66C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1610" y="3387551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C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3.51x10-8 cm</a:t>
            </a:r>
            <a:endParaRPr lang="en-US" dirty="0">
              <a:solidFill>
                <a:srgbClr val="FF66C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22" y="2930569"/>
            <a:ext cx="215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1.24x10</a:t>
            </a:r>
            <a:r>
              <a:rPr lang="en-US" baseline="30000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-8</a:t>
            </a:r>
            <a:r>
              <a:rPr lang="en-US" dirty="0" smtClean="0">
                <a:solidFill>
                  <a:srgbClr val="0000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cm</a:t>
            </a:r>
            <a:endParaRPr lang="en-US" baseline="30000" dirty="0">
              <a:solidFill>
                <a:srgbClr val="0000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131191" y="3217359"/>
                <a:ext cx="9269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191" y="3217359"/>
                <a:ext cx="92692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579" t="-11111" r="-39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167983" y="3605869"/>
                <a:ext cx="735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983" y="3605869"/>
                <a:ext cx="73584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264" t="-13333" r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055331" y="3994379"/>
                <a:ext cx="20055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331" y="3994379"/>
                <a:ext cx="2005560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1087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124074" y="2112364"/>
                <a:ext cx="2693301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074" y="2112364"/>
                <a:ext cx="2693301" cy="6049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204775" y="5412595"/>
                <a:ext cx="2413546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775" y="5412595"/>
                <a:ext cx="2413546" cy="5767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167983" y="4610087"/>
                <a:ext cx="2845523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983" y="4610087"/>
                <a:ext cx="2845523" cy="6049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568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2FFE1-87C9-431F-98E3-58883850A64C}" type="slidenum">
              <a:rPr lang="en-US"/>
              <a:pPr/>
              <a:t>39</a:t>
            </a:fld>
            <a:endParaRPr lang="th-TH"/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325563"/>
          </a:xfrm>
        </p:spPr>
        <p:txBody>
          <a:bodyPr/>
          <a:lstStyle/>
          <a:p>
            <a:r>
              <a:rPr lang="en-US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การจัดเรียงอะตอมแบบชิดที่สุด</a:t>
            </a:r>
            <a:br>
              <a:rPr lang="en-US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(Closest-packed pattern)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64538" cy="40528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th-TH" sz="3600"/>
              <a:t>พิจารณาอะตอมของ</a:t>
            </a:r>
            <a:r>
              <a:rPr lang="en-US" sz="3600"/>
              <a:t>โลหะบริสุทธิ์</a:t>
            </a:r>
            <a:r>
              <a:rPr lang="th-TH" sz="3600"/>
              <a:t>เป็นทรงกลมและ</a:t>
            </a:r>
            <a:r>
              <a:rPr lang="en-US" sz="3600"/>
              <a:t>มีขนาดเท่ากัน</a:t>
            </a:r>
            <a:endParaRPr lang="en-US" sz="3600" i="1"/>
          </a:p>
          <a:p>
            <a:pPr marL="360363" lvl="1" indent="-180975">
              <a:buFont typeface="Wingdings" pitchFamily="2" charset="2"/>
              <a:buChar char="§"/>
            </a:pPr>
            <a:r>
              <a:rPr lang="en-US" sz="4000" b="1"/>
              <a:t>Closest-packing:</a:t>
            </a:r>
            <a:r>
              <a:rPr lang="en-US" sz="4000"/>
              <a:t> จัดเรียง</a:t>
            </a:r>
            <a:r>
              <a:rPr lang="th-TH" sz="4000"/>
              <a:t>อะตอม</a:t>
            </a:r>
            <a:r>
              <a:rPr lang="en-US" sz="4000"/>
              <a:t>ให้</a:t>
            </a:r>
            <a:r>
              <a:rPr lang="th-TH" sz="4000"/>
              <a:t>อยู่ชิดกัน</a:t>
            </a:r>
            <a:r>
              <a:rPr lang="en-US" sz="4000"/>
              <a:t>มากที่สุด </a:t>
            </a:r>
            <a:r>
              <a:rPr lang="th-TH" sz="4000"/>
              <a:t>(เหลือที่ว่างน้อยสุด)</a:t>
            </a:r>
            <a:endParaRPr lang="en-US" sz="40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21163" y="3533775"/>
            <a:ext cx="134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solidFill>
                  <a:srgbClr val="FF5050"/>
                </a:solidFill>
                <a:latin typeface="Garamond" pitchFamily="18" charset="0"/>
              </a:rPr>
              <a:t>ช่องว่าง</a:t>
            </a:r>
            <a:endParaRPr lang="en-US" sz="2800" b="1">
              <a:solidFill>
                <a:srgbClr val="FF5050"/>
              </a:solidFill>
              <a:latin typeface="Garamond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74688" y="4206875"/>
            <a:ext cx="21828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Packing Efficient</a:t>
            </a:r>
            <a:r>
              <a:rPr lang="en-US" sz="2800"/>
              <a:t> SC    52% </a:t>
            </a:r>
            <a:br>
              <a:rPr lang="en-US" sz="2800"/>
            </a:br>
            <a:r>
              <a:rPr lang="en-US" sz="2800"/>
              <a:t>BCC 68%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335838" y="4681538"/>
            <a:ext cx="1300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HCP 74%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662238" y="4102100"/>
            <a:ext cx="4505325" cy="1897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2714625" y="4178300"/>
            <a:ext cx="1758950" cy="1755775"/>
            <a:chOff x="4070" y="1799"/>
            <a:chExt cx="1108" cy="1106"/>
          </a:xfrm>
        </p:grpSpPr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4075" y="1802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4441" y="1800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4079" y="2167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4445" y="2165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4807" y="1799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4811" y="2164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4070" y="2538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4436" y="2536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4802" y="2535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2326" name="Group 38"/>
          <p:cNvGrpSpPr>
            <a:grpSpLocks/>
          </p:cNvGrpSpPr>
          <p:nvPr/>
        </p:nvGrpSpPr>
        <p:grpSpPr bwMode="auto">
          <a:xfrm>
            <a:off x="4740275" y="4265613"/>
            <a:ext cx="2328863" cy="1593850"/>
            <a:chOff x="3893" y="1799"/>
            <a:chExt cx="1467" cy="1004"/>
          </a:xfrm>
        </p:grpSpPr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4075" y="1802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4441" y="1800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3893" y="2119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4259" y="2117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4807" y="1799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4625" y="2116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4070" y="2436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4436" y="2434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4" name="Oval 36"/>
            <p:cNvSpPr>
              <a:spLocks noChangeArrowheads="1"/>
            </p:cNvSpPr>
            <p:nvPr/>
          </p:nvSpPr>
          <p:spPr bwMode="auto">
            <a:xfrm>
              <a:off x="4802" y="2433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auto">
            <a:xfrm>
              <a:off x="4993" y="2117"/>
              <a:ext cx="367" cy="36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9412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859213" y="3938588"/>
            <a:ext cx="582612" cy="820737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H="1" flipV="1">
            <a:off x="5022850" y="3924300"/>
            <a:ext cx="592138" cy="811213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5038725" y="5900738"/>
            <a:ext cx="2071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Closest packing</a:t>
            </a:r>
            <a:endParaRPr lang="th-TH" sz="2800" b="1" i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mtClean="0">
                <a:solidFill>
                  <a:srgbClr val="FFFF00"/>
                </a:solidFill>
              </a:rPr>
              <a:t>ชนิดของของแข็ง</a:t>
            </a:r>
            <a:endParaRPr lang="th-TH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388" indent="-52388">
              <a:buClr>
                <a:schemeClr val="tx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1.  </a:t>
            </a:r>
            <a:r>
              <a:rPr lang="en-US" sz="4000" b="1" dirty="0" err="1">
                <a:solidFill>
                  <a:srgbClr val="FFFF00"/>
                </a:solidFill>
              </a:rPr>
              <a:t>ของแข็งอสัณฐาน</a:t>
            </a:r>
            <a:r>
              <a:rPr lang="en-US" sz="4000" b="1" dirty="0">
                <a:solidFill>
                  <a:srgbClr val="FFFF00"/>
                </a:solidFill>
              </a:rPr>
              <a:t> (Amorphous solid)</a:t>
            </a:r>
            <a:r>
              <a:rPr lang="en-US" sz="3600" b="1" dirty="0"/>
              <a:t>      </a:t>
            </a:r>
          </a:p>
          <a:p>
            <a:pPr marL="1201738" lvl="1" indent="-339725">
              <a:buClr>
                <a:schemeClr val="tx1"/>
              </a:buClr>
              <a:buSzPct val="50000"/>
            </a:pPr>
            <a:r>
              <a:rPr lang="en-US" sz="3200" b="1" dirty="0" err="1"/>
              <a:t>อนุภาคเรียงตัวไม่เป็นระเบียบ</a:t>
            </a:r>
            <a:r>
              <a:rPr lang="en-US" sz="3200" b="1" dirty="0"/>
              <a:t> 	</a:t>
            </a:r>
            <a:r>
              <a:rPr lang="th-TH" sz="3200" b="1" dirty="0" smtClean="0"/>
              <a:t>เช่น </a:t>
            </a:r>
            <a:r>
              <a:rPr lang="en-US" dirty="0" err="1" smtClean="0"/>
              <a:t>แก้ว</a:t>
            </a:r>
            <a:r>
              <a:rPr lang="en-US" dirty="0" smtClean="0"/>
              <a:t>   </a:t>
            </a:r>
            <a:r>
              <a:rPr lang="en-US" dirty="0" err="1"/>
              <a:t>พลาสติก</a:t>
            </a:r>
            <a:r>
              <a:rPr lang="en-US" dirty="0"/>
              <a:t>    </a:t>
            </a:r>
            <a:r>
              <a:rPr lang="en-US" dirty="0" err="1"/>
              <a:t>ขี้ผึ้ง</a:t>
            </a:r>
            <a:endParaRPr lang="en-US" sz="3200" b="1" dirty="0"/>
          </a:p>
          <a:p>
            <a:pPr marL="1201738" lvl="1" indent="-339725">
              <a:buClr>
                <a:schemeClr val="tx1"/>
              </a:buClr>
              <a:buSzPct val="50000"/>
            </a:pPr>
            <a:r>
              <a:rPr lang="en-US" sz="3200" b="1" dirty="0" err="1"/>
              <a:t>ไม่มีรูปทรงเรขาคณิต</a:t>
            </a:r>
            <a:r>
              <a:rPr lang="en-US" sz="3200" b="1" dirty="0"/>
              <a:t>   </a:t>
            </a:r>
          </a:p>
          <a:p>
            <a:pPr marL="1201738" lvl="1" indent="-339725">
              <a:buClr>
                <a:schemeClr val="tx1"/>
              </a:buClr>
              <a:buSzPct val="50000"/>
            </a:pPr>
            <a:r>
              <a:rPr lang="th-TH" dirty="0" smtClean="0"/>
              <a:t>อุณหภูมิ</a:t>
            </a:r>
            <a:r>
              <a:rPr lang="en-US" sz="3200" b="1" dirty="0" err="1" smtClean="0"/>
              <a:t>จุด</a:t>
            </a:r>
            <a:r>
              <a:rPr lang="en-US" sz="3200" b="1" dirty="0" err="1"/>
              <a:t>หลอมเหลว</a:t>
            </a:r>
            <a:r>
              <a:rPr lang="en-US" sz="3200" b="1" dirty="0" err="1" smtClean="0"/>
              <a:t>ไม่ชัด</a:t>
            </a:r>
            <a:r>
              <a:rPr lang="th-TH" sz="3200" b="1" dirty="0" smtClean="0"/>
              <a:t>เจน</a:t>
            </a:r>
            <a:endParaRPr lang="th-TH" dirty="0">
              <a:sym typeface="Monotype Sorts" charset="2"/>
            </a:endParaRPr>
          </a:p>
          <a:p>
            <a:pPr marL="1201738" lvl="1" indent="-339725">
              <a:buClr>
                <a:schemeClr val="tx1"/>
              </a:buClr>
              <a:buSzPct val="50000"/>
            </a:pPr>
            <a:r>
              <a:rPr lang="en-US" dirty="0" err="1"/>
              <a:t>มีการนำไฟฟ้าและดัชนีการหักเหแสงเหมือนกันทุกทิศทาง</a:t>
            </a:r>
            <a:r>
              <a:rPr lang="en-US" dirty="0"/>
              <a:t> </a:t>
            </a:r>
            <a:r>
              <a:rPr lang="th-TH" dirty="0" smtClean="0"/>
              <a:t>(</a:t>
            </a:r>
            <a:r>
              <a:rPr lang="en-US" dirty="0" err="1" smtClean="0"/>
              <a:t>สมบัติ</a:t>
            </a:r>
            <a:r>
              <a:rPr lang="en-US" dirty="0" smtClean="0"/>
              <a:t>  isotropy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ED70C-7086-4FAF-AF57-B66AA7CE46A3}" type="slidenum">
              <a:rPr lang="en-US"/>
              <a:pPr/>
              <a:t>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Chem@KU</a:t>
            </a:r>
            <a:r>
              <a:rPr lang="en-US" dirty="0" smtClean="0"/>
              <a:t>-KPS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78" l="209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3592" y="4487863"/>
            <a:ext cx="1648938" cy="1638300"/>
          </a:xfrm>
          <a:prstGeom prst="rect">
            <a:avLst/>
          </a:prstGeom>
        </p:spPr>
      </p:pic>
      <p:pic>
        <p:nvPicPr>
          <p:cNvPr id="4098" name="Picture 2" descr="Image result for beeswa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7" b="89773" l="3497" r="96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34" y="4569517"/>
            <a:ext cx="1859954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43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35685E-5565-43EB-8C02-B891A88E230D}" type="slidenum">
              <a:rPr lang="en-US"/>
              <a:pPr/>
              <a:t>40</a:t>
            </a:fld>
            <a:endParaRPr lang="th-TH"/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835343" y="1326515"/>
            <a:ext cx="759936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th-TH" sz="4000">
                <a:latin typeface="TH SarabunPSK" pitchFamily="34" charset="-34"/>
                <a:cs typeface="TH SarabunPSK" pitchFamily="34" charset="-34"/>
              </a:rPr>
              <a:t>การจัดเรียงอะตอมในชั้นแรกเป็นได้สองแบบ โดยแบบ ก. จะมี </a:t>
            </a:r>
            <a:r>
              <a:rPr lang="en-US" sz="4000">
                <a:latin typeface="TH SarabunPSK" pitchFamily="34" charset="-34"/>
                <a:cs typeface="TH SarabunPSK" pitchFamily="34" charset="-34"/>
              </a:rPr>
              <a:t>packing efficient </a:t>
            </a:r>
            <a:r>
              <a:rPr lang="th-TH" sz="4000">
                <a:latin typeface="TH SarabunPSK" pitchFamily="34" charset="-34"/>
                <a:cs typeface="TH SarabunPSK" pitchFamily="34" charset="-34"/>
              </a:rPr>
              <a:t>สูงกว่า</a:t>
            </a:r>
          </a:p>
        </p:txBody>
      </p:sp>
      <p:grpSp>
        <p:nvGrpSpPr>
          <p:cNvPr id="384029" name="Group 29"/>
          <p:cNvGrpSpPr>
            <a:grpSpLocks/>
          </p:cNvGrpSpPr>
          <p:nvPr/>
        </p:nvGrpSpPr>
        <p:grpSpPr bwMode="auto">
          <a:xfrm>
            <a:off x="5146675" y="3422650"/>
            <a:ext cx="2911475" cy="2181225"/>
            <a:chOff x="637" y="2045"/>
            <a:chExt cx="1834" cy="1374"/>
          </a:xfrm>
        </p:grpSpPr>
        <p:grpSp>
          <p:nvGrpSpPr>
            <p:cNvPr id="384016" name="Group 16"/>
            <p:cNvGrpSpPr>
              <a:grpSpLocks/>
            </p:cNvGrpSpPr>
            <p:nvPr/>
          </p:nvGrpSpPr>
          <p:grpSpPr bwMode="auto">
            <a:xfrm>
              <a:off x="637" y="2499"/>
              <a:ext cx="1833" cy="460"/>
              <a:chOff x="437" y="2499"/>
              <a:chExt cx="1833" cy="460"/>
            </a:xfrm>
          </p:grpSpPr>
          <p:sp>
            <p:nvSpPr>
              <p:cNvPr id="384011" name="Oval 11"/>
              <p:cNvSpPr>
                <a:spLocks noChangeArrowheads="1"/>
              </p:cNvSpPr>
              <p:nvPr/>
            </p:nvSpPr>
            <p:spPr bwMode="auto">
              <a:xfrm>
                <a:off x="437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12" name="Oval 12"/>
              <p:cNvSpPr>
                <a:spLocks noChangeArrowheads="1"/>
              </p:cNvSpPr>
              <p:nvPr/>
            </p:nvSpPr>
            <p:spPr bwMode="auto">
              <a:xfrm>
                <a:off x="895" y="2499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13" name="Oval 13"/>
              <p:cNvSpPr>
                <a:spLocks noChangeArrowheads="1"/>
              </p:cNvSpPr>
              <p:nvPr/>
            </p:nvSpPr>
            <p:spPr bwMode="auto">
              <a:xfrm>
                <a:off x="1351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15" name="Oval 15"/>
              <p:cNvSpPr>
                <a:spLocks noChangeArrowheads="1"/>
              </p:cNvSpPr>
              <p:nvPr/>
            </p:nvSpPr>
            <p:spPr bwMode="auto">
              <a:xfrm>
                <a:off x="1813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384017" name="Group 17"/>
            <p:cNvGrpSpPr>
              <a:grpSpLocks/>
            </p:cNvGrpSpPr>
            <p:nvPr/>
          </p:nvGrpSpPr>
          <p:grpSpPr bwMode="auto">
            <a:xfrm>
              <a:off x="637" y="2959"/>
              <a:ext cx="1833" cy="460"/>
              <a:chOff x="437" y="2499"/>
              <a:chExt cx="1833" cy="460"/>
            </a:xfrm>
          </p:grpSpPr>
          <p:sp>
            <p:nvSpPr>
              <p:cNvPr id="384018" name="Oval 18"/>
              <p:cNvSpPr>
                <a:spLocks noChangeArrowheads="1"/>
              </p:cNvSpPr>
              <p:nvPr/>
            </p:nvSpPr>
            <p:spPr bwMode="auto">
              <a:xfrm>
                <a:off x="437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19" name="Oval 19"/>
              <p:cNvSpPr>
                <a:spLocks noChangeArrowheads="1"/>
              </p:cNvSpPr>
              <p:nvPr/>
            </p:nvSpPr>
            <p:spPr bwMode="auto">
              <a:xfrm>
                <a:off x="895" y="2499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20" name="Oval 20"/>
              <p:cNvSpPr>
                <a:spLocks noChangeArrowheads="1"/>
              </p:cNvSpPr>
              <p:nvPr/>
            </p:nvSpPr>
            <p:spPr bwMode="auto">
              <a:xfrm>
                <a:off x="1351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21" name="Oval 21"/>
              <p:cNvSpPr>
                <a:spLocks noChangeArrowheads="1"/>
              </p:cNvSpPr>
              <p:nvPr/>
            </p:nvSpPr>
            <p:spPr bwMode="auto">
              <a:xfrm>
                <a:off x="1813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384023" name="Group 23"/>
            <p:cNvGrpSpPr>
              <a:grpSpLocks/>
            </p:cNvGrpSpPr>
            <p:nvPr/>
          </p:nvGrpSpPr>
          <p:grpSpPr bwMode="auto">
            <a:xfrm>
              <a:off x="638" y="2045"/>
              <a:ext cx="1833" cy="460"/>
              <a:chOff x="437" y="2499"/>
              <a:chExt cx="1833" cy="460"/>
            </a:xfrm>
          </p:grpSpPr>
          <p:sp>
            <p:nvSpPr>
              <p:cNvPr id="384024" name="Oval 24"/>
              <p:cNvSpPr>
                <a:spLocks noChangeArrowheads="1"/>
              </p:cNvSpPr>
              <p:nvPr/>
            </p:nvSpPr>
            <p:spPr bwMode="auto">
              <a:xfrm>
                <a:off x="437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25" name="Oval 25"/>
              <p:cNvSpPr>
                <a:spLocks noChangeArrowheads="1"/>
              </p:cNvSpPr>
              <p:nvPr/>
            </p:nvSpPr>
            <p:spPr bwMode="auto">
              <a:xfrm>
                <a:off x="895" y="2499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26" name="Oval 26"/>
              <p:cNvSpPr>
                <a:spLocks noChangeArrowheads="1"/>
              </p:cNvSpPr>
              <p:nvPr/>
            </p:nvSpPr>
            <p:spPr bwMode="auto">
              <a:xfrm>
                <a:off x="1351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4027" name="Oval 27"/>
              <p:cNvSpPr>
                <a:spLocks noChangeArrowheads="1"/>
              </p:cNvSpPr>
              <p:nvPr/>
            </p:nvSpPr>
            <p:spPr bwMode="auto">
              <a:xfrm>
                <a:off x="1813" y="2502"/>
                <a:ext cx="457" cy="457"/>
              </a:xfrm>
              <a:prstGeom prst="ellipse">
                <a:avLst/>
              </a:prstGeom>
              <a:solidFill>
                <a:srgbClr val="FFCCFF"/>
              </a:solidFill>
              <a:ln w="5715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384030" name="Rectangle 30"/>
          <p:cNvSpPr>
            <a:spLocks noChangeArrowheads="1"/>
          </p:cNvSpPr>
          <p:nvPr/>
        </p:nvSpPr>
        <p:spPr bwMode="auto">
          <a:xfrm>
            <a:off x="6950075" y="3792538"/>
            <a:ext cx="757238" cy="714375"/>
          </a:xfrm>
          <a:prstGeom prst="rect">
            <a:avLst/>
          </a:prstGeom>
          <a:noFill/>
          <a:ln w="28575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84031" name="Text Box 31"/>
          <p:cNvSpPr txBox="1">
            <a:spLocks noChangeArrowheads="1"/>
          </p:cNvSpPr>
          <p:nvPr/>
        </p:nvSpPr>
        <p:spPr bwMode="auto">
          <a:xfrm>
            <a:off x="6115050" y="5767388"/>
            <a:ext cx="1339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400" b="1"/>
              <a:t>แบบ ข</a:t>
            </a:r>
            <a:endParaRPr lang="en-US" sz="4400" b="1"/>
          </a:p>
        </p:txBody>
      </p:sp>
      <p:grpSp>
        <p:nvGrpSpPr>
          <p:cNvPr id="384033" name="Group 33"/>
          <p:cNvGrpSpPr>
            <a:grpSpLocks/>
          </p:cNvGrpSpPr>
          <p:nvPr/>
        </p:nvGrpSpPr>
        <p:grpSpPr bwMode="auto">
          <a:xfrm>
            <a:off x="1085850" y="4227513"/>
            <a:ext cx="2909888" cy="730250"/>
            <a:chOff x="437" y="2499"/>
            <a:chExt cx="1833" cy="460"/>
          </a:xfrm>
        </p:grpSpPr>
        <p:sp>
          <p:nvSpPr>
            <p:cNvPr id="384034" name="Oval 34"/>
            <p:cNvSpPr>
              <a:spLocks noChangeArrowheads="1"/>
            </p:cNvSpPr>
            <p:nvPr/>
          </p:nvSpPr>
          <p:spPr bwMode="auto">
            <a:xfrm>
              <a:off x="437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35" name="Oval 35"/>
            <p:cNvSpPr>
              <a:spLocks noChangeArrowheads="1"/>
            </p:cNvSpPr>
            <p:nvPr/>
          </p:nvSpPr>
          <p:spPr bwMode="auto">
            <a:xfrm>
              <a:off x="895" y="2499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36" name="Oval 36"/>
            <p:cNvSpPr>
              <a:spLocks noChangeArrowheads="1"/>
            </p:cNvSpPr>
            <p:nvPr/>
          </p:nvSpPr>
          <p:spPr bwMode="auto">
            <a:xfrm>
              <a:off x="1351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37" name="Oval 37"/>
            <p:cNvSpPr>
              <a:spLocks noChangeArrowheads="1"/>
            </p:cNvSpPr>
            <p:nvPr/>
          </p:nvSpPr>
          <p:spPr bwMode="auto">
            <a:xfrm>
              <a:off x="1813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84038" name="Group 38"/>
          <p:cNvGrpSpPr>
            <a:grpSpLocks/>
          </p:cNvGrpSpPr>
          <p:nvPr/>
        </p:nvGrpSpPr>
        <p:grpSpPr bwMode="auto">
          <a:xfrm>
            <a:off x="1441450" y="4868863"/>
            <a:ext cx="2909888" cy="730250"/>
            <a:chOff x="437" y="2499"/>
            <a:chExt cx="1833" cy="460"/>
          </a:xfrm>
        </p:grpSpPr>
        <p:sp>
          <p:nvSpPr>
            <p:cNvPr id="384039" name="Oval 39"/>
            <p:cNvSpPr>
              <a:spLocks noChangeArrowheads="1"/>
            </p:cNvSpPr>
            <p:nvPr/>
          </p:nvSpPr>
          <p:spPr bwMode="auto">
            <a:xfrm>
              <a:off x="437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40" name="Oval 40"/>
            <p:cNvSpPr>
              <a:spLocks noChangeArrowheads="1"/>
            </p:cNvSpPr>
            <p:nvPr/>
          </p:nvSpPr>
          <p:spPr bwMode="auto">
            <a:xfrm>
              <a:off x="895" y="2499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41" name="Oval 41"/>
            <p:cNvSpPr>
              <a:spLocks noChangeArrowheads="1"/>
            </p:cNvSpPr>
            <p:nvPr/>
          </p:nvSpPr>
          <p:spPr bwMode="auto">
            <a:xfrm>
              <a:off x="1351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42" name="Oval 42"/>
            <p:cNvSpPr>
              <a:spLocks noChangeArrowheads="1"/>
            </p:cNvSpPr>
            <p:nvPr/>
          </p:nvSpPr>
          <p:spPr bwMode="auto">
            <a:xfrm>
              <a:off x="1813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84043" name="Group 43"/>
          <p:cNvGrpSpPr>
            <a:grpSpLocks/>
          </p:cNvGrpSpPr>
          <p:nvPr/>
        </p:nvGrpSpPr>
        <p:grpSpPr bwMode="auto">
          <a:xfrm>
            <a:off x="1443038" y="3573463"/>
            <a:ext cx="2909887" cy="730250"/>
            <a:chOff x="437" y="2499"/>
            <a:chExt cx="1833" cy="460"/>
          </a:xfrm>
        </p:grpSpPr>
        <p:sp>
          <p:nvSpPr>
            <p:cNvPr id="384044" name="Oval 44"/>
            <p:cNvSpPr>
              <a:spLocks noChangeArrowheads="1"/>
            </p:cNvSpPr>
            <p:nvPr/>
          </p:nvSpPr>
          <p:spPr bwMode="auto">
            <a:xfrm>
              <a:off x="437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45" name="Oval 45"/>
            <p:cNvSpPr>
              <a:spLocks noChangeArrowheads="1"/>
            </p:cNvSpPr>
            <p:nvPr/>
          </p:nvSpPr>
          <p:spPr bwMode="auto">
            <a:xfrm>
              <a:off x="895" y="2499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46" name="Oval 46"/>
            <p:cNvSpPr>
              <a:spLocks noChangeArrowheads="1"/>
            </p:cNvSpPr>
            <p:nvPr/>
          </p:nvSpPr>
          <p:spPr bwMode="auto">
            <a:xfrm>
              <a:off x="1351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4047" name="Oval 47"/>
            <p:cNvSpPr>
              <a:spLocks noChangeArrowheads="1"/>
            </p:cNvSpPr>
            <p:nvPr/>
          </p:nvSpPr>
          <p:spPr bwMode="auto">
            <a:xfrm>
              <a:off x="1813" y="2502"/>
              <a:ext cx="457" cy="457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84049" name="Text Box 49"/>
          <p:cNvSpPr txBox="1">
            <a:spLocks noChangeArrowheads="1"/>
          </p:cNvSpPr>
          <p:nvPr/>
        </p:nvSpPr>
        <p:spPr bwMode="auto">
          <a:xfrm>
            <a:off x="2273300" y="5762625"/>
            <a:ext cx="1344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400" b="1"/>
              <a:t>แบบ ก</a:t>
            </a:r>
            <a:endParaRPr lang="en-US" sz="4400" b="1"/>
          </a:p>
        </p:txBody>
      </p:sp>
      <p:sp>
        <p:nvSpPr>
          <p:cNvPr id="384051" name="AutoShape 51"/>
          <p:cNvSpPr>
            <a:spLocks noChangeArrowheads="1"/>
          </p:cNvSpPr>
          <p:nvPr/>
        </p:nvSpPr>
        <p:spPr bwMode="auto">
          <a:xfrm>
            <a:off x="2874963" y="3957638"/>
            <a:ext cx="1125537" cy="652462"/>
          </a:xfrm>
          <a:prstGeom prst="parallelogram">
            <a:avLst>
              <a:gd name="adj" fmla="val 55601"/>
            </a:avLst>
          </a:prstGeom>
          <a:noFill/>
          <a:ln w="38100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9B1B2-8B4A-4357-9FBB-FD891D38BB5D}" type="slidenum">
              <a:rPr lang="en-US"/>
              <a:pPr/>
              <a:t>41</a:t>
            </a:fld>
            <a:endParaRPr lang="th-TH"/>
          </a:p>
        </p:txBody>
      </p:sp>
      <p:grpSp>
        <p:nvGrpSpPr>
          <p:cNvPr id="385029" name="Group 5"/>
          <p:cNvGrpSpPr>
            <a:grpSpLocks/>
          </p:cNvGrpSpPr>
          <p:nvPr/>
        </p:nvGrpSpPr>
        <p:grpSpPr bwMode="auto">
          <a:xfrm>
            <a:off x="1192213" y="1842207"/>
            <a:ext cx="3238500" cy="1801813"/>
            <a:chOff x="1034" y="2847"/>
            <a:chExt cx="1775" cy="1135"/>
          </a:xfrm>
        </p:grpSpPr>
        <p:grpSp>
          <p:nvGrpSpPr>
            <p:cNvPr id="385030" name="Group 6"/>
            <p:cNvGrpSpPr>
              <a:grpSpLocks noChangeAspect="1"/>
            </p:cNvGrpSpPr>
            <p:nvPr/>
          </p:nvGrpSpPr>
          <p:grpSpPr bwMode="auto">
            <a:xfrm>
              <a:off x="1034" y="2847"/>
              <a:ext cx="1775" cy="412"/>
              <a:chOff x="1633" y="1686"/>
              <a:chExt cx="1450" cy="288"/>
            </a:xfrm>
          </p:grpSpPr>
          <p:sp>
            <p:nvSpPr>
              <p:cNvPr id="385031" name="Oval 7"/>
              <p:cNvSpPr>
                <a:spLocks noChangeAspect="1" noChangeArrowheads="1"/>
              </p:cNvSpPr>
              <p:nvPr/>
            </p:nvSpPr>
            <p:spPr bwMode="auto">
              <a:xfrm>
                <a:off x="1633" y="1686"/>
                <a:ext cx="289" cy="288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32" name="Oval 8"/>
              <p:cNvSpPr>
                <a:spLocks noChangeAspect="1" noChangeArrowheads="1"/>
              </p:cNvSpPr>
              <p:nvPr/>
            </p:nvSpPr>
            <p:spPr bwMode="auto">
              <a:xfrm>
                <a:off x="2213" y="1686"/>
                <a:ext cx="289" cy="288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33" name="Oval 9"/>
              <p:cNvSpPr>
                <a:spLocks noChangeAspect="1" noChangeArrowheads="1"/>
              </p:cNvSpPr>
              <p:nvPr/>
            </p:nvSpPr>
            <p:spPr bwMode="auto">
              <a:xfrm>
                <a:off x="2504" y="1686"/>
                <a:ext cx="289" cy="288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34" name="Oval 10"/>
              <p:cNvSpPr>
                <a:spLocks noChangeAspect="1" noChangeArrowheads="1"/>
              </p:cNvSpPr>
              <p:nvPr/>
            </p:nvSpPr>
            <p:spPr bwMode="auto">
              <a:xfrm>
                <a:off x="2794" y="1686"/>
                <a:ext cx="289" cy="288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35" name="Oval 11"/>
              <p:cNvSpPr>
                <a:spLocks noChangeAspect="1" noChangeArrowheads="1"/>
              </p:cNvSpPr>
              <p:nvPr/>
            </p:nvSpPr>
            <p:spPr bwMode="auto">
              <a:xfrm>
                <a:off x="1924" y="1686"/>
                <a:ext cx="289" cy="288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385036" name="Group 12"/>
            <p:cNvGrpSpPr>
              <a:grpSpLocks noChangeAspect="1"/>
            </p:cNvGrpSpPr>
            <p:nvPr/>
          </p:nvGrpSpPr>
          <p:grpSpPr bwMode="auto">
            <a:xfrm>
              <a:off x="1212" y="3210"/>
              <a:ext cx="1420" cy="413"/>
              <a:chOff x="1778" y="1940"/>
              <a:chExt cx="1160" cy="289"/>
            </a:xfrm>
          </p:grpSpPr>
          <p:sp>
            <p:nvSpPr>
              <p:cNvPr id="385037" name="Oval 13"/>
              <p:cNvSpPr>
                <a:spLocks noChangeAspect="1" noChangeArrowheads="1"/>
              </p:cNvSpPr>
              <p:nvPr/>
            </p:nvSpPr>
            <p:spPr bwMode="auto">
              <a:xfrm>
                <a:off x="2649" y="1940"/>
                <a:ext cx="289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38" name="Oval 14"/>
              <p:cNvSpPr>
                <a:spLocks noChangeAspect="1" noChangeArrowheads="1"/>
              </p:cNvSpPr>
              <p:nvPr/>
            </p:nvSpPr>
            <p:spPr bwMode="auto">
              <a:xfrm>
                <a:off x="2358" y="1940"/>
                <a:ext cx="290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39" name="Oval 15"/>
              <p:cNvSpPr>
                <a:spLocks noChangeAspect="1" noChangeArrowheads="1"/>
              </p:cNvSpPr>
              <p:nvPr/>
            </p:nvSpPr>
            <p:spPr bwMode="auto">
              <a:xfrm>
                <a:off x="2068" y="1940"/>
                <a:ext cx="290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40" name="Oval 16"/>
              <p:cNvSpPr>
                <a:spLocks noChangeAspect="1" noChangeArrowheads="1"/>
              </p:cNvSpPr>
              <p:nvPr/>
            </p:nvSpPr>
            <p:spPr bwMode="auto">
              <a:xfrm>
                <a:off x="1778" y="1940"/>
                <a:ext cx="289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385041" name="Group 17"/>
            <p:cNvGrpSpPr>
              <a:grpSpLocks noChangeAspect="1"/>
            </p:cNvGrpSpPr>
            <p:nvPr/>
          </p:nvGrpSpPr>
          <p:grpSpPr bwMode="auto">
            <a:xfrm>
              <a:off x="1034" y="3569"/>
              <a:ext cx="1775" cy="413"/>
              <a:chOff x="1633" y="2191"/>
              <a:chExt cx="1450" cy="289"/>
            </a:xfrm>
          </p:grpSpPr>
          <p:sp>
            <p:nvSpPr>
              <p:cNvPr id="385042" name="Oval 18"/>
              <p:cNvSpPr>
                <a:spLocks noChangeAspect="1" noChangeArrowheads="1"/>
              </p:cNvSpPr>
              <p:nvPr/>
            </p:nvSpPr>
            <p:spPr bwMode="auto">
              <a:xfrm>
                <a:off x="2794" y="2191"/>
                <a:ext cx="289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43" name="Oval 19"/>
              <p:cNvSpPr>
                <a:spLocks noChangeAspect="1" noChangeArrowheads="1"/>
              </p:cNvSpPr>
              <p:nvPr/>
            </p:nvSpPr>
            <p:spPr bwMode="auto">
              <a:xfrm>
                <a:off x="2504" y="2191"/>
                <a:ext cx="289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44" name="Oval 20"/>
              <p:cNvSpPr>
                <a:spLocks noChangeAspect="1" noChangeArrowheads="1"/>
              </p:cNvSpPr>
              <p:nvPr/>
            </p:nvSpPr>
            <p:spPr bwMode="auto">
              <a:xfrm>
                <a:off x="2213" y="2191"/>
                <a:ext cx="290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45" name="Oval 21"/>
              <p:cNvSpPr>
                <a:spLocks noChangeAspect="1" noChangeArrowheads="1"/>
              </p:cNvSpPr>
              <p:nvPr/>
            </p:nvSpPr>
            <p:spPr bwMode="auto">
              <a:xfrm>
                <a:off x="1923" y="2191"/>
                <a:ext cx="290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46" name="Oval 22"/>
              <p:cNvSpPr>
                <a:spLocks noChangeAspect="1" noChangeArrowheads="1"/>
              </p:cNvSpPr>
              <p:nvPr/>
            </p:nvSpPr>
            <p:spPr bwMode="auto">
              <a:xfrm>
                <a:off x="1633" y="2191"/>
                <a:ext cx="289" cy="289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rgbClr val="FF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385047" name="Text Box 23"/>
          <p:cNvSpPr txBox="1">
            <a:spLocks noChangeArrowheads="1"/>
          </p:cNvSpPr>
          <p:nvPr/>
        </p:nvSpPr>
        <p:spPr bwMode="auto">
          <a:xfrm>
            <a:off x="285750" y="2437520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ด้านบน</a:t>
            </a:r>
          </a:p>
        </p:txBody>
      </p:sp>
      <p:sp>
        <p:nvSpPr>
          <p:cNvPr id="385048" name="Text Box 24"/>
          <p:cNvSpPr txBox="1">
            <a:spLocks noChangeArrowheads="1"/>
          </p:cNvSpPr>
          <p:nvPr/>
        </p:nvSpPr>
        <p:spPr bwMode="auto">
          <a:xfrm>
            <a:off x="4835525" y="2437520"/>
            <a:ext cx="160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ด้านข้าง</a:t>
            </a:r>
          </a:p>
        </p:txBody>
      </p:sp>
      <p:grpSp>
        <p:nvGrpSpPr>
          <p:cNvPr id="385050" name="Group 26"/>
          <p:cNvGrpSpPr>
            <a:grpSpLocks/>
          </p:cNvGrpSpPr>
          <p:nvPr/>
        </p:nvGrpSpPr>
        <p:grpSpPr bwMode="auto">
          <a:xfrm>
            <a:off x="5957888" y="2493082"/>
            <a:ext cx="2590800" cy="655638"/>
            <a:chOff x="1778" y="1940"/>
            <a:chExt cx="1160" cy="289"/>
          </a:xfrm>
        </p:grpSpPr>
        <p:sp>
          <p:nvSpPr>
            <p:cNvPr id="385051" name="Oval 27"/>
            <p:cNvSpPr>
              <a:spLocks noChangeArrowheads="1"/>
            </p:cNvSpPr>
            <p:nvPr/>
          </p:nvSpPr>
          <p:spPr bwMode="auto">
            <a:xfrm>
              <a:off x="2649" y="1940"/>
              <a:ext cx="289" cy="289"/>
            </a:xfrm>
            <a:prstGeom prst="ellipse">
              <a:avLst/>
            </a:prstGeom>
            <a:gradFill rotWithShape="1">
              <a:gsLst>
                <a:gs pos="0">
                  <a:srgbClr val="FFB5FF"/>
                </a:gs>
                <a:gs pos="100000">
                  <a:srgbClr val="FFB5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5052" name="Oval 28"/>
            <p:cNvSpPr>
              <a:spLocks noChangeArrowheads="1"/>
            </p:cNvSpPr>
            <p:nvPr/>
          </p:nvSpPr>
          <p:spPr bwMode="auto">
            <a:xfrm>
              <a:off x="2358" y="1940"/>
              <a:ext cx="290" cy="289"/>
            </a:xfrm>
            <a:prstGeom prst="ellipse">
              <a:avLst/>
            </a:prstGeom>
            <a:gradFill rotWithShape="1">
              <a:gsLst>
                <a:gs pos="0">
                  <a:srgbClr val="FFB5FF"/>
                </a:gs>
                <a:gs pos="100000">
                  <a:srgbClr val="FFB5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5053" name="Oval 29"/>
            <p:cNvSpPr>
              <a:spLocks noChangeArrowheads="1"/>
            </p:cNvSpPr>
            <p:nvPr/>
          </p:nvSpPr>
          <p:spPr bwMode="auto">
            <a:xfrm>
              <a:off x="2068" y="1940"/>
              <a:ext cx="290" cy="289"/>
            </a:xfrm>
            <a:prstGeom prst="ellipse">
              <a:avLst/>
            </a:prstGeom>
            <a:gradFill rotWithShape="1">
              <a:gsLst>
                <a:gs pos="0">
                  <a:srgbClr val="FFB5FF"/>
                </a:gs>
                <a:gs pos="100000">
                  <a:srgbClr val="FFB5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5054" name="Oval 30"/>
            <p:cNvSpPr>
              <a:spLocks noChangeArrowheads="1"/>
            </p:cNvSpPr>
            <p:nvPr/>
          </p:nvSpPr>
          <p:spPr bwMode="auto">
            <a:xfrm>
              <a:off x="1778" y="1940"/>
              <a:ext cx="289" cy="289"/>
            </a:xfrm>
            <a:prstGeom prst="ellipse">
              <a:avLst/>
            </a:prstGeom>
            <a:gradFill rotWithShape="1">
              <a:gsLst>
                <a:gs pos="0">
                  <a:srgbClr val="FFB5FF"/>
                </a:gs>
                <a:gs pos="100000">
                  <a:srgbClr val="FFB5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85055" name="Group 31"/>
          <p:cNvGrpSpPr>
            <a:grpSpLocks/>
          </p:cNvGrpSpPr>
          <p:nvPr/>
        </p:nvGrpSpPr>
        <p:grpSpPr bwMode="auto">
          <a:xfrm>
            <a:off x="5648325" y="2774070"/>
            <a:ext cx="3238500" cy="655637"/>
            <a:chOff x="1633" y="2191"/>
            <a:chExt cx="1450" cy="289"/>
          </a:xfrm>
        </p:grpSpPr>
        <p:sp>
          <p:nvSpPr>
            <p:cNvPr id="385056" name="Oval 32"/>
            <p:cNvSpPr>
              <a:spLocks noChangeArrowheads="1"/>
            </p:cNvSpPr>
            <p:nvPr/>
          </p:nvSpPr>
          <p:spPr bwMode="auto">
            <a:xfrm>
              <a:off x="2794" y="2191"/>
              <a:ext cx="289" cy="289"/>
            </a:xfrm>
            <a:prstGeom prst="ellipse">
              <a:avLst/>
            </a:prstGeom>
            <a:solidFill>
              <a:srgbClr val="FFCCFF"/>
            </a:soli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5057" name="Oval 33"/>
            <p:cNvSpPr>
              <a:spLocks noChangeArrowheads="1"/>
            </p:cNvSpPr>
            <p:nvPr/>
          </p:nvSpPr>
          <p:spPr bwMode="auto">
            <a:xfrm>
              <a:off x="2504" y="2191"/>
              <a:ext cx="289" cy="289"/>
            </a:xfrm>
            <a:prstGeom prst="ellipse">
              <a:avLst/>
            </a:prstGeom>
            <a:solidFill>
              <a:srgbClr val="FFCCFF"/>
            </a:soli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5058" name="Oval 34"/>
            <p:cNvSpPr>
              <a:spLocks noChangeArrowheads="1"/>
            </p:cNvSpPr>
            <p:nvPr/>
          </p:nvSpPr>
          <p:spPr bwMode="auto">
            <a:xfrm>
              <a:off x="2213" y="2191"/>
              <a:ext cx="290" cy="289"/>
            </a:xfrm>
            <a:prstGeom prst="ellipse">
              <a:avLst/>
            </a:prstGeom>
            <a:solidFill>
              <a:srgbClr val="FFCCFF"/>
            </a:soli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5059" name="Oval 35"/>
            <p:cNvSpPr>
              <a:spLocks noChangeArrowheads="1"/>
            </p:cNvSpPr>
            <p:nvPr/>
          </p:nvSpPr>
          <p:spPr bwMode="auto">
            <a:xfrm>
              <a:off x="1923" y="2191"/>
              <a:ext cx="290" cy="289"/>
            </a:xfrm>
            <a:prstGeom prst="ellipse">
              <a:avLst/>
            </a:prstGeom>
            <a:solidFill>
              <a:srgbClr val="FFCCFF"/>
            </a:soli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5060" name="Oval 36"/>
            <p:cNvSpPr>
              <a:spLocks noChangeArrowheads="1"/>
            </p:cNvSpPr>
            <p:nvPr/>
          </p:nvSpPr>
          <p:spPr bwMode="auto">
            <a:xfrm>
              <a:off x="1633" y="2191"/>
              <a:ext cx="289" cy="289"/>
            </a:xfrm>
            <a:prstGeom prst="ellipse">
              <a:avLst/>
            </a:prstGeom>
            <a:solidFill>
              <a:srgbClr val="FFCCFF"/>
            </a:solidFill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85094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457200" y="430213"/>
            <a:ext cx="8229600" cy="5695950"/>
          </a:xfrm>
        </p:spPr>
        <p:txBody>
          <a:bodyPr/>
          <a:lstStyle/>
          <a:p>
            <a:pPr marL="0" indent="0">
              <a:spcBef>
                <a:spcPct val="5000"/>
              </a:spcBef>
              <a:buFont typeface="Wingdings" pitchFamily="2" charset="2"/>
              <a:buNone/>
            </a:pPr>
            <a:r>
              <a:rPr lang="th-TH" sz="4000" b="0">
                <a:effectLst/>
              </a:rPr>
              <a:t>เรียงอะตอมในชั้นที่ 2 ของการจัดเรียงแบบ ก บนช่องว่างสามเหลี่ยม การจัดเรียงจะเกิดช่องว่าง (3 มิติ) 2 แบบ</a:t>
            </a:r>
          </a:p>
          <a:p>
            <a:pPr marL="0" indent="0">
              <a:spcBef>
                <a:spcPct val="5000"/>
              </a:spcBef>
            </a:pPr>
            <a:endParaRPr lang="th-TH" sz="4000" b="0"/>
          </a:p>
        </p:txBody>
      </p:sp>
      <p:sp>
        <p:nvSpPr>
          <p:cNvPr id="385107" name="Text Box 83"/>
          <p:cNvSpPr txBox="1">
            <a:spLocks noChangeArrowheads="1"/>
          </p:cNvSpPr>
          <p:nvPr/>
        </p:nvSpPr>
        <p:spPr bwMode="auto">
          <a:xfrm>
            <a:off x="1309688" y="1962857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latin typeface="Arial" pitchFamily="34" charset="0"/>
                <a:cs typeface="Angsana New" pitchFamily="18" charset="-34"/>
              </a:rPr>
              <a:t>A</a:t>
            </a:r>
            <a:endParaRPr lang="th-TH" b="1">
              <a:solidFill>
                <a:srgbClr val="FF00FF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85108" name="Text Box 84"/>
          <p:cNvSpPr txBox="1">
            <a:spLocks noChangeArrowheads="1"/>
          </p:cNvSpPr>
          <p:nvPr/>
        </p:nvSpPr>
        <p:spPr bwMode="auto">
          <a:xfrm>
            <a:off x="5768975" y="2931232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latin typeface="Arial" pitchFamily="34" charset="0"/>
                <a:cs typeface="Angsana New" pitchFamily="18" charset="-34"/>
              </a:rPr>
              <a:t>A</a:t>
            </a:r>
            <a:endParaRPr lang="th-TH" b="1">
              <a:solidFill>
                <a:srgbClr val="FF00FF"/>
              </a:solidFill>
              <a:latin typeface="Arial" pitchFamily="34" charset="0"/>
              <a:cs typeface="Angsana New" pitchFamily="18" charset="-34"/>
            </a:endParaRPr>
          </a:p>
        </p:txBody>
      </p:sp>
      <p:grpSp>
        <p:nvGrpSpPr>
          <p:cNvPr id="385061" name="Group 37"/>
          <p:cNvGrpSpPr>
            <a:grpSpLocks/>
          </p:cNvGrpSpPr>
          <p:nvPr/>
        </p:nvGrpSpPr>
        <p:grpSpPr bwMode="auto">
          <a:xfrm>
            <a:off x="1479550" y="2207332"/>
            <a:ext cx="7062788" cy="1223963"/>
            <a:chOff x="766" y="2799"/>
            <a:chExt cx="4449" cy="771"/>
          </a:xfrm>
        </p:grpSpPr>
        <p:grpSp>
          <p:nvGrpSpPr>
            <p:cNvPr id="385062" name="Group 38"/>
            <p:cNvGrpSpPr>
              <a:grpSpLocks/>
            </p:cNvGrpSpPr>
            <p:nvPr/>
          </p:nvGrpSpPr>
          <p:grpSpPr bwMode="auto">
            <a:xfrm>
              <a:off x="766" y="2799"/>
              <a:ext cx="1874" cy="771"/>
              <a:chOff x="771" y="2795"/>
              <a:chExt cx="1874" cy="771"/>
            </a:xfrm>
          </p:grpSpPr>
          <p:grpSp>
            <p:nvGrpSpPr>
              <p:cNvPr id="385063" name="Group 39"/>
              <p:cNvGrpSpPr>
                <a:grpSpLocks/>
              </p:cNvGrpSpPr>
              <p:nvPr/>
            </p:nvGrpSpPr>
            <p:grpSpPr bwMode="auto">
              <a:xfrm>
                <a:off x="771" y="3151"/>
                <a:ext cx="1655" cy="415"/>
                <a:chOff x="1778" y="1940"/>
                <a:chExt cx="1160" cy="289"/>
              </a:xfrm>
            </p:grpSpPr>
            <p:sp>
              <p:nvSpPr>
                <p:cNvPr id="385064" name="Oval 40"/>
                <p:cNvSpPr>
                  <a:spLocks noChangeArrowheads="1"/>
                </p:cNvSpPr>
                <p:nvPr/>
              </p:nvSpPr>
              <p:spPr bwMode="auto">
                <a:xfrm>
                  <a:off x="2649" y="1940"/>
                  <a:ext cx="289" cy="289"/>
                </a:xfrm>
                <a:prstGeom prst="ellipse">
                  <a:avLst/>
                </a:prstGeom>
                <a:solidFill>
                  <a:srgbClr val="FF9966">
                    <a:alpha val="60001"/>
                  </a:srgbClr>
                </a:solidFill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85065" name="Oval 41"/>
                <p:cNvSpPr>
                  <a:spLocks noChangeArrowheads="1"/>
                </p:cNvSpPr>
                <p:nvPr/>
              </p:nvSpPr>
              <p:spPr bwMode="auto">
                <a:xfrm>
                  <a:off x="2358" y="1940"/>
                  <a:ext cx="290" cy="289"/>
                </a:xfrm>
                <a:prstGeom prst="ellipse">
                  <a:avLst/>
                </a:prstGeom>
                <a:solidFill>
                  <a:srgbClr val="FF9966">
                    <a:alpha val="60001"/>
                  </a:srgbClr>
                </a:solidFill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85066" name="Oval 42"/>
                <p:cNvSpPr>
                  <a:spLocks noChangeArrowheads="1"/>
                </p:cNvSpPr>
                <p:nvPr/>
              </p:nvSpPr>
              <p:spPr bwMode="auto">
                <a:xfrm>
                  <a:off x="2068" y="1940"/>
                  <a:ext cx="290" cy="289"/>
                </a:xfrm>
                <a:prstGeom prst="ellipse">
                  <a:avLst/>
                </a:prstGeom>
                <a:solidFill>
                  <a:srgbClr val="FF9966">
                    <a:alpha val="60001"/>
                  </a:srgbClr>
                </a:solidFill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85067" name="Oval 43"/>
                <p:cNvSpPr>
                  <a:spLocks noChangeArrowheads="1"/>
                </p:cNvSpPr>
                <p:nvPr/>
              </p:nvSpPr>
              <p:spPr bwMode="auto">
                <a:xfrm>
                  <a:off x="1778" y="1940"/>
                  <a:ext cx="289" cy="289"/>
                </a:xfrm>
                <a:prstGeom prst="ellipse">
                  <a:avLst/>
                </a:prstGeom>
                <a:solidFill>
                  <a:srgbClr val="FF9966">
                    <a:alpha val="60001"/>
                  </a:srgbClr>
                </a:solidFill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85068" name="Group 44"/>
              <p:cNvGrpSpPr>
                <a:grpSpLocks/>
              </p:cNvGrpSpPr>
              <p:nvPr/>
            </p:nvGrpSpPr>
            <p:grpSpPr bwMode="auto">
              <a:xfrm>
                <a:off x="990" y="2795"/>
                <a:ext cx="1655" cy="415"/>
                <a:chOff x="1778" y="1940"/>
                <a:chExt cx="1160" cy="289"/>
              </a:xfrm>
            </p:grpSpPr>
            <p:sp>
              <p:nvSpPr>
                <p:cNvPr id="385069" name="Oval 45"/>
                <p:cNvSpPr>
                  <a:spLocks noChangeArrowheads="1"/>
                </p:cNvSpPr>
                <p:nvPr/>
              </p:nvSpPr>
              <p:spPr bwMode="auto">
                <a:xfrm>
                  <a:off x="2649" y="1940"/>
                  <a:ext cx="289" cy="289"/>
                </a:xfrm>
                <a:prstGeom prst="ellipse">
                  <a:avLst/>
                </a:prstGeom>
                <a:solidFill>
                  <a:srgbClr val="FF9966">
                    <a:alpha val="60001"/>
                  </a:srgbClr>
                </a:solidFill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85070" name="Oval 46"/>
                <p:cNvSpPr>
                  <a:spLocks noChangeArrowheads="1"/>
                </p:cNvSpPr>
                <p:nvPr/>
              </p:nvSpPr>
              <p:spPr bwMode="auto">
                <a:xfrm>
                  <a:off x="2358" y="1940"/>
                  <a:ext cx="290" cy="289"/>
                </a:xfrm>
                <a:prstGeom prst="ellipse">
                  <a:avLst/>
                </a:prstGeom>
                <a:solidFill>
                  <a:srgbClr val="FF9966">
                    <a:alpha val="60001"/>
                  </a:srgbClr>
                </a:solidFill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85071" name="Oval 47"/>
                <p:cNvSpPr>
                  <a:spLocks noChangeArrowheads="1"/>
                </p:cNvSpPr>
                <p:nvPr/>
              </p:nvSpPr>
              <p:spPr bwMode="auto">
                <a:xfrm>
                  <a:off x="2068" y="1940"/>
                  <a:ext cx="290" cy="289"/>
                </a:xfrm>
                <a:prstGeom prst="ellipse">
                  <a:avLst/>
                </a:prstGeom>
                <a:solidFill>
                  <a:srgbClr val="FF9966">
                    <a:alpha val="60001"/>
                  </a:srgbClr>
                </a:solidFill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85072" name="Oval 48"/>
                <p:cNvSpPr>
                  <a:spLocks noChangeArrowheads="1"/>
                </p:cNvSpPr>
                <p:nvPr/>
              </p:nvSpPr>
              <p:spPr bwMode="auto">
                <a:xfrm>
                  <a:off x="1778" y="1940"/>
                  <a:ext cx="289" cy="289"/>
                </a:xfrm>
                <a:prstGeom prst="ellipse">
                  <a:avLst/>
                </a:prstGeom>
                <a:solidFill>
                  <a:srgbClr val="FF9966">
                    <a:alpha val="60001"/>
                  </a:srgbClr>
                </a:solidFill>
                <a:ln w="2857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385073" name="Group 49"/>
            <p:cNvGrpSpPr>
              <a:grpSpLocks/>
            </p:cNvGrpSpPr>
            <p:nvPr/>
          </p:nvGrpSpPr>
          <p:grpSpPr bwMode="auto">
            <a:xfrm>
              <a:off x="3560" y="2817"/>
              <a:ext cx="1655" cy="415"/>
              <a:chOff x="1778" y="1940"/>
              <a:chExt cx="1160" cy="289"/>
            </a:xfrm>
          </p:grpSpPr>
          <p:sp>
            <p:nvSpPr>
              <p:cNvPr id="385074" name="Oval 50"/>
              <p:cNvSpPr>
                <a:spLocks noChangeArrowheads="1"/>
              </p:cNvSpPr>
              <p:nvPr/>
            </p:nvSpPr>
            <p:spPr bwMode="auto">
              <a:xfrm>
                <a:off x="2649" y="1940"/>
                <a:ext cx="289" cy="289"/>
              </a:xfrm>
              <a:prstGeom prst="ellipse">
                <a:avLst/>
              </a:prstGeom>
              <a:solidFill>
                <a:srgbClr val="FF9966">
                  <a:alpha val="91000"/>
                </a:srgbClr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75" name="Oval 51"/>
              <p:cNvSpPr>
                <a:spLocks noChangeArrowheads="1"/>
              </p:cNvSpPr>
              <p:nvPr/>
            </p:nvSpPr>
            <p:spPr bwMode="auto">
              <a:xfrm>
                <a:off x="2358" y="1940"/>
                <a:ext cx="290" cy="289"/>
              </a:xfrm>
              <a:prstGeom prst="ellipse">
                <a:avLst/>
              </a:prstGeom>
              <a:solidFill>
                <a:srgbClr val="FF9966">
                  <a:alpha val="94000"/>
                </a:srgbClr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76" name="Oval 52"/>
              <p:cNvSpPr>
                <a:spLocks noChangeArrowheads="1"/>
              </p:cNvSpPr>
              <p:nvPr/>
            </p:nvSpPr>
            <p:spPr bwMode="auto">
              <a:xfrm>
                <a:off x="2068" y="1940"/>
                <a:ext cx="290" cy="289"/>
              </a:xfrm>
              <a:prstGeom prst="ellipse">
                <a:avLst/>
              </a:prstGeom>
              <a:solidFill>
                <a:srgbClr val="FF9966">
                  <a:alpha val="94000"/>
                </a:srgbClr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5077" name="Oval 53"/>
              <p:cNvSpPr>
                <a:spLocks noChangeArrowheads="1"/>
              </p:cNvSpPr>
              <p:nvPr/>
            </p:nvSpPr>
            <p:spPr bwMode="auto">
              <a:xfrm>
                <a:off x="1778" y="1940"/>
                <a:ext cx="289" cy="289"/>
              </a:xfrm>
              <a:prstGeom prst="ellipse">
                <a:avLst/>
              </a:prstGeom>
              <a:solidFill>
                <a:srgbClr val="FF9966">
                  <a:alpha val="94000"/>
                </a:srgbClr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grpSp>
        <p:nvGrpSpPr>
          <p:cNvPr id="385120" name="Group 96"/>
          <p:cNvGrpSpPr>
            <a:grpSpLocks/>
          </p:cNvGrpSpPr>
          <p:nvPr/>
        </p:nvGrpSpPr>
        <p:grpSpPr bwMode="auto">
          <a:xfrm>
            <a:off x="1506538" y="2354970"/>
            <a:ext cx="5045075" cy="1052512"/>
            <a:chOff x="949" y="1621"/>
            <a:chExt cx="3178" cy="663"/>
          </a:xfrm>
        </p:grpSpPr>
        <p:sp>
          <p:nvSpPr>
            <p:cNvPr id="385111" name="Text Box 87"/>
            <p:cNvSpPr txBox="1">
              <a:spLocks noChangeArrowheads="1"/>
            </p:cNvSpPr>
            <p:nvPr/>
          </p:nvSpPr>
          <p:spPr bwMode="auto">
            <a:xfrm>
              <a:off x="949" y="205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990033"/>
                  </a:solidFill>
                  <a:latin typeface="Arial" pitchFamily="34" charset="0"/>
                  <a:cs typeface="Angsana New" pitchFamily="18" charset="-34"/>
                </a:rPr>
                <a:t>B</a:t>
              </a:r>
              <a:endParaRPr lang="th-TH" b="1">
                <a:solidFill>
                  <a:srgbClr val="990033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85113" name="Text Box 89"/>
            <p:cNvSpPr txBox="1">
              <a:spLocks noChangeArrowheads="1"/>
            </p:cNvSpPr>
            <p:nvPr/>
          </p:nvSpPr>
          <p:spPr bwMode="auto">
            <a:xfrm>
              <a:off x="3835" y="1621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990033"/>
                  </a:solidFill>
                  <a:latin typeface="Arial" pitchFamily="34" charset="0"/>
                  <a:cs typeface="Angsana New" pitchFamily="18" charset="-34"/>
                </a:rPr>
                <a:t>B</a:t>
              </a:r>
              <a:endParaRPr lang="th-TH" b="1">
                <a:solidFill>
                  <a:srgbClr val="990033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grpSp>
        <p:nvGrpSpPr>
          <p:cNvPr id="385121" name="Group 97"/>
          <p:cNvGrpSpPr>
            <a:grpSpLocks/>
          </p:cNvGrpSpPr>
          <p:nvPr/>
        </p:nvGrpSpPr>
        <p:grpSpPr bwMode="auto">
          <a:xfrm>
            <a:off x="3455988" y="1454857"/>
            <a:ext cx="3384550" cy="2589213"/>
            <a:chOff x="2177" y="1054"/>
            <a:chExt cx="2132" cy="1631"/>
          </a:xfrm>
        </p:grpSpPr>
        <p:sp>
          <p:nvSpPr>
            <p:cNvPr id="385079" name="Text Box 55"/>
            <p:cNvSpPr txBox="1">
              <a:spLocks noChangeArrowheads="1"/>
            </p:cNvSpPr>
            <p:nvPr/>
          </p:nvSpPr>
          <p:spPr bwMode="auto">
            <a:xfrm>
              <a:off x="2578" y="1054"/>
              <a:ext cx="17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i="1">
                  <a:solidFill>
                    <a:srgbClr val="FFFF00"/>
                  </a:solidFill>
                </a:rPr>
                <a:t>ช่องเตตระฮีดรอล</a:t>
              </a:r>
            </a:p>
          </p:txBody>
        </p:sp>
        <p:sp>
          <p:nvSpPr>
            <p:cNvPr id="385085" name="Text Box 61"/>
            <p:cNvSpPr txBox="1">
              <a:spLocks noChangeArrowheads="1"/>
            </p:cNvSpPr>
            <p:nvPr/>
          </p:nvSpPr>
          <p:spPr bwMode="auto">
            <a:xfrm>
              <a:off x="2399" y="2397"/>
              <a:ext cx="13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i="1">
                  <a:solidFill>
                    <a:srgbClr val="FFFF00"/>
                  </a:solidFill>
                </a:rPr>
                <a:t>ช่องออกตะฮีดรอล</a:t>
              </a:r>
            </a:p>
          </p:txBody>
        </p:sp>
        <p:sp>
          <p:nvSpPr>
            <p:cNvPr id="385099" name="Freeform 75"/>
            <p:cNvSpPr>
              <a:spLocks/>
            </p:cNvSpPr>
            <p:nvPr/>
          </p:nvSpPr>
          <p:spPr bwMode="auto">
            <a:xfrm>
              <a:off x="2191" y="1182"/>
              <a:ext cx="404" cy="546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153" y="0"/>
                </a:cxn>
                <a:cxn ang="0">
                  <a:pos x="0" y="233"/>
                </a:cxn>
              </a:cxnLst>
              <a:rect l="0" t="0" r="r" b="b"/>
              <a:pathLst>
                <a:path w="404" h="233">
                  <a:moveTo>
                    <a:pt x="404" y="0"/>
                  </a:moveTo>
                  <a:lnTo>
                    <a:pt x="153" y="0"/>
                  </a:lnTo>
                  <a:lnTo>
                    <a:pt x="0" y="233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85100" name="Freeform 76"/>
            <p:cNvSpPr>
              <a:spLocks/>
            </p:cNvSpPr>
            <p:nvPr/>
          </p:nvSpPr>
          <p:spPr bwMode="auto">
            <a:xfrm flipV="1">
              <a:off x="2177" y="2007"/>
              <a:ext cx="258" cy="527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153" y="0"/>
                </a:cxn>
                <a:cxn ang="0">
                  <a:pos x="0" y="233"/>
                </a:cxn>
              </a:cxnLst>
              <a:rect l="0" t="0" r="r" b="b"/>
              <a:pathLst>
                <a:path w="404" h="233">
                  <a:moveTo>
                    <a:pt x="404" y="0"/>
                  </a:moveTo>
                  <a:lnTo>
                    <a:pt x="153" y="0"/>
                  </a:lnTo>
                  <a:lnTo>
                    <a:pt x="0" y="233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85125" name="Group 101"/>
          <p:cNvGrpSpPr>
            <a:grpSpLocks/>
          </p:cNvGrpSpPr>
          <p:nvPr/>
        </p:nvGrpSpPr>
        <p:grpSpPr bwMode="auto">
          <a:xfrm>
            <a:off x="541338" y="3988221"/>
            <a:ext cx="3910012" cy="2384425"/>
            <a:chOff x="341" y="2710"/>
            <a:chExt cx="2463" cy="1502"/>
          </a:xfrm>
        </p:grpSpPr>
        <p:sp>
          <p:nvSpPr>
            <p:cNvPr id="385101" name="AutoShape 77"/>
            <p:cNvSpPr>
              <a:spLocks noChangeArrowheads="1"/>
            </p:cNvSpPr>
            <p:nvPr/>
          </p:nvSpPr>
          <p:spPr bwMode="auto">
            <a:xfrm>
              <a:off x="341" y="2710"/>
              <a:ext cx="2463" cy="150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5097" name="Text Box 73"/>
            <p:cNvSpPr txBox="1">
              <a:spLocks noChangeArrowheads="1"/>
            </p:cNvSpPr>
            <p:nvPr/>
          </p:nvSpPr>
          <p:spPr bwMode="auto">
            <a:xfrm>
              <a:off x="356" y="2860"/>
              <a:ext cx="1516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th-TH" sz="3200" b="1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ช่องเททระฮีดรัล</a:t>
              </a:r>
              <a:r>
                <a:rPr lang="th-TH" sz="320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320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Tetrahedral hole)</a:t>
              </a:r>
              <a:r>
                <a:rPr lang="th-TH" sz="280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 เกิดจาก 4 อะตอม มีขนาดใหญ่ขนาดเล็ก</a:t>
              </a:r>
            </a:p>
          </p:txBody>
        </p:sp>
        <p:pic>
          <p:nvPicPr>
            <p:cNvPr id="385122" name="Picture 98" descr="hol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4" y="2860"/>
              <a:ext cx="914" cy="1285"/>
            </a:xfrm>
            <a:prstGeom prst="rect">
              <a:avLst/>
            </a:prstGeom>
            <a:noFill/>
          </p:spPr>
        </p:pic>
        <p:sp>
          <p:nvSpPr>
            <p:cNvPr id="385109" name="Text Box 85"/>
            <p:cNvSpPr txBox="1">
              <a:spLocks noChangeArrowheads="1"/>
            </p:cNvSpPr>
            <p:nvPr/>
          </p:nvSpPr>
          <p:spPr bwMode="auto">
            <a:xfrm>
              <a:off x="2385" y="377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  <a:latin typeface="TH SarabunPSK" pitchFamily="34" charset="-34"/>
                  <a:cs typeface="TH SarabunPSK" pitchFamily="34" charset="-34"/>
                </a:rPr>
                <a:t>A</a:t>
              </a:r>
              <a:endParaRPr lang="th-TH" b="1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5115" name="Text Box 91"/>
            <p:cNvSpPr txBox="1">
              <a:spLocks noChangeArrowheads="1"/>
            </p:cNvSpPr>
            <p:nvPr/>
          </p:nvSpPr>
          <p:spPr bwMode="auto">
            <a:xfrm>
              <a:off x="2251" y="2952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990033"/>
                  </a:solidFill>
                  <a:latin typeface="TH SarabunPSK" pitchFamily="34" charset="-34"/>
                  <a:cs typeface="TH SarabunPSK" pitchFamily="34" charset="-34"/>
                </a:rPr>
                <a:t>B</a:t>
              </a:r>
              <a:endParaRPr lang="th-TH" b="1">
                <a:solidFill>
                  <a:srgbClr val="990033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85124" name="Group 100"/>
          <p:cNvGrpSpPr>
            <a:grpSpLocks/>
          </p:cNvGrpSpPr>
          <p:nvPr/>
        </p:nvGrpSpPr>
        <p:grpSpPr bwMode="auto">
          <a:xfrm>
            <a:off x="4768850" y="3988221"/>
            <a:ext cx="3910013" cy="2406650"/>
            <a:chOff x="3004" y="2710"/>
            <a:chExt cx="2463" cy="1516"/>
          </a:xfrm>
        </p:grpSpPr>
        <p:sp>
          <p:nvSpPr>
            <p:cNvPr id="385102" name="AutoShape 78"/>
            <p:cNvSpPr>
              <a:spLocks noChangeArrowheads="1"/>
            </p:cNvSpPr>
            <p:nvPr/>
          </p:nvSpPr>
          <p:spPr bwMode="auto">
            <a:xfrm>
              <a:off x="3004" y="2710"/>
              <a:ext cx="2463" cy="151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5098" name="Text Box 74"/>
            <p:cNvSpPr txBox="1">
              <a:spLocks noChangeArrowheads="1"/>
            </p:cNvSpPr>
            <p:nvPr/>
          </p:nvSpPr>
          <p:spPr bwMode="auto">
            <a:xfrm>
              <a:off x="3016" y="2870"/>
              <a:ext cx="1549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th-TH" sz="3200" b="1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ช่องออกตะฮีดรัล</a:t>
              </a:r>
              <a:r>
                <a:rPr lang="th-TH" sz="320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en-US" sz="320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Octahedral hole)</a:t>
              </a:r>
              <a:r>
                <a:rPr lang="th-TH" sz="320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br>
                <a:rPr lang="th-TH" sz="320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80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เกิดจาก 6 อะตอม มีขนาดใหญ่</a:t>
              </a:r>
            </a:p>
          </p:txBody>
        </p:sp>
        <p:pic>
          <p:nvPicPr>
            <p:cNvPr id="385123" name="Picture 99" descr="hol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2" y="2856"/>
              <a:ext cx="908" cy="1315"/>
            </a:xfrm>
            <a:prstGeom prst="rect">
              <a:avLst/>
            </a:prstGeom>
            <a:noFill/>
          </p:spPr>
        </p:pic>
        <p:sp>
          <p:nvSpPr>
            <p:cNvPr id="385110" name="Text Box 86"/>
            <p:cNvSpPr txBox="1">
              <a:spLocks noChangeArrowheads="1"/>
            </p:cNvSpPr>
            <p:nvPr/>
          </p:nvSpPr>
          <p:spPr bwMode="auto">
            <a:xfrm>
              <a:off x="4838" y="3791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  <a:latin typeface="TH SarabunPSK" pitchFamily="34" charset="-34"/>
                  <a:cs typeface="TH SarabunPSK" pitchFamily="34" charset="-34"/>
                </a:rPr>
                <a:t>A</a:t>
              </a:r>
              <a:endParaRPr lang="th-TH" b="1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5114" name="Text Box 90"/>
            <p:cNvSpPr txBox="1">
              <a:spLocks noChangeArrowheads="1"/>
            </p:cNvSpPr>
            <p:nvPr/>
          </p:nvSpPr>
          <p:spPr bwMode="auto">
            <a:xfrm>
              <a:off x="5098" y="3051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990033"/>
                  </a:solidFill>
                  <a:latin typeface="TH SarabunPSK" pitchFamily="34" charset="-34"/>
                  <a:cs typeface="TH SarabunPSK" pitchFamily="34" charset="-34"/>
                </a:rPr>
                <a:t>B</a:t>
              </a:r>
              <a:endParaRPr lang="th-TH" b="1">
                <a:solidFill>
                  <a:srgbClr val="990033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4" name="Footer Placeholder 7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DD640-F8E3-4AD8-A56E-7E7ED2B054AE}" type="slidenum">
              <a:rPr lang="en-US"/>
              <a:pPr/>
              <a:t>42</a:t>
            </a:fld>
            <a:endParaRPr lang="th-TH"/>
          </a:p>
        </p:txBody>
      </p:sp>
      <p:sp>
        <p:nvSpPr>
          <p:cNvPr id="419992" name="Rectangle 15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0">
                <a:solidFill>
                  <a:schemeClr val="tx1"/>
                </a:solidFill>
                <a:effectLst/>
              </a:rPr>
              <a:t>เรียงอะตอมในชั้นที่ 3 จะเรียงได้ 2 แบบ</a:t>
            </a:r>
          </a:p>
        </p:txBody>
      </p:sp>
      <p:sp>
        <p:nvSpPr>
          <p:cNvPr id="419993" name="Rectangle 153"/>
          <p:cNvSpPr>
            <a:spLocks noGrp="1" noChangeArrowheads="1"/>
          </p:cNvSpPr>
          <p:nvPr>
            <p:ph type="body" sz="half" idx="1"/>
          </p:nvPr>
        </p:nvSpPr>
        <p:spPr>
          <a:xfrm>
            <a:off x="125413" y="1550988"/>
            <a:ext cx="4589462" cy="4575175"/>
          </a:xfrm>
        </p:spPr>
        <p:txBody>
          <a:bodyPr/>
          <a:lstStyle/>
          <a:p>
            <a:pPr marL="176213" indent="-176213">
              <a:spcBef>
                <a:spcPct val="0"/>
              </a:spcBef>
            </a:pPr>
            <a:r>
              <a:rPr lang="en-US" b="1"/>
              <a:t>Cubic close-packed </a:t>
            </a:r>
            <a:r>
              <a:rPr lang="en-US" b="1" smtClean="0"/>
              <a:t>(</a:t>
            </a:r>
            <a:r>
              <a:rPr lang="en-US" b="1"/>
              <a:t>CCP)</a:t>
            </a:r>
            <a:r>
              <a:rPr lang="en-US" sz="2000"/>
              <a:t/>
            </a:r>
            <a:br>
              <a:rPr lang="en-US" sz="2000"/>
            </a:br>
            <a:r>
              <a:rPr lang="th-TH" sz="3200"/>
              <a:t>การจัดเรียงแบบ </a:t>
            </a:r>
            <a:r>
              <a:rPr lang="en-US" sz="3200"/>
              <a:t>ABCABC…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th-TH" sz="2000"/>
          </a:p>
          <a:p>
            <a:pPr marL="176213" indent="-176213">
              <a:spcBef>
                <a:spcPct val="0"/>
              </a:spcBef>
            </a:pPr>
            <a:endParaRPr lang="th-TH" sz="2000"/>
          </a:p>
          <a:p>
            <a:pPr marL="176213" indent="-176213">
              <a:spcBef>
                <a:spcPct val="0"/>
              </a:spcBef>
            </a:pPr>
            <a:endParaRPr lang="th-TH" sz="2000"/>
          </a:p>
          <a:p>
            <a:pPr marL="176213" indent="-176213">
              <a:spcBef>
                <a:spcPct val="0"/>
              </a:spcBef>
            </a:pPr>
            <a:endParaRPr lang="th-TH" sz="2000"/>
          </a:p>
          <a:p>
            <a:pPr marL="176213" indent="-176213" algn="ctr">
              <a:spcBef>
                <a:spcPct val="0"/>
              </a:spcBef>
              <a:buFont typeface="Wingdings" pitchFamily="2" charset="2"/>
              <a:buNone/>
            </a:pPr>
            <a:endParaRPr lang="th-TH" i="1"/>
          </a:p>
          <a:p>
            <a:pPr marL="176213" indent="-176213" algn="ctr">
              <a:spcBef>
                <a:spcPct val="0"/>
              </a:spcBef>
              <a:buFont typeface="Wingdings" pitchFamily="2" charset="2"/>
              <a:buNone/>
            </a:pPr>
            <a:r>
              <a:rPr lang="th-TH" i="1"/>
              <a:t>ชั้นที่สามวางบนช่อง </a:t>
            </a:r>
            <a:r>
              <a:rPr lang="en-US" i="1"/>
              <a:t>octahedral</a:t>
            </a:r>
            <a:endParaRPr lang="th-TH" i="1"/>
          </a:p>
          <a:p>
            <a:pPr marL="176213" indent="-176213">
              <a:spcBef>
                <a:spcPct val="0"/>
              </a:spcBef>
            </a:pPr>
            <a:endParaRPr lang="th-TH" i="1"/>
          </a:p>
        </p:txBody>
      </p:sp>
      <p:sp>
        <p:nvSpPr>
          <p:cNvPr id="419994" name="Rectangle 154"/>
          <p:cNvSpPr>
            <a:spLocks noGrp="1" noChangeArrowheads="1"/>
          </p:cNvSpPr>
          <p:nvPr>
            <p:ph type="body" sz="half" idx="2"/>
          </p:nvPr>
        </p:nvSpPr>
        <p:spPr>
          <a:xfrm>
            <a:off x="4681538" y="1550988"/>
            <a:ext cx="4479925" cy="4575175"/>
          </a:xfrm>
        </p:spPr>
        <p:txBody>
          <a:bodyPr/>
          <a:lstStyle/>
          <a:p>
            <a:pPr marL="176213" indent="-176213">
              <a:spcBef>
                <a:spcPct val="0"/>
              </a:spcBef>
            </a:pPr>
            <a:r>
              <a:rPr lang="en-US" b="1"/>
              <a:t>Hexagonal Close-packed </a:t>
            </a:r>
            <a:r>
              <a:rPr lang="en-US" b="1" smtClean="0"/>
              <a:t>(</a:t>
            </a:r>
            <a:r>
              <a:rPr lang="en-US" b="1"/>
              <a:t>HCP)</a:t>
            </a:r>
            <a:r>
              <a:rPr lang="en-US"/>
              <a:t/>
            </a:r>
            <a:br>
              <a:rPr lang="en-US"/>
            </a:br>
            <a:r>
              <a:rPr lang="th-TH" sz="3200"/>
              <a:t>การจัดเรียงแบบ </a:t>
            </a:r>
            <a:r>
              <a:rPr lang="en-US" sz="3200"/>
              <a:t>ABABAB…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marL="176213" indent="-176213" algn="ctr">
              <a:spcBef>
                <a:spcPct val="0"/>
              </a:spcBef>
              <a:buFont typeface="Wingdings" pitchFamily="2" charset="2"/>
              <a:buNone/>
            </a:pPr>
            <a:endParaRPr lang="th-TH" i="1"/>
          </a:p>
          <a:p>
            <a:pPr marL="176213" indent="-176213" algn="ctr">
              <a:spcBef>
                <a:spcPct val="0"/>
              </a:spcBef>
              <a:buFont typeface="Wingdings" pitchFamily="2" charset="2"/>
              <a:buNone/>
            </a:pPr>
            <a:r>
              <a:rPr lang="th-TH" i="1"/>
              <a:t>ชั้นที่สามวางบนช่อง </a:t>
            </a:r>
            <a:r>
              <a:rPr lang="en-US" i="1"/>
              <a:t>tetrahedral</a:t>
            </a:r>
            <a:endParaRPr lang="th-TH" i="1"/>
          </a:p>
        </p:txBody>
      </p:sp>
      <p:grpSp>
        <p:nvGrpSpPr>
          <p:cNvPr id="419844" name="Group 4"/>
          <p:cNvGrpSpPr>
            <a:grpSpLocks/>
          </p:cNvGrpSpPr>
          <p:nvPr/>
        </p:nvGrpSpPr>
        <p:grpSpPr bwMode="auto">
          <a:xfrm>
            <a:off x="606425" y="2890520"/>
            <a:ext cx="3533775" cy="1965325"/>
            <a:chOff x="1034" y="2847"/>
            <a:chExt cx="1775" cy="1135"/>
          </a:xfrm>
        </p:grpSpPr>
        <p:grpSp>
          <p:nvGrpSpPr>
            <p:cNvPr id="419845" name="Group 5"/>
            <p:cNvGrpSpPr>
              <a:grpSpLocks noChangeAspect="1"/>
            </p:cNvGrpSpPr>
            <p:nvPr/>
          </p:nvGrpSpPr>
          <p:grpSpPr bwMode="auto">
            <a:xfrm>
              <a:off x="1034" y="2847"/>
              <a:ext cx="1775" cy="412"/>
              <a:chOff x="1633" y="1686"/>
              <a:chExt cx="1450" cy="288"/>
            </a:xfrm>
          </p:grpSpPr>
          <p:sp>
            <p:nvSpPr>
              <p:cNvPr id="419846" name="Oval 6"/>
              <p:cNvSpPr>
                <a:spLocks noChangeAspect="1" noChangeArrowheads="1"/>
              </p:cNvSpPr>
              <p:nvPr/>
            </p:nvSpPr>
            <p:spPr bwMode="auto">
              <a:xfrm>
                <a:off x="1633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47" name="Oval 7"/>
              <p:cNvSpPr>
                <a:spLocks noChangeAspect="1" noChangeArrowheads="1"/>
              </p:cNvSpPr>
              <p:nvPr/>
            </p:nvSpPr>
            <p:spPr bwMode="auto">
              <a:xfrm>
                <a:off x="2213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48" name="Oval 8"/>
              <p:cNvSpPr>
                <a:spLocks noChangeAspect="1" noChangeArrowheads="1"/>
              </p:cNvSpPr>
              <p:nvPr/>
            </p:nvSpPr>
            <p:spPr bwMode="auto">
              <a:xfrm>
                <a:off x="2504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49" name="Oval 9"/>
              <p:cNvSpPr>
                <a:spLocks noChangeAspect="1" noChangeArrowheads="1"/>
              </p:cNvSpPr>
              <p:nvPr/>
            </p:nvSpPr>
            <p:spPr bwMode="auto">
              <a:xfrm>
                <a:off x="2794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50" name="Oval 10"/>
              <p:cNvSpPr>
                <a:spLocks noChangeAspect="1" noChangeArrowheads="1"/>
              </p:cNvSpPr>
              <p:nvPr/>
            </p:nvSpPr>
            <p:spPr bwMode="auto">
              <a:xfrm>
                <a:off x="1924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419851" name="Group 11"/>
            <p:cNvGrpSpPr>
              <a:grpSpLocks noChangeAspect="1"/>
            </p:cNvGrpSpPr>
            <p:nvPr/>
          </p:nvGrpSpPr>
          <p:grpSpPr bwMode="auto">
            <a:xfrm>
              <a:off x="1212" y="3210"/>
              <a:ext cx="1420" cy="413"/>
              <a:chOff x="1778" y="1940"/>
              <a:chExt cx="1160" cy="289"/>
            </a:xfrm>
          </p:grpSpPr>
          <p:sp>
            <p:nvSpPr>
              <p:cNvPr id="419852" name="Oval 12"/>
              <p:cNvSpPr>
                <a:spLocks noChangeAspect="1" noChangeArrowheads="1"/>
              </p:cNvSpPr>
              <p:nvPr/>
            </p:nvSpPr>
            <p:spPr bwMode="auto">
              <a:xfrm>
                <a:off x="2649" y="1940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53" name="Oval 13"/>
              <p:cNvSpPr>
                <a:spLocks noChangeAspect="1" noChangeArrowheads="1"/>
              </p:cNvSpPr>
              <p:nvPr/>
            </p:nvSpPr>
            <p:spPr bwMode="auto">
              <a:xfrm>
                <a:off x="2358" y="1940"/>
                <a:ext cx="290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54" name="Oval 14"/>
              <p:cNvSpPr>
                <a:spLocks noChangeAspect="1" noChangeArrowheads="1"/>
              </p:cNvSpPr>
              <p:nvPr/>
            </p:nvSpPr>
            <p:spPr bwMode="auto">
              <a:xfrm>
                <a:off x="2068" y="1940"/>
                <a:ext cx="290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55" name="Oval 15"/>
              <p:cNvSpPr>
                <a:spLocks noChangeAspect="1" noChangeArrowheads="1"/>
              </p:cNvSpPr>
              <p:nvPr/>
            </p:nvSpPr>
            <p:spPr bwMode="auto">
              <a:xfrm>
                <a:off x="1778" y="1940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419856" name="Group 16"/>
            <p:cNvGrpSpPr>
              <a:grpSpLocks noChangeAspect="1"/>
            </p:cNvGrpSpPr>
            <p:nvPr/>
          </p:nvGrpSpPr>
          <p:grpSpPr bwMode="auto">
            <a:xfrm>
              <a:off x="1034" y="3569"/>
              <a:ext cx="1775" cy="413"/>
              <a:chOff x="1633" y="2191"/>
              <a:chExt cx="1450" cy="289"/>
            </a:xfrm>
          </p:grpSpPr>
          <p:sp>
            <p:nvSpPr>
              <p:cNvPr id="419857" name="Oval 17"/>
              <p:cNvSpPr>
                <a:spLocks noChangeAspect="1" noChangeArrowheads="1"/>
              </p:cNvSpPr>
              <p:nvPr/>
            </p:nvSpPr>
            <p:spPr bwMode="auto">
              <a:xfrm>
                <a:off x="2794" y="2191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58" name="Oval 18"/>
              <p:cNvSpPr>
                <a:spLocks noChangeAspect="1" noChangeArrowheads="1"/>
              </p:cNvSpPr>
              <p:nvPr/>
            </p:nvSpPr>
            <p:spPr bwMode="auto">
              <a:xfrm>
                <a:off x="2504" y="2191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59" name="Oval 19"/>
              <p:cNvSpPr>
                <a:spLocks noChangeAspect="1" noChangeArrowheads="1"/>
              </p:cNvSpPr>
              <p:nvPr/>
            </p:nvSpPr>
            <p:spPr bwMode="auto">
              <a:xfrm>
                <a:off x="2213" y="2191"/>
                <a:ext cx="290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60" name="Oval 20"/>
              <p:cNvSpPr>
                <a:spLocks noChangeAspect="1" noChangeArrowheads="1"/>
              </p:cNvSpPr>
              <p:nvPr/>
            </p:nvSpPr>
            <p:spPr bwMode="auto">
              <a:xfrm>
                <a:off x="1923" y="2191"/>
                <a:ext cx="290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61" name="Oval 21"/>
              <p:cNvSpPr>
                <a:spLocks noChangeAspect="1" noChangeArrowheads="1"/>
              </p:cNvSpPr>
              <p:nvPr/>
            </p:nvSpPr>
            <p:spPr bwMode="auto">
              <a:xfrm>
                <a:off x="1633" y="2191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grpSp>
        <p:nvGrpSpPr>
          <p:cNvPr id="419880" name="Group 40"/>
          <p:cNvGrpSpPr>
            <a:grpSpLocks/>
          </p:cNvGrpSpPr>
          <p:nvPr/>
        </p:nvGrpSpPr>
        <p:grpSpPr bwMode="auto">
          <a:xfrm>
            <a:off x="957263" y="3088958"/>
            <a:ext cx="2827337" cy="1336675"/>
            <a:chOff x="1563" y="2969"/>
            <a:chExt cx="2436" cy="1152"/>
          </a:xfrm>
        </p:grpSpPr>
        <p:grpSp>
          <p:nvGrpSpPr>
            <p:cNvPr id="419869" name="Group 29"/>
            <p:cNvGrpSpPr>
              <a:grpSpLocks noChangeAspect="1"/>
            </p:cNvGrpSpPr>
            <p:nvPr/>
          </p:nvGrpSpPr>
          <p:grpSpPr bwMode="auto">
            <a:xfrm>
              <a:off x="1563" y="2969"/>
              <a:ext cx="2436" cy="616"/>
              <a:chOff x="1778" y="1940"/>
              <a:chExt cx="1160" cy="289"/>
            </a:xfrm>
          </p:grpSpPr>
          <p:sp>
            <p:nvSpPr>
              <p:cNvPr id="419870" name="Oval 30"/>
              <p:cNvSpPr>
                <a:spLocks noChangeAspect="1" noChangeArrowheads="1"/>
              </p:cNvSpPr>
              <p:nvPr/>
            </p:nvSpPr>
            <p:spPr bwMode="auto">
              <a:xfrm>
                <a:off x="2649" y="1940"/>
                <a:ext cx="289" cy="289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71" name="Oval 31"/>
              <p:cNvSpPr>
                <a:spLocks noChangeAspect="1" noChangeArrowheads="1"/>
              </p:cNvSpPr>
              <p:nvPr/>
            </p:nvSpPr>
            <p:spPr bwMode="auto">
              <a:xfrm>
                <a:off x="2358" y="1940"/>
                <a:ext cx="290" cy="289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72" name="Oval 32"/>
              <p:cNvSpPr>
                <a:spLocks noChangeAspect="1" noChangeArrowheads="1"/>
              </p:cNvSpPr>
              <p:nvPr/>
            </p:nvSpPr>
            <p:spPr bwMode="auto">
              <a:xfrm>
                <a:off x="2068" y="1940"/>
                <a:ext cx="290" cy="289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873" name="Oval 33"/>
              <p:cNvSpPr>
                <a:spLocks noChangeAspect="1" noChangeArrowheads="1"/>
              </p:cNvSpPr>
              <p:nvPr/>
            </p:nvSpPr>
            <p:spPr bwMode="auto">
              <a:xfrm>
                <a:off x="1778" y="1940"/>
                <a:ext cx="289" cy="289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419876" name="Oval 36"/>
            <p:cNvSpPr>
              <a:spLocks noChangeAspect="1" noChangeArrowheads="1"/>
            </p:cNvSpPr>
            <p:nvPr/>
          </p:nvSpPr>
          <p:spPr bwMode="auto">
            <a:xfrm>
              <a:off x="3087" y="3505"/>
              <a:ext cx="607" cy="616"/>
            </a:xfrm>
            <a:prstGeom prst="ellipse">
              <a:avLst/>
            </a:prstGeom>
            <a:solidFill>
              <a:srgbClr val="FFFF00">
                <a:alpha val="48000"/>
              </a:srgbClr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877" name="Oval 37"/>
            <p:cNvSpPr>
              <a:spLocks noChangeAspect="1" noChangeArrowheads="1"/>
            </p:cNvSpPr>
            <p:nvPr/>
          </p:nvSpPr>
          <p:spPr bwMode="auto">
            <a:xfrm>
              <a:off x="2476" y="3505"/>
              <a:ext cx="609" cy="616"/>
            </a:xfrm>
            <a:prstGeom prst="ellipse">
              <a:avLst/>
            </a:prstGeom>
            <a:solidFill>
              <a:srgbClr val="FFFF00">
                <a:alpha val="48000"/>
              </a:srgbClr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878" name="Oval 38"/>
            <p:cNvSpPr>
              <a:spLocks noChangeAspect="1" noChangeArrowheads="1"/>
            </p:cNvSpPr>
            <p:nvPr/>
          </p:nvSpPr>
          <p:spPr bwMode="auto">
            <a:xfrm>
              <a:off x="1867" y="3505"/>
              <a:ext cx="609" cy="616"/>
            </a:xfrm>
            <a:prstGeom prst="ellipse">
              <a:avLst/>
            </a:prstGeom>
            <a:solidFill>
              <a:srgbClr val="FFFF00">
                <a:alpha val="48000"/>
              </a:srgbClr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19995" name="Group 155"/>
          <p:cNvGrpSpPr>
            <a:grpSpLocks/>
          </p:cNvGrpSpPr>
          <p:nvPr/>
        </p:nvGrpSpPr>
        <p:grpSpPr bwMode="auto">
          <a:xfrm>
            <a:off x="1301750" y="3303270"/>
            <a:ext cx="2120900" cy="1336675"/>
            <a:chOff x="1263" y="2747"/>
            <a:chExt cx="1336" cy="842"/>
          </a:xfrm>
        </p:grpSpPr>
        <p:sp>
          <p:nvSpPr>
            <p:cNvPr id="419883" name="Oval 43"/>
            <p:cNvSpPr>
              <a:spLocks noChangeAspect="1" noChangeArrowheads="1"/>
            </p:cNvSpPr>
            <p:nvPr/>
          </p:nvSpPr>
          <p:spPr bwMode="auto">
            <a:xfrm>
              <a:off x="2155" y="2747"/>
              <a:ext cx="444" cy="450"/>
            </a:xfrm>
            <a:prstGeom prst="ellipse">
              <a:avLst/>
            </a:prstGeom>
            <a:solidFill>
              <a:srgbClr val="6699FF">
                <a:alpha val="8100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884" name="Oval 44"/>
            <p:cNvSpPr>
              <a:spLocks noChangeAspect="1" noChangeArrowheads="1"/>
            </p:cNvSpPr>
            <p:nvPr/>
          </p:nvSpPr>
          <p:spPr bwMode="auto">
            <a:xfrm>
              <a:off x="1709" y="2747"/>
              <a:ext cx="445" cy="450"/>
            </a:xfrm>
            <a:prstGeom prst="ellipse">
              <a:avLst/>
            </a:prstGeom>
            <a:solidFill>
              <a:srgbClr val="6699FF">
                <a:alpha val="8100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885" name="Oval 45"/>
            <p:cNvSpPr>
              <a:spLocks noChangeAspect="1" noChangeArrowheads="1"/>
            </p:cNvSpPr>
            <p:nvPr/>
          </p:nvSpPr>
          <p:spPr bwMode="auto">
            <a:xfrm>
              <a:off x="1263" y="2747"/>
              <a:ext cx="446" cy="450"/>
            </a:xfrm>
            <a:prstGeom prst="ellipse">
              <a:avLst/>
            </a:prstGeom>
            <a:solidFill>
              <a:srgbClr val="6699FF">
                <a:alpha val="8100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887" name="Oval 47"/>
            <p:cNvSpPr>
              <a:spLocks noChangeAspect="1" noChangeArrowheads="1"/>
            </p:cNvSpPr>
            <p:nvPr/>
          </p:nvSpPr>
          <p:spPr bwMode="auto">
            <a:xfrm>
              <a:off x="1932" y="3139"/>
              <a:ext cx="444" cy="450"/>
            </a:xfrm>
            <a:prstGeom prst="ellipse">
              <a:avLst/>
            </a:prstGeom>
            <a:solidFill>
              <a:srgbClr val="6699FF">
                <a:alpha val="8100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888" name="Oval 48"/>
            <p:cNvSpPr>
              <a:spLocks noChangeAspect="1" noChangeArrowheads="1"/>
            </p:cNvSpPr>
            <p:nvPr/>
          </p:nvSpPr>
          <p:spPr bwMode="auto">
            <a:xfrm>
              <a:off x="1486" y="3139"/>
              <a:ext cx="445" cy="450"/>
            </a:xfrm>
            <a:prstGeom prst="ellipse">
              <a:avLst/>
            </a:prstGeom>
            <a:solidFill>
              <a:srgbClr val="6699FF">
                <a:alpha val="8100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19947" name="Group 107"/>
          <p:cNvGrpSpPr>
            <a:grpSpLocks/>
          </p:cNvGrpSpPr>
          <p:nvPr/>
        </p:nvGrpSpPr>
        <p:grpSpPr bwMode="auto">
          <a:xfrm>
            <a:off x="5068888" y="2922270"/>
            <a:ext cx="3533775" cy="1965325"/>
            <a:chOff x="1034" y="2847"/>
            <a:chExt cx="1775" cy="1135"/>
          </a:xfrm>
        </p:grpSpPr>
        <p:grpSp>
          <p:nvGrpSpPr>
            <p:cNvPr id="419948" name="Group 108"/>
            <p:cNvGrpSpPr>
              <a:grpSpLocks noChangeAspect="1"/>
            </p:cNvGrpSpPr>
            <p:nvPr/>
          </p:nvGrpSpPr>
          <p:grpSpPr bwMode="auto">
            <a:xfrm>
              <a:off x="1034" y="2847"/>
              <a:ext cx="1775" cy="412"/>
              <a:chOff x="1633" y="1686"/>
              <a:chExt cx="1450" cy="288"/>
            </a:xfrm>
          </p:grpSpPr>
          <p:sp>
            <p:nvSpPr>
              <p:cNvPr id="419949" name="Oval 109"/>
              <p:cNvSpPr>
                <a:spLocks noChangeAspect="1" noChangeArrowheads="1"/>
              </p:cNvSpPr>
              <p:nvPr/>
            </p:nvSpPr>
            <p:spPr bwMode="auto">
              <a:xfrm>
                <a:off x="1633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50" name="Oval 110"/>
              <p:cNvSpPr>
                <a:spLocks noChangeAspect="1" noChangeArrowheads="1"/>
              </p:cNvSpPr>
              <p:nvPr/>
            </p:nvSpPr>
            <p:spPr bwMode="auto">
              <a:xfrm>
                <a:off x="2213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51" name="Oval 111"/>
              <p:cNvSpPr>
                <a:spLocks noChangeAspect="1" noChangeArrowheads="1"/>
              </p:cNvSpPr>
              <p:nvPr/>
            </p:nvSpPr>
            <p:spPr bwMode="auto">
              <a:xfrm>
                <a:off x="2504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52" name="Oval 112"/>
              <p:cNvSpPr>
                <a:spLocks noChangeAspect="1" noChangeArrowheads="1"/>
              </p:cNvSpPr>
              <p:nvPr/>
            </p:nvSpPr>
            <p:spPr bwMode="auto">
              <a:xfrm>
                <a:off x="2794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53" name="Oval 113"/>
              <p:cNvSpPr>
                <a:spLocks noChangeAspect="1" noChangeArrowheads="1"/>
              </p:cNvSpPr>
              <p:nvPr/>
            </p:nvSpPr>
            <p:spPr bwMode="auto">
              <a:xfrm>
                <a:off x="1924" y="1686"/>
                <a:ext cx="289" cy="288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419954" name="Group 114"/>
            <p:cNvGrpSpPr>
              <a:grpSpLocks noChangeAspect="1"/>
            </p:cNvGrpSpPr>
            <p:nvPr/>
          </p:nvGrpSpPr>
          <p:grpSpPr bwMode="auto">
            <a:xfrm>
              <a:off x="1212" y="3210"/>
              <a:ext cx="1420" cy="413"/>
              <a:chOff x="1778" y="1940"/>
              <a:chExt cx="1160" cy="289"/>
            </a:xfrm>
          </p:grpSpPr>
          <p:sp>
            <p:nvSpPr>
              <p:cNvPr id="419955" name="Oval 115"/>
              <p:cNvSpPr>
                <a:spLocks noChangeAspect="1" noChangeArrowheads="1"/>
              </p:cNvSpPr>
              <p:nvPr/>
            </p:nvSpPr>
            <p:spPr bwMode="auto">
              <a:xfrm>
                <a:off x="2649" y="1940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56" name="Oval 116"/>
              <p:cNvSpPr>
                <a:spLocks noChangeAspect="1" noChangeArrowheads="1"/>
              </p:cNvSpPr>
              <p:nvPr/>
            </p:nvSpPr>
            <p:spPr bwMode="auto">
              <a:xfrm>
                <a:off x="2358" y="1940"/>
                <a:ext cx="290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57" name="Oval 117"/>
              <p:cNvSpPr>
                <a:spLocks noChangeAspect="1" noChangeArrowheads="1"/>
              </p:cNvSpPr>
              <p:nvPr/>
            </p:nvSpPr>
            <p:spPr bwMode="auto">
              <a:xfrm>
                <a:off x="2068" y="1940"/>
                <a:ext cx="290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58" name="Oval 118"/>
              <p:cNvSpPr>
                <a:spLocks noChangeAspect="1" noChangeArrowheads="1"/>
              </p:cNvSpPr>
              <p:nvPr/>
            </p:nvSpPr>
            <p:spPr bwMode="auto">
              <a:xfrm>
                <a:off x="1778" y="1940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419959" name="Group 119"/>
            <p:cNvGrpSpPr>
              <a:grpSpLocks noChangeAspect="1"/>
            </p:cNvGrpSpPr>
            <p:nvPr/>
          </p:nvGrpSpPr>
          <p:grpSpPr bwMode="auto">
            <a:xfrm>
              <a:off x="1034" y="3569"/>
              <a:ext cx="1775" cy="413"/>
              <a:chOff x="1633" y="2191"/>
              <a:chExt cx="1450" cy="289"/>
            </a:xfrm>
          </p:grpSpPr>
          <p:sp>
            <p:nvSpPr>
              <p:cNvPr id="419960" name="Oval 120"/>
              <p:cNvSpPr>
                <a:spLocks noChangeAspect="1" noChangeArrowheads="1"/>
              </p:cNvSpPr>
              <p:nvPr/>
            </p:nvSpPr>
            <p:spPr bwMode="auto">
              <a:xfrm>
                <a:off x="2794" y="2191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61" name="Oval 121"/>
              <p:cNvSpPr>
                <a:spLocks noChangeAspect="1" noChangeArrowheads="1"/>
              </p:cNvSpPr>
              <p:nvPr/>
            </p:nvSpPr>
            <p:spPr bwMode="auto">
              <a:xfrm>
                <a:off x="2504" y="2191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62" name="Oval 122"/>
              <p:cNvSpPr>
                <a:spLocks noChangeAspect="1" noChangeArrowheads="1"/>
              </p:cNvSpPr>
              <p:nvPr/>
            </p:nvSpPr>
            <p:spPr bwMode="auto">
              <a:xfrm>
                <a:off x="2213" y="2191"/>
                <a:ext cx="290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63" name="Oval 123"/>
              <p:cNvSpPr>
                <a:spLocks noChangeAspect="1" noChangeArrowheads="1"/>
              </p:cNvSpPr>
              <p:nvPr/>
            </p:nvSpPr>
            <p:spPr bwMode="auto">
              <a:xfrm>
                <a:off x="1923" y="2191"/>
                <a:ext cx="290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64" name="Oval 124"/>
              <p:cNvSpPr>
                <a:spLocks noChangeAspect="1" noChangeArrowheads="1"/>
              </p:cNvSpPr>
              <p:nvPr/>
            </p:nvSpPr>
            <p:spPr bwMode="auto">
              <a:xfrm>
                <a:off x="1633" y="2191"/>
                <a:ext cx="289" cy="289"/>
              </a:xfrm>
              <a:prstGeom prst="ellipse">
                <a:avLst/>
              </a:prstGeom>
              <a:solidFill>
                <a:srgbClr val="FF66FF"/>
              </a:solidFill>
              <a:ln w="38100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grpSp>
        <p:nvGrpSpPr>
          <p:cNvPr id="419965" name="Group 125"/>
          <p:cNvGrpSpPr>
            <a:grpSpLocks/>
          </p:cNvGrpSpPr>
          <p:nvPr/>
        </p:nvGrpSpPr>
        <p:grpSpPr bwMode="auto">
          <a:xfrm>
            <a:off x="5419725" y="3130233"/>
            <a:ext cx="2827338" cy="1336675"/>
            <a:chOff x="1563" y="2969"/>
            <a:chExt cx="2436" cy="1152"/>
          </a:xfrm>
        </p:grpSpPr>
        <p:grpSp>
          <p:nvGrpSpPr>
            <p:cNvPr id="419966" name="Group 126"/>
            <p:cNvGrpSpPr>
              <a:grpSpLocks noChangeAspect="1"/>
            </p:cNvGrpSpPr>
            <p:nvPr/>
          </p:nvGrpSpPr>
          <p:grpSpPr bwMode="auto">
            <a:xfrm>
              <a:off x="1563" y="2969"/>
              <a:ext cx="2436" cy="616"/>
              <a:chOff x="1778" y="1940"/>
              <a:chExt cx="1160" cy="289"/>
            </a:xfrm>
          </p:grpSpPr>
          <p:sp>
            <p:nvSpPr>
              <p:cNvPr id="419967" name="Oval 127"/>
              <p:cNvSpPr>
                <a:spLocks noChangeAspect="1" noChangeArrowheads="1"/>
              </p:cNvSpPr>
              <p:nvPr/>
            </p:nvSpPr>
            <p:spPr bwMode="auto">
              <a:xfrm>
                <a:off x="2649" y="1940"/>
                <a:ext cx="289" cy="289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68" name="Oval 128"/>
              <p:cNvSpPr>
                <a:spLocks noChangeAspect="1" noChangeArrowheads="1"/>
              </p:cNvSpPr>
              <p:nvPr/>
            </p:nvSpPr>
            <p:spPr bwMode="auto">
              <a:xfrm>
                <a:off x="2358" y="1940"/>
                <a:ext cx="290" cy="289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69" name="Oval 129"/>
              <p:cNvSpPr>
                <a:spLocks noChangeAspect="1" noChangeArrowheads="1"/>
              </p:cNvSpPr>
              <p:nvPr/>
            </p:nvSpPr>
            <p:spPr bwMode="auto">
              <a:xfrm>
                <a:off x="2068" y="1940"/>
                <a:ext cx="290" cy="289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70" name="Oval 130"/>
              <p:cNvSpPr>
                <a:spLocks noChangeAspect="1" noChangeArrowheads="1"/>
              </p:cNvSpPr>
              <p:nvPr/>
            </p:nvSpPr>
            <p:spPr bwMode="auto">
              <a:xfrm>
                <a:off x="1778" y="1940"/>
                <a:ext cx="289" cy="289"/>
              </a:xfrm>
              <a:prstGeom prst="ellipse">
                <a:avLst/>
              </a:prstGeom>
              <a:solidFill>
                <a:srgbClr val="FFFF00">
                  <a:alpha val="48000"/>
                </a:srgbClr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419971" name="Oval 131"/>
            <p:cNvSpPr>
              <a:spLocks noChangeAspect="1" noChangeArrowheads="1"/>
            </p:cNvSpPr>
            <p:nvPr/>
          </p:nvSpPr>
          <p:spPr bwMode="auto">
            <a:xfrm>
              <a:off x="3087" y="3505"/>
              <a:ext cx="607" cy="616"/>
            </a:xfrm>
            <a:prstGeom prst="ellipse">
              <a:avLst/>
            </a:prstGeom>
            <a:solidFill>
              <a:srgbClr val="FFFF00">
                <a:alpha val="48000"/>
              </a:srgbClr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972" name="Oval 132"/>
            <p:cNvSpPr>
              <a:spLocks noChangeAspect="1" noChangeArrowheads="1"/>
            </p:cNvSpPr>
            <p:nvPr/>
          </p:nvSpPr>
          <p:spPr bwMode="auto">
            <a:xfrm>
              <a:off x="2476" y="3505"/>
              <a:ext cx="609" cy="616"/>
            </a:xfrm>
            <a:prstGeom prst="ellipse">
              <a:avLst/>
            </a:prstGeom>
            <a:solidFill>
              <a:srgbClr val="FFFF00">
                <a:alpha val="48000"/>
              </a:srgbClr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973" name="Oval 133"/>
            <p:cNvSpPr>
              <a:spLocks noChangeAspect="1" noChangeArrowheads="1"/>
            </p:cNvSpPr>
            <p:nvPr/>
          </p:nvSpPr>
          <p:spPr bwMode="auto">
            <a:xfrm>
              <a:off x="1867" y="3505"/>
              <a:ext cx="609" cy="616"/>
            </a:xfrm>
            <a:prstGeom prst="ellipse">
              <a:avLst/>
            </a:prstGeom>
            <a:solidFill>
              <a:srgbClr val="FFFF00">
                <a:alpha val="48000"/>
              </a:srgbClr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19996" name="Group 156"/>
          <p:cNvGrpSpPr>
            <a:grpSpLocks/>
          </p:cNvGrpSpPr>
          <p:nvPr/>
        </p:nvGrpSpPr>
        <p:grpSpPr bwMode="auto">
          <a:xfrm>
            <a:off x="5783263" y="2920683"/>
            <a:ext cx="2120900" cy="1336675"/>
            <a:chOff x="1263" y="2747"/>
            <a:chExt cx="1336" cy="842"/>
          </a:xfrm>
        </p:grpSpPr>
        <p:sp>
          <p:nvSpPr>
            <p:cNvPr id="419997" name="Oval 157"/>
            <p:cNvSpPr>
              <a:spLocks noChangeAspect="1" noChangeArrowheads="1"/>
            </p:cNvSpPr>
            <p:nvPr/>
          </p:nvSpPr>
          <p:spPr bwMode="auto">
            <a:xfrm>
              <a:off x="2155" y="2747"/>
              <a:ext cx="444" cy="450"/>
            </a:xfrm>
            <a:prstGeom prst="ellipse">
              <a:avLst/>
            </a:prstGeom>
            <a:solidFill>
              <a:srgbClr val="FF66CC">
                <a:alpha val="64000"/>
              </a:srgbClr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998" name="Oval 158"/>
            <p:cNvSpPr>
              <a:spLocks noChangeAspect="1" noChangeArrowheads="1"/>
            </p:cNvSpPr>
            <p:nvPr/>
          </p:nvSpPr>
          <p:spPr bwMode="auto">
            <a:xfrm>
              <a:off x="1709" y="2747"/>
              <a:ext cx="445" cy="450"/>
            </a:xfrm>
            <a:prstGeom prst="ellipse">
              <a:avLst/>
            </a:prstGeom>
            <a:solidFill>
              <a:srgbClr val="FF66CC">
                <a:alpha val="64000"/>
              </a:srgbClr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9999" name="Oval 159"/>
            <p:cNvSpPr>
              <a:spLocks noChangeAspect="1" noChangeArrowheads="1"/>
            </p:cNvSpPr>
            <p:nvPr/>
          </p:nvSpPr>
          <p:spPr bwMode="auto">
            <a:xfrm>
              <a:off x="1263" y="2747"/>
              <a:ext cx="446" cy="450"/>
            </a:xfrm>
            <a:prstGeom prst="ellipse">
              <a:avLst/>
            </a:prstGeom>
            <a:solidFill>
              <a:srgbClr val="FF66CC">
                <a:alpha val="64000"/>
              </a:srgbClr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00" name="Oval 160"/>
            <p:cNvSpPr>
              <a:spLocks noChangeAspect="1" noChangeArrowheads="1"/>
            </p:cNvSpPr>
            <p:nvPr/>
          </p:nvSpPr>
          <p:spPr bwMode="auto">
            <a:xfrm>
              <a:off x="1932" y="3139"/>
              <a:ext cx="444" cy="450"/>
            </a:xfrm>
            <a:prstGeom prst="ellipse">
              <a:avLst/>
            </a:prstGeom>
            <a:solidFill>
              <a:srgbClr val="FF66CC">
                <a:alpha val="64000"/>
              </a:srgbClr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01" name="Oval 161"/>
            <p:cNvSpPr>
              <a:spLocks noChangeAspect="1" noChangeArrowheads="1"/>
            </p:cNvSpPr>
            <p:nvPr/>
          </p:nvSpPr>
          <p:spPr bwMode="auto">
            <a:xfrm>
              <a:off x="1486" y="3139"/>
              <a:ext cx="445" cy="450"/>
            </a:xfrm>
            <a:prstGeom prst="ellipse">
              <a:avLst/>
            </a:prstGeom>
            <a:solidFill>
              <a:srgbClr val="FF66CC">
                <a:alpha val="64000"/>
              </a:srgbClr>
            </a:solidFill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20002" name="AutoShape 162"/>
          <p:cNvSpPr>
            <a:spLocks noChangeArrowheads="1"/>
          </p:cNvSpPr>
          <p:nvPr/>
        </p:nvSpPr>
        <p:spPr bwMode="auto">
          <a:xfrm>
            <a:off x="131763" y="1443038"/>
            <a:ext cx="4352925" cy="4649787"/>
          </a:xfrm>
          <a:prstGeom prst="roundRect">
            <a:avLst>
              <a:gd name="adj" fmla="val 565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0003" name="AutoShape 163"/>
          <p:cNvSpPr>
            <a:spLocks noChangeArrowheads="1"/>
          </p:cNvSpPr>
          <p:nvPr/>
        </p:nvSpPr>
        <p:spPr bwMode="auto">
          <a:xfrm>
            <a:off x="4737100" y="1441450"/>
            <a:ext cx="4230688" cy="4649788"/>
          </a:xfrm>
          <a:prstGeom prst="roundRect">
            <a:avLst>
              <a:gd name="adj" fmla="val 565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04E6E-1054-489C-8FE8-398E1930B287}" type="slidenum">
              <a:rPr lang="en-US"/>
              <a:pPr/>
              <a:t>43</a:t>
            </a:fld>
            <a:endParaRPr lang="th-TH"/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441325" y="1079500"/>
            <a:ext cx="8033935" cy="51498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242692" name="Picture 4" descr="ABCA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1465263"/>
            <a:ext cx="7620000" cy="4733925"/>
          </a:xfrm>
          <a:prstGeom prst="rect">
            <a:avLst/>
          </a:prstGeom>
          <a:noFill/>
        </p:spPr>
      </p:pic>
      <p:sp>
        <p:nvSpPr>
          <p:cNvPr id="2426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โครงสร้างการบรรจุแบบชิด</a:t>
            </a:r>
            <a:r>
              <a:rPr lang="th-TH" sz="600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ที่สุด</a:t>
            </a:r>
            <a:endParaRPr lang="th-TH" sz="600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743200" y="1606550"/>
            <a:ext cx="376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2"/>
                </a:solidFill>
                <a:latin typeface="Arial" pitchFamily="34" charset="0"/>
                <a:cs typeface="Angsana New" pitchFamily="18" charset="-34"/>
              </a:rPr>
              <a:t>Hexagonal close-packed (HCP)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3186113" y="5580063"/>
            <a:ext cx="334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2"/>
                </a:solidFill>
                <a:latin typeface="Arial" pitchFamily="34" charset="0"/>
                <a:cs typeface="Angsana New" pitchFamily="18" charset="-34"/>
              </a:rPr>
              <a:t>Cubic close-packed (CCP) </a:t>
            </a:r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E914F0-C5A1-4D1C-B9E3-02141D41309C}" type="slidenum">
              <a:rPr lang="en-US"/>
              <a:pPr/>
              <a:t>44</a:t>
            </a:fld>
            <a:endParaRPr lang="th-TH"/>
          </a:p>
        </p:txBody>
      </p:sp>
      <p:sp>
        <p:nvSpPr>
          <p:cNvPr id="1617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การจัดเรียงอะตอมแบบชิดที่สุด</a:t>
            </a:r>
          </a:p>
        </p:txBody>
      </p:sp>
      <p:pic>
        <p:nvPicPr>
          <p:cNvPr id="161796" name="Picture 4" descr="h12_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0627" y="1065214"/>
            <a:ext cx="7765576" cy="5282442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B9C3C-0964-4633-BCB8-B68C7BD66285}" type="slidenum">
              <a:rPr lang="en-US"/>
              <a:pPr/>
              <a:t>45</a:t>
            </a:fld>
            <a:endParaRPr lang="th-T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762000"/>
            <a:ext cx="8915400" cy="53641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4000" b="1" i="1">
                <a:solidFill>
                  <a:srgbClr val="FFFF00"/>
                </a:solidFill>
              </a:rPr>
              <a:t>ในโครงสร้างการบรรจุชิดที่สุด</a:t>
            </a:r>
            <a:r>
              <a:rPr lang="en-US" sz="4000" b="1" i="1"/>
              <a:t>  </a:t>
            </a:r>
            <a:endParaRPr lang="en-US" sz="4000" b="1"/>
          </a:p>
          <a:p>
            <a:pPr marL="869950" lvl="1" indent="-412750">
              <a:spcBef>
                <a:spcPct val="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600" b="1">
                <a:solidFill>
                  <a:srgbClr val="66FF33"/>
                </a:solidFill>
              </a:rPr>
              <a:t>จำนวนช่องเตตระฮีดรัล   =  สองเท่าของจำนวน</a:t>
            </a:r>
            <a:r>
              <a:rPr lang="th-TH" sz="3600" b="1">
                <a:solidFill>
                  <a:srgbClr val="66FF33"/>
                </a:solidFill>
              </a:rPr>
              <a:t>อะตอม</a:t>
            </a:r>
            <a:endParaRPr lang="en-US" sz="3600" b="1">
              <a:solidFill>
                <a:srgbClr val="66FF33"/>
              </a:solidFill>
            </a:endParaRPr>
          </a:p>
          <a:p>
            <a:pPr marL="869950" lvl="1" indent="-412750">
              <a:spcBef>
                <a:spcPct val="5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600" b="1">
                <a:solidFill>
                  <a:srgbClr val="66FF33"/>
                </a:solidFill>
              </a:rPr>
              <a:t>จำนวนช่องออกตะฮีดรัล   =  จำนวน</a:t>
            </a:r>
            <a:r>
              <a:rPr lang="th-TH" sz="3600" b="1">
                <a:solidFill>
                  <a:srgbClr val="66FF33"/>
                </a:solidFill>
              </a:rPr>
              <a:t>อะตอม</a:t>
            </a:r>
            <a:endParaRPr lang="en-US" sz="3600" b="1">
              <a:solidFill>
                <a:srgbClr val="66FF33"/>
              </a:solidFill>
              <a:sym typeface="Wingdings" pitchFamily="2" charset="2"/>
            </a:endParaRPr>
          </a:p>
          <a:p>
            <a:pPr>
              <a:buClr>
                <a:srgbClr val="FF66CC"/>
              </a:buClr>
              <a:buFont typeface="Wingdings" pitchFamily="2" charset="2"/>
              <a:buChar char="Ü"/>
            </a:pPr>
            <a:r>
              <a:rPr lang="th-TH" sz="4000" b="1"/>
              <a:t>ถ้าอะตอม </a:t>
            </a:r>
            <a:r>
              <a:rPr lang="en-US" sz="4000" b="1"/>
              <a:t>A </a:t>
            </a:r>
            <a:r>
              <a:rPr lang="th-TH" sz="4000" b="1"/>
              <a:t>มี</a:t>
            </a:r>
            <a:r>
              <a:rPr lang="en-US" sz="4000" b="1"/>
              <a:t>โครงสร้างการบรรจุชิดที่สุด</a:t>
            </a:r>
          </a:p>
          <a:p>
            <a:pPr marL="869950" lvl="1" indent="-412750">
              <a:buClr>
                <a:srgbClr val="FFFF66"/>
              </a:buClr>
              <a:buSzPct val="55000"/>
              <a:buFont typeface="Wingdings" pitchFamily="2" charset="2"/>
              <a:buChar char="Ë"/>
            </a:pPr>
            <a:r>
              <a:rPr lang="th-TH" sz="3600" b="1"/>
              <a:t>หาก</a:t>
            </a:r>
            <a:r>
              <a:rPr lang="en-US" sz="3600" b="1"/>
              <a:t>ช่องเตตระฮีดรัลทุกช่องบรรจุด้วย</a:t>
            </a:r>
            <a:r>
              <a:rPr lang="th-TH" sz="3600" b="1"/>
              <a:t>อะตอม</a:t>
            </a:r>
            <a:r>
              <a:rPr lang="en-US" sz="3600" b="1"/>
              <a:t> X </a:t>
            </a:r>
            <a:br>
              <a:rPr lang="en-US" sz="3600" b="1"/>
            </a:br>
            <a:r>
              <a:rPr lang="en-US" sz="3600" b="1"/>
              <a:t>สูตรโมเลกุลคือ  </a:t>
            </a:r>
            <a:r>
              <a:rPr lang="en-US" sz="3200" b="1">
                <a:solidFill>
                  <a:schemeClr val="hlink"/>
                </a:solidFill>
              </a:rPr>
              <a:t>AX</a:t>
            </a:r>
            <a:r>
              <a:rPr lang="en-US" sz="3200" b="1" baseline="-25000">
                <a:solidFill>
                  <a:schemeClr val="hlink"/>
                </a:solidFill>
              </a:rPr>
              <a:t>2</a:t>
            </a:r>
            <a:endParaRPr lang="en-US" sz="3200" b="1" baseline="-25000">
              <a:solidFill>
                <a:schemeClr val="hlink"/>
              </a:solidFill>
              <a:sym typeface="Wingdings" pitchFamily="2" charset="2"/>
            </a:endParaRPr>
          </a:p>
          <a:p>
            <a:pPr marL="869950" lvl="1" indent="-412750">
              <a:buClr>
                <a:srgbClr val="FFFF66"/>
              </a:buClr>
              <a:buSzPct val="55000"/>
              <a:buFont typeface="Wingdings" pitchFamily="2" charset="2"/>
              <a:buChar char="Ë"/>
            </a:pPr>
            <a:r>
              <a:rPr lang="th-TH" sz="3600" b="1">
                <a:sym typeface="Wingdings" pitchFamily="2" charset="2"/>
              </a:rPr>
              <a:t>หาก</a:t>
            </a:r>
            <a:r>
              <a:rPr lang="en-US" sz="3600" b="1"/>
              <a:t>ช่องออกตะฮีดรัลทุกช่องบรรจุด้วย</a:t>
            </a:r>
            <a:r>
              <a:rPr lang="th-TH" sz="3600" b="1"/>
              <a:t>อะตอม</a:t>
            </a:r>
            <a:r>
              <a:rPr lang="en-US" sz="3600" b="1"/>
              <a:t> X </a:t>
            </a:r>
            <a:br>
              <a:rPr lang="en-US" sz="3600" b="1"/>
            </a:br>
            <a:r>
              <a:rPr lang="en-US" sz="3600" b="1"/>
              <a:t>สูตรโมเลกุลคือ </a:t>
            </a:r>
            <a:r>
              <a:rPr lang="en-US" sz="3200" b="1">
                <a:solidFill>
                  <a:schemeClr val="hlink"/>
                </a:solidFill>
              </a:rPr>
              <a:t>AX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FB6648-1D66-476B-8B62-FA0C60D7ACD0}" type="slidenum">
              <a:rPr lang="en-US"/>
              <a:pPr/>
              <a:t>46</a:t>
            </a:fld>
            <a:endParaRPr lang="th-TH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FFFF00"/>
                </a:solidFill>
                <a:latin typeface="Angsana New" pitchFamily="18" charset="-34"/>
              </a:rPr>
              <a:t>โครงสร้างผลึกสามัญ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146175"/>
            <a:ext cx="8685212" cy="53070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4800" b="1">
                <a:solidFill>
                  <a:srgbClr val="66FF33"/>
                </a:solidFill>
              </a:rPr>
              <a:t>1. โครงสร้างโซเดียมคลอไรด์ (rock-salt)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rgbClr val="00CC00"/>
              </a:buClr>
            </a:pPr>
            <a:r>
              <a:rPr lang="en-US" sz="3600" b="1"/>
              <a:t>แอนไอออนมีขนาดใหญ่กว่าแคตไอออน 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FF0066"/>
              </a:buClr>
              <a:buFont typeface="Wingdings" pitchFamily="2" charset="2"/>
              <a:buChar char="«"/>
            </a:pPr>
            <a:r>
              <a:rPr lang="en-US" sz="3200" b="1"/>
              <a:t>แอนไอออนเป็นโครง FCC  (เนื่องจากมีขนาดใหญ่กว่า)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FF0066"/>
              </a:buClr>
              <a:buFont typeface="Wingdings" pitchFamily="2" charset="2"/>
              <a:buChar char="«"/>
            </a:pPr>
            <a:r>
              <a:rPr lang="en-US" sz="3200" b="1"/>
              <a:t>แคตไอออนอยู่ตามช่อง octahedral เต็ม 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FF0066"/>
              </a:buClr>
              <a:buFont typeface="Wingdings" pitchFamily="2" charset="2"/>
              <a:buChar char="«"/>
            </a:pPr>
            <a:r>
              <a:rPr lang="en-US" sz="3200" b="1"/>
              <a:t>มีสูตรเป็น AX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rgbClr val="00CC00"/>
              </a:buClr>
            </a:pPr>
            <a:r>
              <a:rPr lang="en-US" sz="3600" b="1"/>
              <a:t>coordination number = 6 : 6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CC00"/>
              </a:buClr>
              <a:buSzPct val="75000"/>
            </a:pPr>
            <a:r>
              <a:rPr lang="en-US" sz="3600" b="1"/>
              <a:t>โครงสร้าง close-packed แบบ ccp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rgbClr val="00CC00"/>
              </a:buClr>
            </a:pPr>
            <a:r>
              <a:rPr lang="en-US" sz="3600" b="1"/>
              <a:t>สารประกอบ เช่น อัลคาไลเฮไลด์  </a:t>
            </a:r>
            <a:r>
              <a:rPr lang="en-US" sz="3600" b="1">
                <a:sym typeface="Symbol" pitchFamily="18" charset="2"/>
              </a:rPr>
              <a:t>(</a:t>
            </a:r>
            <a:r>
              <a:rPr lang="en-US" sz="3600" b="1"/>
              <a:t>KCl , KBr) ออกไซด์ &amp; ซัลไฟด์ของ (Mg, Ca) อื่นๆ เช่น AgCl, NH</a:t>
            </a:r>
            <a:r>
              <a:rPr lang="en-US" sz="3600" b="1" baseline="-25000"/>
              <a:t>4</a:t>
            </a:r>
            <a:r>
              <a:rPr lang="en-US" sz="3600" b="1"/>
              <a:t>I, MnS, NiI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50130" y="3360717"/>
            <a:ext cx="3823853" cy="570016"/>
            <a:chOff x="4750130" y="3360717"/>
            <a:chExt cx="3823853" cy="570016"/>
          </a:xfrm>
        </p:grpSpPr>
        <p:sp>
          <p:nvSpPr>
            <p:cNvPr id="6" name="TextBox 5"/>
            <p:cNvSpPr txBox="1"/>
            <p:nvPr/>
          </p:nvSpPr>
          <p:spPr>
            <a:xfrm>
              <a:off x="4750130" y="3360717"/>
              <a:ext cx="3823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จำนวนแอนไอออนที่ล้อมรอบแคตไอออน</a:t>
              </a:r>
              <a:endParaRPr lang="th-TH" sz="2400">
                <a:solidFill>
                  <a:schemeClr val="bg1">
                    <a:lumMod val="20000"/>
                    <a:lumOff val="8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797631" y="3681351"/>
              <a:ext cx="190005" cy="249382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4F0B38-4341-487F-9D97-EF0FB08FC619}" type="slidenum">
              <a:rPr lang="en-US"/>
              <a:pPr/>
              <a:t>47</a:t>
            </a:fld>
            <a:endParaRPr lang="th-TH"/>
          </a:p>
        </p:txBody>
      </p:sp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4000"/>
              <a:t>Rock-salt structure</a:t>
            </a:r>
          </a:p>
        </p:txBody>
      </p:sp>
      <p:grpSp>
        <p:nvGrpSpPr>
          <p:cNvPr id="96266" name="Group 10"/>
          <p:cNvGrpSpPr>
            <a:grpSpLocks/>
          </p:cNvGrpSpPr>
          <p:nvPr/>
        </p:nvGrpSpPr>
        <p:grpSpPr bwMode="auto">
          <a:xfrm>
            <a:off x="1663700" y="2230438"/>
            <a:ext cx="6526213" cy="2965450"/>
            <a:chOff x="656" y="1466"/>
            <a:chExt cx="4111" cy="1868"/>
          </a:xfrm>
        </p:grpSpPr>
        <p:pic>
          <p:nvPicPr>
            <p:cNvPr id="9626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1466"/>
              <a:ext cx="2312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26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9" y="1468"/>
              <a:ext cx="1828" cy="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9B16B-0C17-4F2C-A97A-A2ACCF778F65}" type="slidenum">
              <a:rPr lang="en-US"/>
              <a:pPr/>
              <a:t>48</a:t>
            </a:fld>
            <a:endParaRPr lang="th-TH"/>
          </a:p>
        </p:txBody>
      </p:sp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09588" indent="-509588">
              <a:buClr>
                <a:schemeClr val="tx1"/>
              </a:buClr>
              <a:buFont typeface="Wingdings" pitchFamily="2" charset="2"/>
              <a:buNone/>
            </a:pPr>
            <a:r>
              <a:rPr lang="en-US" sz="4000" b="1" u="sng"/>
              <a:t>ตัวอย่าง</a:t>
            </a:r>
            <a:r>
              <a:rPr lang="en-US" sz="4000" b="1"/>
              <a:t> คำนวณจำนวน Na</a:t>
            </a:r>
            <a:r>
              <a:rPr lang="en-US" sz="4000" b="1" baseline="30000"/>
              <a:t>+</a:t>
            </a:r>
            <a:r>
              <a:rPr lang="en-US" sz="4000" b="1"/>
              <a:t>  และ Cl</a:t>
            </a:r>
            <a:r>
              <a:rPr lang="en-US" sz="4000" b="1" baseline="30000"/>
              <a:t>- </a:t>
            </a:r>
            <a:r>
              <a:rPr lang="en-US" sz="4000" b="1"/>
              <a:t>ในโครงสร้างของ NaCl  1 หน่วยเซลล์</a:t>
            </a:r>
          </a:p>
          <a:p>
            <a:pPr marL="992188" lvl="1" indent="-368300">
              <a:buClr>
                <a:srgbClr val="00CC00"/>
              </a:buClr>
              <a:buSzPct val="55000"/>
            </a:pPr>
            <a:r>
              <a:rPr lang="en-US" sz="3600"/>
              <a:t>ไอออนที่ตัวใหญ่กว่าจะเป็นโครงสร้างหลัก </a:t>
            </a:r>
          </a:p>
          <a:p>
            <a:pPr marL="992188" lvl="1" indent="-368300">
              <a:buClr>
                <a:srgbClr val="00CC00"/>
              </a:buClr>
              <a:buSzPct val="55000"/>
            </a:pPr>
            <a:r>
              <a:rPr lang="en-US" sz="3600"/>
              <a:t>Cl</a:t>
            </a:r>
            <a:r>
              <a:rPr lang="en-US" sz="3600" baseline="30000"/>
              <a:t>– </a:t>
            </a:r>
            <a:r>
              <a:rPr lang="en-US" sz="3600"/>
              <a:t>เรียงตัวแบบ FCC</a:t>
            </a:r>
          </a:p>
          <a:p>
            <a:pPr marL="992188" lvl="1" indent="-368300">
              <a:buClr>
                <a:srgbClr val="00CC00"/>
              </a:buClr>
              <a:buSzPct val="55000"/>
            </a:pPr>
            <a:r>
              <a:rPr lang="en-US" sz="3600"/>
              <a:t>Na</a:t>
            </a:r>
            <a:r>
              <a:rPr lang="en-US" sz="3600" baseline="30000"/>
              <a:t>+</a:t>
            </a:r>
            <a:r>
              <a:rPr lang="en-US" sz="3600"/>
              <a:t> บรรจุในช่องออกตะฮีดรอล </a:t>
            </a:r>
            <a:br>
              <a:rPr lang="en-US" sz="3600"/>
            </a:br>
            <a:r>
              <a:rPr lang="th-TH" sz="3600"/>
              <a:t>(จำนวน </a:t>
            </a:r>
            <a:r>
              <a:rPr lang="en-US" sz="3600"/>
              <a:t>Na+ </a:t>
            </a:r>
            <a:r>
              <a:rPr lang="th-TH" sz="3600"/>
              <a:t>เท่ากับจำนวน </a:t>
            </a:r>
            <a:r>
              <a:rPr lang="en-US" sz="3600"/>
              <a:t>Cl</a:t>
            </a:r>
            <a:r>
              <a:rPr lang="en-US" sz="3600" baseline="30000"/>
              <a:t>–</a:t>
            </a:r>
            <a:r>
              <a:rPr lang="en-US" sz="360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51503-9E00-41FE-A9D6-AA2F839F1198}" type="slidenum">
              <a:rPr lang="en-US"/>
              <a:pPr/>
              <a:t>49</a:t>
            </a:fld>
            <a:endParaRPr lang="th-TH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4800" b="1">
                <a:solidFill>
                  <a:srgbClr val="66FF33"/>
                </a:solidFill>
              </a:rPr>
              <a:t>2. </a:t>
            </a:r>
            <a:r>
              <a:rPr lang="th-TH" sz="4800" b="1">
                <a:solidFill>
                  <a:srgbClr val="66FF33"/>
                </a:solidFill>
              </a:rPr>
              <a:t>โครงสร้าง </a:t>
            </a:r>
            <a:r>
              <a:rPr lang="en-US" sz="4800" b="1">
                <a:solidFill>
                  <a:srgbClr val="66FF33"/>
                </a:solidFill>
              </a:rPr>
              <a:t>Cesium chloride (CsCl)</a:t>
            </a:r>
          </a:p>
          <a:p>
            <a:pPr marL="869950" lvl="1" indent="-412750">
              <a:lnSpc>
                <a:spcPct val="90000"/>
              </a:lnSpc>
              <a:buClr>
                <a:srgbClr val="00CC00"/>
              </a:buClr>
            </a:pPr>
            <a:r>
              <a:rPr lang="en-US" sz="3600" b="1"/>
              <a:t>แอนไอออนมีขนาดใหญ่กว่าแคตไอออน </a:t>
            </a:r>
          </a:p>
          <a:p>
            <a:pPr marL="1212850"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«"/>
            </a:pPr>
            <a:r>
              <a:rPr lang="en-US" sz="3200" b="1"/>
              <a:t>Cs และ Cl</a:t>
            </a:r>
            <a:r>
              <a:rPr lang="en-US" sz="3200" b="1" baseline="30000"/>
              <a:t>-</a:t>
            </a:r>
            <a:r>
              <a:rPr lang="en-US" sz="3200" b="1"/>
              <a:t> มีโครงสร้างแบบ SC</a:t>
            </a:r>
          </a:p>
          <a:p>
            <a:pPr marL="1212850" lvl="2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«"/>
            </a:pPr>
            <a:r>
              <a:rPr lang="th-TH" sz="3200" b="1"/>
              <a:t>เนื่องจาก</a:t>
            </a:r>
            <a:r>
              <a:rPr lang="en-US" sz="3200" b="1"/>
              <a:t>ขนาดของ Cs</a:t>
            </a:r>
            <a:r>
              <a:rPr lang="en-US" sz="3200" b="1" baseline="30000"/>
              <a:t>+</a:t>
            </a:r>
            <a:r>
              <a:rPr lang="en-US" sz="3200" b="1"/>
              <a:t> และ Cl</a:t>
            </a:r>
            <a:r>
              <a:rPr lang="en-US" sz="3200" b="1" baseline="30000"/>
              <a:t>-</a:t>
            </a:r>
            <a:r>
              <a:rPr lang="en-US" sz="3200" b="1"/>
              <a:t> </a:t>
            </a:r>
            <a:br>
              <a:rPr lang="en-US" sz="3200" b="1"/>
            </a:br>
            <a:r>
              <a:rPr lang="en-US" sz="3200" b="1"/>
              <a:t>ไม่แตกต่างกันมาก จึงอาจพิจารณา</a:t>
            </a:r>
            <a:br>
              <a:rPr lang="en-US" sz="3200" b="1"/>
            </a:br>
            <a:r>
              <a:rPr lang="en-US" sz="3200" b="1"/>
              <a:t>ว่าหน่วยเซลล์เป็นแบบ bcc </a:t>
            </a:r>
          </a:p>
          <a:p>
            <a:pPr marL="869950" lvl="1" indent="-412750">
              <a:lnSpc>
                <a:spcPct val="90000"/>
              </a:lnSpc>
              <a:buClr>
                <a:srgbClr val="00CC00"/>
              </a:buClr>
            </a:pPr>
            <a:r>
              <a:rPr lang="en-US" sz="3600" b="1"/>
              <a:t>Coordination Number = 8 : 8</a:t>
            </a:r>
          </a:p>
          <a:p>
            <a:pPr marL="869950" lvl="1" indent="-412750">
              <a:lnSpc>
                <a:spcPct val="90000"/>
              </a:lnSpc>
              <a:buClr>
                <a:srgbClr val="00CC00"/>
              </a:buClr>
            </a:pPr>
            <a:r>
              <a:rPr lang="en-US" sz="3600" b="1"/>
              <a:t>สารประกอบ เช่น CsBr, RbCl, NH</a:t>
            </a:r>
            <a:r>
              <a:rPr lang="en-US" sz="3600" b="1" baseline="-25000"/>
              <a:t>4</a:t>
            </a:r>
            <a:r>
              <a:rPr lang="en-US" sz="3600" b="1"/>
              <a:t>Cl</a:t>
            </a:r>
          </a:p>
        </p:txBody>
      </p: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6518593" y="1988503"/>
            <a:ext cx="1962150" cy="3702050"/>
            <a:chOff x="4351" y="1555"/>
            <a:chExt cx="1236" cy="2332"/>
          </a:xfrm>
        </p:grpSpPr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4359" y="1555"/>
              <a:ext cx="1228" cy="23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19460" name="Picture 4" descr="CsC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1" y="1577"/>
              <a:ext cx="1136" cy="1118"/>
            </a:xfrm>
            <a:prstGeom prst="rect">
              <a:avLst/>
            </a:prstGeom>
            <a:noFill/>
          </p:spPr>
        </p:pic>
        <p:pic>
          <p:nvPicPr>
            <p:cNvPr id="19467" name="Picture 11" descr="Crystal structure of caesium chlorid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599FF"/>
                </a:clrFrom>
                <a:clrTo>
                  <a:srgbClr val="6599FF">
                    <a:alpha val="0"/>
                  </a:srgbClr>
                </a:clrTo>
              </a:clrChange>
            </a:blip>
            <a:srcRect l="15590" t="11339" r="18425"/>
            <a:stretch>
              <a:fillRect/>
            </a:stretch>
          </p:blipFill>
          <p:spPr bwMode="auto">
            <a:xfrm>
              <a:off x="4370" y="2666"/>
              <a:ext cx="1212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B5747-046F-48FA-B06D-28851C706138}" type="slidenum">
              <a:rPr lang="en-US"/>
              <a:pPr/>
              <a:t>5</a:t>
            </a:fld>
            <a:endParaRPr lang="th-TH"/>
          </a:p>
        </p:txBody>
      </p:sp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sz="600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769" y="1304925"/>
            <a:ext cx="8218031" cy="5181600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4000" b="1" dirty="0" smtClean="0">
                <a:solidFill>
                  <a:srgbClr val="FFFF00"/>
                </a:solidFill>
                <a:effectLst/>
              </a:rPr>
              <a:t>2.</a:t>
            </a:r>
            <a:r>
              <a:rPr lang="en-US" sz="4000" b="1" dirty="0" smtClean="0">
                <a:effectLst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</a:rPr>
              <a:t>ของแข็งผลึก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 (Crystalline </a:t>
            </a:r>
            <a:r>
              <a:rPr lang="en-US" sz="4000" b="1" dirty="0" smtClean="0">
                <a:solidFill>
                  <a:srgbClr val="FFFF00"/>
                </a:solidFill>
                <a:effectLst/>
              </a:rPr>
              <a:t>solid)</a:t>
            </a:r>
            <a:endParaRPr lang="en-US" sz="3600" dirty="0">
              <a:effectLst/>
              <a:ea typeface="+mn-ea"/>
            </a:endParaRPr>
          </a:p>
          <a:p>
            <a:pPr marL="892175" indent="-263525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>
                <a:effectLst/>
              </a:rPr>
              <a:t>อนุภาคที่จัดตัวอย่างเป็นระเบียบ</a:t>
            </a:r>
            <a:r>
              <a:rPr lang="th-TH" sz="3200" dirty="0">
                <a:effectLst/>
              </a:rPr>
              <a:t> เช่น </a:t>
            </a:r>
            <a:r>
              <a:rPr lang="en-US" sz="3200" dirty="0" err="1">
                <a:effectLst/>
              </a:rPr>
              <a:t>NaCl</a:t>
            </a:r>
            <a:r>
              <a:rPr lang="en-US" sz="3200" dirty="0">
                <a:effectLst/>
              </a:rPr>
              <a:t> </a:t>
            </a:r>
            <a:r>
              <a:rPr lang="th-TH" sz="3200" dirty="0">
                <a:effectLst/>
              </a:rPr>
              <a:t>เพชร</a:t>
            </a:r>
            <a:r>
              <a:rPr lang="en-US" sz="3200" dirty="0">
                <a:effectLst/>
              </a:rPr>
              <a:t> </a:t>
            </a:r>
            <a:r>
              <a:rPr lang="th-TH" sz="3200" dirty="0" smtClean="0">
                <a:effectLst/>
              </a:rPr>
              <a:t>น้ำตาล</a:t>
            </a:r>
          </a:p>
          <a:p>
            <a:pPr marL="892175" indent="-263525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err="1" smtClean="0">
                <a:effectLst/>
              </a:rPr>
              <a:t>ผิวหน้า</a:t>
            </a:r>
            <a:r>
              <a:rPr lang="en-US" sz="3200" dirty="0" err="1" smtClean="0">
                <a:effectLst/>
              </a:rPr>
              <a:t>เรียบ</a:t>
            </a:r>
            <a:endParaRPr lang="en-US" sz="3200" dirty="0" smtClean="0">
              <a:effectLst/>
            </a:endParaRPr>
          </a:p>
          <a:p>
            <a:pPr marL="892175" indent="-263525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 smtClean="0">
                <a:effectLst/>
              </a:rPr>
              <a:t>มีรูปทรงเรขาคณิต</a:t>
            </a:r>
            <a:r>
              <a:rPr lang="en-US" sz="3200" dirty="0" smtClean="0">
                <a:effectLst/>
              </a:rPr>
              <a:t>         </a:t>
            </a:r>
            <a:endParaRPr lang="en-US" sz="3200" dirty="0">
              <a:effectLst/>
            </a:endParaRPr>
          </a:p>
          <a:p>
            <a:pPr marL="892175" indent="-263525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err="1" smtClean="0">
                <a:effectLst/>
              </a:rPr>
              <a:t>มุม</a:t>
            </a:r>
            <a:r>
              <a:rPr lang="en-US" sz="3200" b="1" dirty="0" err="1">
                <a:effectLst/>
              </a:rPr>
              <a:t>ระหว่างผิว</a:t>
            </a:r>
            <a:r>
              <a:rPr lang="en-US" sz="3200" b="1" dirty="0" err="1" smtClean="0">
                <a:effectLst/>
              </a:rPr>
              <a:t>แน่นอ</a:t>
            </a:r>
            <a:r>
              <a:rPr lang="th-TH" sz="3200" b="1" dirty="0" smtClean="0">
                <a:effectLst/>
              </a:rPr>
              <a:t>น</a:t>
            </a:r>
          </a:p>
          <a:p>
            <a:pPr marL="892175" indent="-263525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 err="1" smtClean="0">
                <a:effectLst/>
              </a:rPr>
              <a:t>มี</a:t>
            </a:r>
            <a:r>
              <a:rPr lang="en-US" sz="3200" b="1" dirty="0" err="1">
                <a:effectLst/>
              </a:rPr>
              <a:t>จุด</a:t>
            </a:r>
            <a:r>
              <a:rPr lang="en-US" sz="3200" b="1" dirty="0" err="1" smtClean="0">
                <a:effectLst/>
              </a:rPr>
              <a:t>หลอมเหลวชัด</a:t>
            </a:r>
            <a:r>
              <a:rPr lang="th-TH" sz="3200" b="1" dirty="0" smtClean="0">
                <a:effectLst/>
              </a:rPr>
              <a:t>เจน</a:t>
            </a:r>
            <a:endParaRPr lang="en-US" sz="3200" b="1" dirty="0" smtClean="0">
              <a:effectLst/>
            </a:endParaRPr>
          </a:p>
          <a:p>
            <a:pPr marL="892175" indent="-263525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err="1" smtClean="0">
                <a:effectLst/>
              </a:rPr>
              <a:t>มี</a:t>
            </a:r>
            <a:r>
              <a:rPr lang="en-US" sz="3200" dirty="0" err="1">
                <a:effectLst/>
              </a:rPr>
              <a:t>การนำไฟฟ้าและดัชนีการหักเหแสงแตกต่างกันในทิศทางที่</a:t>
            </a:r>
            <a:r>
              <a:rPr lang="en-US" sz="3200" dirty="0" err="1" smtClean="0">
                <a:effectLst/>
              </a:rPr>
              <a:t>ต่างกัน</a:t>
            </a:r>
            <a:r>
              <a:rPr lang="th-TH" sz="3200" dirty="0" smtClean="0">
                <a:effectLst/>
              </a:rPr>
              <a:t> (</a:t>
            </a:r>
            <a:r>
              <a:rPr lang="en-US" sz="3200" dirty="0" err="1" smtClean="0">
                <a:effectLst/>
              </a:rPr>
              <a:t>สมบัติ</a:t>
            </a:r>
            <a:r>
              <a:rPr lang="en-US" sz="3200" dirty="0">
                <a:effectLst/>
              </a:rPr>
              <a:t>  anisotropy)</a:t>
            </a:r>
            <a:endParaRPr lang="en-US" sz="3200" b="1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080" name="Picture 8" descr="Image result for crystal NaC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2217" r="1253" b="7436"/>
          <a:stretch/>
        </p:blipFill>
        <p:spPr bwMode="auto">
          <a:xfrm>
            <a:off x="5719050" y="2637121"/>
            <a:ext cx="1411871" cy="1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12138" r="-803"/>
          <a:stretch/>
        </p:blipFill>
        <p:spPr>
          <a:xfrm>
            <a:off x="7210800" y="2637121"/>
            <a:ext cx="1476000" cy="166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/>
          <a:srcRect l="9069" r="-181"/>
          <a:stretch/>
        </p:blipFill>
        <p:spPr>
          <a:xfrm>
            <a:off x="4172696" y="2640650"/>
            <a:ext cx="1476000" cy="1657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3F05A-851C-480F-838C-2888A6131F3E}" type="slidenum">
              <a:rPr lang="en-US"/>
              <a:pPr/>
              <a:t>50</a:t>
            </a:fld>
            <a:endParaRPr lang="th-TH"/>
          </a:p>
        </p:txBody>
      </p:sp>
      <p:grpSp>
        <p:nvGrpSpPr>
          <p:cNvPr id="399382" name="Group 22"/>
          <p:cNvGrpSpPr>
            <a:grpSpLocks/>
          </p:cNvGrpSpPr>
          <p:nvPr/>
        </p:nvGrpSpPr>
        <p:grpSpPr bwMode="auto">
          <a:xfrm>
            <a:off x="4127500" y="3842216"/>
            <a:ext cx="1612900" cy="1651000"/>
            <a:chOff x="1296" y="3000"/>
            <a:chExt cx="1016" cy="1040"/>
          </a:xfrm>
        </p:grpSpPr>
        <p:grpSp>
          <p:nvGrpSpPr>
            <p:cNvPr id="399383" name="Group 23"/>
            <p:cNvGrpSpPr>
              <a:grpSpLocks/>
            </p:cNvGrpSpPr>
            <p:nvPr/>
          </p:nvGrpSpPr>
          <p:grpSpPr bwMode="auto">
            <a:xfrm>
              <a:off x="1360" y="3080"/>
              <a:ext cx="888" cy="888"/>
              <a:chOff x="1360" y="3080"/>
              <a:chExt cx="888" cy="888"/>
            </a:xfrm>
          </p:grpSpPr>
          <p:sp>
            <p:nvSpPr>
              <p:cNvPr id="399384" name="Freeform 24"/>
              <p:cNvSpPr>
                <a:spLocks/>
              </p:cNvSpPr>
              <p:nvPr/>
            </p:nvSpPr>
            <p:spPr bwMode="auto">
              <a:xfrm>
                <a:off x="1360" y="3736"/>
                <a:ext cx="888" cy="232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224" y="0"/>
                  </a:cxn>
                  <a:cxn ang="0">
                    <a:pos x="888" y="0"/>
                  </a:cxn>
                </a:cxnLst>
                <a:rect l="0" t="0" r="r" b="b"/>
                <a:pathLst>
                  <a:path w="888" h="232">
                    <a:moveTo>
                      <a:pt x="0" y="232"/>
                    </a:moveTo>
                    <a:lnTo>
                      <a:pt x="224" y="0"/>
                    </a:lnTo>
                    <a:lnTo>
                      <a:pt x="88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99385" name="Line 25"/>
              <p:cNvSpPr>
                <a:spLocks noChangeShapeType="1"/>
              </p:cNvSpPr>
              <p:nvPr/>
            </p:nvSpPr>
            <p:spPr bwMode="auto">
              <a:xfrm>
                <a:off x="1584" y="3080"/>
                <a:ext cx="0" cy="6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99386" name="AutoShape 26"/>
            <p:cNvSpPr>
              <a:spLocks noChangeArrowheads="1"/>
            </p:cNvSpPr>
            <p:nvPr/>
          </p:nvSpPr>
          <p:spPr bwMode="auto">
            <a:xfrm>
              <a:off x="1360" y="3080"/>
              <a:ext cx="888" cy="888"/>
            </a:xfrm>
            <a:prstGeom prst="cube">
              <a:avLst>
                <a:gd name="adj" fmla="val 25000"/>
              </a:avLst>
            </a:prstGeom>
            <a:solidFill>
              <a:srgbClr val="0099CC">
                <a:alpha val="46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99387" name="Group 27"/>
            <p:cNvGrpSpPr>
              <a:grpSpLocks/>
            </p:cNvGrpSpPr>
            <p:nvPr/>
          </p:nvGrpSpPr>
          <p:grpSpPr bwMode="auto">
            <a:xfrm>
              <a:off x="1296" y="3232"/>
              <a:ext cx="792" cy="808"/>
              <a:chOff x="1296" y="3232"/>
              <a:chExt cx="792" cy="808"/>
            </a:xfrm>
          </p:grpSpPr>
          <p:sp>
            <p:nvSpPr>
              <p:cNvPr id="399388" name="Oval 28"/>
              <p:cNvSpPr>
                <a:spLocks noChangeArrowheads="1"/>
              </p:cNvSpPr>
              <p:nvPr/>
            </p:nvSpPr>
            <p:spPr bwMode="auto">
              <a:xfrm>
                <a:off x="1304" y="3232"/>
                <a:ext cx="128" cy="12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389" name="Oval 29"/>
              <p:cNvSpPr>
                <a:spLocks noChangeArrowheads="1"/>
              </p:cNvSpPr>
              <p:nvPr/>
            </p:nvSpPr>
            <p:spPr bwMode="auto">
              <a:xfrm>
                <a:off x="1296" y="3904"/>
                <a:ext cx="128" cy="12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390" name="Oval 30"/>
              <p:cNvSpPr>
                <a:spLocks noChangeArrowheads="1"/>
              </p:cNvSpPr>
              <p:nvPr/>
            </p:nvSpPr>
            <p:spPr bwMode="auto">
              <a:xfrm>
                <a:off x="1960" y="3240"/>
                <a:ext cx="128" cy="12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391" name="Oval 31"/>
              <p:cNvSpPr>
                <a:spLocks noChangeArrowheads="1"/>
              </p:cNvSpPr>
              <p:nvPr/>
            </p:nvSpPr>
            <p:spPr bwMode="auto">
              <a:xfrm>
                <a:off x="1960" y="3912"/>
                <a:ext cx="128" cy="12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399392" name="Group 32"/>
            <p:cNvGrpSpPr>
              <a:grpSpLocks/>
            </p:cNvGrpSpPr>
            <p:nvPr/>
          </p:nvGrpSpPr>
          <p:grpSpPr bwMode="auto">
            <a:xfrm>
              <a:off x="1520" y="3000"/>
              <a:ext cx="792" cy="808"/>
              <a:chOff x="1296" y="3232"/>
              <a:chExt cx="792" cy="808"/>
            </a:xfrm>
          </p:grpSpPr>
          <p:sp>
            <p:nvSpPr>
              <p:cNvPr id="399393" name="Oval 33"/>
              <p:cNvSpPr>
                <a:spLocks noChangeArrowheads="1"/>
              </p:cNvSpPr>
              <p:nvPr/>
            </p:nvSpPr>
            <p:spPr bwMode="auto">
              <a:xfrm>
                <a:off x="1304" y="3232"/>
                <a:ext cx="128" cy="12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394" name="Oval 34"/>
              <p:cNvSpPr>
                <a:spLocks noChangeArrowheads="1"/>
              </p:cNvSpPr>
              <p:nvPr/>
            </p:nvSpPr>
            <p:spPr bwMode="auto">
              <a:xfrm>
                <a:off x="1296" y="3904"/>
                <a:ext cx="128" cy="12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395" name="Oval 35"/>
              <p:cNvSpPr>
                <a:spLocks noChangeArrowheads="1"/>
              </p:cNvSpPr>
              <p:nvPr/>
            </p:nvSpPr>
            <p:spPr bwMode="auto">
              <a:xfrm>
                <a:off x="1960" y="3240"/>
                <a:ext cx="128" cy="12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9396" name="Oval 36"/>
              <p:cNvSpPr>
                <a:spLocks noChangeArrowheads="1"/>
              </p:cNvSpPr>
              <p:nvPr/>
            </p:nvSpPr>
            <p:spPr bwMode="auto">
              <a:xfrm>
                <a:off x="1960" y="3912"/>
                <a:ext cx="128" cy="12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399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014663"/>
          </a:xfrm>
        </p:spPr>
        <p:txBody>
          <a:bodyPr/>
          <a:lstStyle/>
          <a:p>
            <a:pPr marL="379413" indent="-379413">
              <a:buClr>
                <a:schemeClr val="tx1"/>
              </a:buClr>
              <a:buFont typeface="Wingdings" pitchFamily="2" charset="2"/>
              <a:buNone/>
            </a:pPr>
            <a:r>
              <a:rPr lang="en-US" sz="4000" b="1" u="sng"/>
              <a:t>ตัวอย่าง</a:t>
            </a:r>
            <a:r>
              <a:rPr lang="en-US" sz="4000" b="1"/>
              <a:t> จงคำนวณ Cs</a:t>
            </a:r>
            <a:r>
              <a:rPr lang="en-US" sz="4000" b="1" baseline="30000"/>
              <a:t>+ </a:t>
            </a:r>
            <a:r>
              <a:rPr lang="en-US" sz="4000" b="1"/>
              <a:t>และ Cl</a:t>
            </a:r>
            <a:r>
              <a:rPr lang="en-US" sz="4000" b="1" baseline="30000"/>
              <a:t>- </a:t>
            </a:r>
            <a:r>
              <a:rPr lang="en-US" sz="4000" b="1"/>
              <a:t>ในโครงสร้างของ CsCl  1 หน่วยเซลล์</a:t>
            </a:r>
          </a:p>
          <a:p>
            <a:pPr marL="779463" lvl="1">
              <a:buClr>
                <a:srgbClr val="00CC00"/>
              </a:buClr>
              <a:buSzPct val="55000"/>
            </a:pPr>
            <a:r>
              <a:rPr lang="en-US" sz="4000"/>
              <a:t>ไอออนขนาดเท่ากันจะเป็นโครงสร้างหลัก </a:t>
            </a:r>
          </a:p>
          <a:p>
            <a:pPr marL="779463" lvl="1">
              <a:buClr>
                <a:srgbClr val="00CC00"/>
              </a:buClr>
              <a:buSzPct val="55000"/>
            </a:pPr>
            <a:r>
              <a:rPr lang="en-US" sz="4000"/>
              <a:t>ทั้ง Cs และ Cl</a:t>
            </a:r>
            <a:r>
              <a:rPr lang="en-US" sz="4000" baseline="30000"/>
              <a:t> </a:t>
            </a:r>
            <a:r>
              <a:rPr lang="en-US" sz="4000"/>
              <a:t>เรียงตัวแบบ Simple cubic</a:t>
            </a:r>
            <a:endParaRPr lang="en-US" sz="3600"/>
          </a:p>
        </p:txBody>
      </p:sp>
      <p:grpSp>
        <p:nvGrpSpPr>
          <p:cNvPr id="399400" name="Group 40"/>
          <p:cNvGrpSpPr>
            <a:grpSpLocks/>
          </p:cNvGrpSpPr>
          <p:nvPr/>
        </p:nvGrpSpPr>
        <p:grpSpPr bwMode="auto">
          <a:xfrm>
            <a:off x="3429000" y="4413716"/>
            <a:ext cx="1752600" cy="1765300"/>
            <a:chOff x="2160" y="3064"/>
            <a:chExt cx="1104" cy="1112"/>
          </a:xfrm>
        </p:grpSpPr>
        <p:grpSp>
          <p:nvGrpSpPr>
            <p:cNvPr id="399381" name="Group 21"/>
            <p:cNvGrpSpPr>
              <a:grpSpLocks/>
            </p:cNvGrpSpPr>
            <p:nvPr/>
          </p:nvGrpSpPr>
          <p:grpSpPr bwMode="auto">
            <a:xfrm>
              <a:off x="2160" y="3136"/>
              <a:ext cx="1016" cy="1040"/>
              <a:chOff x="1296" y="3000"/>
              <a:chExt cx="1016" cy="1040"/>
            </a:xfrm>
          </p:grpSpPr>
          <p:grpSp>
            <p:nvGrpSpPr>
              <p:cNvPr id="399369" name="Group 9"/>
              <p:cNvGrpSpPr>
                <a:grpSpLocks/>
              </p:cNvGrpSpPr>
              <p:nvPr/>
            </p:nvGrpSpPr>
            <p:grpSpPr bwMode="auto">
              <a:xfrm>
                <a:off x="1360" y="3080"/>
                <a:ext cx="888" cy="888"/>
                <a:chOff x="1360" y="3080"/>
                <a:chExt cx="888" cy="888"/>
              </a:xfrm>
            </p:grpSpPr>
            <p:sp>
              <p:nvSpPr>
                <p:cNvPr id="399366" name="Freeform 6"/>
                <p:cNvSpPr>
                  <a:spLocks/>
                </p:cNvSpPr>
                <p:nvPr/>
              </p:nvSpPr>
              <p:spPr bwMode="auto">
                <a:xfrm>
                  <a:off x="1360" y="3736"/>
                  <a:ext cx="888" cy="232"/>
                </a:xfrm>
                <a:custGeom>
                  <a:avLst/>
                  <a:gdLst/>
                  <a:ahLst/>
                  <a:cxnLst>
                    <a:cxn ang="0">
                      <a:pos x="0" y="232"/>
                    </a:cxn>
                    <a:cxn ang="0">
                      <a:pos x="224" y="0"/>
                    </a:cxn>
                    <a:cxn ang="0">
                      <a:pos x="888" y="0"/>
                    </a:cxn>
                  </a:cxnLst>
                  <a:rect l="0" t="0" r="r" b="b"/>
                  <a:pathLst>
                    <a:path w="888" h="232">
                      <a:moveTo>
                        <a:pt x="0" y="232"/>
                      </a:moveTo>
                      <a:lnTo>
                        <a:pt x="224" y="0"/>
                      </a:lnTo>
                      <a:lnTo>
                        <a:pt x="88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99368" name="Line 8"/>
                <p:cNvSpPr>
                  <a:spLocks noChangeShapeType="1"/>
                </p:cNvSpPr>
                <p:nvPr/>
              </p:nvSpPr>
              <p:spPr bwMode="auto">
                <a:xfrm>
                  <a:off x="1584" y="3080"/>
                  <a:ext cx="0" cy="6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99365" name="AutoShape 5"/>
              <p:cNvSpPr>
                <a:spLocks noChangeArrowheads="1"/>
              </p:cNvSpPr>
              <p:nvPr/>
            </p:nvSpPr>
            <p:spPr bwMode="auto">
              <a:xfrm>
                <a:off x="1360" y="3080"/>
                <a:ext cx="888" cy="888"/>
              </a:xfrm>
              <a:prstGeom prst="cube">
                <a:avLst>
                  <a:gd name="adj" fmla="val 25000"/>
                </a:avLst>
              </a:prstGeom>
              <a:solidFill>
                <a:srgbClr val="0099CC">
                  <a:alpha val="46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399375" name="Group 15"/>
              <p:cNvGrpSpPr>
                <a:grpSpLocks/>
              </p:cNvGrpSpPr>
              <p:nvPr/>
            </p:nvGrpSpPr>
            <p:grpSpPr bwMode="auto">
              <a:xfrm>
                <a:off x="1296" y="3232"/>
                <a:ext cx="792" cy="808"/>
                <a:chOff x="1296" y="3232"/>
                <a:chExt cx="792" cy="808"/>
              </a:xfrm>
            </p:grpSpPr>
            <p:sp>
              <p:nvSpPr>
                <p:cNvPr id="399370" name="Oval 10"/>
                <p:cNvSpPr>
                  <a:spLocks noChangeArrowheads="1"/>
                </p:cNvSpPr>
                <p:nvPr/>
              </p:nvSpPr>
              <p:spPr bwMode="auto">
                <a:xfrm>
                  <a:off x="1304" y="3232"/>
                  <a:ext cx="128" cy="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99371" name="Oval 11"/>
                <p:cNvSpPr>
                  <a:spLocks noChangeArrowheads="1"/>
                </p:cNvSpPr>
                <p:nvPr/>
              </p:nvSpPr>
              <p:spPr bwMode="auto">
                <a:xfrm>
                  <a:off x="1296" y="3904"/>
                  <a:ext cx="128" cy="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99372" name="Oval 12"/>
                <p:cNvSpPr>
                  <a:spLocks noChangeArrowheads="1"/>
                </p:cNvSpPr>
                <p:nvPr/>
              </p:nvSpPr>
              <p:spPr bwMode="auto">
                <a:xfrm>
                  <a:off x="1960" y="3240"/>
                  <a:ext cx="128" cy="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99373" name="Oval 13"/>
                <p:cNvSpPr>
                  <a:spLocks noChangeArrowheads="1"/>
                </p:cNvSpPr>
                <p:nvPr/>
              </p:nvSpPr>
              <p:spPr bwMode="auto">
                <a:xfrm>
                  <a:off x="1960" y="3912"/>
                  <a:ext cx="128" cy="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99376" name="Group 16"/>
              <p:cNvGrpSpPr>
                <a:grpSpLocks/>
              </p:cNvGrpSpPr>
              <p:nvPr/>
            </p:nvGrpSpPr>
            <p:grpSpPr bwMode="auto">
              <a:xfrm>
                <a:off x="1520" y="3000"/>
                <a:ext cx="792" cy="808"/>
                <a:chOff x="1296" y="3232"/>
                <a:chExt cx="792" cy="808"/>
              </a:xfrm>
            </p:grpSpPr>
            <p:sp>
              <p:nvSpPr>
                <p:cNvPr id="399377" name="Oval 17"/>
                <p:cNvSpPr>
                  <a:spLocks noChangeArrowheads="1"/>
                </p:cNvSpPr>
                <p:nvPr/>
              </p:nvSpPr>
              <p:spPr bwMode="auto">
                <a:xfrm>
                  <a:off x="1304" y="3232"/>
                  <a:ext cx="128" cy="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99378" name="Oval 18"/>
                <p:cNvSpPr>
                  <a:spLocks noChangeArrowheads="1"/>
                </p:cNvSpPr>
                <p:nvPr/>
              </p:nvSpPr>
              <p:spPr bwMode="auto">
                <a:xfrm>
                  <a:off x="1296" y="3904"/>
                  <a:ext cx="128" cy="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99379" name="Oval 19"/>
                <p:cNvSpPr>
                  <a:spLocks noChangeArrowheads="1"/>
                </p:cNvSpPr>
                <p:nvPr/>
              </p:nvSpPr>
              <p:spPr bwMode="auto">
                <a:xfrm>
                  <a:off x="1960" y="3240"/>
                  <a:ext cx="128" cy="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99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99380" name="Oval 20"/>
                <p:cNvSpPr>
                  <a:spLocks noChangeArrowheads="1"/>
                </p:cNvSpPr>
                <p:nvPr/>
              </p:nvSpPr>
              <p:spPr bwMode="auto">
                <a:xfrm>
                  <a:off x="1960" y="3912"/>
                  <a:ext cx="128" cy="1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399397" name="Line 37"/>
            <p:cNvSpPr>
              <a:spLocks noChangeShapeType="1"/>
            </p:cNvSpPr>
            <p:nvPr/>
          </p:nvSpPr>
          <p:spPr bwMode="auto">
            <a:xfrm>
              <a:off x="2664" y="306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99398" name="Line 38"/>
            <p:cNvSpPr>
              <a:spLocks noChangeShapeType="1"/>
            </p:cNvSpPr>
            <p:nvPr/>
          </p:nvSpPr>
          <p:spPr bwMode="auto">
            <a:xfrm flipH="1">
              <a:off x="3000" y="3672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71F92C-C7BD-4CD8-B077-E7F453EEAA9B}" type="slidenum">
              <a:rPr lang="en-US"/>
              <a:pPr/>
              <a:t>51</a:t>
            </a:fld>
            <a:endParaRPr lang="th-T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762000"/>
            <a:ext cx="8921750" cy="5562600"/>
          </a:xfrm>
        </p:spPr>
        <p:txBody>
          <a:bodyPr/>
          <a:lstStyle/>
          <a:p>
            <a:pPr marL="363538" indent="-363538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tabLst>
                <a:tab pos="715963" algn="l"/>
              </a:tabLst>
            </a:pPr>
            <a:r>
              <a:rPr lang="en-US" sz="4800" b="1">
                <a:solidFill>
                  <a:srgbClr val="66FF33"/>
                </a:solidFill>
              </a:rPr>
              <a:t>3. </a:t>
            </a:r>
            <a:r>
              <a:rPr lang="th-TH" sz="4800" b="1">
                <a:solidFill>
                  <a:srgbClr val="66FF33"/>
                </a:solidFill>
              </a:rPr>
              <a:t>โครงสร้าง </a:t>
            </a:r>
            <a:r>
              <a:rPr lang="en-US" sz="4800" b="1" smtClean="0">
                <a:solidFill>
                  <a:srgbClr val="66FF33"/>
                </a:solidFill>
              </a:rPr>
              <a:t>Fluorite</a:t>
            </a:r>
            <a:endParaRPr lang="en-US" sz="4000" b="1">
              <a:solidFill>
                <a:srgbClr val="66FF33"/>
              </a:solidFill>
            </a:endParaRPr>
          </a:p>
          <a:p>
            <a:pPr marL="955675" lvl="1" indent="-412750">
              <a:spcBef>
                <a:spcPct val="0"/>
              </a:spcBef>
              <a:buClr>
                <a:srgbClr val="00CC00"/>
              </a:buClr>
              <a:buSzPct val="75000"/>
              <a:tabLst>
                <a:tab pos="715963" algn="l"/>
              </a:tabLst>
            </a:pPr>
            <a:r>
              <a:rPr lang="th-TH" sz="3600" b="1"/>
              <a:t>แอนไอออนมีขนาดเล็กกว่าแคตไอออน</a:t>
            </a:r>
          </a:p>
          <a:p>
            <a:pPr marL="1452563" lvl="2" indent="-317500">
              <a:spcBef>
                <a:spcPct val="0"/>
              </a:spcBef>
              <a:buClr>
                <a:srgbClr val="FF0066"/>
              </a:buClr>
              <a:buSzPct val="75000"/>
              <a:buFont typeface="Wingdings" pitchFamily="2" charset="2"/>
              <a:buChar char="«"/>
              <a:tabLst>
                <a:tab pos="715963" algn="l"/>
              </a:tabLst>
            </a:pPr>
            <a:r>
              <a:rPr lang="en-US" sz="3200" b="1"/>
              <a:t>แคตไอออนเป็นโครง FCC</a:t>
            </a:r>
          </a:p>
          <a:p>
            <a:pPr marL="1452563" lvl="2" indent="-317500">
              <a:spcBef>
                <a:spcPct val="0"/>
              </a:spcBef>
              <a:buClr>
                <a:srgbClr val="FF0066"/>
              </a:buClr>
              <a:buSzPct val="75000"/>
              <a:buFont typeface="Wingdings" pitchFamily="2" charset="2"/>
              <a:buChar char="«"/>
              <a:tabLst>
                <a:tab pos="715963" algn="l"/>
              </a:tabLst>
            </a:pPr>
            <a:r>
              <a:rPr lang="en-US" sz="3200" b="1"/>
              <a:t>แอนไอออนบรรจุอยู่ในช่อง tetrahedral เต็ม</a:t>
            </a:r>
          </a:p>
          <a:p>
            <a:pPr marL="1452563" lvl="2" indent="-317500">
              <a:spcBef>
                <a:spcPct val="0"/>
              </a:spcBef>
              <a:buClr>
                <a:srgbClr val="FF0066"/>
              </a:buClr>
              <a:buSzPct val="75000"/>
              <a:buFont typeface="Wingdings" pitchFamily="2" charset="2"/>
              <a:buChar char="«"/>
              <a:tabLst>
                <a:tab pos="715963" algn="l"/>
              </a:tabLst>
            </a:pPr>
            <a:r>
              <a:rPr lang="en-US" sz="3200" b="1"/>
              <a:t>สูตร AX</a:t>
            </a:r>
            <a:r>
              <a:rPr lang="en-US" sz="3200" b="1" baseline="-25000"/>
              <a:t>2</a:t>
            </a:r>
          </a:p>
          <a:p>
            <a:pPr marL="955675" lvl="1" indent="-412750">
              <a:spcBef>
                <a:spcPct val="0"/>
              </a:spcBef>
              <a:buClr>
                <a:srgbClr val="00CC00"/>
              </a:buClr>
              <a:buSzPct val="75000"/>
              <a:tabLst>
                <a:tab pos="715963" algn="l"/>
              </a:tabLst>
            </a:pPr>
            <a:r>
              <a:rPr lang="en-US" sz="3600" b="1"/>
              <a:t>coordination number = 8 : 4  เช่น CaF</a:t>
            </a:r>
            <a:r>
              <a:rPr lang="en-US" sz="3600" b="1" baseline="-25000"/>
              <a:t>2</a:t>
            </a:r>
            <a:r>
              <a:rPr lang="en-US" sz="3600" b="1"/>
              <a:t> </a:t>
            </a:r>
            <a:br>
              <a:rPr lang="en-US" sz="3600" b="1"/>
            </a:br>
            <a:r>
              <a:rPr lang="th-TH" sz="3200"/>
              <a:t>(</a:t>
            </a:r>
            <a:r>
              <a:rPr lang="en-US" sz="3200"/>
              <a:t>Ca</a:t>
            </a:r>
            <a:r>
              <a:rPr lang="en-US" sz="3200" baseline="30000"/>
              <a:t>2+</a:t>
            </a:r>
            <a:r>
              <a:rPr lang="en-US" sz="3200"/>
              <a:t>สัมผัส F</a:t>
            </a:r>
            <a:r>
              <a:rPr lang="en-US" sz="3200" baseline="30000"/>
              <a:t>-</a:t>
            </a:r>
            <a:r>
              <a:rPr lang="en-US" sz="3200"/>
              <a:t> 8 ไอออน แต่ F</a:t>
            </a:r>
            <a:r>
              <a:rPr lang="en-US" sz="3200" baseline="30000"/>
              <a:t>-</a:t>
            </a:r>
            <a:r>
              <a:rPr lang="en-US" sz="3200"/>
              <a:t> สัมผัส Ca</a:t>
            </a:r>
            <a:r>
              <a:rPr lang="en-US" sz="3200" baseline="30000"/>
              <a:t>2+</a:t>
            </a:r>
            <a:r>
              <a:rPr lang="en-US" sz="3200"/>
              <a:t> 4 ไอออน</a:t>
            </a:r>
            <a:r>
              <a:rPr lang="th-TH" sz="3200"/>
              <a:t>)</a:t>
            </a:r>
            <a:endParaRPr lang="en-US" sz="3200"/>
          </a:p>
          <a:p>
            <a:pPr marL="955675" lvl="1" indent="-412750">
              <a:spcBef>
                <a:spcPct val="0"/>
              </a:spcBef>
              <a:buClr>
                <a:srgbClr val="00CC00"/>
              </a:buClr>
              <a:buSzPct val="75000"/>
              <a:tabLst>
                <a:tab pos="715963" algn="l"/>
              </a:tabLst>
            </a:pPr>
            <a:r>
              <a:rPr lang="en-US" sz="3600" b="1"/>
              <a:t>โครงสร้าง close-packed แบบ ccp</a:t>
            </a:r>
          </a:p>
          <a:p>
            <a:pPr marL="955675" lvl="1" indent="-412750">
              <a:spcBef>
                <a:spcPct val="0"/>
              </a:spcBef>
              <a:buClr>
                <a:srgbClr val="00CC00"/>
              </a:buClr>
              <a:buSzPct val="75000"/>
              <a:tabLst>
                <a:tab pos="715963" algn="l"/>
              </a:tabLst>
            </a:pPr>
            <a:r>
              <a:rPr lang="en-US" sz="3600" b="1"/>
              <a:t>ตัวอย่างสารอื่นๆ เช่น BaF</a:t>
            </a:r>
            <a:r>
              <a:rPr lang="en-US" sz="3600" b="1" baseline="-25000"/>
              <a:t>2</a:t>
            </a:r>
            <a:r>
              <a:rPr lang="en-US" sz="3600" b="1"/>
              <a:t> , BaCl</a:t>
            </a:r>
            <a:r>
              <a:rPr lang="en-US" sz="3600" b="1" baseline="-25000"/>
              <a:t>2</a:t>
            </a:r>
            <a:r>
              <a:rPr lang="en-US" sz="3600" b="1"/>
              <a:t> , CdF</a:t>
            </a:r>
            <a:r>
              <a:rPr lang="en-US" sz="3600" b="1" baseline="-25000"/>
              <a:t>2</a:t>
            </a:r>
            <a:r>
              <a:rPr lang="en-US" sz="3600" b="1"/>
              <a:t>, PbF</a:t>
            </a:r>
            <a:r>
              <a:rPr lang="en-US" sz="3600" b="1" baseline="-25000"/>
              <a:t>2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838" y="1323023"/>
            <a:ext cx="1989137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AEAF2-F632-40C5-987A-CD77FD3F6625}" type="slidenum">
              <a:rPr lang="en-US"/>
              <a:pPr/>
              <a:t>52</a:t>
            </a:fld>
            <a:endParaRPr lang="th-TH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1677988" y="1804988"/>
            <a:ext cx="6026150" cy="3652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48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FFFF00"/>
                </a:solidFill>
              </a:rPr>
              <a:t>Fluorite structure</a:t>
            </a:r>
          </a:p>
        </p:txBody>
      </p:sp>
      <p:pic>
        <p:nvPicPr>
          <p:cNvPr id="164868" name="Picture 4" descr="h12_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4350" y="2095500"/>
            <a:ext cx="5680075" cy="3003550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3367F3-55D0-4E75-B168-8F3E2B5303C3}" type="slidenum">
              <a:rPr lang="en-US"/>
              <a:pPr/>
              <a:t>53</a:t>
            </a:fld>
            <a:endParaRPr lang="th-TH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717550"/>
            <a:ext cx="8229600" cy="5938838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4400" b="1">
                <a:solidFill>
                  <a:srgbClr val="66FF33"/>
                </a:solidFill>
              </a:rPr>
              <a:t>4. โครงสร้างแบบซิงค์ซัลไฟด์ (ZnS)</a:t>
            </a:r>
            <a:endParaRPr lang="en-US" sz="2000" b="1">
              <a:solidFill>
                <a:srgbClr val="66FF33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Clr>
                <a:srgbClr val="00CC00"/>
              </a:buClr>
              <a:buSzPct val="75000"/>
            </a:pPr>
            <a:r>
              <a:rPr lang="en-US" sz="3600" b="1"/>
              <a:t>โครงสร้าง</a:t>
            </a:r>
            <a:r>
              <a:rPr lang="th-TH" sz="3600" b="1"/>
              <a:t>คล้าย</a:t>
            </a:r>
            <a:r>
              <a:rPr lang="en-US" sz="3600" b="1"/>
              <a:t> Fluorite </a:t>
            </a:r>
          </a:p>
          <a:p>
            <a:pPr marL="1219200" lvl="2" indent="-304800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SzPct val="75000"/>
              <a:buFont typeface="Wingdings" pitchFamily="2" charset="2"/>
              <a:buChar char="«"/>
            </a:pPr>
            <a:r>
              <a:rPr lang="en-US" sz="3200" b="1"/>
              <a:t>ไอออน</a:t>
            </a:r>
            <a:r>
              <a:rPr lang="th-TH" sz="3200" b="1"/>
              <a:t>ขนาดใหญ่</a:t>
            </a:r>
            <a:r>
              <a:rPr lang="en-US" sz="3200" b="1"/>
              <a:t>เป็นโครง FCC </a:t>
            </a:r>
          </a:p>
          <a:p>
            <a:pPr marL="1219200" lvl="2" indent="-304800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SzPct val="75000"/>
              <a:buFont typeface="Wingdings" pitchFamily="2" charset="2"/>
              <a:buChar char="«"/>
            </a:pPr>
            <a:r>
              <a:rPr lang="th-TH" sz="3200" b="1"/>
              <a:t>ไอออนขนาดเล็ก</a:t>
            </a:r>
            <a:r>
              <a:rPr lang="en-US" sz="3200" b="1"/>
              <a:t>บรรจุในช่องเตตระฮีดรอลครึ่ง</a:t>
            </a:r>
            <a:r>
              <a:rPr lang="th-TH" sz="3200" b="1"/>
              <a:t>หนึ่งของทั้งหมด  </a:t>
            </a:r>
            <a:endParaRPr lang="en-US" sz="3200" b="1"/>
          </a:p>
          <a:p>
            <a:pPr marL="1219200" lvl="2" indent="-304800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SzPct val="75000"/>
              <a:buFont typeface="Wingdings" pitchFamily="2" charset="2"/>
              <a:buChar char="«"/>
            </a:pPr>
            <a:r>
              <a:rPr lang="en-US" sz="3200" b="1"/>
              <a:t>รูปร่างแบบทรงสี่หน้า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Clr>
                <a:srgbClr val="00CC00"/>
              </a:buClr>
              <a:buSzPct val="75000"/>
            </a:pPr>
            <a:r>
              <a:rPr lang="en-US" sz="4000" b="1"/>
              <a:t>coordination number = 4 : 4</a:t>
            </a:r>
            <a:r>
              <a:rPr lang="en-US" sz="3600" b="1"/>
              <a:t>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Clr>
                <a:srgbClr val="00CC00"/>
              </a:buClr>
              <a:buSzPct val="75000"/>
              <a:buFont typeface="Wingdings" pitchFamily="2" charset="2"/>
              <a:buNone/>
            </a:pPr>
            <a:endParaRPr lang="en-US" b="1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443" y="3929380"/>
            <a:ext cx="23495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-Point Star 4"/>
          <p:cNvSpPr/>
          <p:nvPr/>
        </p:nvSpPr>
        <p:spPr>
          <a:xfrm>
            <a:off x="8702565" y="126125"/>
            <a:ext cx="294290" cy="29429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A36B1-0130-46A5-842B-40FB4111B298}" type="slidenum">
              <a:rPr lang="en-US"/>
              <a:pPr/>
              <a:t>54</a:t>
            </a:fld>
            <a:endParaRPr lang="th-TH"/>
          </a:p>
        </p:txBody>
      </p:sp>
      <p:sp>
        <p:nvSpPr>
          <p:cNvPr id="4403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" y="1207770"/>
            <a:ext cx="4331970" cy="4906963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00CC00"/>
              </a:buClr>
              <a:buSzPct val="75000"/>
              <a:buFont typeface="Wingdings" pitchFamily="2" charset="2"/>
              <a:buNone/>
            </a:pPr>
            <a:r>
              <a:rPr lang="en-US" sz="4000" b="1">
                <a:solidFill>
                  <a:srgbClr val="66FF33"/>
                </a:solidFill>
              </a:rPr>
              <a:t>4.1  Zinc blende structure</a:t>
            </a:r>
            <a:endParaRPr lang="en-US" sz="4400" b="1"/>
          </a:p>
          <a:p>
            <a:pPr lvl="1">
              <a:spcBef>
                <a:spcPct val="0"/>
              </a:spcBef>
              <a:buClr>
                <a:srgbClr val="00CC00"/>
              </a:buClr>
              <a:buSzPct val="75000"/>
              <a:buFont typeface="Wingdings" pitchFamily="2" charset="2"/>
              <a:buChar char="§"/>
            </a:pPr>
            <a:r>
              <a:rPr lang="th-TH" sz="3200" b="1"/>
              <a:t>โครงสร้างแบบ </a:t>
            </a:r>
            <a:r>
              <a:rPr lang="en-US" sz="3200" b="1"/>
              <a:t>CCP </a:t>
            </a:r>
            <a:r>
              <a:rPr lang="en-US" sz="3200" b="1" i="1"/>
              <a:t>(ABAB…)</a:t>
            </a:r>
          </a:p>
          <a:p>
            <a:pPr lvl="1">
              <a:spcBef>
                <a:spcPct val="0"/>
              </a:spcBef>
              <a:buClr>
                <a:srgbClr val="00CC00"/>
              </a:buClr>
              <a:buSzPct val="75000"/>
              <a:buFont typeface="Wingdings" pitchFamily="2" charset="2"/>
              <a:buChar char="§"/>
            </a:pPr>
            <a:r>
              <a:rPr lang="th-TH" sz="3200" b="1"/>
              <a:t>เช่น </a:t>
            </a:r>
            <a:r>
              <a:rPr lang="en-US" sz="3200" b="1"/>
              <a:t>CuF, CuCl, BeS, CdS</a:t>
            </a:r>
            <a:endParaRPr lang="th-TH" sz="3200" b="1"/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42460" y="1207770"/>
            <a:ext cx="4461601" cy="4906963"/>
          </a:xfrm>
        </p:spPr>
        <p:txBody>
          <a:bodyPr/>
          <a:lstStyle/>
          <a:p>
            <a:pPr marL="266700" indent="-266700">
              <a:spcBef>
                <a:spcPct val="0"/>
              </a:spcBef>
              <a:buClr>
                <a:srgbClr val="00CC00"/>
              </a:buClr>
              <a:buSzPct val="75000"/>
              <a:buFont typeface="Wingdings" pitchFamily="2" charset="2"/>
              <a:buNone/>
            </a:pPr>
            <a:r>
              <a:rPr lang="en-US" sz="4000" b="1">
                <a:solidFill>
                  <a:srgbClr val="66FF33"/>
                </a:solidFill>
              </a:rPr>
              <a:t>4.2  Wurtzite structure</a:t>
            </a:r>
          </a:p>
          <a:p>
            <a:pPr lvl="1" indent="-296863">
              <a:spcBef>
                <a:spcPct val="0"/>
              </a:spcBef>
              <a:buClr>
                <a:srgbClr val="00CC00"/>
              </a:buClr>
              <a:buSzPct val="75000"/>
              <a:buFont typeface="Wingdings" pitchFamily="2" charset="2"/>
              <a:buChar char="§"/>
            </a:pPr>
            <a:r>
              <a:rPr lang="th-TH" sz="3200" b="1"/>
              <a:t>โครงสร้างแบบ </a:t>
            </a:r>
            <a:r>
              <a:rPr lang="en-US" sz="3200" b="1"/>
              <a:t>HCP </a:t>
            </a:r>
            <a:r>
              <a:rPr lang="en-US" sz="3200" b="1" i="1"/>
              <a:t>(ABCABC…)</a:t>
            </a:r>
          </a:p>
          <a:p>
            <a:pPr lvl="1" indent="-296863">
              <a:spcBef>
                <a:spcPct val="0"/>
              </a:spcBef>
              <a:buClr>
                <a:srgbClr val="00CC00"/>
              </a:buClr>
              <a:buSzPct val="75000"/>
              <a:buFont typeface="Wingdings" pitchFamily="2" charset="2"/>
              <a:buChar char="§"/>
            </a:pPr>
            <a:r>
              <a:rPr lang="en-US" sz="3200" b="1"/>
              <a:t>เช่น BeO, HgS, ZnO, NH</a:t>
            </a:r>
            <a:r>
              <a:rPr lang="en-US" sz="3200" b="1" baseline="-25000"/>
              <a:t>4</a:t>
            </a:r>
            <a:r>
              <a:rPr lang="en-US" sz="3200" b="1"/>
              <a:t>F</a:t>
            </a:r>
            <a:endParaRPr lang="en-US" sz="3200"/>
          </a:p>
          <a:p>
            <a:pPr marL="266700" indent="-266700"/>
            <a:endParaRPr lang="th-TH"/>
          </a:p>
        </p:txBody>
      </p:sp>
      <p:pic>
        <p:nvPicPr>
          <p:cNvPr id="4403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3" y="3509963"/>
            <a:ext cx="29273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32" name="Picture 12" descr="Wurtzite_polyhedra"/>
          <p:cNvPicPr>
            <a:picLocks noChangeAspect="1" noChangeArrowheads="1"/>
          </p:cNvPicPr>
          <p:nvPr/>
        </p:nvPicPr>
        <p:blipFill>
          <a:blip r:embed="rId3" cstate="print"/>
          <a:srcRect t="4001" b="2667"/>
          <a:stretch>
            <a:fillRect/>
          </a:stretch>
        </p:blipFill>
        <p:spPr bwMode="auto">
          <a:xfrm>
            <a:off x="5561013" y="3529013"/>
            <a:ext cx="28559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-Point Star 7"/>
          <p:cNvSpPr/>
          <p:nvPr/>
        </p:nvSpPr>
        <p:spPr>
          <a:xfrm>
            <a:off x="8702565" y="126125"/>
            <a:ext cx="294290" cy="29429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903DD4-D3D9-4746-84D7-F055BD6E6D11}" type="slidenum">
              <a:rPr lang="en-US"/>
              <a:pPr/>
              <a:t>55</a:t>
            </a:fld>
            <a:endParaRPr lang="th-TH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solidFill>
                  <a:srgbClr val="FFFF00"/>
                </a:solidFill>
                <a:latin typeface="Angsana New" pitchFamily="18" charset="-34"/>
              </a:rPr>
              <a:t>ขีดจำกัดอัตราส่วนรัศมีของโครงสร้าง</a:t>
            </a:r>
          </a:p>
        </p:txBody>
      </p:sp>
      <p:graphicFrame>
        <p:nvGraphicFramePr>
          <p:cNvPr id="23618" name="Group 66"/>
          <p:cNvGraphicFramePr>
            <a:graphicFrameLocks noGrp="1"/>
          </p:cNvGraphicFramePr>
          <p:nvPr>
            <p:ph type="tbl" idx="1"/>
          </p:nvPr>
        </p:nvGraphicFramePr>
        <p:xfrm>
          <a:off x="609600" y="1295400"/>
          <a:ext cx="8001000" cy="4914329"/>
        </p:xfrm>
        <a:graphic>
          <a:graphicData uri="http://schemas.openxmlformats.org/drawingml/2006/table">
            <a:tbl>
              <a:tblPr/>
              <a:tblGrid>
                <a:gridCol w="2514600"/>
                <a:gridCol w="2743200"/>
                <a:gridCol w="2743200"/>
              </a:tblGrid>
              <a:tr h="70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เลขโคออร์ดิเนชัน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โครงสร้าง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r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+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/ r</a:t>
                      </a: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  <a:sym typeface="Symbol" pitchFamily="18" charset="2"/>
                        </a:rPr>
                        <a:t> 0.154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triangular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0.154 – 0.255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zinc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blende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0.255 – 0.414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planar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0.414 – 0.732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NaCl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0.414 – 0.732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CsCl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  <a:sym typeface="Symbol" pitchFamily="18" charset="2"/>
                        </a:rPr>
                        <a:t>&gt;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  <a:sym typeface="Symbol" pitchFamily="18" charset="2"/>
                        </a:rPr>
                        <a:t> 0.732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370F2-8061-4FF7-88F4-C87A3254FCEC}" type="slidenum">
              <a:rPr lang="en-US"/>
              <a:pPr/>
              <a:t>56</a:t>
            </a:fld>
            <a:endParaRPr lang="th-TH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74638"/>
            <a:ext cx="8870950" cy="868362"/>
          </a:xfrm>
        </p:spPr>
        <p:txBody>
          <a:bodyPr/>
          <a:lstStyle/>
          <a:p>
            <a:r>
              <a:rPr lang="th-TH" sz="5400">
                <a:solidFill>
                  <a:schemeClr val="hlink"/>
                </a:solidFill>
                <a:latin typeface="Cordia New" pitchFamily="34" charset="-34"/>
              </a:rPr>
              <a:t>ความไม่สมบูรณ์ของผลึก</a:t>
            </a:r>
            <a:r>
              <a:rPr lang="en-US" sz="5400">
                <a:solidFill>
                  <a:schemeClr val="hlink"/>
                </a:solidFill>
                <a:latin typeface="Cordia New" pitchFamily="34" charset="-34"/>
              </a:rPr>
              <a:t>แบบจุด</a:t>
            </a:r>
            <a:endParaRPr lang="th-TH" sz="5400">
              <a:solidFill>
                <a:schemeClr val="hlink"/>
              </a:solidFill>
              <a:latin typeface="Cordia New" pitchFamily="34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6330"/>
            <a:ext cx="5417820" cy="4906963"/>
          </a:xfrm>
        </p:spPr>
        <p:txBody>
          <a:bodyPr/>
          <a:lstStyle/>
          <a:p>
            <a:pPr marL="450850" indent="-450850">
              <a:lnSpc>
                <a:spcPct val="90000"/>
              </a:lnSpc>
              <a:spcBef>
                <a:spcPct val="0"/>
              </a:spcBef>
              <a:buClr>
                <a:srgbClr val="00CC00"/>
              </a:buClr>
              <a:buSzTx/>
              <a:buFont typeface="Wingdings" pitchFamily="2" charset="2"/>
              <a:buAutoNum type="arabicPeriod"/>
            </a:pPr>
            <a:r>
              <a:rPr lang="en-US" sz="4800" b="1">
                <a:solidFill>
                  <a:srgbClr val="66FF33"/>
                </a:solidFill>
              </a:rPr>
              <a:t>Frenkel defect</a:t>
            </a:r>
            <a:r>
              <a:rPr lang="en-US" sz="4000" b="1">
                <a:solidFill>
                  <a:srgbClr val="66FF33"/>
                </a:solidFill>
              </a:rPr>
              <a:t>  </a:t>
            </a:r>
            <a:r>
              <a:rPr lang="en-US" sz="3200" b="1">
                <a:effectLst/>
              </a:rPr>
              <a:t>ไอออนเลื่อนไปอยู่ในช่องว่าง  เกิดกับสารประกอบที่มีไอออนลบขนาดใหญ่ แต่ไอออนบวกขนาดเล็ก  และมีโครงสร้างแบบบรรจุไม่ชิด</a:t>
            </a:r>
            <a:endParaRPr lang="en-US" b="1">
              <a:effectLst/>
            </a:endParaRPr>
          </a:p>
          <a:p>
            <a:pPr marL="450850" indent="-4508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4800" b="1">
                <a:solidFill>
                  <a:srgbClr val="66FF33"/>
                </a:solidFill>
              </a:rPr>
              <a:t>2.  Schottky defect </a:t>
            </a:r>
            <a:r>
              <a:rPr lang="en-US" sz="3200" b="1">
                <a:effectLst/>
              </a:rPr>
              <a:t>ไอออนบวกและไอออนลบหายไปเกิดที่ว่างเป็นคู่ เกิดกับโครงผลึกแบบที่ cation อยู่ตามช่องว่างของ anion โดยส่วนใหญ่พบในผลึก alkaline halide   เช่น  NaCl</a:t>
            </a:r>
            <a:endParaRPr lang="en-US" b="1">
              <a:effectLst/>
            </a:endParaRPr>
          </a:p>
          <a:p>
            <a:pPr marL="450850" indent="-4508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b="1"/>
          </a:p>
        </p:txBody>
      </p:sp>
      <p:grpSp>
        <p:nvGrpSpPr>
          <p:cNvPr id="24651" name="Group 75"/>
          <p:cNvGrpSpPr>
            <a:grpSpLocks/>
          </p:cNvGrpSpPr>
          <p:nvPr/>
        </p:nvGrpSpPr>
        <p:grpSpPr bwMode="auto">
          <a:xfrm>
            <a:off x="6260465" y="3418205"/>
            <a:ext cx="2259013" cy="2271713"/>
            <a:chOff x="3670" y="2362"/>
            <a:chExt cx="1423" cy="1431"/>
          </a:xfrm>
        </p:grpSpPr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3937" y="2634"/>
              <a:ext cx="148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/>
                <a:t>+</a:t>
              </a:r>
              <a:endParaRPr lang="th-TH" sz="5400" b="1" baseline="-4000"/>
            </a:p>
          </p:txBody>
        </p: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3672" y="2369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4036" y="2362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4402" y="2362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auto">
            <a:xfrm>
              <a:off x="4760" y="2365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3670" y="2737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4034" y="2730"/>
              <a:ext cx="326" cy="3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5400" b="1" baseline="-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2" name="Oval 26"/>
            <p:cNvSpPr>
              <a:spLocks noChangeArrowheads="1"/>
            </p:cNvSpPr>
            <p:nvPr/>
          </p:nvSpPr>
          <p:spPr bwMode="auto">
            <a:xfrm>
              <a:off x="4400" y="2730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4759" y="2734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04" name="Oval 28"/>
            <p:cNvSpPr>
              <a:spLocks noChangeArrowheads="1"/>
            </p:cNvSpPr>
            <p:nvPr/>
          </p:nvSpPr>
          <p:spPr bwMode="auto">
            <a:xfrm>
              <a:off x="4306" y="2637"/>
              <a:ext cx="148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/>
                <a:t>+</a:t>
              </a:r>
              <a:endParaRPr lang="th-TH" sz="5400" b="1" baseline="-4000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4673" y="2643"/>
              <a:ext cx="148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/>
                <a:t>+</a:t>
              </a:r>
              <a:endParaRPr lang="th-TH" sz="5400" b="1" baseline="-4000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3940" y="3003"/>
              <a:ext cx="148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/>
                <a:t>+</a:t>
              </a:r>
              <a:endParaRPr lang="th-TH" sz="5400" b="1" baseline="-4000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3673" y="3106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auto">
            <a:xfrm>
              <a:off x="4038" y="3099"/>
              <a:ext cx="326" cy="327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09" name="Oval 33"/>
            <p:cNvSpPr>
              <a:spLocks noChangeArrowheads="1"/>
            </p:cNvSpPr>
            <p:nvPr/>
          </p:nvSpPr>
          <p:spPr bwMode="auto">
            <a:xfrm>
              <a:off x="4403" y="3099"/>
              <a:ext cx="327" cy="327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10" name="Oval 34"/>
            <p:cNvSpPr>
              <a:spLocks noChangeArrowheads="1"/>
            </p:cNvSpPr>
            <p:nvPr/>
          </p:nvSpPr>
          <p:spPr bwMode="auto">
            <a:xfrm>
              <a:off x="4762" y="3103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4664" y="3000"/>
              <a:ext cx="147" cy="14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5400" b="1" baseline="-4000"/>
            </a:p>
          </p:txBody>
        </p:sp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4301" y="3005"/>
              <a:ext cx="148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/>
                <a:t>+</a:t>
              </a:r>
              <a:endParaRPr lang="th-TH" sz="5400" b="1" baseline="-4000"/>
            </a:p>
          </p:txBody>
        </p:sp>
        <p:sp>
          <p:nvSpPr>
            <p:cNvPr id="24613" name="Oval 37"/>
            <p:cNvSpPr>
              <a:spLocks noChangeArrowheads="1"/>
            </p:cNvSpPr>
            <p:nvPr/>
          </p:nvSpPr>
          <p:spPr bwMode="auto">
            <a:xfrm>
              <a:off x="3945" y="3364"/>
              <a:ext cx="148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/>
                <a:t>+</a:t>
              </a:r>
              <a:endParaRPr lang="th-TH" sz="5400" b="1" baseline="-4000"/>
            </a:p>
          </p:txBody>
        </p:sp>
        <p:sp>
          <p:nvSpPr>
            <p:cNvPr id="24614" name="Oval 38"/>
            <p:cNvSpPr>
              <a:spLocks noChangeArrowheads="1"/>
            </p:cNvSpPr>
            <p:nvPr/>
          </p:nvSpPr>
          <p:spPr bwMode="auto">
            <a:xfrm>
              <a:off x="3678" y="3467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4043" y="3460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auto">
            <a:xfrm>
              <a:off x="4408" y="3460"/>
              <a:ext cx="327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17" name="Oval 41"/>
            <p:cNvSpPr>
              <a:spLocks noChangeArrowheads="1"/>
            </p:cNvSpPr>
            <p:nvPr/>
          </p:nvSpPr>
          <p:spPr bwMode="auto">
            <a:xfrm>
              <a:off x="4767" y="3464"/>
              <a:ext cx="326" cy="32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>
                  <a:latin typeface="Arial" pitchFamily="34" charset="0"/>
                  <a:cs typeface="Arial" pitchFamily="34" charset="0"/>
                </a:rPr>
                <a:t>−</a:t>
              </a:r>
            </a:p>
          </p:txBody>
        </p:sp>
        <p:sp>
          <p:nvSpPr>
            <p:cNvPr id="24618" name="Oval 42"/>
            <p:cNvSpPr>
              <a:spLocks noChangeArrowheads="1"/>
            </p:cNvSpPr>
            <p:nvPr/>
          </p:nvSpPr>
          <p:spPr bwMode="auto">
            <a:xfrm>
              <a:off x="4315" y="3367"/>
              <a:ext cx="147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/>
                <a:t>+</a:t>
              </a:r>
              <a:endParaRPr lang="th-TH" sz="5400" b="1" baseline="-4000"/>
            </a:p>
          </p:txBody>
        </p:sp>
        <p:sp>
          <p:nvSpPr>
            <p:cNvPr id="24619" name="Oval 43"/>
            <p:cNvSpPr>
              <a:spLocks noChangeArrowheads="1"/>
            </p:cNvSpPr>
            <p:nvPr/>
          </p:nvSpPr>
          <p:spPr bwMode="auto">
            <a:xfrm>
              <a:off x="4681" y="3373"/>
              <a:ext cx="148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 b="1" baseline="-4000"/>
                <a:t>+</a:t>
              </a:r>
              <a:endParaRPr lang="th-TH" sz="5400" b="1" baseline="-4000"/>
            </a:p>
          </p:txBody>
        </p:sp>
      </p:grpSp>
      <p:grpSp>
        <p:nvGrpSpPr>
          <p:cNvPr id="24650" name="Group 74"/>
          <p:cNvGrpSpPr>
            <a:grpSpLocks/>
          </p:cNvGrpSpPr>
          <p:nvPr/>
        </p:nvGrpSpPr>
        <p:grpSpPr bwMode="auto">
          <a:xfrm>
            <a:off x="6338253" y="1119505"/>
            <a:ext cx="2295525" cy="1685925"/>
            <a:chOff x="3719" y="914"/>
            <a:chExt cx="1446" cy="1062"/>
          </a:xfrm>
        </p:grpSpPr>
        <p:sp>
          <p:nvSpPr>
            <p:cNvPr id="24622" name="Oval 46"/>
            <p:cNvSpPr>
              <a:spLocks noChangeArrowheads="1"/>
            </p:cNvSpPr>
            <p:nvPr/>
          </p:nvSpPr>
          <p:spPr bwMode="auto">
            <a:xfrm>
              <a:off x="3983" y="1204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baseline="-4000"/>
                <a:t>+</a:t>
              </a:r>
              <a:endParaRPr lang="th-TH" sz="4800" b="1" baseline="-4000"/>
            </a:p>
          </p:txBody>
        </p:sp>
        <p:sp>
          <p:nvSpPr>
            <p:cNvPr id="24631" name="Oval 55"/>
            <p:cNvSpPr>
              <a:spLocks noChangeArrowheads="1"/>
            </p:cNvSpPr>
            <p:nvPr/>
          </p:nvSpPr>
          <p:spPr bwMode="auto">
            <a:xfrm>
              <a:off x="4388" y="120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baseline="-4000"/>
                <a:t>+</a:t>
              </a:r>
              <a:endParaRPr lang="th-TH" sz="4800" b="1" baseline="-4000"/>
            </a:p>
          </p:txBody>
        </p:sp>
        <p:sp>
          <p:nvSpPr>
            <p:cNvPr id="24632" name="Oval 56"/>
            <p:cNvSpPr>
              <a:spLocks noChangeArrowheads="1"/>
            </p:cNvSpPr>
            <p:nvPr/>
          </p:nvSpPr>
          <p:spPr bwMode="auto">
            <a:xfrm>
              <a:off x="4472" y="1589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baseline="-4000"/>
                <a:t>+</a:t>
              </a:r>
              <a:endParaRPr lang="th-TH" sz="4800" b="1" baseline="-4000"/>
            </a:p>
          </p:txBody>
        </p:sp>
        <p:sp>
          <p:nvSpPr>
            <p:cNvPr id="24640" name="Oval 64"/>
            <p:cNvSpPr>
              <a:spLocks noChangeArrowheads="1"/>
            </p:cNvSpPr>
            <p:nvPr/>
          </p:nvSpPr>
          <p:spPr bwMode="auto">
            <a:xfrm>
              <a:off x="3979" y="158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baseline="-4000"/>
                <a:t>+</a:t>
              </a:r>
              <a:endParaRPr lang="th-TH" sz="4800" b="1" baseline="-4000"/>
            </a:p>
          </p:txBody>
        </p:sp>
        <p:grpSp>
          <p:nvGrpSpPr>
            <p:cNvPr id="24647" name="Group 71"/>
            <p:cNvGrpSpPr>
              <a:grpSpLocks/>
            </p:cNvGrpSpPr>
            <p:nvPr/>
          </p:nvGrpSpPr>
          <p:grpSpPr bwMode="auto">
            <a:xfrm>
              <a:off x="3719" y="914"/>
              <a:ext cx="1446" cy="1062"/>
              <a:chOff x="3719" y="993"/>
              <a:chExt cx="1348" cy="990"/>
            </a:xfrm>
          </p:grpSpPr>
          <p:sp>
            <p:nvSpPr>
              <p:cNvPr id="24623" name="Oval 47"/>
              <p:cNvSpPr>
                <a:spLocks noChangeArrowheads="1"/>
              </p:cNvSpPr>
              <p:nvPr/>
            </p:nvSpPr>
            <p:spPr bwMode="auto">
              <a:xfrm>
                <a:off x="3719" y="1000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24" name="Oval 48"/>
              <p:cNvSpPr>
                <a:spLocks noChangeArrowheads="1"/>
              </p:cNvSpPr>
              <p:nvPr/>
            </p:nvSpPr>
            <p:spPr bwMode="auto">
              <a:xfrm>
                <a:off x="4083" y="993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25" name="Oval 49"/>
              <p:cNvSpPr>
                <a:spLocks noChangeArrowheads="1"/>
              </p:cNvSpPr>
              <p:nvPr/>
            </p:nvSpPr>
            <p:spPr bwMode="auto">
              <a:xfrm>
                <a:off x="4449" y="993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26" name="Oval 50"/>
              <p:cNvSpPr>
                <a:spLocks noChangeArrowheads="1"/>
              </p:cNvSpPr>
              <p:nvPr/>
            </p:nvSpPr>
            <p:spPr bwMode="auto">
              <a:xfrm>
                <a:off x="4807" y="996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34" name="Oval 58"/>
              <p:cNvSpPr>
                <a:spLocks noChangeArrowheads="1"/>
              </p:cNvSpPr>
              <p:nvPr/>
            </p:nvSpPr>
            <p:spPr bwMode="auto">
              <a:xfrm>
                <a:off x="3720" y="1369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35" name="Oval 59"/>
              <p:cNvSpPr>
                <a:spLocks noChangeArrowheads="1"/>
              </p:cNvSpPr>
              <p:nvPr/>
            </p:nvSpPr>
            <p:spPr bwMode="auto">
              <a:xfrm>
                <a:off x="4085" y="1362"/>
                <a:ext cx="253" cy="254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36" name="Oval 60"/>
              <p:cNvSpPr>
                <a:spLocks noChangeArrowheads="1"/>
              </p:cNvSpPr>
              <p:nvPr/>
            </p:nvSpPr>
            <p:spPr bwMode="auto">
              <a:xfrm>
                <a:off x="4450" y="1362"/>
                <a:ext cx="254" cy="254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37" name="Oval 61"/>
              <p:cNvSpPr>
                <a:spLocks noChangeArrowheads="1"/>
              </p:cNvSpPr>
              <p:nvPr/>
            </p:nvSpPr>
            <p:spPr bwMode="auto">
              <a:xfrm>
                <a:off x="4809" y="1366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41" name="Oval 65"/>
              <p:cNvSpPr>
                <a:spLocks noChangeArrowheads="1"/>
              </p:cNvSpPr>
              <p:nvPr/>
            </p:nvSpPr>
            <p:spPr bwMode="auto">
              <a:xfrm>
                <a:off x="3725" y="1730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42" name="Oval 66"/>
              <p:cNvSpPr>
                <a:spLocks noChangeArrowheads="1"/>
              </p:cNvSpPr>
              <p:nvPr/>
            </p:nvSpPr>
            <p:spPr bwMode="auto">
              <a:xfrm>
                <a:off x="4090" y="1723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43" name="Oval 67"/>
              <p:cNvSpPr>
                <a:spLocks noChangeArrowheads="1"/>
              </p:cNvSpPr>
              <p:nvPr/>
            </p:nvSpPr>
            <p:spPr bwMode="auto">
              <a:xfrm>
                <a:off x="4455" y="1723"/>
                <a:ext cx="254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  <p:sp>
            <p:nvSpPr>
              <p:cNvPr id="24644" name="Oval 68"/>
              <p:cNvSpPr>
                <a:spLocks noChangeArrowheads="1"/>
              </p:cNvSpPr>
              <p:nvPr/>
            </p:nvSpPr>
            <p:spPr bwMode="auto">
              <a:xfrm>
                <a:off x="4814" y="1727"/>
                <a:ext cx="253" cy="253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latin typeface="Arial" pitchFamily="34" charset="0"/>
                    <a:cs typeface="Arial" pitchFamily="34" charset="0"/>
                  </a:rPr>
                  <a:t>−</a:t>
                </a:r>
              </a:p>
            </p:txBody>
          </p:sp>
        </p:grpSp>
        <p:sp>
          <p:nvSpPr>
            <p:cNvPr id="24645" name="Oval 69"/>
            <p:cNvSpPr>
              <a:spLocks noChangeArrowheads="1"/>
            </p:cNvSpPr>
            <p:nvPr/>
          </p:nvSpPr>
          <p:spPr bwMode="auto">
            <a:xfrm>
              <a:off x="4335" y="1590"/>
              <a:ext cx="114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baseline="-4000"/>
                <a:t>+</a:t>
              </a:r>
              <a:endParaRPr lang="th-TH" sz="4800" b="1" baseline="-4000"/>
            </a:p>
          </p:txBody>
        </p:sp>
        <p:sp>
          <p:nvSpPr>
            <p:cNvPr id="24646" name="Oval 70"/>
            <p:cNvSpPr>
              <a:spLocks noChangeArrowheads="1"/>
            </p:cNvSpPr>
            <p:nvPr/>
          </p:nvSpPr>
          <p:spPr bwMode="auto">
            <a:xfrm>
              <a:off x="4776" y="120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baseline="-4000"/>
                <a:t>+</a:t>
              </a:r>
              <a:endParaRPr lang="th-TH" sz="4800" b="1" baseline="-4000"/>
            </a:p>
          </p:txBody>
        </p:sp>
        <p:sp>
          <p:nvSpPr>
            <p:cNvPr id="24648" name="Oval 72"/>
            <p:cNvSpPr>
              <a:spLocks noChangeArrowheads="1"/>
            </p:cNvSpPr>
            <p:nvPr/>
          </p:nvSpPr>
          <p:spPr bwMode="auto">
            <a:xfrm>
              <a:off x="4775" y="1582"/>
              <a:ext cx="115" cy="115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800" b="1" baseline="-4000"/>
                <a:t> </a:t>
              </a:r>
              <a:endParaRPr lang="th-TH" sz="4800" b="1" baseline="-4000"/>
            </a:p>
          </p:txBody>
        </p:sp>
      </p:grp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7E542-637A-46CE-8FA8-6612614F6F9A}" type="slidenum">
              <a:rPr lang="en-US"/>
              <a:pPr/>
              <a:t>57</a:t>
            </a:fld>
            <a:endParaRPr lang="th-TH"/>
          </a:p>
        </p:txBody>
      </p:sp>
      <p:sp>
        <p:nvSpPr>
          <p:cNvPr id="26638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271463" y="274638"/>
            <a:ext cx="8872537" cy="868362"/>
          </a:xfrm>
        </p:spPr>
        <p:txBody>
          <a:bodyPr/>
          <a:lstStyle/>
          <a:p>
            <a:r>
              <a:rPr lang="th-TH" sz="5400">
                <a:solidFill>
                  <a:schemeClr val="hlink"/>
                </a:solidFill>
                <a:latin typeface="Cordia New" pitchFamily="34" charset="-34"/>
              </a:rPr>
              <a:t>ความไม่สมบูรณ์ของผลึกตามแนวแลตทิซ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127625" cy="4906963"/>
          </a:xfrm>
        </p:spPr>
        <p:txBody>
          <a:bodyPr/>
          <a:lstStyle/>
          <a:p>
            <a:pPr marL="450850" indent="-450850">
              <a:lnSpc>
                <a:spcPct val="85000"/>
              </a:lnSpc>
              <a:spcBef>
                <a:spcPct val="0"/>
              </a:spcBef>
              <a:buClr>
                <a:srgbClr val="00CC00"/>
              </a:buClr>
              <a:buSzTx/>
              <a:buFont typeface="Wingdings" pitchFamily="2" charset="2"/>
              <a:buAutoNum type="arabicPeriod"/>
            </a:pPr>
            <a:r>
              <a:rPr lang="en-US" sz="4400" b="1">
                <a:solidFill>
                  <a:srgbClr val="66FF33"/>
                </a:solidFill>
              </a:rPr>
              <a:t>Edge dislocation</a:t>
            </a:r>
            <a:br>
              <a:rPr lang="en-US" sz="4400" b="1">
                <a:solidFill>
                  <a:srgbClr val="66FF33"/>
                </a:solidFill>
              </a:rPr>
            </a:br>
            <a:r>
              <a:rPr lang="en-US" sz="4400"/>
              <a:t>ความยาวแต่ละชั้นไม่เท่ากัน</a:t>
            </a:r>
            <a:br>
              <a:rPr lang="en-US" sz="4400"/>
            </a:br>
            <a:r>
              <a:rPr lang="en-US" sz="4400"/>
              <a:t>ทำให้ผลึกเบี้ยว</a:t>
            </a:r>
            <a:br>
              <a:rPr lang="en-US" sz="4400"/>
            </a:br>
            <a:endParaRPr lang="en-US" sz="4400"/>
          </a:p>
          <a:p>
            <a:pPr marL="450850" indent="-450850">
              <a:lnSpc>
                <a:spcPct val="85000"/>
              </a:lnSpc>
              <a:spcBef>
                <a:spcPct val="0"/>
              </a:spcBef>
              <a:buClr>
                <a:srgbClr val="00CC00"/>
              </a:buClr>
              <a:buSzTx/>
              <a:buFont typeface="Wingdings" pitchFamily="2" charset="2"/>
              <a:buAutoNum type="arabicPeriod"/>
            </a:pPr>
            <a:r>
              <a:rPr lang="en-US" sz="4400" b="1">
                <a:solidFill>
                  <a:srgbClr val="66FF33"/>
                </a:solidFill>
              </a:rPr>
              <a:t>Screw dislocation</a:t>
            </a:r>
            <a:br>
              <a:rPr lang="en-US" sz="4400" b="1">
                <a:solidFill>
                  <a:srgbClr val="66FF33"/>
                </a:solidFill>
              </a:rPr>
            </a:br>
            <a:r>
              <a:rPr lang="en-US" sz="4400"/>
              <a:t>แนวระนาบของอะตอมไม่อยู่ในแนวเดียวกัน</a:t>
            </a:r>
          </a:p>
          <a:p>
            <a:pPr marL="450850" indent="-450850">
              <a:lnSpc>
                <a:spcPct val="85000"/>
              </a:lnSpc>
              <a:spcBef>
                <a:spcPct val="0"/>
              </a:spcBef>
              <a:buClr>
                <a:srgbClr val="00CC00"/>
              </a:buClr>
              <a:buSzTx/>
              <a:buFont typeface="Wingdings" pitchFamily="2" charset="2"/>
              <a:buAutoNum type="arabicPeriod"/>
            </a:pPr>
            <a:endParaRPr lang="en-US" sz="4400"/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5672138" y="1166813"/>
            <a:ext cx="2278062" cy="2624137"/>
            <a:chOff x="3506" y="810"/>
            <a:chExt cx="1536" cy="1811"/>
          </a:xfrm>
        </p:grpSpPr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506" y="810"/>
              <a:ext cx="1536" cy="18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26636" name="Picture 12" descr="edgedisloc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2" y="847"/>
              <a:ext cx="1413" cy="1691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26641" name="Picture 17" descr="screwdislo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238" y="4021138"/>
            <a:ext cx="22574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2B506-3347-407B-B2FA-CFAC6CD4F8F1}" type="slidenum">
              <a:rPr lang="en-US"/>
              <a:pPr/>
              <a:t>58</a:t>
            </a:fld>
            <a:endParaRPr lang="th-TH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แผนผังวัฏภาค (Phase diagram)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th-TH" sz="4000" b="1" dirty="0"/>
              <a:t>แผนผังวัฏภาค</a:t>
            </a:r>
            <a:r>
              <a:rPr lang="en-US" sz="4000" b="1" dirty="0"/>
              <a:t> : </a:t>
            </a:r>
            <a:r>
              <a:rPr lang="th-TH" sz="4000" dirty="0"/>
              <a:t>แผนผังที่แสดงความสัมพันธ์ระหว่างสถานะของสารที่ความดันและอุณหภูมิต่างๆ</a:t>
            </a:r>
            <a:endParaRPr lang="en-US" sz="4000" dirty="0"/>
          </a:p>
          <a:p>
            <a:pPr marL="452438" lvl="1" indent="-273050">
              <a:lnSpc>
                <a:spcPct val="90000"/>
              </a:lnSpc>
              <a:buClr>
                <a:srgbClr val="CC00FF"/>
              </a:buClr>
              <a:buSzTx/>
              <a:buFontTx/>
              <a:buChar char="•"/>
            </a:pPr>
            <a:r>
              <a:rPr lang="en-US" sz="3200" b="1" dirty="0" err="1">
                <a:solidFill>
                  <a:srgbClr val="66FF33"/>
                </a:solidFill>
              </a:rPr>
              <a:t>จุดร่วมสาม</a:t>
            </a:r>
            <a:r>
              <a:rPr lang="en-US" sz="3200" dirty="0">
                <a:solidFill>
                  <a:srgbClr val="66FF33"/>
                </a:solidFill>
              </a:rPr>
              <a:t> (</a:t>
            </a:r>
            <a:r>
              <a:rPr lang="en-US" sz="3200" dirty="0" err="1">
                <a:solidFill>
                  <a:srgbClr val="66FF33"/>
                </a:solidFill>
              </a:rPr>
              <a:t>Tripple</a:t>
            </a:r>
            <a:r>
              <a:rPr lang="en-US" sz="3200" dirty="0">
                <a:solidFill>
                  <a:srgbClr val="66FF33"/>
                </a:solidFill>
              </a:rPr>
              <a:t> point):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0" dirty="0" err="1"/>
              <a:t>จุดสมดุลของทั้งสามสถานะ</a:t>
            </a:r>
            <a:endParaRPr lang="th-TH" sz="3200" b="0" dirty="0"/>
          </a:p>
          <a:p>
            <a:pPr marL="452438" lvl="1" indent="-273050">
              <a:lnSpc>
                <a:spcPct val="90000"/>
              </a:lnSpc>
              <a:buClr>
                <a:srgbClr val="CC00FF"/>
              </a:buClr>
              <a:buSzTx/>
              <a:buFontTx/>
              <a:buChar char="•"/>
            </a:pPr>
            <a:r>
              <a:rPr lang="en-US" sz="3200" b="1" dirty="0" err="1">
                <a:solidFill>
                  <a:srgbClr val="66FF33"/>
                </a:solidFill>
              </a:rPr>
              <a:t>จุดวิกฤติ</a:t>
            </a:r>
            <a:r>
              <a:rPr lang="en-US" sz="3200" dirty="0">
                <a:solidFill>
                  <a:srgbClr val="66FF33"/>
                </a:solidFill>
              </a:rPr>
              <a:t> (Critical point):</a:t>
            </a:r>
            <a:r>
              <a:rPr lang="en-US" sz="3200" dirty="0"/>
              <a:t> </a:t>
            </a:r>
            <a:r>
              <a:rPr lang="en-US" sz="3200" b="0" dirty="0" err="1" smtClean="0"/>
              <a:t>จุดสิ้น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err="1" smtClean="0"/>
              <a:t>สุดเส้นสมดุลของเหลว</a:t>
            </a:r>
            <a:r>
              <a:rPr lang="en-US" sz="3200" b="0" dirty="0" err="1"/>
              <a:t>และแก๊ส</a:t>
            </a:r>
            <a:endParaRPr lang="th-TH" sz="3200" b="0" dirty="0"/>
          </a:p>
          <a:p>
            <a:pPr marL="452438" lvl="1" indent="-273050">
              <a:lnSpc>
                <a:spcPct val="90000"/>
              </a:lnSpc>
              <a:buClr>
                <a:srgbClr val="CC00FF"/>
              </a:buClr>
              <a:buSzTx/>
              <a:buFontTx/>
              <a:buChar char="•"/>
            </a:pPr>
            <a:r>
              <a:rPr lang="th-TH" sz="3200" b="1" dirty="0">
                <a:solidFill>
                  <a:srgbClr val="FF33CC"/>
                </a:solidFill>
              </a:rPr>
              <a:t>จุดเดือด</a:t>
            </a:r>
            <a:r>
              <a:rPr lang="th-TH" sz="3200" dirty="0"/>
              <a:t> </a:t>
            </a:r>
            <a:r>
              <a:rPr lang="th-TH" sz="3200" b="0" dirty="0"/>
              <a:t>ของแข็ง </a:t>
            </a:r>
            <a:r>
              <a:rPr lang="th-TH" sz="2000" b="0" dirty="0">
                <a:sym typeface="Wingdings" pitchFamily="2" charset="2"/>
              </a:rPr>
              <a:t> </a:t>
            </a:r>
            <a:r>
              <a:rPr lang="th-TH" sz="3200" b="0" dirty="0">
                <a:sym typeface="Wingdings" pitchFamily="2" charset="2"/>
              </a:rPr>
              <a:t>ของเหลว</a:t>
            </a:r>
          </a:p>
          <a:p>
            <a:pPr marL="452438" lvl="1" indent="-273050">
              <a:lnSpc>
                <a:spcPct val="90000"/>
              </a:lnSpc>
              <a:buClr>
                <a:srgbClr val="CC00FF"/>
              </a:buClr>
              <a:buSzTx/>
              <a:buFontTx/>
              <a:buChar char="•"/>
            </a:pPr>
            <a:r>
              <a:rPr lang="th-TH" sz="3200" b="1" dirty="0">
                <a:solidFill>
                  <a:srgbClr val="99CCFF"/>
                </a:solidFill>
              </a:rPr>
              <a:t>จุดหลอมเหลว</a:t>
            </a:r>
            <a:r>
              <a:rPr lang="th-TH" sz="3200" dirty="0"/>
              <a:t> </a:t>
            </a:r>
            <a:r>
              <a:rPr lang="th-TH" sz="3200" b="0" dirty="0"/>
              <a:t>ไอ </a:t>
            </a:r>
            <a:r>
              <a:rPr lang="th-TH" sz="2000" b="0" dirty="0">
                <a:sym typeface="Wingdings" pitchFamily="2" charset="2"/>
              </a:rPr>
              <a:t> </a:t>
            </a:r>
            <a:r>
              <a:rPr lang="th-TH" sz="3200" b="0" dirty="0" smtClean="0">
                <a:sym typeface="Wingdings" pitchFamily="2" charset="2"/>
              </a:rPr>
              <a:t>ของเหลว</a:t>
            </a:r>
          </a:p>
          <a:p>
            <a:pPr marL="452438" lvl="1" indent="-273050">
              <a:lnSpc>
                <a:spcPct val="90000"/>
              </a:lnSpc>
              <a:buClr>
                <a:srgbClr val="CC00FF"/>
              </a:buClr>
              <a:buSzTx/>
              <a:buFontTx/>
              <a:buChar char="•"/>
            </a:pPr>
            <a:r>
              <a:rPr lang="th-TH" dirty="0" smtClean="0">
                <a:sym typeface="Wingdings" pitchFamily="2" charset="2"/>
              </a:rPr>
              <a:t>จุดเดือดปกติ/จุดหลอมเหลวปกติ </a:t>
            </a:r>
            <a:br>
              <a:rPr lang="th-TH" dirty="0" smtClean="0">
                <a:sym typeface="Wingdings" pitchFamily="2" charset="2"/>
              </a:rPr>
            </a:br>
            <a:r>
              <a:rPr lang="th-TH" b="0" dirty="0" smtClean="0">
                <a:sym typeface="Wingdings" pitchFamily="2" charset="2"/>
              </a:rPr>
              <a:t>พิจารณาที่ความดันบรรยากาศ</a:t>
            </a:r>
            <a:endParaRPr lang="th-TH" sz="3200" b="0" dirty="0">
              <a:sym typeface="Wingdings" pitchFamily="2" charset="2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33400" y="2971800"/>
            <a:ext cx="4572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935538" y="4264025"/>
            <a:ext cx="3405187" cy="274638"/>
            <a:chOff x="299" y="2360"/>
            <a:chExt cx="2145" cy="173"/>
          </a:xfrm>
        </p:grpSpPr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549" y="2464"/>
              <a:ext cx="1895" cy="0"/>
            </a:xfrm>
            <a:prstGeom prst="line">
              <a:avLst/>
            </a:prstGeom>
            <a:noFill/>
            <a:ln w="28575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299" y="2360"/>
              <a:ext cx="5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FF00"/>
                  </a:solidFill>
                  <a:latin typeface="Arial Narrow" pitchFamily="34" charset="0"/>
                </a:rPr>
                <a:t>1atm</a:t>
              </a:r>
              <a:endParaRPr lang="th-TH" sz="1200" b="1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32413" y="2635250"/>
            <a:ext cx="2776537" cy="2498725"/>
            <a:chOff x="458" y="1292"/>
            <a:chExt cx="1749" cy="1574"/>
          </a:xfrm>
        </p:grpSpPr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458" y="2603"/>
              <a:ext cx="598" cy="263"/>
            </a:xfrm>
            <a:custGeom>
              <a:avLst/>
              <a:gdLst/>
              <a:ahLst/>
              <a:cxnLst>
                <a:cxn ang="0">
                  <a:pos x="0" y="513"/>
                </a:cxn>
                <a:cxn ang="0">
                  <a:pos x="763" y="222"/>
                </a:cxn>
                <a:cxn ang="0">
                  <a:pos x="1069" y="0"/>
                </a:cxn>
              </a:cxnLst>
              <a:rect l="0" t="0" r="r" b="b"/>
              <a:pathLst>
                <a:path w="1069" h="513">
                  <a:moveTo>
                    <a:pt x="0" y="513"/>
                  </a:moveTo>
                  <a:cubicBezTo>
                    <a:pt x="292" y="410"/>
                    <a:pt x="585" y="307"/>
                    <a:pt x="763" y="222"/>
                  </a:cubicBezTo>
                  <a:cubicBezTo>
                    <a:pt x="941" y="137"/>
                    <a:pt x="1005" y="68"/>
                    <a:pt x="1069" y="0"/>
                  </a:cubicBezTo>
                </a:path>
              </a:pathLst>
            </a:custGeom>
            <a:noFill/>
            <a:ln w="38100" cmpd="sng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flipV="1">
              <a:off x="1047" y="1292"/>
              <a:ext cx="237" cy="1317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1048" y="2235"/>
              <a:ext cx="1159" cy="375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798" y="306"/>
                </a:cxn>
                <a:cxn ang="0">
                  <a:pos x="1340" y="0"/>
                </a:cxn>
              </a:cxnLst>
              <a:rect l="0" t="0" r="r" b="b"/>
              <a:pathLst>
                <a:path w="1340" h="458">
                  <a:moveTo>
                    <a:pt x="0" y="458"/>
                  </a:moveTo>
                  <a:cubicBezTo>
                    <a:pt x="287" y="420"/>
                    <a:pt x="575" y="382"/>
                    <a:pt x="798" y="306"/>
                  </a:cubicBezTo>
                  <a:cubicBezTo>
                    <a:pt x="1021" y="230"/>
                    <a:pt x="1180" y="115"/>
                    <a:pt x="1340" y="0"/>
                  </a:cubicBezTo>
                </a:path>
              </a:pathLst>
            </a:custGeom>
            <a:noFill/>
            <a:ln w="38100" cmpd="sng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659313" y="2413000"/>
            <a:ext cx="4319587" cy="3786188"/>
            <a:chOff x="118" y="1152"/>
            <a:chExt cx="2721" cy="2385"/>
          </a:xfrm>
        </p:grpSpPr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549" y="1152"/>
              <a:ext cx="2221" cy="19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64"/>
                </a:cxn>
                <a:cxn ang="0">
                  <a:pos x="2221" y="1964"/>
                </a:cxn>
              </a:cxnLst>
              <a:rect l="0" t="0" r="r" b="b"/>
              <a:pathLst>
                <a:path w="2221" h="1964">
                  <a:moveTo>
                    <a:pt x="0" y="0"/>
                  </a:moveTo>
                  <a:lnTo>
                    <a:pt x="0" y="1964"/>
                  </a:lnTo>
                  <a:lnTo>
                    <a:pt x="2221" y="1964"/>
                  </a:lnTo>
                </a:path>
              </a:pathLst>
            </a:custGeom>
            <a:noFill/>
            <a:ln w="38100" cmpd="sng">
              <a:solidFill>
                <a:srgbClr val="0099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1161" y="3249"/>
              <a:ext cx="1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 Narrow" pitchFamily="34" charset="0"/>
                </a:rPr>
                <a:t>Temperature</a:t>
              </a:r>
              <a:endParaRPr lang="th-TH" sz="2400" b="1">
                <a:latin typeface="Arial Narrow" pitchFamily="34" charset="0"/>
              </a:endParaRPr>
            </a:p>
          </p:txBody>
        </p:sp>
        <p:pic>
          <p:nvPicPr>
            <p:cNvPr id="16408" name="Picture 2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99FF"/>
                </a:clrFrom>
                <a:clrTo>
                  <a:srgbClr val="009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5" y="1802"/>
              <a:ext cx="6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409" name="Picture 2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99FF"/>
                </a:clrFrom>
                <a:clrTo>
                  <a:srgbClr val="009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6" y="2042"/>
              <a:ext cx="71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410" name="Picture 2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99FF"/>
                </a:clrFrom>
                <a:clrTo>
                  <a:srgbClr val="009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0" y="2804"/>
              <a:ext cx="405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411" name="Picture 2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99FF"/>
                </a:clrFrom>
                <a:clrTo>
                  <a:srgbClr val="009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0" y="2614"/>
              <a:ext cx="59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412" name="Picture 2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99FF"/>
                </a:clrFrom>
                <a:clrTo>
                  <a:srgbClr val="009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0" y="2009"/>
              <a:ext cx="75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413" name="Oval 29"/>
            <p:cNvSpPr>
              <a:spLocks noChangeArrowheads="1"/>
            </p:cNvSpPr>
            <p:nvPr/>
          </p:nvSpPr>
          <p:spPr bwMode="auto">
            <a:xfrm>
              <a:off x="2270" y="2201"/>
              <a:ext cx="49" cy="49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1110" y="2581"/>
              <a:ext cx="49" cy="49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 rot="16200000">
              <a:off x="-164" y="2117"/>
              <a:ext cx="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 Narrow" pitchFamily="34" charset="0"/>
                </a:rPr>
                <a:t>Pressure</a:t>
              </a:r>
              <a:endParaRPr lang="th-TH" sz="2400" b="1">
                <a:latin typeface="Arial Narrow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180138" y="4416425"/>
            <a:ext cx="814387" cy="1385888"/>
            <a:chOff x="1076" y="2414"/>
            <a:chExt cx="513" cy="873"/>
          </a:xfrm>
        </p:grpSpPr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1172" y="2414"/>
              <a:ext cx="0" cy="680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1076" y="3095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99CCFF"/>
                  </a:solidFill>
                  <a:latin typeface="Arial Narrow" pitchFamily="34" charset="0"/>
                </a:rPr>
                <a:t>T</a:t>
              </a:r>
              <a:r>
                <a:rPr lang="en-US" sz="1400" b="1" baseline="-25000">
                  <a:solidFill>
                    <a:srgbClr val="99CCFF"/>
                  </a:solidFill>
                  <a:latin typeface="Arial Narrow" pitchFamily="34" charset="0"/>
                </a:rPr>
                <a:t>F</a:t>
              </a:r>
              <a:endParaRPr lang="th-TH" sz="1400" b="1" baseline="-25000">
                <a:solidFill>
                  <a:srgbClr val="99CC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489825" y="4406900"/>
            <a:ext cx="814388" cy="1392238"/>
            <a:chOff x="1901" y="2408"/>
            <a:chExt cx="513" cy="877"/>
          </a:xfrm>
        </p:grpSpPr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2000" y="2408"/>
              <a:ext cx="0" cy="687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1901" y="3093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33CC"/>
                  </a:solidFill>
                  <a:latin typeface="Arial Narrow" pitchFamily="34" charset="0"/>
                </a:rPr>
                <a:t>T</a:t>
              </a:r>
              <a:r>
                <a:rPr lang="en-US" sz="1400" b="1" baseline="-25000">
                  <a:solidFill>
                    <a:srgbClr val="FF33CC"/>
                  </a:solidFill>
                  <a:latin typeface="Arial Narrow" pitchFamily="34" charset="0"/>
                </a:rPr>
                <a:t>B</a:t>
              </a:r>
              <a:endParaRPr lang="th-TH" sz="1400" b="1" baseline="-25000">
                <a:solidFill>
                  <a:srgbClr val="FF33CC"/>
                </a:solidFill>
                <a:latin typeface="Arial Narrow" pitchFamily="34" charset="0"/>
              </a:endParaRPr>
            </a:p>
          </p:txBody>
        </p:sp>
      </p:grpSp>
      <p:sp>
        <p:nvSpPr>
          <p:cNvPr id="31" name="Footer Placeholder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7BFAC-EA22-4371-B07D-232C4EEA6632}" type="slidenum">
              <a:rPr lang="en-US"/>
              <a:pPr/>
              <a:t>59</a:t>
            </a:fld>
            <a:endParaRPr lang="th-TH"/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แผนผังวัฏภาค</a:t>
            </a:r>
          </a:p>
        </p:txBody>
      </p:sp>
      <p:sp>
        <p:nvSpPr>
          <p:cNvPr id="99360" name="Rectangle 3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h-TH" b="1"/>
              <a:t>แผนผังวัฏภาค</a:t>
            </a:r>
            <a:r>
              <a:rPr lang="th-TH" b="1" smtClean="0"/>
              <a:t>ของ </a:t>
            </a:r>
            <a:r>
              <a:rPr lang="en-US" b="1" smtClean="0"/>
              <a:t>CO</a:t>
            </a:r>
            <a:r>
              <a:rPr lang="en-US" b="1" baseline="-25000" smtClean="0"/>
              <a:t>2</a:t>
            </a:r>
            <a:endParaRPr lang="th-TH" b="1" baseline="-25000"/>
          </a:p>
        </p:txBody>
      </p:sp>
      <p:sp>
        <p:nvSpPr>
          <p:cNvPr id="99361" name="Rectangle 3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h-TH" b="1"/>
              <a:t>แผนผังวัฏภาค</a:t>
            </a:r>
            <a:r>
              <a:rPr lang="th-TH" b="1" smtClean="0"/>
              <a:t>ของ </a:t>
            </a:r>
            <a:r>
              <a:rPr lang="en-US" b="1" smtClean="0"/>
              <a:t>H</a:t>
            </a:r>
            <a:r>
              <a:rPr lang="en-US" b="1" baseline="-25000" smtClean="0"/>
              <a:t>2</a:t>
            </a:r>
            <a:r>
              <a:rPr lang="en-US" b="1" smtClean="0"/>
              <a:t>O</a:t>
            </a:r>
            <a:endParaRPr lang="th-TH" b="1"/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674370" y="5053330"/>
            <a:ext cx="800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H SarabunPSK" pitchFamily="34" charset="-34"/>
                <a:cs typeface="TH SarabunPSK" pitchFamily="34" charset="-34"/>
              </a:rPr>
              <a:t>เส้นแบ่งวัฏภาคของแข็ง-ของเหลว (solid-liquid line) ของน้ำเอนไปทางซ้าย แต่ของสารอื่นส่วนใหญ่เอนไปทางขวา </a:t>
            </a:r>
            <a:r>
              <a:rPr lang="en-US" sz="2800" smtClean="0">
                <a:latin typeface="TH SarabunPSK" pitchFamily="34" charset="-34"/>
                <a:cs typeface="TH SarabunPSK" pitchFamily="34" charset="-34"/>
              </a:rPr>
              <a:t>ซึ่งเป็น</a:t>
            </a: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ลักษณะเด่น</a:t>
            </a:r>
            <a:r>
              <a:rPr lang="en-US" sz="280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น้ำที่แปลกกว่าสาร</a:t>
            </a:r>
            <a:r>
              <a:rPr lang="en-US" sz="2800" smtClean="0">
                <a:latin typeface="TH SarabunPSK" pitchFamily="34" charset="-34"/>
                <a:cs typeface="TH SarabunPSK" pitchFamily="34" charset="-34"/>
              </a:rPr>
              <a:t>อื่น</a:t>
            </a:r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ซึ่ง</a:t>
            </a:r>
            <a:r>
              <a:rPr lang="en-US" sz="2800" smtClean="0">
                <a:latin typeface="TH SarabunPSK" pitchFamily="34" charset="-34"/>
                <a:cs typeface="TH SarabunPSK" pitchFamily="34" charset="-34"/>
              </a:rPr>
              <a:t>ของแข็ง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มีความหนาแน่นมากกว่า</a:t>
            </a:r>
            <a:r>
              <a:rPr lang="en-US" sz="2800" smtClean="0">
                <a:latin typeface="TH SarabunPSK" pitchFamily="34" charset="-34"/>
                <a:cs typeface="TH SarabunPSK" pitchFamily="34" charset="-34"/>
              </a:rPr>
              <a:t>ของเหลว)</a:t>
            </a:r>
            <a:endParaRPr lang="en-US" sz="28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04949" y="4572586"/>
            <a:ext cx="202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Temperature (</a:t>
            </a:r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Symbol"/>
              </a:rPr>
              <a:t></a:t>
            </a:r>
            <a:r>
              <a:rPr lang="en-US" sz="24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Symbol"/>
              </a:rPr>
              <a:t>C)</a:t>
            </a:r>
            <a:endParaRPr lang="th-TH" sz="2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17869" y="4576396"/>
            <a:ext cx="202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Temperature (</a:t>
            </a:r>
            <a:r>
              <a:rPr lang="en-US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Symbol"/>
              </a:rPr>
              <a:t></a:t>
            </a:r>
            <a:r>
              <a:rPr lang="en-US" sz="2400" b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Symbol"/>
              </a:rPr>
              <a:t>C)</a:t>
            </a:r>
            <a:endParaRPr lang="th-TH" sz="2400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61646" y="1725930"/>
            <a:ext cx="7900364" cy="3227070"/>
            <a:chOff x="561646" y="1725930"/>
            <a:chExt cx="7900364" cy="3227070"/>
          </a:xfrm>
        </p:grpSpPr>
        <p:sp>
          <p:nvSpPr>
            <p:cNvPr id="59" name="Rounded Rectangle 58"/>
            <p:cNvSpPr/>
            <p:nvPr/>
          </p:nvSpPr>
          <p:spPr>
            <a:xfrm>
              <a:off x="582930" y="1725930"/>
              <a:ext cx="3566160" cy="3223260"/>
            </a:xfrm>
            <a:prstGeom prst="roundRect">
              <a:avLst>
                <a:gd name="adj" fmla="val 7304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00150" y="3401159"/>
              <a:ext cx="252603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1177290" y="2766060"/>
              <a:ext cx="2377440" cy="1223010"/>
            </a:xfrm>
            <a:custGeom>
              <a:avLst/>
              <a:gdLst>
                <a:gd name="connsiteX0" fmla="*/ 0 w 3177540"/>
                <a:gd name="connsiteY0" fmla="*/ 1223010 h 1223010"/>
                <a:gd name="connsiteX1" fmla="*/ 1200150 w 3177540"/>
                <a:gd name="connsiteY1" fmla="*/ 662940 h 1223010"/>
                <a:gd name="connsiteX2" fmla="*/ 2491740 w 3177540"/>
                <a:gd name="connsiteY2" fmla="*/ 46863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00150 w 3177540"/>
                <a:gd name="connsiteY1" fmla="*/ 662940 h 1223010"/>
                <a:gd name="connsiteX2" fmla="*/ 2491740 w 3177540"/>
                <a:gd name="connsiteY2" fmla="*/ 46863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00150 w 3177540"/>
                <a:gd name="connsiteY1" fmla="*/ 662940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78493 w 3177540"/>
                <a:gd name="connsiteY1" fmla="*/ 662940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78493 w 3177540"/>
                <a:gd name="connsiteY1" fmla="*/ 662940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78493 w 3177540"/>
                <a:gd name="connsiteY1" fmla="*/ 662940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7540" h="1223010">
                  <a:moveTo>
                    <a:pt x="0" y="1223010"/>
                  </a:moveTo>
                  <a:cubicBezTo>
                    <a:pt x="470772" y="1099624"/>
                    <a:pt x="894540" y="1011409"/>
                    <a:pt x="1278493" y="662940"/>
                  </a:cubicBezTo>
                  <a:cubicBezTo>
                    <a:pt x="1362313" y="617220"/>
                    <a:pt x="1980922" y="624840"/>
                    <a:pt x="2297430" y="514350"/>
                  </a:cubicBezTo>
                  <a:cubicBezTo>
                    <a:pt x="2613938" y="403860"/>
                    <a:pt x="2999422" y="179070"/>
                    <a:pt x="3177540" y="0"/>
                  </a:cubicBezTo>
                </a:path>
              </a:pathLst>
            </a:custGeom>
            <a:ln w="28575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138583" y="2056229"/>
              <a:ext cx="276372" cy="1384788"/>
            </a:xfrm>
            <a:custGeom>
              <a:avLst/>
              <a:gdLst>
                <a:gd name="connsiteX0" fmla="*/ 0 w 525780"/>
                <a:gd name="connsiteY0" fmla="*/ 1703070 h 1703070"/>
                <a:gd name="connsiteX1" fmla="*/ 377190 w 525780"/>
                <a:gd name="connsiteY1" fmla="*/ 788670 h 1703070"/>
                <a:gd name="connsiteX2" fmla="*/ 525780 w 525780"/>
                <a:gd name="connsiteY2" fmla="*/ 0 h 1703070"/>
                <a:gd name="connsiteX0" fmla="*/ 0 w 623828"/>
                <a:gd name="connsiteY0" fmla="*/ 1794204 h 1794204"/>
                <a:gd name="connsiteX1" fmla="*/ 377190 w 623828"/>
                <a:gd name="connsiteY1" fmla="*/ 879804 h 1794204"/>
                <a:gd name="connsiteX2" fmla="*/ 623828 w 623828"/>
                <a:gd name="connsiteY2" fmla="*/ 0 h 179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828" h="1794204">
                  <a:moveTo>
                    <a:pt x="0" y="1794204"/>
                  </a:moveTo>
                  <a:cubicBezTo>
                    <a:pt x="144780" y="1478926"/>
                    <a:pt x="273219" y="1178838"/>
                    <a:pt x="377190" y="879804"/>
                  </a:cubicBezTo>
                  <a:cubicBezTo>
                    <a:pt x="481161" y="580770"/>
                    <a:pt x="593348" y="252412"/>
                    <a:pt x="623828" y="0"/>
                  </a:cubicBezTo>
                </a:path>
              </a:pathLst>
            </a:custGeom>
            <a:ln w="28575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188720" y="1943100"/>
              <a:ext cx="2743200" cy="2491740"/>
            </a:xfrm>
            <a:custGeom>
              <a:avLst/>
              <a:gdLst>
                <a:gd name="connsiteX0" fmla="*/ 0 w 2743200"/>
                <a:gd name="connsiteY0" fmla="*/ 0 h 2491740"/>
                <a:gd name="connsiteX1" fmla="*/ 0 w 2743200"/>
                <a:gd name="connsiteY1" fmla="*/ 2491740 h 2491740"/>
                <a:gd name="connsiteX2" fmla="*/ 2743200 w 2743200"/>
                <a:gd name="connsiteY2" fmla="*/ 2491740 h 249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2491740">
                  <a:moveTo>
                    <a:pt x="0" y="0"/>
                  </a:moveTo>
                  <a:lnTo>
                    <a:pt x="0" y="2491740"/>
                  </a:lnTo>
                  <a:lnTo>
                    <a:pt x="2743200" y="249174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-64771" y="2952750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Pressure (atm)</a:t>
              </a:r>
              <a:endParaRPr lang="th-TH"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2145323" y="3387969"/>
              <a:ext cx="0" cy="1031631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808892" y="322384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5.1</a:t>
              </a:r>
              <a:endParaRPr lang="th-TH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57754" y="4396154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-56.6</a:t>
              </a:r>
              <a:endParaRPr lang="th-TH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110154" y="3376246"/>
              <a:ext cx="82061" cy="82061"/>
            </a:xfrm>
            <a:prstGeom prst="ellipse">
              <a:avLst/>
            </a:prstGeom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95046" y="2497015"/>
              <a:ext cx="755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Solid</a:t>
              </a:r>
              <a:endParaRPr lang="th-TH" sz="2800" b="1" i="1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79784" y="2461846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Liquid</a:t>
              </a:r>
              <a:endParaRPr lang="th-TH" sz="2800" b="1" i="1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61845" y="3657600"/>
              <a:ext cx="609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Gas</a:t>
              </a:r>
              <a:endParaRPr lang="th-TH" sz="2800" b="1" i="1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895850" y="1729740"/>
              <a:ext cx="3566160" cy="3223260"/>
            </a:xfrm>
            <a:prstGeom prst="roundRect">
              <a:avLst>
                <a:gd name="adj" fmla="val 7304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5513070" y="3610709"/>
              <a:ext cx="252603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5490210" y="3394710"/>
              <a:ext cx="2377440" cy="781050"/>
            </a:xfrm>
            <a:custGeom>
              <a:avLst/>
              <a:gdLst>
                <a:gd name="connsiteX0" fmla="*/ 0 w 3177540"/>
                <a:gd name="connsiteY0" fmla="*/ 1223010 h 1223010"/>
                <a:gd name="connsiteX1" fmla="*/ 1200150 w 3177540"/>
                <a:gd name="connsiteY1" fmla="*/ 662940 h 1223010"/>
                <a:gd name="connsiteX2" fmla="*/ 2491740 w 3177540"/>
                <a:gd name="connsiteY2" fmla="*/ 46863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00150 w 3177540"/>
                <a:gd name="connsiteY1" fmla="*/ 662940 h 1223010"/>
                <a:gd name="connsiteX2" fmla="*/ 2491740 w 3177540"/>
                <a:gd name="connsiteY2" fmla="*/ 46863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00150 w 3177540"/>
                <a:gd name="connsiteY1" fmla="*/ 662940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78493 w 3177540"/>
                <a:gd name="connsiteY1" fmla="*/ 662940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78493 w 3177540"/>
                <a:gd name="connsiteY1" fmla="*/ 662940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278493 w 3177540"/>
                <a:gd name="connsiteY1" fmla="*/ 662940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  <a:gd name="connsiteX0" fmla="*/ 0 w 3177540"/>
                <a:gd name="connsiteY0" fmla="*/ 1223010 h 1223010"/>
                <a:gd name="connsiteX1" fmla="*/ 1095174 w 3177540"/>
                <a:gd name="connsiteY1" fmla="*/ 716633 h 1223010"/>
                <a:gd name="connsiteX2" fmla="*/ 2297430 w 3177540"/>
                <a:gd name="connsiteY2" fmla="*/ 514350 h 1223010"/>
                <a:gd name="connsiteX3" fmla="*/ 3177540 w 3177540"/>
                <a:gd name="connsiteY3" fmla="*/ 0 h 122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7540" h="1223010">
                  <a:moveTo>
                    <a:pt x="0" y="1223010"/>
                  </a:moveTo>
                  <a:cubicBezTo>
                    <a:pt x="470772" y="1099624"/>
                    <a:pt x="711221" y="1065102"/>
                    <a:pt x="1095174" y="716633"/>
                  </a:cubicBezTo>
                  <a:cubicBezTo>
                    <a:pt x="1178994" y="670913"/>
                    <a:pt x="1950369" y="633789"/>
                    <a:pt x="2297430" y="514350"/>
                  </a:cubicBezTo>
                  <a:cubicBezTo>
                    <a:pt x="2644491" y="394911"/>
                    <a:pt x="2999422" y="179070"/>
                    <a:pt x="3177540" y="0"/>
                  </a:cubicBezTo>
                </a:path>
              </a:pathLst>
            </a:custGeom>
            <a:ln w="28575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6149339" y="2000250"/>
              <a:ext cx="182880" cy="1856057"/>
            </a:xfrm>
            <a:custGeom>
              <a:avLst/>
              <a:gdLst>
                <a:gd name="connsiteX0" fmla="*/ 0 w 525780"/>
                <a:gd name="connsiteY0" fmla="*/ 1703070 h 1703070"/>
                <a:gd name="connsiteX1" fmla="*/ 377190 w 525780"/>
                <a:gd name="connsiteY1" fmla="*/ 788670 h 1703070"/>
                <a:gd name="connsiteX2" fmla="*/ 525780 w 525780"/>
                <a:gd name="connsiteY2" fmla="*/ 0 h 1703070"/>
                <a:gd name="connsiteX0" fmla="*/ 0 w 623828"/>
                <a:gd name="connsiteY0" fmla="*/ 1794204 h 1794204"/>
                <a:gd name="connsiteX1" fmla="*/ 377190 w 623828"/>
                <a:gd name="connsiteY1" fmla="*/ 879804 h 1794204"/>
                <a:gd name="connsiteX2" fmla="*/ 623828 w 623828"/>
                <a:gd name="connsiteY2" fmla="*/ 0 h 179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828" h="1794204">
                  <a:moveTo>
                    <a:pt x="0" y="1794204"/>
                  </a:moveTo>
                  <a:cubicBezTo>
                    <a:pt x="144780" y="1478926"/>
                    <a:pt x="273219" y="1178838"/>
                    <a:pt x="377190" y="879804"/>
                  </a:cubicBezTo>
                  <a:cubicBezTo>
                    <a:pt x="481161" y="580770"/>
                    <a:pt x="593348" y="252412"/>
                    <a:pt x="623828" y="0"/>
                  </a:cubicBezTo>
                </a:path>
              </a:pathLst>
            </a:custGeom>
            <a:ln w="28575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501640" y="1946910"/>
              <a:ext cx="2743200" cy="2491740"/>
            </a:xfrm>
            <a:custGeom>
              <a:avLst/>
              <a:gdLst>
                <a:gd name="connsiteX0" fmla="*/ 0 w 2743200"/>
                <a:gd name="connsiteY0" fmla="*/ 0 h 2491740"/>
                <a:gd name="connsiteX1" fmla="*/ 0 w 2743200"/>
                <a:gd name="connsiteY1" fmla="*/ 2491740 h 2491740"/>
                <a:gd name="connsiteX2" fmla="*/ 2743200 w 2743200"/>
                <a:gd name="connsiteY2" fmla="*/ 2491740 h 249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2491740">
                  <a:moveTo>
                    <a:pt x="0" y="0"/>
                  </a:moveTo>
                  <a:lnTo>
                    <a:pt x="0" y="2491740"/>
                  </a:lnTo>
                  <a:lnTo>
                    <a:pt x="2743200" y="249174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4248149" y="2956560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Pressure (atm)</a:t>
              </a:r>
              <a:endParaRPr lang="th-TH" sz="2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6275070" y="3589020"/>
              <a:ext cx="294" cy="822962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121812" y="3410536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1.0</a:t>
              </a:r>
              <a:endParaRPr lang="th-TH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297344" y="3791536"/>
              <a:ext cx="82061" cy="82061"/>
            </a:xfrm>
            <a:prstGeom prst="ellipse">
              <a:avLst/>
            </a:prstGeom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25086" y="2935165"/>
              <a:ext cx="755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Solid</a:t>
              </a:r>
              <a:endParaRPr lang="th-TH" sz="2800" b="1" i="1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2704" y="2648536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Liquid</a:t>
              </a:r>
              <a:endParaRPr lang="th-TH" sz="2800" b="1" i="1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46165" y="3855720"/>
              <a:ext cx="609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Gas</a:t>
              </a:r>
              <a:endParaRPr lang="th-TH" sz="2800" b="1" i="1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7570763" y="3600450"/>
              <a:ext cx="0" cy="861061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6099224" y="4389120"/>
              <a:ext cx="3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T</a:t>
              </a:r>
              <a:r>
                <a:rPr lang="en-US" baseline="-25000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f</a:t>
              </a:r>
              <a:endParaRPr lang="th-TH" baseline="-2500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06054" y="4381500"/>
              <a:ext cx="36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T</a:t>
              </a:r>
              <a:r>
                <a:rPr lang="en-US" baseline="-25000" smtClean="0">
                  <a:solidFill>
                    <a:schemeClr val="bg2"/>
                  </a:solidFill>
                  <a:latin typeface="TH SarabunPSK" pitchFamily="34" charset="-34"/>
                  <a:cs typeface="TH SarabunPSK" pitchFamily="34" charset="-34"/>
                </a:rPr>
                <a:t>b</a:t>
              </a:r>
              <a:endParaRPr lang="th-TH" baseline="-2500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13D62B-4AA5-4382-B459-09E3D4B1B5ED}" type="slidenum">
              <a:rPr lang="en-US"/>
              <a:pPr/>
              <a:t>6</a:t>
            </a:fld>
            <a:endParaRPr lang="th-TH"/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ตัวอย่างลักษณะของผลึกต่างๆ</a:t>
            </a:r>
          </a:p>
        </p:txBody>
      </p:sp>
      <p:pic>
        <p:nvPicPr>
          <p:cNvPr id="64517" name="Picture 5" descr="celest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40" y="1679575"/>
            <a:ext cx="2111294" cy="1947863"/>
          </a:xfrm>
          <a:prstGeom prst="rect">
            <a:avLst/>
          </a:prstGeom>
          <a:noFill/>
        </p:spPr>
      </p:pic>
      <p:pic>
        <p:nvPicPr>
          <p:cNvPr id="64519" name="Picture 7" descr="sulf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716" y="1684338"/>
            <a:ext cx="2179400" cy="1925637"/>
          </a:xfrm>
          <a:prstGeom prst="rect">
            <a:avLst/>
          </a:prstGeom>
          <a:noFill/>
        </p:spPr>
      </p:pic>
      <p:pic>
        <p:nvPicPr>
          <p:cNvPr id="64521" name="Picture 9" descr="pyr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159" y="1676400"/>
            <a:ext cx="2253199" cy="1885950"/>
          </a:xfrm>
          <a:prstGeom prst="rect">
            <a:avLst/>
          </a:prstGeom>
          <a:noFill/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156078" y="1266825"/>
            <a:ext cx="7531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Sulfur 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5080285" y="1284288"/>
            <a:ext cx="12555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Pyrite (FeS</a:t>
            </a:r>
            <a:r>
              <a:rPr lang="en-US" sz="2000" b="1" baseline="-25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63727" y="1290638"/>
            <a:ext cx="1546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Celestite (SrSO</a:t>
            </a:r>
            <a:r>
              <a:rPr lang="en-US" sz="2000" b="1" baseline="-25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838200" y="41148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36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28" name="Picture 16" descr="stibn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91" y="4446588"/>
            <a:ext cx="2114132" cy="1916112"/>
          </a:xfrm>
          <a:prstGeom prst="rect">
            <a:avLst/>
          </a:prstGeom>
          <a:noFill/>
        </p:spPr>
      </p:pic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00051" y="3938479"/>
            <a:ext cx="2228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Antimony sulfide (Sb</a:t>
            </a:r>
            <a:r>
              <a:rPr lang="en-US" sz="2000" b="1" baseline="-25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</a:t>
            </a:r>
            <a:r>
              <a:rPr lang="en-US" sz="2000" b="1" baseline="-25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64533" name="Picture 21" descr="brook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3929" y="4432300"/>
            <a:ext cx="2166630" cy="1952625"/>
          </a:xfrm>
          <a:prstGeom prst="rect">
            <a:avLst/>
          </a:prstGeom>
          <a:noFill/>
        </p:spPr>
      </p:pic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2748091" y="3927475"/>
            <a:ext cx="1399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Brookite (TiO</a:t>
            </a:r>
            <a:r>
              <a:rPr lang="en-US" sz="2000" b="1" baseline="-25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64536" name="Picture 24" descr="bertr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5799" y="4454525"/>
            <a:ext cx="2159536" cy="1908175"/>
          </a:xfrm>
          <a:prstGeom prst="rect">
            <a:avLst/>
          </a:prstGeom>
          <a:noFill/>
        </p:spPr>
      </p:pic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5161247" y="3911600"/>
            <a:ext cx="1365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Be</a:t>
            </a:r>
            <a:r>
              <a:rPr lang="en-US" sz="2000" b="1" baseline="-30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Si</a:t>
            </a:r>
            <a:r>
              <a:rPr lang="en-US" sz="2000" b="1" baseline="-30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2000" b="1" baseline="-30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(OH)</a:t>
            </a:r>
            <a:r>
              <a:rPr lang="en-US" sz="2000" b="1" baseline="-30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7186" y="1706737"/>
            <a:ext cx="1914867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7262" y="4463615"/>
            <a:ext cx="1941785" cy="192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408326" y="1279032"/>
            <a:ext cx="12555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2000" b="1" baseline="-2500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endParaRPr lang="en-US" sz="2000" b="1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434602" y="3906618"/>
            <a:ext cx="12555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2000" b="1" baseline="-2500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endParaRPr lang="en-US" sz="2000" b="1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C733C-9F47-45F2-8B05-5665913071D0}" type="slidenum">
              <a:rPr lang="en-US"/>
              <a:pPr/>
              <a:t>7</a:t>
            </a:fld>
            <a:endParaRPr lang="th-TH"/>
          </a:p>
        </p:txBody>
      </p:sp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Polymorphism ของผลึก CaCO3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FFFF00"/>
                </a:solidFill>
              </a:rPr>
              <a:t>สารที่มีรูปร่างผลึกหลายแบบ เรียกว่า “Polymorphism”</a:t>
            </a:r>
          </a:p>
          <a:p>
            <a:pPr marL="982663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3600" b="0">
                <a:effectLst/>
              </a:rPr>
              <a:t>CaCO</a:t>
            </a:r>
            <a:r>
              <a:rPr lang="en-US" sz="3600" b="0" baseline="-25000">
                <a:effectLst/>
              </a:rPr>
              <a:t>3</a:t>
            </a:r>
            <a:r>
              <a:rPr lang="en-US" sz="3600" b="0">
                <a:effectLst/>
              </a:rPr>
              <a:t>    Rhombohedral  (ที่อุณหภูมิต่ำ)</a:t>
            </a:r>
          </a:p>
          <a:p>
            <a:pPr marL="982663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3600" b="0">
                <a:effectLst/>
              </a:rPr>
              <a:t>CaCO</a:t>
            </a:r>
            <a:r>
              <a:rPr lang="en-US" sz="3600" b="0" baseline="-25000">
                <a:effectLst/>
              </a:rPr>
              <a:t>3</a:t>
            </a:r>
            <a:r>
              <a:rPr lang="en-US" sz="3600" b="0">
                <a:effectLst/>
              </a:rPr>
              <a:t>    Orthorhombic  (ที่อุณหภูมิสูง)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66FF33"/>
                </a:solidFill>
              </a:rPr>
              <a:t>สารต่างชนิดที่มีผลึกเหมือนกัน เรียกว่า “Isomorphism”</a:t>
            </a:r>
          </a:p>
        </p:txBody>
      </p:sp>
      <p:pic>
        <p:nvPicPr>
          <p:cNvPr id="48135" name="Picture 7" descr="aragonite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9650" y="3155950"/>
            <a:ext cx="2524125" cy="2297113"/>
          </a:xfrm>
          <a:ln/>
        </p:spPr>
      </p:pic>
      <p:pic>
        <p:nvPicPr>
          <p:cNvPr id="48136" name="Picture 8" descr="TMM3363 Calcite (rhombohedron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76750" y="3157538"/>
            <a:ext cx="2532063" cy="2300287"/>
          </a:xfrm>
          <a:noFill/>
          <a:ln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81050" y="5513388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Orthorhombic crystal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055798" y="6016954"/>
            <a:ext cx="2308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Arial" pitchFamily="34" charset="0"/>
                <a:cs typeface="Angsana New" pitchFamily="18" charset="-34"/>
              </a:rPr>
              <a:t>www.western.cc.ok.us/ 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643492" y="5995933"/>
            <a:ext cx="218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  <a:cs typeface="Angsana New" pitchFamily="18" charset="-34"/>
              </a:rPr>
              <a:t>www.tmm.utexas.edu/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154488" y="5462588"/>
            <a:ext cx="321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Rhombohedral  crystal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</a:rPr>
              <a:t>Chem@KU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</a:rPr>
              <a:t>-KPS</a:t>
            </a:r>
            <a:endParaRPr lang="th-TH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CEA39-AC8C-4543-9177-AED9A50BA6C2}" type="slidenum">
              <a:rPr lang="en-US"/>
              <a:pPr/>
              <a:t>8</a:t>
            </a:fld>
            <a:endParaRPr lang="th-TH"/>
          </a:p>
        </p:txBody>
      </p:sp>
      <p:sp>
        <p:nvSpPr>
          <p:cNvPr id="1597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63500"/>
            <a:ext cx="8229600" cy="1384300"/>
          </a:xfrm>
        </p:spPr>
        <p:txBody>
          <a:bodyPr/>
          <a:lstStyle/>
          <a:p>
            <a:r>
              <a:rPr lang="th-TH">
                <a:solidFill>
                  <a:srgbClr val="FFFF00"/>
                </a:solidFill>
              </a:rPr>
              <a:t>ชนิดของของแข็งผลึก</a:t>
            </a:r>
          </a:p>
        </p:txBody>
      </p:sp>
      <p:graphicFrame>
        <p:nvGraphicFramePr>
          <p:cNvPr id="159835" name="Group 91"/>
          <p:cNvGraphicFramePr>
            <a:graphicFrameLocks noGrp="1"/>
          </p:cNvGraphicFramePr>
          <p:nvPr>
            <p:ph type="tbl" idx="1"/>
          </p:nvPr>
        </p:nvGraphicFramePr>
        <p:xfrm>
          <a:off x="381000" y="1376363"/>
          <a:ext cx="8534400" cy="4550664"/>
        </p:xfrm>
        <a:graphic>
          <a:graphicData uri="http://schemas.openxmlformats.org/drawingml/2006/table">
            <a:tbl>
              <a:tblPr/>
              <a:tblGrid>
                <a:gridCol w="1524000"/>
                <a:gridCol w="1951038"/>
                <a:gridCol w="3175000"/>
                <a:gridCol w="188436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ชนิดผลึก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แรงดึงดูด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สมบัติ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ไอออนิก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แรงทางไฟฟ้า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แข็ง  เปราะ  จุดหลอมเหลวสูง  นำไฟฟ้าและความร้อนไม่ดี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NaCl  LiF  MgO   CaCO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โควาเลนท์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พันธะโควาเลนต์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แข็ง จุดหลอมเหลวสูง  </a:t>
                      </a:r>
                      <a:b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นำไฟฟ้าและความร้อนไม่ดี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C(เพชร)  SiO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โมเลกุล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แรงระหว่างขั้ว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พันธไฮโดรเจน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นิ่ม จุดหลอมเหลวต่ำ   </a:t>
                      </a:r>
                      <a:b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นำไฟฟ้าและความร้อนไม่ดี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Ar  CO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I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  C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โลหะ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พันธะโลหะ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นิ่ม-แข็ง  จุดหลอมเหลวสูง   นำไฟฟ้าและความร้อนได้ดี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Na Mg  Fe  Cu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Chem@KU</a:t>
            </a:r>
            <a:r>
              <a:rPr lang="en-US" dirty="0" smtClean="0"/>
              <a:t>-KPS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0575" y="1822450"/>
            <a:ext cx="7743825" cy="3749675"/>
          </a:xfrm>
          <a:prstGeom prst="roundRect">
            <a:avLst>
              <a:gd name="adj" fmla="val 313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4F5AE-8B46-4197-AB63-09EB8EA2FFBA}" type="slidenum">
              <a:rPr lang="en-US"/>
              <a:pPr/>
              <a:t>9</a:t>
            </a:fld>
            <a:endParaRPr lang="th-TH"/>
          </a:p>
        </p:txBody>
      </p:sp>
      <p:sp>
        <p:nvSpPr>
          <p:cNvPr id="2457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ผลึกโควาเลนต์</a:t>
            </a:r>
          </a:p>
        </p:txBody>
      </p:sp>
      <p:pic>
        <p:nvPicPr>
          <p:cNvPr id="245768" name="Picture 9" descr="npo0001c4"/>
          <p:cNvPicPr>
            <a:picLocks noChangeAspect="1" noChangeArrowheads="1"/>
          </p:cNvPicPr>
          <p:nvPr/>
        </p:nvPicPr>
        <p:blipFill>
          <a:blip r:embed="rId2" cstate="print"/>
          <a:srcRect t="22498" b="13498"/>
          <a:stretch>
            <a:fillRect/>
          </a:stretch>
        </p:blipFill>
        <p:spPr bwMode="auto">
          <a:xfrm>
            <a:off x="891381" y="1903412"/>
            <a:ext cx="74676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1050925" y="2670175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ahoma" pitchFamily="34" charset="0"/>
                <a:cs typeface="Angsana New" pitchFamily="18" charset="-34"/>
              </a:rPr>
              <a:t>Diamond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4267200" y="19843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ahoma" pitchFamily="34" charset="0"/>
                <a:cs typeface="Angsana New" pitchFamily="18" charset="-34"/>
              </a:rPr>
              <a:t>Graphite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Cordia New"/>
      </a:majorFont>
      <a:minorFont>
        <a:latin typeface="Garamond"/>
        <a:ea typeface=""/>
        <a:cs typeface="Cord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3818</TotalTime>
  <Words>2294</Words>
  <Application>Microsoft Office PowerPoint</Application>
  <PresentationFormat>On-screen Show (4:3)</PresentationFormat>
  <Paragraphs>556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 Unicode MS</vt:lpstr>
      <vt:lpstr>Angsana New</vt:lpstr>
      <vt:lpstr>Arial</vt:lpstr>
      <vt:lpstr>Arial Narrow</vt:lpstr>
      <vt:lpstr>Arial Rounded MT Bold</vt:lpstr>
      <vt:lpstr>Cambria Math</vt:lpstr>
      <vt:lpstr>Cordia New</vt:lpstr>
      <vt:lpstr>CordiaUPC</vt:lpstr>
      <vt:lpstr>Eras Demi ITC</vt:lpstr>
      <vt:lpstr>Garamond</vt:lpstr>
      <vt:lpstr>Monotype Sorts</vt:lpstr>
      <vt:lpstr>Symbol</vt:lpstr>
      <vt:lpstr>Tahoma</vt:lpstr>
      <vt:lpstr>TH Sarabun New</vt:lpstr>
      <vt:lpstr>TH SarabunPSK</vt:lpstr>
      <vt:lpstr>Wingdings</vt:lpstr>
      <vt:lpstr>Stream</vt:lpstr>
      <vt:lpstr>PowerPoint Presentation</vt:lpstr>
      <vt:lpstr>หัวข้อ</vt:lpstr>
      <vt:lpstr>ลักษณะทั่วไปของของแข็ง</vt:lpstr>
      <vt:lpstr>ชนิดของของแข็ง</vt:lpstr>
      <vt:lpstr>PowerPoint Presentation</vt:lpstr>
      <vt:lpstr>ตัวอย่างลักษณะของผลึกต่างๆ</vt:lpstr>
      <vt:lpstr>Polymorphism ของผลึก CaCO3</vt:lpstr>
      <vt:lpstr>ชนิดของของแข็งผลึก</vt:lpstr>
      <vt:lpstr>ผลึกโควาเลนต์</vt:lpstr>
      <vt:lpstr>Unit Cell</vt:lpstr>
      <vt:lpstr>3D building block</vt:lpstr>
      <vt:lpstr>ระบบโครงผลึก</vt:lpstr>
      <vt:lpstr>ระบบโครงผลึก (Bravais Lattices)</vt:lpstr>
      <vt:lpstr>ระบบผลึกรูปลูกบาศก์ (Cubic)</vt:lpstr>
      <vt:lpstr>Simple cubic (sc)</vt:lpstr>
      <vt:lpstr>Body-centered cubic  (bcc)</vt:lpstr>
      <vt:lpstr>Face-centered cubic (fcc)</vt:lpstr>
      <vt:lpstr>PowerPoint Presentation</vt:lpstr>
      <vt:lpstr>เปรียบเทียบระบบผลึกทั้ง 3 ชนิด</vt:lpstr>
      <vt:lpstr>PowerPoint Presentation</vt:lpstr>
      <vt:lpstr>การนับจำนวนอะตอมในหน่วยเซลล์</vt:lpstr>
      <vt:lpstr>Simple Cubic</vt:lpstr>
      <vt:lpstr>Body Center*</vt:lpstr>
      <vt:lpstr>PowerPoint Presentation</vt:lpstr>
      <vt:lpstr>ความยาวตามขอบของผลึก</vt:lpstr>
      <vt:lpstr>PowerPoint Presentation</vt:lpstr>
      <vt:lpstr>เปรียบเทียบปัญหา</vt:lpstr>
      <vt:lpstr>สูตรคำนวณ</vt:lpstr>
      <vt:lpstr>สรุปสูตรคำนวณ</vt:lpstr>
      <vt:lpstr>ตัวอย่างการคำนวณ</vt:lpstr>
      <vt:lpstr>PowerPoint Presentation</vt:lpstr>
      <vt:lpstr>ทังสเตนมีความหนาแน่น 19.35 g/cm3 และมีน้ำหนักอะตอม 183.85 g/mol มีหน่วยเซลล์แบบ bcc จงหาความยาวขอบเซลล์ของหน่วยเซลล์นี้ </vt:lpstr>
      <vt:lpstr>PowerPoint Presentation</vt:lpstr>
      <vt:lpstr>PowerPoint Presentation</vt:lpstr>
      <vt:lpstr>สิ่งที่ควรทราบเกี่ยวกับผลึก</vt:lpstr>
      <vt:lpstr>PowerPoint Presentation</vt:lpstr>
      <vt:lpstr>PowerPoint Presentation</vt:lpstr>
      <vt:lpstr>โลหะนิเกิลตกผลึกแบบ fcc ถ้ารัศมีของนิเกิลไอออนเท่ากับ 0.124 nm จงคำนวณหาความหนาแน่น</vt:lpstr>
      <vt:lpstr>การจัดเรียงอะตอมแบบชิดที่สุด  (Closest-packed pattern) </vt:lpstr>
      <vt:lpstr>PowerPoint Presentation</vt:lpstr>
      <vt:lpstr>PowerPoint Presentation</vt:lpstr>
      <vt:lpstr>เรียงอะตอมในชั้นที่ 3 จะเรียงได้ 2 แบบ</vt:lpstr>
      <vt:lpstr>โครงสร้างการบรรจุแบบชิดที่สุด</vt:lpstr>
      <vt:lpstr>การจัดเรียงอะตอมแบบชิดที่สุด</vt:lpstr>
      <vt:lpstr>PowerPoint Presentation</vt:lpstr>
      <vt:lpstr>โครงสร้างผลึกสามัญ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Fluorite structure</vt:lpstr>
      <vt:lpstr>PowerPoint Presentation</vt:lpstr>
      <vt:lpstr>PowerPoint Presentation</vt:lpstr>
      <vt:lpstr>ขีดจำกัดอัตราส่วนรัศมีของโครงสร้าง</vt:lpstr>
      <vt:lpstr>ความไม่สมบูรณ์ของผลึกแบบจุด</vt:lpstr>
      <vt:lpstr>ความไม่สมบูรณ์ของผลึกตามแนวแลตทิซ</vt:lpstr>
      <vt:lpstr>แผนผังวัฏภาค (Phase diagram)</vt:lpstr>
      <vt:lpstr>แผนผังวัฏภาค</vt:lpstr>
    </vt:vector>
  </TitlesOfParts>
  <Company>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ของแข็ง (Solid )</dc:title>
  <dc:creator>ku</dc:creator>
  <cp:lastModifiedBy>PITI</cp:lastModifiedBy>
  <cp:revision>225</cp:revision>
  <dcterms:created xsi:type="dcterms:W3CDTF">2005-03-31T09:13:33Z</dcterms:created>
  <dcterms:modified xsi:type="dcterms:W3CDTF">2018-09-17T05:56:21Z</dcterms:modified>
</cp:coreProperties>
</file>