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6"/>
  </p:handout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8" r:id="rId11"/>
    <p:sldId id="297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16" r:id="rId30"/>
    <p:sldId id="317" r:id="rId31"/>
    <p:sldId id="318" r:id="rId32"/>
    <p:sldId id="319" r:id="rId33"/>
    <p:sldId id="320" r:id="rId34"/>
    <p:sldId id="331" r:id="rId35"/>
    <p:sldId id="321" r:id="rId36"/>
    <p:sldId id="322" r:id="rId37"/>
    <p:sldId id="323" r:id="rId38"/>
    <p:sldId id="324" r:id="rId39"/>
    <p:sldId id="325" r:id="rId40"/>
    <p:sldId id="326" r:id="rId41"/>
    <p:sldId id="327" r:id="rId42"/>
    <p:sldId id="328" r:id="rId43"/>
    <p:sldId id="329" r:id="rId44"/>
    <p:sldId id="330" r:id="rId45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06A9"/>
    <a:srgbClr val="C5E9FF"/>
    <a:srgbClr val="49F30D"/>
    <a:srgbClr val="B0FEDB"/>
    <a:srgbClr val="FFC000"/>
    <a:srgbClr val="F50F82"/>
    <a:srgbClr val="F13F0F"/>
    <a:srgbClr val="FFD8B7"/>
    <a:srgbClr val="FED2F2"/>
    <a:srgbClr val="FEE4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61" autoAdjust="0"/>
    <p:restoredTop sz="94660"/>
  </p:normalViewPr>
  <p:slideViewPr>
    <p:cSldViewPr>
      <p:cViewPr varScale="1">
        <p:scale>
          <a:sx n="81" d="100"/>
          <a:sy n="81" d="100"/>
        </p:scale>
        <p:origin x="54" y="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732" y="-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952708D-BA35-4C80-8398-D5471BECCBF8}" type="slidenum">
              <a:rPr lang="en-US"/>
              <a:pPr/>
              <a:t>‹#›</a:t>
            </a:fld>
            <a:endParaRPr lang="th-TH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88" y="4260850"/>
            <a:ext cx="5235575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75187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1B10-6CAC-45C8-810C-4A19B3752D05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DB96E-3715-417B-9CFF-AC7EF142A6AB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60350"/>
            <a:ext cx="2058988" cy="6408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29325" cy="6408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860B8-9A16-4107-A583-912FD2DF0F7B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38CAB-F1DC-43EB-B809-5562A61CE521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D80C3-8E1A-47E7-961C-B15E445F0175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68638"/>
            <a:ext cx="4038600" cy="360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68638"/>
            <a:ext cx="4038600" cy="360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D119D-174E-48D2-9F33-4AA3B8A69ABB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20224-4A0F-4ECA-BDC5-30B73E44DD91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63C44-2005-4479-B02F-3ECAB7C73A51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D32FD-3BB8-4D95-98FE-7017F60BB0B4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E1BE0-6EF7-4D7B-8526-0B246F02F132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9E417-EDAB-4C0E-BF80-F08EFC3513D1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223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636912"/>
            <a:ext cx="8229600" cy="403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E00DE71-2478-4C9A-81F3-860ECFF01893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530225" indent="-530225" algn="l" rtl="0" fontAlgn="base">
        <a:lnSpc>
          <a:spcPct val="80000"/>
        </a:lnSpc>
        <a:spcBef>
          <a:spcPct val="0"/>
        </a:spcBef>
        <a:spcAft>
          <a:spcPct val="0"/>
        </a:spcAft>
        <a:defRPr sz="6600">
          <a:solidFill>
            <a:schemeClr val="bg1"/>
          </a:solidFill>
          <a:latin typeface="+mj-lt"/>
          <a:ea typeface="+mj-ea"/>
          <a:cs typeface="+mj-cs"/>
        </a:defRPr>
      </a:lvl1pPr>
      <a:lvl2pPr marL="530225" indent="-530225" algn="l" rtl="0" fontAlgn="base">
        <a:lnSpc>
          <a:spcPct val="80000"/>
        </a:lnSpc>
        <a:spcBef>
          <a:spcPct val="0"/>
        </a:spcBef>
        <a:spcAft>
          <a:spcPct val="0"/>
        </a:spcAft>
        <a:defRPr sz="6600">
          <a:solidFill>
            <a:schemeClr val="bg1"/>
          </a:solidFill>
          <a:latin typeface="Cordia New" pitchFamily="34" charset="-34"/>
          <a:cs typeface="Cordia New" pitchFamily="34" charset="-34"/>
        </a:defRPr>
      </a:lvl2pPr>
      <a:lvl3pPr marL="530225" indent="-530225" algn="l" rtl="0" fontAlgn="base">
        <a:lnSpc>
          <a:spcPct val="80000"/>
        </a:lnSpc>
        <a:spcBef>
          <a:spcPct val="0"/>
        </a:spcBef>
        <a:spcAft>
          <a:spcPct val="0"/>
        </a:spcAft>
        <a:defRPr sz="6600">
          <a:solidFill>
            <a:schemeClr val="bg1"/>
          </a:solidFill>
          <a:latin typeface="Cordia New" pitchFamily="34" charset="-34"/>
          <a:cs typeface="Cordia New" pitchFamily="34" charset="-34"/>
        </a:defRPr>
      </a:lvl3pPr>
      <a:lvl4pPr marL="530225" indent="-530225" algn="l" rtl="0" fontAlgn="base">
        <a:lnSpc>
          <a:spcPct val="80000"/>
        </a:lnSpc>
        <a:spcBef>
          <a:spcPct val="0"/>
        </a:spcBef>
        <a:spcAft>
          <a:spcPct val="0"/>
        </a:spcAft>
        <a:defRPr sz="6600">
          <a:solidFill>
            <a:schemeClr val="bg1"/>
          </a:solidFill>
          <a:latin typeface="Cordia New" pitchFamily="34" charset="-34"/>
          <a:cs typeface="Cordia New" pitchFamily="34" charset="-34"/>
        </a:defRPr>
      </a:lvl4pPr>
      <a:lvl5pPr marL="530225" indent="-530225" algn="l" rtl="0" fontAlgn="base">
        <a:lnSpc>
          <a:spcPct val="80000"/>
        </a:lnSpc>
        <a:spcBef>
          <a:spcPct val="0"/>
        </a:spcBef>
        <a:spcAft>
          <a:spcPct val="0"/>
        </a:spcAft>
        <a:defRPr sz="6600">
          <a:solidFill>
            <a:schemeClr val="bg1"/>
          </a:solidFill>
          <a:latin typeface="Cordia New" pitchFamily="34" charset="-34"/>
          <a:cs typeface="Cordia New" pitchFamily="34" charset="-34"/>
        </a:defRPr>
      </a:lvl5pPr>
      <a:lvl6pPr marL="987425" indent="-530225" algn="l" rtl="0" fontAlgn="base">
        <a:lnSpc>
          <a:spcPct val="80000"/>
        </a:lnSpc>
        <a:spcBef>
          <a:spcPct val="0"/>
        </a:spcBef>
        <a:spcAft>
          <a:spcPct val="0"/>
        </a:spcAft>
        <a:defRPr sz="6600">
          <a:solidFill>
            <a:schemeClr val="bg1"/>
          </a:solidFill>
          <a:latin typeface="Cordia New" pitchFamily="34" charset="-34"/>
          <a:cs typeface="Cordia New" pitchFamily="34" charset="-34"/>
        </a:defRPr>
      </a:lvl6pPr>
      <a:lvl7pPr marL="1444625" indent="-530225" algn="l" rtl="0" fontAlgn="base">
        <a:lnSpc>
          <a:spcPct val="80000"/>
        </a:lnSpc>
        <a:spcBef>
          <a:spcPct val="0"/>
        </a:spcBef>
        <a:spcAft>
          <a:spcPct val="0"/>
        </a:spcAft>
        <a:defRPr sz="6600">
          <a:solidFill>
            <a:schemeClr val="bg1"/>
          </a:solidFill>
          <a:latin typeface="Cordia New" pitchFamily="34" charset="-34"/>
          <a:cs typeface="Cordia New" pitchFamily="34" charset="-34"/>
        </a:defRPr>
      </a:lvl7pPr>
      <a:lvl8pPr marL="1901825" indent="-530225" algn="l" rtl="0" fontAlgn="base">
        <a:lnSpc>
          <a:spcPct val="80000"/>
        </a:lnSpc>
        <a:spcBef>
          <a:spcPct val="0"/>
        </a:spcBef>
        <a:spcAft>
          <a:spcPct val="0"/>
        </a:spcAft>
        <a:defRPr sz="6600">
          <a:solidFill>
            <a:schemeClr val="bg1"/>
          </a:solidFill>
          <a:latin typeface="Cordia New" pitchFamily="34" charset="-34"/>
          <a:cs typeface="Cordia New" pitchFamily="34" charset="-34"/>
        </a:defRPr>
      </a:lvl8pPr>
      <a:lvl9pPr marL="2359025" indent="-530225" algn="l" rtl="0" fontAlgn="base">
        <a:lnSpc>
          <a:spcPct val="80000"/>
        </a:lnSpc>
        <a:spcBef>
          <a:spcPct val="0"/>
        </a:spcBef>
        <a:spcAft>
          <a:spcPct val="0"/>
        </a:spcAft>
        <a:defRPr sz="6600">
          <a:solidFill>
            <a:schemeClr val="bg1"/>
          </a:solidFill>
          <a:latin typeface="Cordia New" pitchFamily="34" charset="-34"/>
          <a:cs typeface="Cordia New" pitchFamily="34" charset="-34"/>
        </a:defRPr>
      </a:lvl9pPr>
    </p:titleStyle>
    <p:bodyStyle>
      <a:lvl1pPr marL="609600" indent="-609600" algn="l" rtl="0" fontAlgn="base">
        <a:lnSpc>
          <a:spcPct val="85000"/>
        </a:lnSpc>
        <a:spcBef>
          <a:spcPct val="15000"/>
        </a:spcBef>
        <a:spcAft>
          <a:spcPct val="0"/>
        </a:spcAft>
        <a:buSzPct val="120000"/>
        <a:buAutoNum type="thaiAlphaParenR"/>
        <a:defRPr sz="4400" b="1">
          <a:solidFill>
            <a:schemeClr val="bg1"/>
          </a:solidFill>
          <a:latin typeface="+mn-lt"/>
          <a:ea typeface="+mn-ea"/>
          <a:cs typeface="+mn-cs"/>
        </a:defRPr>
      </a:lvl1pPr>
      <a:lvl2pPr marL="990600" indent="-533400" algn="l" rtl="0" fontAlgn="base">
        <a:lnSpc>
          <a:spcPct val="85000"/>
        </a:lnSpc>
        <a:spcBef>
          <a:spcPct val="15000"/>
        </a:spcBef>
        <a:spcAft>
          <a:spcPct val="0"/>
        </a:spcAft>
        <a:buAutoNum type="thaiAlphaParenR"/>
        <a:defRPr sz="4000">
          <a:solidFill>
            <a:schemeClr val="bg1"/>
          </a:solidFill>
          <a:latin typeface="+mn-lt"/>
          <a:cs typeface="+mn-cs"/>
        </a:defRPr>
      </a:lvl2pPr>
      <a:lvl3pPr marL="1371600" indent="-457200" algn="l" rtl="0" fontAlgn="base">
        <a:lnSpc>
          <a:spcPct val="85000"/>
        </a:lnSpc>
        <a:spcBef>
          <a:spcPct val="15000"/>
        </a:spcBef>
        <a:spcAft>
          <a:spcPct val="0"/>
        </a:spcAft>
        <a:buAutoNum type="thaiAlphaParenR"/>
        <a:defRPr sz="3600">
          <a:solidFill>
            <a:schemeClr val="bg1"/>
          </a:solidFill>
          <a:latin typeface="+mn-lt"/>
          <a:cs typeface="+mn-cs"/>
        </a:defRPr>
      </a:lvl3pPr>
      <a:lvl4pPr marL="1752600" indent="-381000" algn="l" rtl="0" fontAlgn="base">
        <a:lnSpc>
          <a:spcPct val="85000"/>
        </a:lnSpc>
        <a:spcBef>
          <a:spcPct val="15000"/>
        </a:spcBef>
        <a:spcAft>
          <a:spcPct val="0"/>
        </a:spcAft>
        <a:buAutoNum type="thaiAlphaParenR"/>
        <a:defRPr sz="3200">
          <a:solidFill>
            <a:schemeClr val="bg1"/>
          </a:solidFill>
          <a:latin typeface="+mn-lt"/>
          <a:cs typeface="+mn-cs"/>
        </a:defRPr>
      </a:lvl4pPr>
      <a:lvl5pPr marL="2209800" indent="-381000" algn="l" rtl="0" fontAlgn="base">
        <a:lnSpc>
          <a:spcPct val="85000"/>
        </a:lnSpc>
        <a:spcBef>
          <a:spcPct val="15000"/>
        </a:spcBef>
        <a:spcAft>
          <a:spcPct val="0"/>
        </a:spcAft>
        <a:buAutoNum type="thaiAlphaParenR"/>
        <a:defRPr sz="3200">
          <a:solidFill>
            <a:schemeClr val="bg1"/>
          </a:solidFill>
          <a:latin typeface="+mn-lt"/>
          <a:cs typeface="+mn-cs"/>
        </a:defRPr>
      </a:lvl5pPr>
      <a:lvl6pPr marL="2667000" indent="-381000" algn="l" rtl="0" fontAlgn="base">
        <a:lnSpc>
          <a:spcPct val="85000"/>
        </a:lnSpc>
        <a:spcBef>
          <a:spcPct val="15000"/>
        </a:spcBef>
        <a:spcAft>
          <a:spcPct val="0"/>
        </a:spcAft>
        <a:buAutoNum type="thaiAlphaParenR"/>
        <a:defRPr sz="3200">
          <a:solidFill>
            <a:schemeClr val="bg1"/>
          </a:solidFill>
          <a:latin typeface="+mn-lt"/>
          <a:cs typeface="+mn-cs"/>
        </a:defRPr>
      </a:lvl6pPr>
      <a:lvl7pPr marL="3124200" indent="-381000" algn="l" rtl="0" fontAlgn="base">
        <a:lnSpc>
          <a:spcPct val="85000"/>
        </a:lnSpc>
        <a:spcBef>
          <a:spcPct val="15000"/>
        </a:spcBef>
        <a:spcAft>
          <a:spcPct val="0"/>
        </a:spcAft>
        <a:buAutoNum type="thaiAlphaParenR"/>
        <a:defRPr sz="3200">
          <a:solidFill>
            <a:schemeClr val="bg1"/>
          </a:solidFill>
          <a:latin typeface="+mn-lt"/>
          <a:cs typeface="+mn-cs"/>
        </a:defRPr>
      </a:lvl7pPr>
      <a:lvl8pPr marL="3581400" indent="-381000" algn="l" rtl="0" fontAlgn="base">
        <a:lnSpc>
          <a:spcPct val="85000"/>
        </a:lnSpc>
        <a:spcBef>
          <a:spcPct val="15000"/>
        </a:spcBef>
        <a:spcAft>
          <a:spcPct val="0"/>
        </a:spcAft>
        <a:buAutoNum type="thaiAlphaParenR"/>
        <a:defRPr sz="3200">
          <a:solidFill>
            <a:schemeClr val="bg1"/>
          </a:solidFill>
          <a:latin typeface="+mn-lt"/>
          <a:cs typeface="+mn-cs"/>
        </a:defRPr>
      </a:lvl8pPr>
      <a:lvl9pPr marL="4038600" indent="-381000" algn="l" rtl="0" fontAlgn="base">
        <a:lnSpc>
          <a:spcPct val="85000"/>
        </a:lnSpc>
        <a:spcBef>
          <a:spcPct val="15000"/>
        </a:spcBef>
        <a:spcAft>
          <a:spcPct val="0"/>
        </a:spcAft>
        <a:buAutoNum type="thaiAlphaParenR"/>
        <a:defRPr sz="32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/>
          <a:lstStyle/>
          <a:p>
            <a:pPr marL="0" indent="0" algn="ctr"/>
            <a:r>
              <a:rPr lang="en-US" sz="8800" b="1" smtClean="0">
                <a:latin typeface="TH SarabunPSK" pitchFamily="34" charset="-34"/>
                <a:cs typeface="TH SarabunPSK" pitchFamily="34" charset="-34"/>
              </a:rPr>
              <a:t>General Chemistry</a:t>
            </a:r>
            <a:endParaRPr lang="th-TH" sz="8800" b="1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9368" y="2684512"/>
            <a:ext cx="6400800" cy="1752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380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Quiz </a:t>
            </a:r>
            <a:r>
              <a:rPr lang="en-US" sz="1380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9</a:t>
            </a:r>
            <a:endParaRPr lang="en-US" sz="13800" dirty="0" smtClean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spcBef>
                <a:spcPts val="0"/>
              </a:spcBef>
            </a:pPr>
            <a:r>
              <a:rPr lang="en-US" sz="7200" smtClean="0">
                <a:latin typeface="TH SarabunPSK" pitchFamily="34" charset="-34"/>
                <a:cs typeface="TH SarabunPSK" pitchFamily="34" charset="-34"/>
              </a:rPr>
              <a:t>Chem Rxn I</a:t>
            </a:r>
            <a:endParaRPr lang="th-TH" sz="72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 advTm="5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532" y="332656"/>
            <a:ext cx="853294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>
              <a:lnSpc>
                <a:spcPct val="80000"/>
              </a:lnSpc>
              <a:tabLst>
                <a:tab pos="631825" algn="l"/>
              </a:tabLst>
            </a:pP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9.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ข้อใดคือน้ำหนักโมเลกุลของ 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CO</a:t>
            </a:r>
            <a:endParaRPr lang="th-TH" sz="6000" b="1" smtClean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456892"/>
            <a:ext cx="2792352" cy="2264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043608" y="1881403"/>
            <a:ext cx="79568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6 g/mol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14 g/mol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28 g/mol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44 g/mol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ไม่มีคำตอบ</a:t>
            </a:r>
            <a:endParaRPr lang="en-US" sz="48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532" y="332656"/>
            <a:ext cx="853294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>
              <a:lnSpc>
                <a:spcPct val="80000"/>
              </a:lnSpc>
              <a:tabLst>
                <a:tab pos="631825" algn="l"/>
              </a:tabLst>
            </a:pP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10.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ข้อใดคือน้ำหนักโมเลกุลของ 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NO</a:t>
            </a:r>
            <a:r>
              <a:rPr lang="en-US" sz="6000" b="1" baseline="-2500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endParaRPr lang="th-TH" sz="6000" b="1" baseline="-25000" smtClean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456892"/>
            <a:ext cx="2792352" cy="2264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043608" y="1881403"/>
            <a:ext cx="79568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15 g/mol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23 g/mol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30 g/mol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46 g/mol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54 g/mol</a:t>
            </a:r>
          </a:p>
        </p:txBody>
      </p:sp>
    </p:spTree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/>
          <a:lstStyle/>
          <a:p>
            <a:pPr marL="0" indent="0" algn="ctr"/>
            <a:r>
              <a:rPr lang="en-US" sz="8800" b="1" smtClean="0">
                <a:latin typeface="TH SarabunPSK" pitchFamily="34" charset="-34"/>
                <a:cs typeface="TH SarabunPSK" pitchFamily="34" charset="-34"/>
              </a:rPr>
              <a:t>General Chemistry</a:t>
            </a:r>
            <a:endParaRPr lang="th-TH" sz="8800" b="1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9368" y="2684512"/>
            <a:ext cx="6400800" cy="1752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380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Quiz </a:t>
            </a:r>
            <a:r>
              <a:rPr lang="en-US" sz="1380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10</a:t>
            </a:r>
            <a:endParaRPr lang="en-US" sz="13800" dirty="0" smtClean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spcBef>
                <a:spcPts val="0"/>
              </a:spcBef>
            </a:pPr>
            <a:r>
              <a:rPr lang="en-US" sz="7200" smtClean="0">
                <a:latin typeface="TH SarabunPSK" pitchFamily="34" charset="-34"/>
                <a:cs typeface="TH SarabunPSK" pitchFamily="34" charset="-34"/>
              </a:rPr>
              <a:t>Chem Rxn II</a:t>
            </a:r>
            <a:endParaRPr lang="th-TH" sz="72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93611739"/>
      </p:ext>
    </p:extLst>
  </p:cSld>
  <p:clrMapOvr>
    <a:masterClrMapping/>
  </p:clrMapOvr>
  <p:transition advTm="5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532" y="332656"/>
            <a:ext cx="853294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>
              <a:lnSpc>
                <a:spcPct val="80000"/>
              </a:lnSpc>
              <a:tabLst>
                <a:tab pos="631825" algn="l"/>
              </a:tabLst>
            </a:pPr>
            <a:r>
              <a:rPr lang="en-US" sz="6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1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ข้อใดไม่ได้บอกว่ามีสารปริมาณมากหรือน้อย</a:t>
            </a:r>
            <a:endParaRPr lang="th-TH" sz="6000" b="1" baseline="30000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060848"/>
            <a:ext cx="7848872" cy="3417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มวล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ปริมาตร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โมล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น้ำหนักโมเลกุล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จำนวนอนุภาค</a:t>
            </a:r>
            <a:endParaRPr lang="en-US" sz="48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56520905"/>
      </p:ext>
    </p:extLst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532" y="332656"/>
            <a:ext cx="853294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>
              <a:lnSpc>
                <a:spcPct val="80000"/>
              </a:lnSpc>
              <a:tabLst>
                <a:tab pos="631825" algn="l"/>
              </a:tabLst>
            </a:pP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ข้อใดไม่ใช่การบอกปริมาณของสารเป็นจำนวน</a:t>
            </a:r>
            <a:endParaRPr lang="th-TH" sz="6000" b="1" baseline="30000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060848"/>
            <a:ext cx="7848872" cy="3417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  <a:tab pos="3048000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NO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r>
              <a:rPr lang="en-US" sz="4800" baseline="30000" smtClean="0">
                <a:solidFill>
                  <a:schemeClr val="bg1"/>
                </a:solidFill>
                <a:latin typeface="Times New Roman"/>
                <a:cs typeface="Times New Roman"/>
              </a:rPr>
              <a:t>̶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	3000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ไอออน</a:t>
            </a:r>
            <a:endParaRPr lang="en-US" sz="48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  <a:tab pos="3048000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O 	20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โมเลกุล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  <a:tab pos="3048000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CO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	0.4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โมล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  <a:tab pos="3048000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NH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	2.7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ลิตร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ทุกข้อเป็นการบอกจำนวนอนุภาค</a:t>
            </a:r>
          </a:p>
        </p:txBody>
      </p:sp>
    </p:spTree>
    <p:extLst>
      <p:ext uri="{BB962C8B-B14F-4D97-AF65-F5344CB8AC3E}">
        <p14:creationId xmlns:p14="http://schemas.microsoft.com/office/powerpoint/2010/main" val="3839202092"/>
      </p:ext>
    </p:extLst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532" y="332656"/>
            <a:ext cx="853294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>
              <a:lnSpc>
                <a:spcPct val="80000"/>
              </a:lnSpc>
              <a:tabLst>
                <a:tab pos="631825" algn="l"/>
              </a:tabLst>
            </a:pP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ข้อใดมีน้ำหนักโมเลกุลไม่ถูกต้อง</a:t>
            </a:r>
            <a:endParaRPr lang="th-TH" sz="6000" b="1" baseline="30000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060848"/>
            <a:ext cx="7848872" cy="4082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  <a:tab pos="259873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	24 g/mol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  <a:tab pos="259873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O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	32 g/mol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  <a:tab pos="259873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CO	28 g/mol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  <a:tab pos="259873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OH	30 g/mol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  <a:tab pos="3224213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ไม่มีข้อใดผิด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		</a:t>
            </a:r>
            <a:endParaRPr lang="th-TH" sz="48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endParaRPr lang="th-TH" sz="48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44044214"/>
      </p:ext>
    </p:extLst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532" y="332656"/>
            <a:ext cx="853294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>
              <a:lnSpc>
                <a:spcPct val="80000"/>
              </a:lnSpc>
              <a:tabLst>
                <a:tab pos="631825" algn="l"/>
              </a:tabLst>
            </a:pP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4.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ข้อใดมีมวลน้อยสุด</a:t>
            </a:r>
            <a:endParaRPr lang="th-TH" sz="6000" b="1" baseline="30000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060848"/>
            <a:ext cx="7848872" cy="3417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  <a:tab pos="3048000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O(g) 	1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ลิตร</a:t>
            </a:r>
            <a:endParaRPr lang="en-US" sz="48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  <a:tab pos="3048000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(l) 	1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ลิตร</a:t>
            </a:r>
            <a:endParaRPr lang="en-US" sz="48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  <a:tab pos="3048000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CO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(s)	1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โมล</a:t>
            </a:r>
            <a:endParaRPr lang="en-US" sz="48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  <a:tab pos="3048000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NH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(g) 	1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กก.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  <a:tab pos="3048000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ทุกข้อมีมวลเท่ากัน</a:t>
            </a:r>
          </a:p>
        </p:txBody>
      </p:sp>
    </p:spTree>
    <p:extLst>
      <p:ext uri="{BB962C8B-B14F-4D97-AF65-F5344CB8AC3E}">
        <p14:creationId xmlns:p14="http://schemas.microsoft.com/office/powerpoint/2010/main" val="2657417393"/>
      </p:ext>
    </p:extLst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532" y="332656"/>
            <a:ext cx="8532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>
              <a:lnSpc>
                <a:spcPct val="80000"/>
              </a:lnSpc>
              <a:tabLst>
                <a:tab pos="631825" algn="l"/>
              </a:tabLst>
            </a:pP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5.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ข้อใดผิด เกี่ยวกับ 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H</a:t>
            </a:r>
            <a:r>
              <a:rPr lang="en-US" sz="6000" b="1" baseline="-2500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O(l) 1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โมล</a:t>
            </a:r>
            <a:endParaRPr lang="th-TH" sz="6000" b="1" baseline="30000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060848"/>
            <a:ext cx="7848872" cy="3417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ประกอบด้วย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O 1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โมล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ประกอบด้วย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 2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โมล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มีน้ำหนัก 18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g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มีจำนวนอนุภาค 6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x10</a:t>
            </a:r>
            <a:r>
              <a:rPr lang="en-US" sz="4800" baseline="30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23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โมเลกุล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มีจำนวน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 6x10</a:t>
            </a:r>
            <a:r>
              <a:rPr lang="en-US" sz="4800" baseline="30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23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อะตอม</a:t>
            </a:r>
          </a:p>
        </p:txBody>
      </p:sp>
      <p:sp>
        <p:nvSpPr>
          <p:cNvPr id="9" name="Oval 8"/>
          <p:cNvSpPr/>
          <p:nvPr/>
        </p:nvSpPr>
        <p:spPr>
          <a:xfrm>
            <a:off x="134888" y="548680"/>
            <a:ext cx="260648" cy="26064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12687201"/>
      </p:ext>
    </p:extLst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532" y="332656"/>
            <a:ext cx="853294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>
              <a:lnSpc>
                <a:spcPct val="80000"/>
              </a:lnSpc>
              <a:tabLst>
                <a:tab pos="631825" algn="l"/>
              </a:tabLst>
            </a:pP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6.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ข้อใดไม่ถูกต้องเกี่ยวกับ 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H</a:t>
            </a:r>
            <a:r>
              <a:rPr lang="en-US" sz="6000" b="1" baseline="-2500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O 5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โมล</a:t>
            </a:r>
            <a:endParaRPr lang="th-TH" sz="6000" b="1" baseline="30000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060848"/>
            <a:ext cx="7848872" cy="3417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ประกอบด้วย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 10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โมล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ประกอบด้วย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O  5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โมล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มีน้ำหนักโมเลกุล 90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g/mol</a:t>
            </a:r>
            <a:endParaRPr lang="th-TH" sz="48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มีน้ำหนัก 90 กรัม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ไม่มีข้อผิด</a:t>
            </a:r>
          </a:p>
        </p:txBody>
      </p:sp>
    </p:spTree>
    <p:extLst>
      <p:ext uri="{BB962C8B-B14F-4D97-AF65-F5344CB8AC3E}">
        <p14:creationId xmlns:p14="http://schemas.microsoft.com/office/powerpoint/2010/main" val="1409949487"/>
      </p:ext>
    </p:extLst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532" y="332656"/>
            <a:ext cx="853294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>
              <a:lnSpc>
                <a:spcPct val="80000"/>
              </a:lnSpc>
              <a:tabLst>
                <a:tab pos="631825" algn="l"/>
              </a:tabLst>
            </a:pP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7.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ข้อใดมีมวลมากที่สุด</a:t>
            </a:r>
            <a:endParaRPr lang="th-TH" sz="6000" b="1" baseline="30000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060848"/>
            <a:ext cx="7848872" cy="4082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NH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5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โมล</a:t>
            </a:r>
            <a:endParaRPr lang="en-US" sz="48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O 50 g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CO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50 g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O 5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โมล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CO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5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โมล</a:t>
            </a:r>
            <a:endParaRPr lang="en-US" sz="48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endParaRPr lang="th-TH" sz="48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16199848"/>
      </p:ext>
    </p:extLst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532" y="332656"/>
            <a:ext cx="853294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>
              <a:lnSpc>
                <a:spcPct val="80000"/>
              </a:lnSpc>
              <a:tabLst>
                <a:tab pos="631825" algn="l"/>
              </a:tabLst>
            </a:pP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เลขออกซิเดชันของ 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H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ใน 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CH</a:t>
            </a:r>
            <a:r>
              <a:rPr lang="en-US" sz="6000" b="1" baseline="-2500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Cl</a:t>
            </a:r>
            <a:endParaRPr lang="th-TH" sz="6000" b="1" baseline="30000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060848"/>
            <a:ext cx="7956884" cy="4050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0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-1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1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-2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	</a:t>
            </a:r>
          </a:p>
        </p:txBody>
      </p:sp>
    </p:spTree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532" y="332656"/>
            <a:ext cx="853294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>
              <a:lnSpc>
                <a:spcPct val="80000"/>
              </a:lnSpc>
              <a:tabLst>
                <a:tab pos="631825" algn="l"/>
              </a:tabLst>
            </a:pP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8.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ข้อใดมี 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O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เป็นองค์ประกอบมากสุด</a:t>
            </a:r>
            <a:endParaRPr lang="th-TH" sz="6000" b="1" baseline="30000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060848"/>
            <a:ext cx="7848872" cy="4082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  <a:tab pos="3224213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COOH 	1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โมล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	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  <a:tab pos="3224213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5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OH	1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โมล</a:t>
            </a:r>
            <a:endParaRPr lang="en-US" sz="48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  <a:tab pos="3224213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CO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	2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โมล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  <a:tab pos="3224213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NO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	2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โมล</a:t>
            </a:r>
            <a:endParaRPr lang="en-US" sz="48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  <a:tab pos="3224213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O 	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4 โมล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endParaRPr lang="th-TH" sz="48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Oval 8"/>
          <p:cNvSpPr/>
          <p:nvPr/>
        </p:nvSpPr>
        <p:spPr>
          <a:xfrm>
            <a:off x="134888" y="548680"/>
            <a:ext cx="260648" cy="26064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3289589"/>
      </p:ext>
    </p:extLst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532" y="332656"/>
            <a:ext cx="8532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>
              <a:lnSpc>
                <a:spcPct val="80000"/>
              </a:lnSpc>
              <a:tabLst>
                <a:tab pos="631825" algn="l"/>
              </a:tabLst>
            </a:pP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9.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ข้อใดมี 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O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เป็นองค์ประกอบมากสุด</a:t>
            </a:r>
            <a:endParaRPr lang="th-TH" sz="6000" b="1" baseline="30000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060848"/>
            <a:ext cx="7848872" cy="3417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  <a:tab pos="3224213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O 	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 โมล</a:t>
            </a:r>
            <a:endParaRPr lang="en-US" sz="48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  <a:tab pos="3224213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CO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	2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โมล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  <a:tab pos="3224213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O 	18 g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  <a:tab pos="3224213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O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	32 g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  <a:tab pos="3224213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Cl	180 g	</a:t>
            </a:r>
            <a:endParaRPr lang="th-TH" sz="48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84075931"/>
      </p:ext>
    </p:extLst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532" y="332656"/>
            <a:ext cx="853294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>
              <a:lnSpc>
                <a:spcPct val="80000"/>
              </a:lnSpc>
              <a:tabLst>
                <a:tab pos="631825" algn="l"/>
              </a:tabLst>
            </a:pP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10.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ข้อใดผิดเกี่ยวกับ 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CH</a:t>
            </a:r>
            <a:r>
              <a:rPr lang="en-US" sz="6000" b="1" baseline="-2500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4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 2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โมล</a:t>
            </a:r>
            <a:endParaRPr lang="th-TH" sz="6000" b="1" baseline="30000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060848"/>
            <a:ext cx="7848872" cy="3417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  <a:tab pos="3321050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มีน้ำหนัก 	32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g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  <a:tab pos="3321050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มี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 	2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โมล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  <a:tab pos="3321050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มี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	8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โมล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  <a:tab pos="3321050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มี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 	24 g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  <a:tab pos="3321050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มี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	2 g</a:t>
            </a:r>
          </a:p>
        </p:txBody>
      </p:sp>
    </p:spTree>
    <p:extLst>
      <p:ext uri="{BB962C8B-B14F-4D97-AF65-F5344CB8AC3E}">
        <p14:creationId xmlns:p14="http://schemas.microsoft.com/office/powerpoint/2010/main" val="1734175434"/>
      </p:ext>
    </p:extLst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/>
          <a:lstStyle/>
          <a:p>
            <a:pPr marL="0" indent="0" algn="ctr"/>
            <a:r>
              <a:rPr lang="en-US" sz="8800" b="1" smtClean="0">
                <a:latin typeface="TH SarabunPSK" pitchFamily="34" charset="-34"/>
                <a:cs typeface="TH SarabunPSK" pitchFamily="34" charset="-34"/>
              </a:rPr>
              <a:t>General Chemistry</a:t>
            </a:r>
            <a:endParaRPr lang="th-TH" sz="8800" b="1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9368" y="2684512"/>
            <a:ext cx="6400800" cy="1752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380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Quiz </a:t>
            </a:r>
            <a:r>
              <a:rPr lang="en-US" sz="1380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11</a:t>
            </a:r>
            <a:endParaRPr lang="en-US" sz="13800" dirty="0" smtClean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spcBef>
                <a:spcPts val="0"/>
              </a:spcBef>
            </a:pPr>
            <a:r>
              <a:rPr lang="en-US" sz="7200" smtClean="0">
                <a:latin typeface="TH SarabunPSK" pitchFamily="34" charset="-34"/>
                <a:cs typeface="TH SarabunPSK" pitchFamily="34" charset="-34"/>
              </a:rPr>
              <a:t>Chem Rxn III</a:t>
            </a:r>
            <a:endParaRPr lang="th-TH" sz="72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01452410"/>
      </p:ext>
    </p:extLst>
  </p:cSld>
  <p:clrMapOvr>
    <a:masterClrMapping/>
  </p:clrMapOvr>
  <p:transition advTm="5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532" y="332656"/>
            <a:ext cx="85329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>
              <a:lnSpc>
                <a:spcPct val="80000"/>
              </a:lnSpc>
              <a:tabLst>
                <a:tab pos="631825" algn="l"/>
              </a:tabLst>
            </a:pPr>
            <a:r>
              <a:rPr lang="en-US" sz="6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1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ข้อใดผิดเกี่ยวกับ 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C</a:t>
            </a:r>
            <a:r>
              <a:rPr lang="en-US" sz="6000" b="1" baseline="-2500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H</a:t>
            </a:r>
            <a:r>
              <a:rPr lang="en-US" sz="6000" b="1" baseline="-2500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4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O</a:t>
            </a:r>
            <a:r>
              <a:rPr lang="en-US" sz="6000" b="1" baseline="-2500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 2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โมล (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MW=60 g/mol)</a:t>
            </a:r>
            <a:endParaRPr lang="th-TH" sz="6000" b="1" baseline="30000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060848"/>
            <a:ext cx="7848872" cy="3417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มีสูตรอย่างง่ายเป็น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O</a:t>
            </a:r>
            <a:endParaRPr lang="th-TH" sz="48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ประกอบด้วย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 4 g</a:t>
            </a:r>
            <a:endParaRPr lang="th-TH" sz="48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ประกอบด้วย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 8 g</a:t>
            </a:r>
            <a:endParaRPr lang="th-TH" sz="48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ประกอบด้วย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O 4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โมล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มีน้ำหนัก 120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g/mol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en-US" sz="48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70702078"/>
      </p:ext>
    </p:extLst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532" y="332656"/>
            <a:ext cx="853294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>
              <a:lnSpc>
                <a:spcPct val="80000"/>
              </a:lnSpc>
              <a:tabLst>
                <a:tab pos="631825" algn="l"/>
              </a:tabLst>
            </a:pPr>
            <a:r>
              <a:rPr lang="en-US" sz="6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6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สารมีสูตรโมเลกุล </a:t>
            </a:r>
            <a:r>
              <a:rPr lang="en-US" sz="6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C</a:t>
            </a:r>
            <a:r>
              <a:rPr lang="en-US" sz="6000" b="1" baseline="-25000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r>
              <a:rPr lang="en-US" sz="6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H</a:t>
            </a:r>
            <a:r>
              <a:rPr lang="en-US" sz="6000" b="1" baseline="-25000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6</a:t>
            </a:r>
            <a:r>
              <a:rPr lang="en-US" sz="6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6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ข้อใดผิด</a:t>
            </a:r>
            <a:endParaRPr lang="th-TH" sz="6000" b="1" baseline="30000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060848"/>
            <a:ext cx="7848872" cy="3417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มีสูตรอย่างง่ายเป็น </a:t>
            </a:r>
            <a:r>
              <a:rPr lang="en-US" sz="4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CH</a:t>
            </a:r>
            <a:r>
              <a:rPr lang="en-US" sz="4800" baseline="-250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มีน้ำหนักโมเลกุล </a:t>
            </a:r>
            <a:r>
              <a:rPr lang="en-US" sz="4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42 g/mol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สาร 1 โมลจะมี </a:t>
            </a:r>
            <a:r>
              <a:rPr lang="en-US" sz="4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 3 g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สาร 1 โมลจะมี </a:t>
            </a:r>
            <a:r>
              <a:rPr lang="en-US" sz="4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 6 g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สาร 2 โมลจะมีน้ำหนัก 84 </a:t>
            </a:r>
            <a:r>
              <a:rPr lang="en-US" sz="4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282833894"/>
      </p:ext>
    </p:extLst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532" y="332656"/>
            <a:ext cx="853294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>
              <a:lnSpc>
                <a:spcPct val="80000"/>
              </a:lnSpc>
              <a:tabLst>
                <a:tab pos="631825" algn="l"/>
              </a:tabLst>
            </a:pP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สารมีสูตรอย่างง่ายเป็น 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CH</a:t>
            </a:r>
            <a:r>
              <a:rPr lang="en-US" sz="6000" b="1" baseline="-2500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มี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 MW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เป็น 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28 g/mol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สารนี้คือ</a:t>
            </a:r>
            <a:endParaRPr lang="th-TH" sz="6000" b="1" baseline="30000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060848"/>
            <a:ext cx="7848872" cy="3417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16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4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8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ไม่มีข้อใดถูก</a:t>
            </a:r>
            <a:endParaRPr lang="en-US" sz="48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34116974"/>
      </p:ext>
    </p:extLst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532" y="332656"/>
            <a:ext cx="85329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>
              <a:lnSpc>
                <a:spcPct val="80000"/>
              </a:lnSpc>
              <a:tabLst>
                <a:tab pos="631825" algn="l"/>
              </a:tabLst>
            </a:pP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4.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สารประกอบด้วย 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C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80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% H20%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ข้อใดผิด</a:t>
            </a:r>
            <a:endParaRPr lang="th-TH" sz="6000" b="1" baseline="30000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060848"/>
            <a:ext cx="7848872" cy="4082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สาร 100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g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จะมี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 80 g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สาร 100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g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จะมี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 20 g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สาร 50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g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จะมี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 80%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สาร 50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g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จะมี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 10 g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สาร 50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g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จะมี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 80 g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endParaRPr lang="en-US" sz="48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09272662"/>
      </p:ext>
    </p:extLst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532" y="332656"/>
            <a:ext cx="85329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>
              <a:lnSpc>
                <a:spcPct val="80000"/>
              </a:lnSpc>
              <a:tabLst>
                <a:tab pos="631825" algn="l"/>
              </a:tabLst>
            </a:pP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5.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สารประกอบด้วย 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C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80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% H20%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หากมีสารนี้ 30 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g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ข้อใดผิด</a:t>
            </a:r>
            <a:endParaRPr lang="th-TH" sz="6000" b="1" baseline="30000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060848"/>
            <a:ext cx="7848872" cy="4082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จะมี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 24 g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จะมี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 6 g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จะมี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 2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โมล</a:t>
            </a:r>
            <a:endParaRPr lang="en-US" sz="48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จะมี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 6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โมล</a:t>
            </a:r>
            <a:endParaRPr lang="en-US" sz="48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จะมีสูตรอย่างง่ายเป็น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6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endParaRPr lang="en-US" sz="48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0644346"/>
      </p:ext>
    </p:extLst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532" y="332656"/>
            <a:ext cx="85329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>
              <a:lnSpc>
                <a:spcPct val="80000"/>
              </a:lnSpc>
              <a:tabLst>
                <a:tab pos="631825" algn="l"/>
              </a:tabLst>
            </a:pP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6.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สารมีอัตราส่วนโดยโมล 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C:H = 1.5:2</a:t>
            </a:r>
            <a:b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สารนี้มี 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MW=80 g/mol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ข้อใดถูก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endParaRPr lang="th-TH" sz="6000" b="1" baseline="30000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060848"/>
            <a:ext cx="7848872" cy="3417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สูตรอย่างง่ายคือ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1.5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สูตรอย่างง่ายคือ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4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สูตรโมเลกุลคือ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4</a:t>
            </a:r>
            <a:endParaRPr lang="th-TH" sz="4800" baseline="-250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สูตรโมเลกุลคือ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9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12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ไม่มีข้อใดถูก</a:t>
            </a:r>
            <a:endParaRPr lang="en-US" sz="48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15557608"/>
      </p:ext>
    </p:extLst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532" y="332656"/>
            <a:ext cx="853294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>
              <a:lnSpc>
                <a:spcPct val="80000"/>
              </a:lnSpc>
              <a:tabLst>
                <a:tab pos="631825" algn="l"/>
              </a:tabLst>
            </a:pP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เลขออกซิเดชันของ 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O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ใน 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HClO</a:t>
            </a:r>
            <a:r>
              <a:rPr lang="en-US" sz="6000" b="1" baseline="-2500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endParaRPr lang="th-TH" sz="6000" b="1" baseline="-25000" smtClean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631825" indent="-631825">
              <a:lnSpc>
                <a:spcPct val="80000"/>
              </a:lnSpc>
              <a:tabLst>
                <a:tab pos="631825" algn="l"/>
              </a:tabLst>
            </a:pPr>
            <a:endParaRPr lang="th-TH" sz="6000" b="1" baseline="30000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060848"/>
            <a:ext cx="7956884" cy="4050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0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-1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1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-2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</a:t>
            </a:r>
          </a:p>
        </p:txBody>
      </p:sp>
    </p:spTree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532" y="332656"/>
            <a:ext cx="853294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>
              <a:lnSpc>
                <a:spcPct val="80000"/>
              </a:lnSpc>
              <a:tabLst>
                <a:tab pos="631825" algn="l"/>
              </a:tabLst>
            </a:pP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7.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ในสมการไอออนิก สารตัวใดไม่ต้องเขียนในรูปไอออน</a:t>
            </a:r>
            <a:endParaRPr lang="th-TH" sz="6000" b="1" baseline="30000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060848"/>
            <a:ext cx="7848872" cy="3417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NaOH(aq)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COOH(aq)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PbCl(aq)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NaS(aq)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สารทุกตัวแตกตัวเป็นไอออนหมด</a:t>
            </a:r>
            <a:endParaRPr lang="en-US" sz="48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9537123"/>
      </p:ext>
    </p:extLst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532" y="332656"/>
            <a:ext cx="853294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>
              <a:lnSpc>
                <a:spcPct val="80000"/>
              </a:lnSpc>
              <a:tabLst>
                <a:tab pos="631825" algn="l"/>
              </a:tabLst>
            </a:pP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8.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จากสมการเคมี ข้อใดผิด</a:t>
            </a:r>
            <a:endParaRPr lang="th-TH" sz="6000" b="1" baseline="30000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060848"/>
            <a:ext cx="7848872" cy="3417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O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คือสารตั้งต้น</a:t>
            </a:r>
            <a:endParaRPr lang="en-US" sz="48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O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คือ สารผลิตภัณฑ์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(g)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คือสถานะแก็ส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คือโมเลกุลที่มี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 4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อะตอม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O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คือโมเลกุลที่มี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O 2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อะตอม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31640" y="1196752"/>
            <a:ext cx="6156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chemeClr val="bg1"/>
                </a:solidFill>
                <a:cs typeface="Arial" pitchFamily="34" charset="0"/>
              </a:rPr>
              <a:t>2H</a:t>
            </a:r>
            <a:r>
              <a:rPr lang="en-US" sz="3600" b="1" baseline="-25000" smtClean="0">
                <a:solidFill>
                  <a:schemeClr val="bg1"/>
                </a:solidFill>
                <a:cs typeface="Arial" pitchFamily="34" charset="0"/>
              </a:rPr>
              <a:t>2</a:t>
            </a:r>
            <a:r>
              <a:rPr lang="en-US" sz="3600" b="1" smtClean="0">
                <a:solidFill>
                  <a:schemeClr val="bg1"/>
                </a:solidFill>
                <a:cs typeface="Arial" pitchFamily="34" charset="0"/>
              </a:rPr>
              <a:t>(g) + O</a:t>
            </a:r>
            <a:r>
              <a:rPr lang="en-US" sz="3600" b="1" baseline="-25000" smtClean="0">
                <a:solidFill>
                  <a:schemeClr val="bg1"/>
                </a:solidFill>
                <a:cs typeface="Arial" pitchFamily="34" charset="0"/>
              </a:rPr>
              <a:t>2</a:t>
            </a:r>
            <a:r>
              <a:rPr lang="en-US" sz="3600" b="1" smtClean="0">
                <a:solidFill>
                  <a:schemeClr val="bg1"/>
                </a:solidFill>
                <a:cs typeface="Arial" pitchFamily="34" charset="0"/>
              </a:rPr>
              <a:t>(g) → 2H</a:t>
            </a:r>
            <a:r>
              <a:rPr lang="en-US" sz="3600" b="1" baseline="-25000" smtClean="0">
                <a:solidFill>
                  <a:schemeClr val="bg1"/>
                </a:solidFill>
                <a:cs typeface="Arial" pitchFamily="34" charset="0"/>
              </a:rPr>
              <a:t>2</a:t>
            </a:r>
            <a:r>
              <a:rPr lang="en-US" sz="3600" b="1" smtClean="0">
                <a:solidFill>
                  <a:schemeClr val="bg1"/>
                </a:solidFill>
                <a:cs typeface="Arial" pitchFamily="34" charset="0"/>
              </a:rPr>
              <a:t>O(g)</a:t>
            </a:r>
            <a:endParaRPr lang="th-TH" sz="36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813559"/>
      </p:ext>
    </p:extLst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532" y="332656"/>
            <a:ext cx="853294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>
              <a:lnSpc>
                <a:spcPct val="80000"/>
              </a:lnSpc>
              <a:tabLst>
                <a:tab pos="631825" algn="l"/>
              </a:tabLst>
            </a:pP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9.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จากสมการเคมี ข้อใดถูก</a:t>
            </a:r>
            <a:endParaRPr lang="th-TH" sz="6000" b="1" baseline="30000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060848"/>
            <a:ext cx="7848872" cy="3417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en-US" sz="4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 </a:t>
            </a:r>
            <a:r>
              <a:rPr lang="th-TH" sz="4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ยังไม่ดุล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en-US" sz="4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N </a:t>
            </a:r>
            <a:r>
              <a:rPr lang="th-TH" sz="4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ยังไม่ดุล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ทางซ้าย มี </a:t>
            </a:r>
            <a:r>
              <a:rPr lang="en-US" sz="4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 </a:t>
            </a:r>
            <a:r>
              <a:rPr lang="th-TH" sz="4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มากกว่าทางขวา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สารตั้งต้น มี </a:t>
            </a:r>
            <a:r>
              <a:rPr lang="en-US" sz="4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N </a:t>
            </a:r>
            <a:r>
              <a:rPr lang="th-TH" sz="4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มากกว่าผลิตภัณฑ์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สมการนี้ดุลเรียบร้อยแล้ว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31640" y="1196752"/>
            <a:ext cx="6156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chemeClr val="bg1"/>
                </a:solidFill>
                <a:cs typeface="Arial" pitchFamily="34" charset="0"/>
              </a:rPr>
              <a:t>H</a:t>
            </a:r>
            <a:r>
              <a:rPr lang="en-US" sz="3600" b="1" baseline="-25000" smtClean="0">
                <a:solidFill>
                  <a:schemeClr val="bg1"/>
                </a:solidFill>
                <a:cs typeface="Arial" pitchFamily="34" charset="0"/>
              </a:rPr>
              <a:t>2</a:t>
            </a:r>
            <a:r>
              <a:rPr lang="en-US" sz="3600" b="1" smtClean="0">
                <a:solidFill>
                  <a:schemeClr val="bg1"/>
                </a:solidFill>
                <a:cs typeface="Arial" pitchFamily="34" charset="0"/>
              </a:rPr>
              <a:t>(g) + N</a:t>
            </a:r>
            <a:r>
              <a:rPr lang="en-US" sz="3600" b="1" baseline="-25000" smtClean="0">
                <a:solidFill>
                  <a:schemeClr val="bg1"/>
                </a:solidFill>
                <a:cs typeface="Arial" pitchFamily="34" charset="0"/>
              </a:rPr>
              <a:t>2</a:t>
            </a:r>
            <a:r>
              <a:rPr lang="en-US" sz="3600" b="1" smtClean="0">
                <a:solidFill>
                  <a:schemeClr val="bg1"/>
                </a:solidFill>
                <a:cs typeface="Arial" pitchFamily="34" charset="0"/>
              </a:rPr>
              <a:t>(g) → 2NH</a:t>
            </a:r>
            <a:r>
              <a:rPr lang="en-US" sz="3600" b="1" baseline="-25000" smtClean="0">
                <a:solidFill>
                  <a:schemeClr val="bg1"/>
                </a:solidFill>
                <a:cs typeface="Arial" pitchFamily="34" charset="0"/>
              </a:rPr>
              <a:t>3</a:t>
            </a:r>
            <a:r>
              <a:rPr lang="en-US" sz="3600" b="1" smtClean="0">
                <a:solidFill>
                  <a:schemeClr val="bg1"/>
                </a:solidFill>
                <a:cs typeface="Arial" pitchFamily="34" charset="0"/>
              </a:rPr>
              <a:t>(g)</a:t>
            </a:r>
            <a:endParaRPr lang="th-TH" sz="36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855265"/>
      </p:ext>
    </p:extLst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532" y="332656"/>
            <a:ext cx="853294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>
              <a:lnSpc>
                <a:spcPct val="80000"/>
              </a:lnSpc>
              <a:tabLst>
                <a:tab pos="631825" algn="l"/>
              </a:tabLst>
            </a:pPr>
            <a:r>
              <a:rPr lang="en-US" sz="6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10. </a:t>
            </a:r>
            <a:r>
              <a:rPr lang="th-TH" sz="6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จากสมการเคมี ข้อใดผิด</a:t>
            </a:r>
            <a:endParaRPr lang="th-TH" sz="6000" b="1" baseline="30000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060848"/>
            <a:ext cx="7848872" cy="3417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ถ้ามี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 1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โมลจะได้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4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1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โมล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ถ้ามี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 3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โมลจะได้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4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3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โมล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ถ้ามี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 12 g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จะได้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4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1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โมล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ถ้ามี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1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โมลจะได้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4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1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โมล</a:t>
            </a:r>
          </a:p>
          <a:p>
            <a:pPr marL="725488" indent="-725488">
              <a:lnSpc>
                <a:spcPct val="90000"/>
              </a:lnSpc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ถ้ามี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4 g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จะได้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CH</a:t>
            </a:r>
            <a:r>
              <a:rPr lang="en-US" sz="4800" baseline="-250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4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1 </a:t>
            </a: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โมล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31640" y="1196752"/>
            <a:ext cx="6156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chemeClr val="bg1"/>
                </a:solidFill>
                <a:cs typeface="Arial" pitchFamily="34" charset="0"/>
              </a:rPr>
              <a:t>2H</a:t>
            </a:r>
            <a:r>
              <a:rPr lang="en-US" sz="3600" b="1" baseline="-25000" smtClean="0">
                <a:solidFill>
                  <a:schemeClr val="bg1"/>
                </a:solidFill>
                <a:cs typeface="Arial" pitchFamily="34" charset="0"/>
              </a:rPr>
              <a:t>2</a:t>
            </a:r>
            <a:r>
              <a:rPr lang="en-US" sz="3600" b="1" smtClean="0">
                <a:solidFill>
                  <a:schemeClr val="bg1"/>
                </a:solidFill>
                <a:cs typeface="Arial" pitchFamily="34" charset="0"/>
              </a:rPr>
              <a:t>(g) + C(s) → CH</a:t>
            </a:r>
            <a:r>
              <a:rPr lang="en-US" sz="3600" b="1" baseline="-25000" smtClean="0">
                <a:solidFill>
                  <a:schemeClr val="bg1"/>
                </a:solidFill>
                <a:cs typeface="Arial" pitchFamily="34" charset="0"/>
              </a:rPr>
              <a:t>4</a:t>
            </a:r>
            <a:r>
              <a:rPr lang="en-US" sz="3600" b="1" smtClean="0">
                <a:solidFill>
                  <a:schemeClr val="bg1"/>
                </a:solidFill>
                <a:cs typeface="Arial" pitchFamily="34" charset="0"/>
              </a:rPr>
              <a:t>(g)</a:t>
            </a:r>
            <a:endParaRPr lang="th-TH" sz="36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414994"/>
      </p:ext>
    </p:extLst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/>
          <a:lstStyle/>
          <a:p>
            <a:pPr marL="0" indent="0" algn="ctr"/>
            <a:r>
              <a:rPr lang="en-US" sz="8800" b="1" smtClean="0">
                <a:latin typeface="TH SarabunPSK" pitchFamily="34" charset="-34"/>
                <a:cs typeface="TH SarabunPSK" pitchFamily="34" charset="-34"/>
              </a:rPr>
              <a:t>General Chemistry</a:t>
            </a:r>
            <a:endParaRPr lang="th-TH" sz="8800" b="1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9368" y="2684512"/>
            <a:ext cx="6400800" cy="1752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380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Quiz </a:t>
            </a:r>
            <a:r>
              <a:rPr lang="en-US" sz="1380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12</a:t>
            </a:r>
            <a:endParaRPr lang="en-US" sz="13800" dirty="0" smtClean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spcBef>
                <a:spcPts val="0"/>
              </a:spcBef>
            </a:pPr>
            <a:r>
              <a:rPr lang="en-US" sz="7200" smtClean="0">
                <a:latin typeface="TH SarabunPSK" pitchFamily="34" charset="-34"/>
                <a:cs typeface="TH SarabunPSK" pitchFamily="34" charset="-34"/>
              </a:rPr>
              <a:t>Chem Rxn </a:t>
            </a:r>
            <a:r>
              <a:rPr lang="en-US" sz="7200" smtClean="0">
                <a:latin typeface="TH SarabunPSK" pitchFamily="34" charset="-34"/>
                <a:cs typeface="TH SarabunPSK" pitchFamily="34" charset="-34"/>
              </a:rPr>
              <a:t>IV</a:t>
            </a:r>
            <a:endParaRPr lang="th-TH" sz="72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64807464"/>
      </p:ext>
    </p:extLst>
  </p:cSld>
  <p:clrMapOvr>
    <a:masterClrMapping/>
  </p:clrMapOvr>
  <p:transition advTm="5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32" y="321972"/>
            <a:ext cx="8496944" cy="1594860"/>
          </a:xfrm>
          <a:noFill/>
        </p:spPr>
        <p:txBody>
          <a:bodyPr wrap="square" rtlCol="0">
            <a:spAutoFit/>
          </a:bodyPr>
          <a:lstStyle/>
          <a:p>
            <a:pPr marL="631825" indent="-631825">
              <a:tabLst>
                <a:tab pos="631825" algn="l"/>
              </a:tabLst>
            </a:pPr>
            <a:r>
              <a:rPr lang="en-US" sz="6000" b="1" kern="1200" smtClean="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1. </a:t>
            </a:r>
            <a:r>
              <a:rPr lang="th-TH" sz="6000" b="1" kern="1200" smtClean="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ปฏิกิริยา 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</a:rPr>
              <a:t>N</a:t>
            </a:r>
            <a:r>
              <a:rPr lang="en-US" sz="6000" b="1" kern="1200" baseline="-25000">
                <a:latin typeface="TH SarabunPSK" pitchFamily="34" charset="-34"/>
                <a:ea typeface="+mn-ea"/>
                <a:cs typeface="TH SarabunPSK" pitchFamily="34" charset="-34"/>
              </a:rPr>
              <a:t>2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</a:rPr>
              <a:t> + </a:t>
            </a:r>
            <a:r>
              <a:rPr lang="en-US" sz="6000" b="1" kern="1200">
                <a:solidFill>
                  <a:srgbClr val="00B0F0"/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a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</a:rPr>
              <a:t>H</a:t>
            </a:r>
            <a:r>
              <a:rPr lang="en-US" sz="6000" b="1" kern="1200" baseline="-25000">
                <a:latin typeface="TH SarabunPSK" pitchFamily="34" charset="-34"/>
                <a:ea typeface="+mn-ea"/>
                <a:cs typeface="TH SarabunPSK" pitchFamily="34" charset="-34"/>
              </a:rPr>
              <a:t>2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</a:rPr>
              <a:t> 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 2NH</a:t>
            </a:r>
            <a:r>
              <a:rPr lang="en-US" sz="6000" b="1" kern="1200" baseline="-250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3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 </a:t>
            </a:r>
            <a: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/>
            </a:r>
            <a:b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</a:br>
            <a:r>
              <a:rPr lang="en-US" sz="5400" b="1" kern="1200">
                <a:solidFill>
                  <a:srgbClr val="00B0F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a</a:t>
            </a:r>
            <a: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 </a:t>
            </a:r>
            <a:r>
              <a:rPr lang="th-TH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ต้องเป็นเท่าใด</a:t>
            </a:r>
            <a:endParaRPr lang="th-TH" sz="6000" b="1" kern="1200">
              <a:solidFill>
                <a:srgbClr val="FFFF00"/>
              </a:solidFill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322" y="2052221"/>
            <a:ext cx="7859157" cy="3417987"/>
          </a:xfr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1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3/2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2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5/3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35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5403095"/>
      </p:ext>
    </p:extLst>
  </p:cSld>
  <p:clrMapOvr>
    <a:masterClrMapping/>
  </p:clrMapOvr>
  <p:transition advTm="35000"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57092"/>
            <a:ext cx="8496944" cy="1619779"/>
          </a:xfrm>
          <a:noFill/>
        </p:spPr>
        <p:txBody>
          <a:bodyPr wrap="square" rtlCol="0">
            <a:spAutoFit/>
          </a:bodyPr>
          <a:lstStyle/>
          <a:p>
            <a:pPr marL="631825" indent="-631825">
              <a:tabLst>
                <a:tab pos="631825" algn="l"/>
              </a:tabLst>
            </a:pPr>
            <a:r>
              <a:rPr lang="en-US" sz="6000" b="1" kern="1200" smtClean="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2. </a:t>
            </a:r>
            <a:r>
              <a:rPr lang="en-US" sz="6000" b="1" kern="1200" smtClean="0">
                <a:latin typeface="TH SarabunPSK" pitchFamily="34" charset="-34"/>
                <a:ea typeface="+mn-ea"/>
                <a:cs typeface="TH SarabunPSK" pitchFamily="34" charset="-34"/>
              </a:rPr>
              <a:t>2NH</a:t>
            </a:r>
            <a:r>
              <a:rPr lang="en-US" sz="6000" b="1" kern="1200" baseline="-25000">
                <a:latin typeface="TH SarabunPSK" pitchFamily="34" charset="-34"/>
                <a:ea typeface="+mn-ea"/>
                <a:cs typeface="TH SarabunPSK" pitchFamily="34" charset="-34"/>
              </a:rPr>
              <a:t>3</a:t>
            </a:r>
            <a:r>
              <a:rPr lang="en-US" sz="6000" b="1" kern="1200" smtClean="0">
                <a:latin typeface="TH SarabunPSK" pitchFamily="34" charset="-34"/>
                <a:ea typeface="+mn-ea"/>
                <a:cs typeface="TH SarabunPSK" pitchFamily="34" charset="-34"/>
              </a:rPr>
              <a:t> 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</a:rPr>
              <a:t>+ </a:t>
            </a:r>
            <a:r>
              <a:rPr lang="en-US" sz="6000" b="1" kern="1200">
                <a:solidFill>
                  <a:srgbClr val="00B0F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a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</a:rPr>
              <a:t>O</a:t>
            </a:r>
            <a:r>
              <a:rPr lang="en-US" sz="6000" b="1" kern="1200" baseline="-25000">
                <a:latin typeface="TH SarabunPSK" pitchFamily="34" charset="-34"/>
                <a:ea typeface="+mn-ea"/>
                <a:cs typeface="TH SarabunPSK" pitchFamily="34" charset="-34"/>
              </a:rPr>
              <a:t>2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 2NO + 3H</a:t>
            </a:r>
            <a:r>
              <a:rPr lang="en-US" sz="6000" b="1" kern="1200" baseline="-250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2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O</a:t>
            </a:r>
            <a: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/>
            </a:r>
            <a:b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</a:br>
            <a:r>
              <a:rPr lang="en-US" sz="6000" b="1" kern="1200">
                <a:solidFill>
                  <a:srgbClr val="00B0F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a</a:t>
            </a:r>
            <a: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 </a:t>
            </a:r>
            <a:r>
              <a:rPr lang="th-TH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ต้องเป็นเท่าใด</a:t>
            </a:r>
            <a:endParaRPr lang="th-TH" sz="6000" b="1" kern="1200" dirty="0">
              <a:solidFill>
                <a:srgbClr val="FFFF00"/>
              </a:solidFill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0504" y="2060848"/>
            <a:ext cx="7841976" cy="341632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1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3/2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2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5/2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th-TH" sz="4800" b="0" kern="1200">
                <a:latin typeface="TH SarabunPSK" pitchFamily="34" charset="-34"/>
                <a:cs typeface="TH SarabunPSK" pitchFamily="34" charset="-34"/>
              </a:rPr>
              <a:t>3</a:t>
            </a:r>
            <a:endParaRPr lang="en-US" sz="4800" b="0" kern="120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36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34332"/>
      </p:ext>
    </p:extLst>
  </p:cSld>
  <p:clrMapOvr>
    <a:masterClrMapping/>
  </p:clrMapOvr>
  <p:transition advTm="30000"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32" y="350800"/>
            <a:ext cx="8496944" cy="156966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631825" indent="-631825">
              <a:tabLst>
                <a:tab pos="631825" algn="l"/>
              </a:tabLst>
            </a:pPr>
            <a:r>
              <a:rPr lang="en-US" sz="6000" b="1" kern="1200" smtClean="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3. </a:t>
            </a:r>
            <a:r>
              <a:rPr lang="en-US" sz="6000" b="1" kern="1200" smtClean="0">
                <a:latin typeface="TH SarabunPSK" pitchFamily="34" charset="-34"/>
                <a:ea typeface="+mn-ea"/>
                <a:cs typeface="TH SarabunPSK" pitchFamily="34" charset="-34"/>
              </a:rPr>
              <a:t>B</a:t>
            </a:r>
            <a:r>
              <a:rPr lang="en-US" sz="6000" b="1" kern="1200" baseline="-25000" smtClean="0">
                <a:latin typeface="TH SarabunPSK" pitchFamily="34" charset="-34"/>
                <a:ea typeface="+mn-ea"/>
                <a:cs typeface="TH SarabunPSK" pitchFamily="34" charset="-34"/>
              </a:rPr>
              <a:t>2</a:t>
            </a:r>
            <a:r>
              <a:rPr lang="en-US" sz="6000" b="1" kern="1200" smtClean="0">
                <a:latin typeface="TH SarabunPSK" pitchFamily="34" charset="-34"/>
                <a:ea typeface="+mn-ea"/>
                <a:cs typeface="TH SarabunPSK" pitchFamily="34" charset="-34"/>
              </a:rPr>
              <a:t>O</a:t>
            </a:r>
            <a:r>
              <a:rPr lang="en-US" sz="6000" b="1" kern="1200" baseline="-25000" smtClean="0">
                <a:latin typeface="TH SarabunPSK" pitchFamily="34" charset="-34"/>
                <a:ea typeface="+mn-ea"/>
                <a:cs typeface="TH SarabunPSK" pitchFamily="34" charset="-34"/>
              </a:rPr>
              <a:t>3</a:t>
            </a:r>
            <a:r>
              <a:rPr lang="en-US" sz="6000" b="1" kern="1200" smtClean="0">
                <a:latin typeface="TH SarabunPSK" pitchFamily="34" charset="-34"/>
                <a:ea typeface="+mn-ea"/>
                <a:cs typeface="TH SarabunPSK" pitchFamily="34" charset="-34"/>
              </a:rPr>
              <a:t> 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</a:rPr>
              <a:t>+ 3 H</a:t>
            </a:r>
            <a:r>
              <a:rPr lang="en-US" sz="6000" b="1" kern="1200" baseline="-25000">
                <a:latin typeface="TH SarabunPSK" pitchFamily="34" charset="-34"/>
                <a:ea typeface="+mn-ea"/>
                <a:cs typeface="TH SarabunPSK" pitchFamily="34" charset="-34"/>
              </a:rPr>
              <a:t>2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</a:rPr>
              <a:t>O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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</a:rPr>
              <a:t> </a:t>
            </a:r>
            <a:r>
              <a:rPr lang="en-US" sz="6000" b="1" kern="1200">
                <a:solidFill>
                  <a:srgbClr val="00B0F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a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H</a:t>
            </a:r>
            <a:r>
              <a:rPr lang="en-US" sz="6000" b="1" kern="1200" baseline="-250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3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BO</a:t>
            </a:r>
            <a:r>
              <a:rPr lang="en-US" sz="6000" b="1" kern="1200" baseline="-250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3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/>
            </a:r>
            <a:b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</a:br>
            <a:r>
              <a:rPr lang="en-US" sz="6000" b="1" kern="1200">
                <a:solidFill>
                  <a:srgbClr val="00B0F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a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 </a:t>
            </a:r>
            <a:r>
              <a:rPr lang="th-TH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ต้องเป็นเท่าใด</a:t>
            </a:r>
            <a:endParaRPr lang="th-TH" sz="6000" b="1" kern="1200">
              <a:solidFill>
                <a:srgbClr val="FFFF00"/>
              </a:solidFill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052221"/>
            <a:ext cx="7848872" cy="3417987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en-US" sz="4800" b="0" kern="1200" smtClean="0">
                <a:latin typeface="TH SarabunPSK" pitchFamily="34" charset="-34"/>
                <a:cs typeface="TH SarabunPSK" pitchFamily="34" charset="-34"/>
              </a:rPr>
              <a:t>2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en-US" sz="4800" b="0" kern="1200" smtClean="0">
                <a:latin typeface="TH SarabunPSK" pitchFamily="34" charset="-34"/>
                <a:cs typeface="TH SarabunPSK" pitchFamily="34" charset="-34"/>
              </a:rPr>
              <a:t>1</a:t>
            </a:r>
            <a:endParaRPr lang="en-US" sz="4800" b="0" kern="1200">
              <a:latin typeface="TH SarabunPSK" pitchFamily="34" charset="-34"/>
              <a:cs typeface="TH SarabunPSK" pitchFamily="34" charset="-34"/>
            </a:endParaRP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en-US" sz="4800" b="0" kern="1200" smtClean="0">
                <a:latin typeface="TH SarabunPSK" pitchFamily="34" charset="-34"/>
                <a:cs typeface="TH SarabunPSK" pitchFamily="34" charset="-34"/>
              </a:rPr>
              <a:t>3</a:t>
            </a:r>
            <a:endParaRPr lang="en-US" sz="4800" b="0" kern="1200">
              <a:latin typeface="TH SarabunPSK" pitchFamily="34" charset="-34"/>
              <a:cs typeface="TH SarabunPSK" pitchFamily="34" charset="-34"/>
            </a:endParaRP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4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th-TH" sz="4800" b="0" kern="1200">
                <a:latin typeface="TH SarabunPSK" pitchFamily="34" charset="-34"/>
                <a:cs typeface="TH SarabunPSK" pitchFamily="34" charset="-34"/>
              </a:rPr>
              <a:t>สมการนี้ดุลไม่ได้</a:t>
            </a:r>
            <a:endParaRPr lang="en-US" sz="4800" b="0" kern="120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37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7142993"/>
      </p:ext>
    </p:extLst>
  </p:cSld>
  <p:clrMapOvr>
    <a:masterClrMapping/>
  </p:clrMapOvr>
  <p:transition advTm="30000"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32" y="334309"/>
            <a:ext cx="8496944" cy="159486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631825" indent="-631825">
              <a:tabLst>
                <a:tab pos="631825" algn="l"/>
              </a:tabLst>
            </a:pPr>
            <a:r>
              <a:rPr lang="en-US" sz="6000" b="1" kern="1200" smtClean="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4. </a:t>
            </a:r>
            <a:r>
              <a:rPr lang="en-US" sz="6000" b="1" kern="1200" smtClean="0">
                <a:latin typeface="TH SarabunPSK" pitchFamily="34" charset="-34"/>
                <a:ea typeface="+mn-ea"/>
                <a:cs typeface="TH SarabunPSK" pitchFamily="34" charset="-34"/>
              </a:rPr>
              <a:t>C</a:t>
            </a:r>
            <a:r>
              <a:rPr lang="en-US" sz="6000" b="1" kern="1200" baseline="-25000" smtClean="0">
                <a:latin typeface="TH SarabunPSK" pitchFamily="34" charset="-34"/>
                <a:ea typeface="+mn-ea"/>
                <a:cs typeface="TH SarabunPSK" pitchFamily="34" charset="-34"/>
              </a:rPr>
              <a:t>3</a:t>
            </a:r>
            <a:r>
              <a:rPr lang="en-US" sz="6000" b="1" kern="1200" smtClean="0">
                <a:latin typeface="TH SarabunPSK" pitchFamily="34" charset="-34"/>
                <a:ea typeface="+mn-ea"/>
                <a:cs typeface="TH SarabunPSK" pitchFamily="34" charset="-34"/>
              </a:rPr>
              <a:t>H</a:t>
            </a:r>
            <a:r>
              <a:rPr lang="en-US" sz="6000" b="1" kern="1200" baseline="-25000" smtClean="0">
                <a:latin typeface="TH SarabunPSK" pitchFamily="34" charset="-34"/>
                <a:ea typeface="+mn-ea"/>
                <a:cs typeface="TH SarabunPSK" pitchFamily="34" charset="-34"/>
              </a:rPr>
              <a:t>6</a:t>
            </a:r>
            <a:r>
              <a:rPr lang="en-US" sz="6000" b="1" kern="1200" smtClean="0">
                <a:latin typeface="TH SarabunPSK" pitchFamily="34" charset="-34"/>
                <a:ea typeface="+mn-ea"/>
                <a:cs typeface="TH SarabunPSK" pitchFamily="34" charset="-34"/>
              </a:rPr>
              <a:t>O 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</a:rPr>
              <a:t>+ 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2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</a:rPr>
              <a:t>O</a:t>
            </a:r>
            <a:r>
              <a:rPr lang="en-US" sz="6000" b="1" kern="1200" baseline="-25000">
                <a:latin typeface="TH SarabunPSK" pitchFamily="34" charset="-34"/>
                <a:ea typeface="+mn-ea"/>
                <a:cs typeface="TH SarabunPSK" pitchFamily="34" charset="-34"/>
              </a:rPr>
              <a:t>2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 </a:t>
            </a:r>
            <a:r>
              <a:rPr lang="en-US" sz="6000" b="1" kern="1200">
                <a:solidFill>
                  <a:srgbClr val="00B0F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a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CO</a:t>
            </a:r>
            <a:r>
              <a:rPr lang="en-US" sz="6000" b="1" kern="1200" baseline="-250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2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 + 2H</a:t>
            </a:r>
            <a:r>
              <a:rPr lang="en-US" sz="6000" b="1" kern="1200" baseline="-250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2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O</a:t>
            </a:r>
            <a:b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</a:br>
            <a:r>
              <a:rPr lang="en-US" sz="6000" b="1" kern="1200">
                <a:solidFill>
                  <a:srgbClr val="00B0F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a</a:t>
            </a:r>
            <a: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 </a:t>
            </a:r>
            <a:r>
              <a:rPr lang="th-TH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ต้องเป็นเท่าใด</a:t>
            </a:r>
            <a:endParaRPr lang="th-TH" sz="6000" b="1" kern="1200">
              <a:solidFill>
                <a:srgbClr val="FFFF00"/>
              </a:solidFill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060848"/>
            <a:ext cx="7848872" cy="3417987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1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2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3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4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th-TH" sz="4800" b="0" kern="1200">
                <a:latin typeface="TH SarabunPSK" pitchFamily="34" charset="-34"/>
                <a:cs typeface="TH SarabunPSK" pitchFamily="34" charset="-34"/>
              </a:rPr>
              <a:t>สมการนี้ดุลไม่ได้</a:t>
            </a:r>
            <a:endParaRPr lang="en-US" sz="4800" b="0" kern="120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38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5270656"/>
      </p:ext>
    </p:extLst>
  </p:cSld>
  <p:clrMapOvr>
    <a:masterClrMapping/>
  </p:clrMapOvr>
  <p:transition advTm="30000"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906" y="347690"/>
            <a:ext cx="8500569" cy="156966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631825" indent="-631825">
              <a:tabLst>
                <a:tab pos="631825" algn="l"/>
              </a:tabLst>
            </a:pPr>
            <a:r>
              <a:rPr lang="en-US" sz="6000" b="1" kern="1200" smtClean="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5. </a:t>
            </a:r>
            <a:r>
              <a:rPr lang="en-US" sz="6000" b="1" kern="1200" smtClean="0">
                <a:latin typeface="TH SarabunPSK" pitchFamily="34" charset="-34"/>
                <a:ea typeface="+mn-ea"/>
                <a:cs typeface="TH SarabunPSK" pitchFamily="34" charset="-34"/>
              </a:rPr>
              <a:t>O</a:t>
            </a:r>
            <a:r>
              <a:rPr lang="en-US" sz="6000" b="1" kern="1200" baseline="-25000" smtClean="0">
                <a:latin typeface="TH SarabunPSK" pitchFamily="34" charset="-34"/>
                <a:ea typeface="+mn-ea"/>
                <a:cs typeface="TH SarabunPSK" pitchFamily="34" charset="-34"/>
              </a:rPr>
              <a:t>2</a:t>
            </a:r>
            <a:r>
              <a:rPr lang="en-US" sz="6000" b="1" kern="1200" smtClean="0">
                <a:latin typeface="TH SarabunPSK" pitchFamily="34" charset="-34"/>
                <a:ea typeface="+mn-ea"/>
                <a:cs typeface="TH SarabunPSK" pitchFamily="34" charset="-34"/>
              </a:rPr>
              <a:t>+N</a:t>
            </a:r>
            <a:r>
              <a:rPr lang="en-US" sz="6000" b="1" kern="1200" baseline="-25000" smtClean="0">
                <a:latin typeface="TH SarabunPSK" pitchFamily="34" charset="-34"/>
                <a:ea typeface="+mn-ea"/>
                <a:cs typeface="TH SarabunPSK" pitchFamily="34" charset="-34"/>
              </a:rPr>
              <a:t>2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 2NO</a:t>
            </a:r>
            <a:r>
              <a:rPr lang="th-TH" sz="6000" b="1" kern="12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 </a:t>
            </a:r>
            <a:r>
              <a:rPr lang="th-TH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ถ้ามี</a:t>
            </a:r>
            <a: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 O</a:t>
            </a:r>
            <a:r>
              <a:rPr lang="en-US" sz="6000" b="1" kern="1200" baseline="-250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2</a:t>
            </a:r>
            <a: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 2 </a:t>
            </a:r>
            <a:r>
              <a:rPr lang="th-TH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โมล  </a:t>
            </a:r>
            <a: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N</a:t>
            </a:r>
            <a:r>
              <a:rPr lang="en-US" sz="6000" b="1" kern="1200" baseline="-250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2</a:t>
            </a:r>
            <a: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 3 </a:t>
            </a:r>
            <a:r>
              <a:rPr lang="th-TH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โมล สารกำหนดปริมาณคือ</a:t>
            </a:r>
            <a:endParaRPr lang="th-TH" sz="6000" b="1" kern="1200">
              <a:solidFill>
                <a:srgbClr val="FFFF00"/>
              </a:solidFill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060848"/>
            <a:ext cx="7848872" cy="3417987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buAutoNum type="thaiAlphaParenR"/>
              <a:tabLst>
                <a:tab pos="725488" algn="l"/>
              </a:tabLst>
            </a:pP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O</a:t>
            </a:r>
            <a:r>
              <a:rPr lang="en-US" sz="4800" b="0" kern="1200" baseline="-25000">
                <a:latin typeface="TH SarabunPSK" pitchFamily="34" charset="-34"/>
                <a:cs typeface="TH SarabunPSK" pitchFamily="34" charset="-34"/>
              </a:rPr>
              <a:t>2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buAutoNum type="thaiAlphaParenR"/>
              <a:tabLst>
                <a:tab pos="725488" algn="l"/>
              </a:tabLst>
            </a:pP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N</a:t>
            </a:r>
            <a:r>
              <a:rPr lang="en-US" sz="4800" b="0" kern="1200" baseline="-25000">
                <a:latin typeface="TH SarabunPSK" pitchFamily="34" charset="-34"/>
                <a:cs typeface="TH SarabunPSK" pitchFamily="34" charset="-34"/>
              </a:rPr>
              <a:t>2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buAutoNum type="thaiAlphaParenR"/>
              <a:tabLst>
                <a:tab pos="725488" algn="l"/>
              </a:tabLst>
            </a:pP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NO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buAutoNum type="thaiAlphaParenR"/>
              <a:tabLst>
                <a:tab pos="725488" algn="l"/>
              </a:tabLst>
            </a:pPr>
            <a:r>
              <a:rPr lang="th-TH" sz="4800" b="0" kern="1200">
                <a:latin typeface="TH SarabunPSK" pitchFamily="34" charset="-34"/>
                <a:cs typeface="TH SarabunPSK" pitchFamily="34" charset="-34"/>
              </a:rPr>
              <a:t>ไม่มีสารกำหนดปริมาณ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buAutoNum type="thaiAlphaParenR"/>
              <a:tabLst>
                <a:tab pos="725488" algn="l"/>
              </a:tabLst>
            </a:pPr>
            <a:r>
              <a:rPr lang="th-TH" sz="4800" b="0" kern="1200">
                <a:latin typeface="TH SarabunPSK" pitchFamily="34" charset="-34"/>
                <a:cs typeface="TH SarabunPSK" pitchFamily="34" charset="-34"/>
              </a:rPr>
              <a:t>มีสารกำหนดปริมาณมากกว่า 1 สาร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39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2346786"/>
      </p:ext>
    </p:extLst>
  </p:cSld>
  <p:clrMapOvr>
    <a:masterClrMapping/>
  </p:clrMapOvr>
  <p:transition advTm="30000"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532" y="332656"/>
            <a:ext cx="853294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>
              <a:lnSpc>
                <a:spcPct val="80000"/>
              </a:lnSpc>
              <a:tabLst>
                <a:tab pos="631825" algn="l"/>
              </a:tabLst>
            </a:pP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เลขออกซิเดชันของ 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Cl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ใน 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ClO</a:t>
            </a:r>
            <a:r>
              <a:rPr lang="en-US" sz="6000" b="1" baseline="-2500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6000" b="1" baseline="3000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̶</a:t>
            </a:r>
            <a:endParaRPr lang="th-TH" sz="6000" b="1" baseline="30000" smtClean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631825" indent="-631825">
              <a:lnSpc>
                <a:spcPct val="80000"/>
              </a:lnSpc>
              <a:tabLst>
                <a:tab pos="631825" algn="l"/>
              </a:tabLst>
            </a:pPr>
            <a:endParaRPr lang="th-TH" sz="6000" b="1" baseline="30000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060848"/>
            <a:ext cx="79568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0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1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3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5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7</a:t>
            </a:r>
            <a:endParaRPr lang="th-TH" sz="48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984" y="329609"/>
            <a:ext cx="8496944" cy="156966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631825" indent="-631825">
              <a:tabLst>
                <a:tab pos="631825" algn="l"/>
              </a:tabLst>
            </a:pPr>
            <a:r>
              <a:rPr lang="en-US" sz="6000" b="1" kern="1200" smtClean="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6. </a:t>
            </a:r>
            <a:r>
              <a:rPr lang="en-US" sz="6000" b="1" kern="1200" smtClean="0">
                <a:latin typeface="TH SarabunPSK" pitchFamily="34" charset="-34"/>
                <a:ea typeface="+mn-ea"/>
                <a:cs typeface="TH SarabunPSK" pitchFamily="34" charset="-34"/>
              </a:rPr>
              <a:t>2H</a:t>
            </a:r>
            <a:r>
              <a:rPr lang="en-US" sz="6000" b="1" kern="1200" baseline="-25000" smtClean="0">
                <a:latin typeface="TH SarabunPSK" pitchFamily="34" charset="-34"/>
                <a:ea typeface="+mn-ea"/>
                <a:cs typeface="TH SarabunPSK" pitchFamily="34" charset="-34"/>
              </a:rPr>
              <a:t>2</a:t>
            </a:r>
            <a:r>
              <a:rPr lang="en-US" sz="6000" b="1" kern="1200" smtClean="0">
                <a:latin typeface="TH SarabunPSK" pitchFamily="34" charset="-34"/>
                <a:ea typeface="+mn-ea"/>
                <a:cs typeface="TH SarabunPSK" pitchFamily="34" charset="-34"/>
              </a:rPr>
              <a:t>+O</a:t>
            </a:r>
            <a:r>
              <a:rPr lang="en-US" sz="6000" b="1" kern="1200" baseline="-25000" smtClean="0">
                <a:latin typeface="TH SarabunPSK" pitchFamily="34" charset="-34"/>
                <a:ea typeface="+mn-ea"/>
                <a:cs typeface="TH SarabunPSK" pitchFamily="34" charset="-34"/>
              </a:rPr>
              <a:t>2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2H</a:t>
            </a:r>
            <a:r>
              <a:rPr lang="en-US" sz="6000" b="1" kern="1200" baseline="-250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2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O</a:t>
            </a:r>
            <a: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 </a:t>
            </a:r>
            <a:r>
              <a:rPr lang="th-TH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มี </a:t>
            </a:r>
            <a: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O</a:t>
            </a:r>
            <a:r>
              <a:rPr lang="en-US" sz="6000" b="1" kern="1200" baseline="-250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2</a:t>
            </a:r>
            <a: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 2 </a:t>
            </a:r>
            <a:r>
              <a:rPr lang="th-TH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โมล</a:t>
            </a:r>
            <a: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 </a:t>
            </a:r>
            <a:r>
              <a:rPr lang="th-TH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และ</a:t>
            </a:r>
            <a: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H</a:t>
            </a:r>
            <a:r>
              <a:rPr lang="en-US" sz="6000" b="1" kern="1200" baseline="-250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2</a:t>
            </a:r>
            <a: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 3 </a:t>
            </a:r>
            <a:r>
              <a:rPr lang="th-TH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โมล สารกำหนดปริมาณคือ</a:t>
            </a:r>
            <a:endParaRPr lang="th-TH" sz="6000" b="1" kern="1200">
              <a:solidFill>
                <a:srgbClr val="FFFF00"/>
              </a:solidFill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31" y="2060848"/>
            <a:ext cx="7849049" cy="3417987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buAutoNum type="thaiAlphaParenR"/>
              <a:tabLst>
                <a:tab pos="725488" algn="l"/>
              </a:tabLst>
            </a:pP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H</a:t>
            </a:r>
            <a:r>
              <a:rPr lang="en-US" sz="4800" b="0" kern="1200" baseline="-2500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O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buAutoNum type="thaiAlphaParenR"/>
              <a:tabLst>
                <a:tab pos="725488" algn="l"/>
              </a:tabLst>
            </a:pP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O</a:t>
            </a:r>
            <a:r>
              <a:rPr lang="en-US" sz="4800" b="0" kern="1200" baseline="-25000">
                <a:latin typeface="TH SarabunPSK" pitchFamily="34" charset="-34"/>
                <a:cs typeface="TH SarabunPSK" pitchFamily="34" charset="-34"/>
              </a:rPr>
              <a:t>2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buAutoNum type="thaiAlphaParenR"/>
              <a:tabLst>
                <a:tab pos="725488" algn="l"/>
              </a:tabLst>
            </a:pP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H</a:t>
            </a:r>
            <a:r>
              <a:rPr lang="en-US" sz="4800" b="0" kern="1200" baseline="-25000">
                <a:latin typeface="TH SarabunPSK" pitchFamily="34" charset="-34"/>
                <a:cs typeface="TH SarabunPSK" pitchFamily="34" charset="-34"/>
              </a:rPr>
              <a:t>2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buAutoNum type="thaiAlphaParenR"/>
              <a:tabLst>
                <a:tab pos="725488" algn="l"/>
              </a:tabLst>
            </a:pP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2H</a:t>
            </a:r>
            <a:r>
              <a:rPr lang="en-US" sz="4800" b="0" kern="1200" baseline="-25000">
                <a:latin typeface="TH SarabunPSK" pitchFamily="34" charset="-34"/>
                <a:cs typeface="TH SarabunPSK" pitchFamily="34" charset="-34"/>
              </a:rPr>
              <a:t>2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buAutoNum type="thaiAlphaParenR"/>
              <a:tabLst>
                <a:tab pos="725488" algn="l"/>
              </a:tabLst>
            </a:pPr>
            <a:r>
              <a:rPr lang="th-TH" sz="4800" b="0" kern="1200">
                <a:latin typeface="TH SarabunPSK" pitchFamily="34" charset="-34"/>
                <a:cs typeface="TH SarabunPSK" pitchFamily="34" charset="-34"/>
              </a:rPr>
              <a:t>ไม่มีคำตอบ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40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0380400"/>
      </p:ext>
    </p:extLst>
  </p:cSld>
  <p:clrMapOvr>
    <a:masterClrMapping/>
  </p:clrMapOvr>
  <p:transition advTm="30000"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32" y="332656"/>
            <a:ext cx="8496944" cy="156966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631825" indent="-631825">
              <a:tabLst>
                <a:tab pos="631825" algn="l"/>
              </a:tabLst>
            </a:pPr>
            <a:r>
              <a:rPr lang="en-US" sz="6000" b="1" kern="1200" smtClean="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7. </a:t>
            </a:r>
            <a:r>
              <a:rPr lang="en-US" sz="6000" b="1" kern="1200" smtClean="0">
                <a:latin typeface="TH SarabunPSK" pitchFamily="34" charset="-34"/>
                <a:ea typeface="+mn-ea"/>
                <a:cs typeface="TH SarabunPSK" pitchFamily="34" charset="-34"/>
              </a:rPr>
              <a:t>O</a:t>
            </a:r>
            <a:r>
              <a:rPr lang="en-US" sz="6000" b="1" kern="1200" baseline="-25000" smtClean="0">
                <a:latin typeface="TH SarabunPSK" pitchFamily="34" charset="-34"/>
                <a:ea typeface="+mn-ea"/>
                <a:cs typeface="TH SarabunPSK" pitchFamily="34" charset="-34"/>
              </a:rPr>
              <a:t>2</a:t>
            </a:r>
            <a:r>
              <a:rPr lang="en-US" sz="6000" b="1" kern="1200" smtClean="0">
                <a:latin typeface="TH SarabunPSK" pitchFamily="34" charset="-34"/>
                <a:ea typeface="+mn-ea"/>
                <a:cs typeface="TH SarabunPSK" pitchFamily="34" charset="-34"/>
              </a:rPr>
              <a:t>+2H</a:t>
            </a:r>
            <a:r>
              <a:rPr lang="en-US" sz="6000" b="1" kern="1200" baseline="-25000" smtClean="0">
                <a:latin typeface="TH SarabunPSK" pitchFamily="34" charset="-34"/>
                <a:ea typeface="+mn-ea"/>
                <a:cs typeface="TH SarabunPSK" pitchFamily="34" charset="-34"/>
              </a:rPr>
              <a:t>2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2H</a:t>
            </a:r>
            <a:r>
              <a:rPr lang="en-US" sz="6000" b="1" kern="1200" baseline="-250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2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O </a:t>
            </a:r>
            <a:r>
              <a:rPr lang="th-TH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มี </a:t>
            </a:r>
            <a: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O</a:t>
            </a:r>
            <a:r>
              <a:rPr lang="en-US" sz="6000" b="1" kern="1200" baseline="-250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2</a:t>
            </a:r>
            <a: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 32 g </a:t>
            </a:r>
            <a:r>
              <a:rPr lang="th-TH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และ </a:t>
            </a:r>
            <a: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H</a:t>
            </a:r>
            <a:r>
              <a:rPr lang="en-US" sz="6000" b="1" kern="1200" baseline="-250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2</a:t>
            </a:r>
            <a: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 10 g</a:t>
            </a:r>
            <a:r>
              <a:rPr lang="th-TH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 สารกำหนดปริมาณคือ</a:t>
            </a:r>
            <a:endParaRPr lang="th-TH" sz="6000" b="1" kern="1200">
              <a:solidFill>
                <a:srgbClr val="FFFF00"/>
              </a:solidFill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045454"/>
            <a:ext cx="7848872" cy="3417987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buAutoNum type="thaiAlphaParenR"/>
              <a:tabLst>
                <a:tab pos="725488" algn="l"/>
              </a:tabLst>
            </a:pP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O</a:t>
            </a:r>
            <a:r>
              <a:rPr lang="en-US" sz="4800" b="0" kern="1200" baseline="-25000">
                <a:latin typeface="TH SarabunPSK" pitchFamily="34" charset="-34"/>
                <a:cs typeface="TH SarabunPSK" pitchFamily="34" charset="-34"/>
              </a:rPr>
              <a:t>2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buAutoNum type="thaiAlphaParenR"/>
              <a:tabLst>
                <a:tab pos="725488" algn="l"/>
              </a:tabLst>
            </a:pP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H</a:t>
            </a:r>
            <a:r>
              <a:rPr lang="en-US" sz="4800" b="0" kern="1200" baseline="-25000">
                <a:latin typeface="TH SarabunPSK" pitchFamily="34" charset="-34"/>
                <a:cs typeface="TH SarabunPSK" pitchFamily="34" charset="-34"/>
              </a:rPr>
              <a:t>2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buAutoNum type="thaiAlphaParenR"/>
              <a:tabLst>
                <a:tab pos="725488" algn="l"/>
              </a:tabLst>
            </a:pP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H</a:t>
            </a:r>
            <a:r>
              <a:rPr lang="en-US" sz="4800" b="0" kern="1200" baseline="-2500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O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buAutoNum type="thaiAlphaParenR"/>
              <a:tabLst>
                <a:tab pos="725488" algn="l"/>
              </a:tabLst>
            </a:pP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2H</a:t>
            </a:r>
            <a:r>
              <a:rPr lang="en-US" sz="4800" b="0" kern="1200" baseline="-25000">
                <a:latin typeface="TH SarabunPSK" pitchFamily="34" charset="-34"/>
                <a:cs typeface="TH SarabunPSK" pitchFamily="34" charset="-34"/>
              </a:rPr>
              <a:t>2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buAutoNum type="thaiAlphaParenR"/>
              <a:tabLst>
                <a:tab pos="725488" algn="l"/>
              </a:tabLst>
            </a:pPr>
            <a:r>
              <a:rPr lang="th-TH" sz="4800" b="0" kern="1200">
                <a:latin typeface="TH SarabunPSK" pitchFamily="34" charset="-34"/>
                <a:cs typeface="TH SarabunPSK" pitchFamily="34" charset="-34"/>
              </a:rPr>
              <a:t>ไม่มีสารกำหนดปริมาณ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41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25114590"/>
      </p:ext>
    </p:extLst>
  </p:cSld>
  <p:clrMapOvr>
    <a:masterClrMapping/>
  </p:clrMapOvr>
  <p:transition advTm="30000"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596" y="332656"/>
            <a:ext cx="8501880" cy="156966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631825" indent="-631825">
              <a:tabLst>
                <a:tab pos="631825" algn="l"/>
              </a:tabLst>
            </a:pPr>
            <a:r>
              <a:rPr lang="en-US" sz="6000" b="1" kern="1200" smtClean="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8. </a:t>
            </a:r>
            <a:r>
              <a:rPr lang="en-US" sz="6000" b="1" kern="1200" smtClean="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N</a:t>
            </a:r>
            <a:r>
              <a:rPr lang="en-US" sz="6000" b="1" kern="1200" baseline="-25000" smtClean="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2</a:t>
            </a:r>
            <a:r>
              <a:rPr lang="en-US" sz="6000" b="1" kern="1200" smtClean="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+2O</a:t>
            </a:r>
            <a:r>
              <a:rPr lang="en-US" sz="6000" b="1" kern="1200" baseline="-25000" smtClean="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2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→ NO</a:t>
            </a:r>
            <a:r>
              <a:rPr lang="en-US" sz="6000" b="1" kern="1200" baseline="-250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2</a:t>
            </a:r>
            <a: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 </a:t>
            </a:r>
            <a:r>
              <a:rPr lang="th-TH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มี </a:t>
            </a:r>
            <a: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N</a:t>
            </a:r>
            <a:r>
              <a:rPr lang="en-US" sz="6000" b="1" kern="1200" baseline="-250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2</a:t>
            </a:r>
            <a: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 2 mol </a:t>
            </a:r>
            <a:r>
              <a:rPr lang="th-TH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และ </a:t>
            </a:r>
            <a: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O</a:t>
            </a:r>
            <a:r>
              <a:rPr lang="en-US" sz="6000" b="1" kern="1200" baseline="-250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2</a:t>
            </a:r>
            <a: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 3 mol</a:t>
            </a:r>
            <a:r>
              <a:rPr lang="th-TH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 จะ</a:t>
            </a:r>
            <a:r>
              <a:rPr lang="th-TH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ได้ </a:t>
            </a:r>
            <a:r>
              <a:rPr lang="en-US" sz="6000" b="1" kern="1200" smtClean="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NO</a:t>
            </a:r>
            <a:r>
              <a:rPr lang="en-US" sz="6000" b="1" kern="1200" baseline="-25000" smtClean="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2</a:t>
            </a:r>
            <a:r>
              <a:rPr lang="en-US" sz="6000" b="1" kern="1200" smtClean="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 </a:t>
            </a:r>
            <a:r>
              <a:rPr lang="th-TH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กี่โมล</a:t>
            </a:r>
            <a:endParaRPr lang="th-TH" sz="6000" b="1" kern="1200">
              <a:solidFill>
                <a:srgbClr val="FFFF00"/>
              </a:solidFill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053151"/>
            <a:ext cx="7848872" cy="3417987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th-TH" sz="4800" b="0" kern="1200">
                <a:latin typeface="TH SarabunPSK" pitchFamily="34" charset="-34"/>
                <a:cs typeface="TH SarabunPSK" pitchFamily="34" charset="-34"/>
              </a:rPr>
              <a:t>0.5 </a:t>
            </a: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mol</a:t>
            </a:r>
            <a:endParaRPr lang="th-TH" sz="4800" b="0" kern="1200">
              <a:latin typeface="TH SarabunPSK" pitchFamily="34" charset="-34"/>
              <a:cs typeface="TH SarabunPSK" pitchFamily="34" charset="-34"/>
            </a:endParaRP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th-TH" sz="4800" b="0" kern="120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.0</a:t>
            </a:r>
            <a:r>
              <a:rPr lang="th-TH" sz="4800" b="0" kern="120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mol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1.5 mol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2.0 mol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th-TH" sz="4800" b="0" kern="1200">
                <a:latin typeface="TH SarabunPSK" pitchFamily="34" charset="-34"/>
                <a:cs typeface="TH SarabunPSK" pitchFamily="34" charset="-34"/>
              </a:rPr>
              <a:t>ไม่มีสารกำหนดปริมาณ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42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9100326"/>
      </p:ext>
    </p:extLst>
  </p:cSld>
  <p:clrMapOvr>
    <a:masterClrMapping/>
  </p:clrMapOvr>
  <p:transition advTm="30000"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32" y="358077"/>
            <a:ext cx="8496944" cy="156966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631825" indent="-631825">
              <a:tabLst>
                <a:tab pos="631825" algn="l"/>
              </a:tabLst>
            </a:pPr>
            <a:r>
              <a:rPr lang="en-US" sz="6000" b="1" kern="1200" smtClean="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9. </a:t>
            </a:r>
            <a:r>
              <a:rPr lang="en-US" sz="6000" b="1" kern="1200" smtClean="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3Ca</a:t>
            </a:r>
            <a:r>
              <a:rPr lang="th-TH" sz="6000" b="1" kern="12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+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N</a:t>
            </a:r>
            <a:r>
              <a:rPr lang="en-US" sz="6000" b="1" kern="1200" baseline="-250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2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→ Ca</a:t>
            </a:r>
            <a:r>
              <a:rPr lang="en-US" sz="6000" b="1" kern="1200" baseline="-250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3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N</a:t>
            </a:r>
            <a:r>
              <a:rPr lang="en-US" sz="6000" b="1" kern="1200" baseline="-250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2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 </a:t>
            </a:r>
            <a:r>
              <a:rPr lang="th-TH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มี </a:t>
            </a:r>
            <a: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Ca 1.5 mol </a:t>
            </a:r>
            <a:r>
              <a:rPr lang="th-TH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และ </a:t>
            </a:r>
            <a: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N</a:t>
            </a:r>
            <a:r>
              <a:rPr lang="en-US" sz="6000" b="1" kern="1200" baseline="-250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2</a:t>
            </a:r>
            <a: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 28 g</a:t>
            </a:r>
            <a:r>
              <a:rPr lang="th-TH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 จะได้ </a:t>
            </a:r>
            <a: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Ca</a:t>
            </a:r>
            <a:r>
              <a:rPr lang="en-US" sz="6000" b="1" kern="1200" baseline="-250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3</a:t>
            </a:r>
            <a: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N</a:t>
            </a:r>
            <a:r>
              <a:rPr lang="en-US" sz="6000" b="1" kern="1200" baseline="-250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2</a:t>
            </a:r>
            <a: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 </a:t>
            </a:r>
            <a:r>
              <a:rPr lang="th-TH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กี่โมล</a:t>
            </a:r>
            <a:endParaRPr lang="th-TH" sz="6000" b="1" kern="1200">
              <a:solidFill>
                <a:srgbClr val="FFFF00"/>
              </a:solidFill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060848"/>
            <a:ext cx="7848872" cy="3417987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th-TH" sz="4800" b="0" kern="1200">
                <a:latin typeface="TH SarabunPSK" pitchFamily="34" charset="-34"/>
                <a:cs typeface="TH SarabunPSK" pitchFamily="34" charset="-34"/>
              </a:rPr>
              <a:t>0.5 </a:t>
            </a: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mol</a:t>
            </a:r>
            <a:endParaRPr lang="th-TH" sz="4800" b="0" kern="1200">
              <a:latin typeface="TH SarabunPSK" pitchFamily="34" charset="-34"/>
              <a:cs typeface="TH SarabunPSK" pitchFamily="34" charset="-34"/>
            </a:endParaRP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th-TH" sz="4800" b="0" kern="120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.0</a:t>
            </a:r>
            <a:r>
              <a:rPr lang="th-TH" sz="4800" b="0" kern="120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mol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1.5 mol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2.0 mol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th-TH" sz="4800" b="0" kern="1200">
                <a:latin typeface="TH SarabunPSK" pitchFamily="34" charset="-34"/>
                <a:cs typeface="TH SarabunPSK" pitchFamily="34" charset="-34"/>
              </a:rPr>
              <a:t>ไม่มีสารกำหนดปริมาณ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43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2196289"/>
      </p:ext>
    </p:extLst>
  </p:cSld>
  <p:clrMapOvr>
    <a:masterClrMapping/>
  </p:clrMapOvr>
  <p:transition advTm="30000"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32" y="357916"/>
            <a:ext cx="8495067" cy="156966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631825" indent="-631825">
              <a:tabLst>
                <a:tab pos="631825" algn="l"/>
              </a:tabLst>
            </a:pPr>
            <a:r>
              <a:rPr lang="en-US" sz="6000" b="1" kern="1200" smtClean="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10. </a:t>
            </a:r>
            <a:r>
              <a:rPr lang="en-US" sz="6000" b="1" kern="1200" smtClean="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2H</a:t>
            </a:r>
            <a:r>
              <a:rPr lang="en-US" sz="6000" b="1" kern="1200" baseline="-25000" smtClean="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2</a:t>
            </a:r>
            <a:r>
              <a:rPr lang="th-TH" sz="6000" b="1" kern="12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+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O</a:t>
            </a:r>
            <a:r>
              <a:rPr lang="en-US" sz="6000" b="1" kern="1200" baseline="-250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2</a:t>
            </a:r>
            <a:r>
              <a:rPr lang="en-US" sz="4000" b="1" kern="12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→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2H</a:t>
            </a:r>
            <a:r>
              <a:rPr lang="en-US" sz="6000" b="1" kern="1200" baseline="-250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2</a:t>
            </a:r>
            <a:r>
              <a:rPr lang="en-US" sz="6000" b="1" kern="1200"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O </a:t>
            </a:r>
            <a:r>
              <a:rPr lang="th-TH" sz="54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ถ้า </a:t>
            </a:r>
            <a:r>
              <a:rPr lang="en-US" sz="54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H</a:t>
            </a:r>
            <a:r>
              <a:rPr lang="en-US" sz="5400" b="1" kern="1200" baseline="-250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2</a:t>
            </a:r>
            <a:r>
              <a:rPr lang="en-US" sz="54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 2 mol O</a:t>
            </a:r>
            <a:r>
              <a:rPr lang="en-US" sz="5400" b="1" kern="1200" baseline="-250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2</a:t>
            </a:r>
            <a:r>
              <a:rPr lang="en-US" sz="54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 1 mol</a:t>
            </a:r>
            <a:r>
              <a:rPr lang="th-TH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 ได้ </a:t>
            </a:r>
            <a: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H</a:t>
            </a:r>
            <a:r>
              <a:rPr lang="en-US" sz="6000" b="1" kern="1200" baseline="-250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2</a:t>
            </a:r>
            <a:r>
              <a:rPr lang="en-US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O 1.0 mol %yield </a:t>
            </a:r>
            <a:r>
              <a:rPr lang="th-TH" sz="6000" b="1" kern="1200">
                <a:solidFill>
                  <a:srgbClr val="FFFF00"/>
                </a:solidFill>
                <a:latin typeface="TH SarabunPSK" pitchFamily="34" charset="-34"/>
                <a:ea typeface="+mn-ea"/>
                <a:cs typeface="TH SarabunPSK" pitchFamily="34" charset="-34"/>
                <a:sym typeface="Symbol"/>
              </a:rPr>
              <a:t>คือ</a:t>
            </a:r>
            <a:endParaRPr lang="th-TH" sz="6000" b="1" kern="1200">
              <a:solidFill>
                <a:srgbClr val="FFFF00"/>
              </a:solidFill>
              <a:latin typeface="TH SarabunPSK" pitchFamily="34" charset="-34"/>
              <a:ea typeface="+mn-ea"/>
              <a:cs typeface="TH SarabunPSK" pitchFamily="34" charset="-34"/>
              <a:sym typeface="Symbo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073341"/>
            <a:ext cx="7848872" cy="3417987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10%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50%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100%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en-US" sz="4800" b="0" kern="1200">
                <a:latin typeface="TH SarabunPSK" pitchFamily="34" charset="-34"/>
                <a:cs typeface="TH SarabunPSK" pitchFamily="34" charset="-34"/>
              </a:rPr>
              <a:t>120%</a:t>
            </a:r>
          </a:p>
          <a:p>
            <a:pPr marL="725488" indent="-725488">
              <a:lnSpc>
                <a:spcPct val="90000"/>
              </a:lnSpc>
              <a:spcBef>
                <a:spcPct val="0"/>
              </a:spcBef>
              <a:buFont typeface="+mj-cs"/>
              <a:tabLst>
                <a:tab pos="725488" algn="l"/>
              </a:tabLst>
            </a:pPr>
            <a:r>
              <a:rPr lang="th-TH" sz="4800" b="0" kern="1200">
                <a:latin typeface="TH SarabunPSK" pitchFamily="34" charset="-34"/>
                <a:cs typeface="TH SarabunPSK" pitchFamily="34" charset="-34"/>
              </a:rPr>
              <a:t>ไม่มีสารกำหนดปริมาณ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44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7966392"/>
      </p:ext>
    </p:extLst>
  </p:cSld>
  <p:clrMapOvr>
    <a:masterClrMapping/>
  </p:clrMapOvr>
  <p:transition advTm="30000"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532" y="332656"/>
            <a:ext cx="853294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>
              <a:lnSpc>
                <a:spcPct val="80000"/>
              </a:lnSpc>
              <a:tabLst>
                <a:tab pos="631825" algn="l"/>
              </a:tabLst>
            </a:pP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4.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ข้อใดไม่ใช่ 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Cation</a:t>
            </a:r>
            <a:endParaRPr lang="th-TH" sz="6000" b="1" baseline="30000" smtClean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060848"/>
            <a:ext cx="79568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Ammonium ion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Cyanide ion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Ferrous ion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Sodium ion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Hydronium ion</a:t>
            </a:r>
          </a:p>
        </p:txBody>
      </p:sp>
    </p:spTree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532" y="332656"/>
            <a:ext cx="853294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>
              <a:lnSpc>
                <a:spcPct val="80000"/>
              </a:lnSpc>
              <a:tabLst>
                <a:tab pos="631825" algn="l"/>
              </a:tabLst>
            </a:pP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5.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ข้อใดไม่ใช่ 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Anion</a:t>
            </a:r>
            <a:endParaRPr lang="th-TH" sz="6000" b="1" baseline="30000" smtClean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060848"/>
            <a:ext cx="7956884" cy="4850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Cuprous ion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Peroxide ion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Fluoride ion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Acetate ion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Thiocyanate ion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endParaRPr lang="th-TH" sz="48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532" y="332656"/>
            <a:ext cx="853294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>
              <a:lnSpc>
                <a:spcPct val="80000"/>
              </a:lnSpc>
              <a:tabLst>
                <a:tab pos="631825" algn="l"/>
              </a:tabLst>
            </a:pP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6.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สารข้อใดมีมวลมากที่สุด</a:t>
            </a:r>
            <a:endParaRPr lang="th-TH" sz="6000" b="1" baseline="30000" smtClean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060848"/>
            <a:ext cx="79568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Cr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3 g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 3 g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 25 </a:t>
            </a: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g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O 15 g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th-TH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ไม่มีคำตอบ</a:t>
            </a:r>
            <a:endParaRPr lang="en-US" sz="48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532" y="332656"/>
            <a:ext cx="853294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>
              <a:lnSpc>
                <a:spcPct val="80000"/>
              </a:lnSpc>
              <a:tabLst>
                <a:tab pos="631825" algn="l"/>
              </a:tabLst>
            </a:pP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7.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สารข้อใดมีน้ำหนักอะตอม (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AW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) มากที่สุด</a:t>
            </a:r>
            <a:endParaRPr lang="th-TH" sz="6000" b="1" baseline="30000" smtClean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060848"/>
            <a:ext cx="79568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 15 g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 5 g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O 20 g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Cl 7 g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Li 45 g</a:t>
            </a:r>
          </a:p>
        </p:txBody>
      </p:sp>
    </p:spTree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532" y="332656"/>
            <a:ext cx="853294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>
              <a:lnSpc>
                <a:spcPct val="80000"/>
              </a:lnSpc>
              <a:tabLst>
                <a:tab pos="631825" algn="l"/>
              </a:tabLst>
            </a:pP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8. </a:t>
            </a:r>
            <a:r>
              <a:rPr lang="th-TH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ข้อใดคือน้ำหนักของ </a:t>
            </a:r>
            <a:r>
              <a:rPr lang="en-US" sz="6000" b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Si</a:t>
            </a:r>
            <a:endParaRPr lang="th-TH" sz="6000" b="1" baseline="30000" smtClean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1881403"/>
            <a:ext cx="79568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1.8 g/mol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14 amu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14 g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28 amu</a:t>
            </a:r>
          </a:p>
          <a:p>
            <a:pPr marL="725488" indent="-725488">
              <a:lnSpc>
                <a:spcPct val="90000"/>
              </a:lnSpc>
              <a:spcAft>
                <a:spcPts val="1200"/>
              </a:spcAft>
              <a:buFont typeface="+mj-cs"/>
              <a:buAutoNum type="thaiAlphaParenR"/>
              <a:tabLst>
                <a:tab pos="725488" algn="l"/>
              </a:tabLst>
            </a:pPr>
            <a:r>
              <a:rPr lang="en-US" sz="480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28 g </a:t>
            </a:r>
            <a:endParaRPr lang="en-US" sz="4800" baseline="-2500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628800"/>
            <a:ext cx="2705585" cy="2196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rdia New"/>
        <a:ea typeface=""/>
        <a:cs typeface="Cordia New"/>
      </a:majorFont>
      <a:minorFont>
        <a:latin typeface="Cordia New"/>
        <a:ea typeface=""/>
        <a:cs typeface="Cordi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1721</TotalTime>
  <Words>1047</Words>
  <Application>Microsoft Office PowerPoint</Application>
  <PresentationFormat>On-screen Show (4:3)</PresentationFormat>
  <Paragraphs>265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Angsana New</vt:lpstr>
      <vt:lpstr>Arial</vt:lpstr>
      <vt:lpstr>Cordia New</vt:lpstr>
      <vt:lpstr>Symbol</vt:lpstr>
      <vt:lpstr>TH SarabunPSK</vt:lpstr>
      <vt:lpstr>Times New Roman</vt:lpstr>
      <vt:lpstr>Default Design</vt:lpstr>
      <vt:lpstr>General Chemistry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General Chemistry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General Chemistry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General Chemistry</vt:lpstr>
      <vt:lpstr>1. ปฏิกิริยา N2 + aH2  2NH3  a ต้องเป็นเท่าใด</vt:lpstr>
      <vt:lpstr>2. 2NH3 + aO2 2NO + 3H2O a ต้องเป็นเท่าใด</vt:lpstr>
      <vt:lpstr>3. B2O3 + 3 H2O aH3BO3 a ต้องเป็นเท่าใด</vt:lpstr>
      <vt:lpstr>4. C3H6O + 2O2 aCO2 + 2H2O a ต้องเป็นเท่าใด</vt:lpstr>
      <vt:lpstr>5. O2+N2 2NO ถ้ามี O2 2 โมล  N2 3 โมล สารกำหนดปริมาณคือ</vt:lpstr>
      <vt:lpstr>6. 2H2+O22H2O มี O2 2 โมล และH2 3 โมล สารกำหนดปริมาณคือ</vt:lpstr>
      <vt:lpstr>7. O2+2H22H2O มี O2 32 g และ H2 10 g สารกำหนดปริมาณคือ</vt:lpstr>
      <vt:lpstr>8. N2+2O2→ NO2 มี N2 2 mol และ O2 3 mol จะได้ NO2 กี่โมล</vt:lpstr>
      <vt:lpstr>9. 3Ca+N2→ Ca3N2 มี Ca 1.5 mol และ N2 28 g จะได้ Ca3N2 กี่โมล</vt:lpstr>
      <vt:lpstr>10. 2H2+O2→2H2O ถ้า H2 2 mol O2 1 mol ได้ H2O 1.0 mol %yield คือ</vt:lpstr>
    </vt:vector>
  </TitlesOfParts>
  <Company>- ETH0 -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Chemistry IV</dc:title>
  <dc:creator>Piti</dc:creator>
  <cp:lastModifiedBy>PTT</cp:lastModifiedBy>
  <cp:revision>69</cp:revision>
  <dcterms:created xsi:type="dcterms:W3CDTF">2010-11-18T00:40:16Z</dcterms:created>
  <dcterms:modified xsi:type="dcterms:W3CDTF">2015-06-19T00:18:01Z</dcterms:modified>
</cp:coreProperties>
</file>