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8" r:id="rId2"/>
    <p:sldId id="261" r:id="rId3"/>
    <p:sldId id="260" r:id="rId4"/>
    <p:sldId id="263" r:id="rId5"/>
    <p:sldId id="262" r:id="rId6"/>
    <p:sldId id="264" r:id="rId7"/>
    <p:sldId id="265" r:id="rId8"/>
    <p:sldId id="268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AE49"/>
    <a:srgbClr val="A9A448"/>
    <a:srgbClr val="CCBC4B"/>
    <a:srgbClr val="99FFCC"/>
    <a:srgbClr val="000D26"/>
    <a:srgbClr val="001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8" autoAdjust="0"/>
    <p:restoredTop sz="94660"/>
  </p:normalViewPr>
  <p:slideViewPr>
    <p:cSldViewPr>
      <p:cViewPr varScale="1">
        <p:scale>
          <a:sx n="66" d="100"/>
          <a:sy n="66" d="100"/>
        </p:scale>
        <p:origin x="3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92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4DC20-9813-454A-A08E-281694B20612}" type="datetimeFigureOut">
              <a:rPr lang="th-TH" smtClean="0"/>
              <a:pPr/>
              <a:t>25/06/58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5D35E-3DD2-4E8C-9D2C-F4E9B09CF38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99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D35E-3DD2-4E8C-9D2C-F4E9B09CF382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65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9600"/>
            </a:lvl1pPr>
          </a:lstStyle>
          <a:p>
            <a:r>
              <a:rPr lang="en-US" smtClean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720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6CD9-0A41-439C-8373-5E83CF9651C7}" type="datetime1">
              <a:rPr lang="th-TH" smtClean="0"/>
              <a:pPr/>
              <a:t>25/06/58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49A2-6E91-4827-BD74-C23C3A89DD37}" type="datetime1">
              <a:rPr lang="th-TH" smtClean="0"/>
              <a:pPr/>
              <a:t>25/06/58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51FA-6B19-4A9D-AF47-DC9DDA3DACD7}" type="datetime1">
              <a:rPr lang="th-TH" smtClean="0"/>
              <a:pPr/>
              <a:t>25/06/58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1331640" y="188640"/>
            <a:ext cx="7632848" cy="1872208"/>
          </a:xfrm>
          <a:prstGeom prst="roundRect">
            <a:avLst>
              <a:gd name="adj" fmla="val 9217"/>
            </a:avLst>
          </a:prstGeom>
          <a:solidFill>
            <a:schemeClr val="bg1">
              <a:lumMod val="95000"/>
              <a:lumOff val="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60840" cy="1714202"/>
          </a:xfrm>
        </p:spPr>
        <p:txBody>
          <a:bodyPr>
            <a:normAutofit/>
          </a:bodyPr>
          <a:lstStyle>
            <a:lvl1pPr algn="l">
              <a:lnSpc>
                <a:spcPct val="85000"/>
              </a:lnSpc>
              <a:defRPr sz="6000">
                <a:solidFill>
                  <a:srgbClr val="FFFF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7787208" cy="3777283"/>
          </a:xfrm>
        </p:spPr>
        <p:txBody>
          <a:bodyPr/>
          <a:lstStyle>
            <a:lvl1pPr marL="542925" indent="-542925">
              <a:buClr>
                <a:schemeClr val="tx1"/>
              </a:buClr>
              <a:buFont typeface="+mj-cs"/>
              <a:buAutoNum type="thaiAlphaParenR"/>
              <a:defRPr sz="4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8D18-67DE-4EDE-95C6-2F379B68D0EC}" type="datetime1">
              <a:rPr lang="th-TH" smtClean="0"/>
              <a:pPr/>
              <a:t>25/06/58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252536" y="260648"/>
            <a:ext cx="1656184" cy="1584176"/>
          </a:xfrm>
        </p:spPr>
        <p:txBody>
          <a:bodyPr/>
          <a:lstStyle>
            <a:lvl1pPr algn="ctr">
              <a:defRPr sz="11500" b="1" baseline="0">
                <a:solidFill>
                  <a:srgbClr val="FFC000"/>
                </a:solidFill>
                <a:latin typeface="Arial Black" pitchFamily="34" charset="0"/>
                <a:cs typeface="TH SarabunPSK" pitchFamily="34" charset="-34"/>
              </a:defRPr>
            </a:lvl1pPr>
          </a:lstStyle>
          <a:p>
            <a:fld id="{0DA80063-E0F0-4183-8C9E-81A3E56240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D927-1826-4B94-B010-F2991CC6C4D9}" type="datetime1">
              <a:rPr lang="th-TH" smtClean="0"/>
              <a:pPr/>
              <a:t>25/06/58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>
            <a:off x="467544" y="260648"/>
            <a:ext cx="82089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C01E-1799-45BA-8567-9B43FE068D98}" type="datetime1">
              <a:rPr lang="th-TH" smtClean="0"/>
              <a:pPr/>
              <a:t>25/06/58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467544" y="260648"/>
            <a:ext cx="82089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7620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75283"/>
            <a:ext cx="4040188" cy="47068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7620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75283"/>
            <a:ext cx="4041775" cy="47068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CCEF-6D1A-4A21-8710-7BD537C98C50}" type="datetime1">
              <a:rPr lang="th-TH" smtClean="0"/>
              <a:pPr/>
              <a:t>25/06/58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 userDrawn="1"/>
        </p:nvSpPr>
        <p:spPr>
          <a:xfrm>
            <a:off x="467544" y="260648"/>
            <a:ext cx="82089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C226-536B-45B1-8795-3C929BABE9C5}" type="datetime1">
              <a:rPr lang="th-TH" smtClean="0"/>
              <a:pPr/>
              <a:t>25/06/58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9E91-687F-49C9-9035-E372BEAB0816}" type="datetime1">
              <a:rPr lang="th-TH" smtClean="0"/>
              <a:pPr/>
              <a:t>25/06/58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19D1-EBEB-4551-9C7D-5D1401571BBD}" type="datetime1">
              <a:rPr lang="th-TH" smtClean="0"/>
              <a:pPr/>
              <a:t>25/06/58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8BEF-7FE8-4100-8114-8100A099AD6D}" type="datetime1">
              <a:rPr lang="th-TH" smtClean="0"/>
              <a:pPr/>
              <a:t>25/06/58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D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2896D-A967-4B85-A64B-D3D1E574ED44}" type="datetime1">
              <a:rPr lang="th-TH" smtClean="0"/>
              <a:pPr/>
              <a:t>25/06/58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0DA80063-E0F0-4183-8C9E-81A3E56240B9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6000" b="1" kern="1200">
          <a:solidFill>
            <a:schemeClr val="tx1"/>
          </a:solidFill>
          <a:effectLst>
            <a:outerShdw blurRad="38100" dist="38100" dir="2700000" algn="tl">
              <a:schemeClr val="accent3">
                <a:lumMod val="40000"/>
                <a:lumOff val="60000"/>
                <a:alpha val="43000"/>
              </a:schemeClr>
            </a:outerShdw>
          </a:effectLst>
          <a:latin typeface="TH SarabunPSK" pitchFamily="34" charset="-34"/>
          <a:ea typeface="+mj-ea"/>
          <a:cs typeface="TH SarabunPSK" pitchFamily="34" charset="-34"/>
        </a:defRPr>
      </a:lvl1pPr>
    </p:titleStyle>
    <p:bodyStyle>
      <a:lvl1pPr marL="342900" indent="-342900" algn="l" defTabSz="914400" rtl="0" eaLnBrk="1" latinLnBrk="0" hangingPunct="1">
        <a:lnSpc>
          <a:spcPct val="85000"/>
        </a:lnSpc>
        <a:spcBef>
          <a:spcPts val="600"/>
        </a:spcBef>
        <a:buClr>
          <a:srgbClr val="92D050"/>
        </a:buClr>
        <a:buFont typeface="Arial" pitchFamily="34" charset="0"/>
        <a:buChar char="•"/>
        <a:defRPr sz="4400" b="1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1pPr>
      <a:lvl2pPr marL="742950" indent="-285750" algn="l" defTabSz="914400" rtl="0" eaLnBrk="1" latinLnBrk="0" hangingPunct="1">
        <a:lnSpc>
          <a:spcPct val="85000"/>
        </a:lnSpc>
        <a:spcBef>
          <a:spcPts val="600"/>
        </a:spcBef>
        <a:buClr>
          <a:srgbClr val="FFC000"/>
        </a:buClr>
        <a:buSzPct val="70000"/>
        <a:buFont typeface="Wingdings" pitchFamily="2" charset="2"/>
        <a:buChar char="§"/>
        <a:defRPr sz="4000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2pPr>
      <a:lvl3pPr marL="1143000" indent="-228600" algn="l" defTabSz="914400" rtl="0" eaLnBrk="1" latinLnBrk="0" hangingPunct="1">
        <a:lnSpc>
          <a:spcPct val="85000"/>
        </a:lnSpc>
        <a:spcBef>
          <a:spcPts val="600"/>
        </a:spcBef>
        <a:buClr>
          <a:srgbClr val="00B0F0"/>
        </a:buClr>
        <a:buSzPct val="90000"/>
        <a:buFont typeface="Arial" pitchFamily="34" charset="0"/>
        <a:buChar char="•"/>
        <a:defRPr sz="3600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3pPr>
      <a:lvl4pPr marL="1600200" indent="-228600" algn="l" defTabSz="914400" rtl="0" eaLnBrk="1" latinLnBrk="0" hangingPunct="1">
        <a:lnSpc>
          <a:spcPct val="85000"/>
        </a:lnSpc>
        <a:spcBef>
          <a:spcPts val="600"/>
        </a:spcBef>
        <a:buClr>
          <a:srgbClr val="CC66FF"/>
        </a:buClr>
        <a:buSzPct val="70000"/>
        <a:buFont typeface="Wingdings" pitchFamily="2" charset="2"/>
        <a:buChar char="§"/>
        <a:defRPr sz="3200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4pPr>
      <a:lvl5pPr marL="20574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»"/>
        <a:defRPr sz="3200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ข้อใดไม่ใช่สมบัติของแก๊ส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th-TH" smtClean="0"/>
              <a:t>โมเลกุลอยู่ห่างกัน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ความหนาแน่นน้อย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มีรูปร่างไม่แน่นอน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มีปริมาตรที่แน่นอน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โมเลกุลมีการเคลื่อนที่อย่างไม่เป็นระเบียบ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1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ounded Rectangle 7"/>
          <p:cNvSpPr/>
          <p:nvPr/>
        </p:nvSpPr>
        <p:spPr>
          <a:xfrm>
            <a:off x="72008" y="188640"/>
            <a:ext cx="9036496" cy="6480720"/>
          </a:xfrm>
          <a:prstGeom prst="roundRect">
            <a:avLst>
              <a:gd name="adj" fmla="val 36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smtClean="0">
                <a:solidFill>
                  <a:srgbClr val="FFC000"/>
                </a:solidFill>
                <a:latin typeface="Arial Rounded MT Bold" pitchFamily="34" charset="0"/>
              </a:rPr>
              <a:t>Quiz</a:t>
            </a:r>
          </a:p>
          <a:p>
            <a:pPr algn="ctr"/>
            <a:r>
              <a:rPr lang="en-US" sz="8800" smtClean="0">
                <a:solidFill>
                  <a:srgbClr val="FFC000"/>
                </a:solidFill>
                <a:latin typeface="Arial Rounded MT Bold" pitchFamily="34" charset="0"/>
              </a:rPr>
              <a:t>Gas</a:t>
            </a:r>
            <a:endParaRPr lang="th-TH" sz="88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advTm="35000"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ข้อใดไม่ถูกต้องเกี่ยวกับแก๊สจริง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ปริมาตรของเนื้อแก๊สไม่เป็นศูนย์</a:t>
            </a:r>
          </a:p>
          <a:p>
            <a:r>
              <a:rPr lang="th-TH" smtClean="0"/>
              <a:t>โมเลกุลมีแรงดึงดูดระหว่างกัน</a:t>
            </a:r>
          </a:p>
          <a:p>
            <a:r>
              <a:rPr lang="en-US" smtClean="0"/>
              <a:t>PV/RT = 1 (</a:t>
            </a:r>
            <a:r>
              <a:rPr lang="th-TH" smtClean="0"/>
              <a:t>เมื่อ </a:t>
            </a:r>
            <a:r>
              <a:rPr lang="en-US" smtClean="0"/>
              <a:t>n=1)</a:t>
            </a:r>
          </a:p>
          <a:p>
            <a:r>
              <a:rPr lang="th-TH" smtClean="0"/>
              <a:t>จะมีความดันจะต่ำกว่าแก๊สอุดมคติ</a:t>
            </a:r>
          </a:p>
          <a:p>
            <a:r>
              <a:rPr lang="th-TH" smtClean="0"/>
              <a:t>จะเหมือนแก๊สอุดมคติเมื่อ </a:t>
            </a:r>
            <a:r>
              <a:rPr lang="en-US" smtClean="0"/>
              <a:t>P </a:t>
            </a:r>
            <a:r>
              <a:rPr lang="th-TH" smtClean="0"/>
              <a:t>ต่ำ </a:t>
            </a:r>
            <a:r>
              <a:rPr lang="en-US" smtClean="0"/>
              <a:t>T </a:t>
            </a:r>
            <a:r>
              <a:rPr lang="th-TH" smtClean="0"/>
              <a:t>สูง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10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ข้อใดไม่ใช่สมบัติของของเหลว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th-TH" smtClean="0"/>
              <a:t>โมเลกุลอยู่ชิดกัน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มีรูปร่างไม่แน่นอน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มีปริมาตรไม่แน่นอน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มีสมบัติไอโซโทรปิก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ไหลและแพร่ได้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11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ounded Rectangle 7"/>
          <p:cNvSpPr/>
          <p:nvPr/>
        </p:nvSpPr>
        <p:spPr>
          <a:xfrm>
            <a:off x="274948" y="-5860032"/>
            <a:ext cx="9036496" cy="6480720"/>
          </a:xfrm>
          <a:prstGeom prst="roundRect">
            <a:avLst>
              <a:gd name="adj" fmla="val 36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smtClean="0">
                <a:solidFill>
                  <a:srgbClr val="FFC000"/>
                </a:solidFill>
                <a:latin typeface="Arial Rounded MT Bold" pitchFamily="34" charset="0"/>
              </a:rPr>
              <a:t>Quiz</a:t>
            </a:r>
          </a:p>
          <a:p>
            <a:pPr algn="ctr"/>
            <a:r>
              <a:rPr lang="en-US" sz="8800" smtClean="0">
                <a:solidFill>
                  <a:srgbClr val="FFC000"/>
                </a:solidFill>
                <a:latin typeface="Arial Rounded MT Bold" pitchFamily="34" charset="0"/>
              </a:rPr>
              <a:t>Liquid</a:t>
            </a:r>
            <a:endParaRPr lang="th-TH" sz="88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73106"/>
      </p:ext>
    </p:extLst>
  </p:cSld>
  <p:clrMapOvr>
    <a:masterClrMapping/>
  </p:clrMapOvr>
  <p:transition advTm="35000"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ข้อใดผิดเกี่ยวกับความหนืดของของเหลว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8064896" cy="3777283"/>
          </a:xfrm>
        </p:spPr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th-TH" smtClean="0"/>
              <a:t>คืองานที่ใช้เพื่อขยายพื้นที่ผิวของของเหลว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แรงดึงดูดมาก ความหนืดมาก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มวลโมเลกุลมาก ความหนืดมาก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อุณหภูมิสูง ความหนืดต่ำ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ความหนืดสูง จะไหลได้ยาก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12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64562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ข้อใดผิดเกี่ยวกับความตึงผิวของของเหลว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348880"/>
            <a:ext cx="8280920" cy="3777283"/>
          </a:xfrm>
        </p:spPr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th-TH" smtClean="0"/>
              <a:t>คืองานที่ใช้เพื่อขยายพื้นที่ผิวของของเหลว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แรงดึงดูดมาก ความตึงผิวมาก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โมเลกุลที่ผิวหน้าจะถูกดึงเพื่อให้พื้นที่ผิวลดลง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อุณหภูมิสูง ความตึงผิวมาก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ความตึงผิวสูง จะรวมตัวเป็นเม็ดได้ดี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13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2789240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FF00"/>
                </a:solidFill>
              </a:rPr>
              <a:t>ข้อใดผิดเกี่ยวกับการระเหย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8064896" cy="3777283"/>
          </a:xfrm>
        </p:spPr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th-TH" dirty="0" smtClean="0"/>
              <a:t>คือการเปลี่ยนสถานะจากของเหลวเป็นแก๊ส</a:t>
            </a:r>
          </a:p>
          <a:p>
            <a:pPr>
              <a:tabLst>
                <a:tab pos="725488" algn="l"/>
              </a:tabLst>
            </a:pPr>
            <a:r>
              <a:rPr lang="th-TH" dirty="0" smtClean="0"/>
              <a:t>เกิดเฉพาะที่ผิวหน้าของของเหลว</a:t>
            </a:r>
          </a:p>
          <a:p>
            <a:pPr>
              <a:tabLst>
                <a:tab pos="725488" algn="l"/>
              </a:tabLst>
            </a:pPr>
            <a:r>
              <a:rPr lang="th-TH" dirty="0" smtClean="0"/>
              <a:t>พื้นที่ผิวมาก ระเหยง่าย</a:t>
            </a:r>
          </a:p>
          <a:p>
            <a:pPr>
              <a:tabLst>
                <a:tab pos="725488" algn="l"/>
              </a:tabLst>
            </a:pPr>
            <a:r>
              <a:rPr lang="th-TH" dirty="0" smtClean="0"/>
              <a:t>แรงดึงดูดมาก ระเหยง่าย</a:t>
            </a:r>
          </a:p>
          <a:p>
            <a:pPr>
              <a:tabLst>
                <a:tab pos="725488" algn="l"/>
              </a:tabLst>
            </a:pPr>
            <a:r>
              <a:rPr lang="th-TH" dirty="0" smtClean="0"/>
              <a:t>อุณหภูมิสูง ระเหยง่าย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14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0507132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ข้อใดผิดเกี่ยวกับความดันไอ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8064896" cy="3777283"/>
          </a:xfrm>
        </p:spPr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th-TH" smtClean="0"/>
              <a:t>แรง</a:t>
            </a:r>
            <a:r>
              <a:rPr lang="th-TH" smtClean="0"/>
              <a:t>ดึงดูดสูง ความดันไอสูง</a:t>
            </a:r>
          </a:p>
          <a:p>
            <a:pPr>
              <a:tabLst>
                <a:tab pos="725488" algn="l"/>
              </a:tabLst>
            </a:pPr>
            <a:r>
              <a:rPr lang="th-TH"/>
              <a:t>เกิดเมื่ออยู่ในภาชนะปิด</a:t>
            </a:r>
          </a:p>
          <a:p>
            <a:pPr>
              <a:tabLst>
                <a:tab pos="725488" algn="l"/>
              </a:tabLst>
            </a:pPr>
            <a:r>
              <a:rPr lang="th-TH"/>
              <a:t>เกิดเมื่ออัตราควบแน่น</a:t>
            </a:r>
            <a:r>
              <a:rPr lang="en-US"/>
              <a:t>=</a:t>
            </a:r>
            <a:r>
              <a:rPr lang="th-TH"/>
              <a:t>อัตราระเหย</a:t>
            </a:r>
          </a:p>
          <a:p>
            <a:pPr>
              <a:tabLst>
                <a:tab pos="725488" algn="l"/>
              </a:tabLst>
            </a:pPr>
            <a:r>
              <a:rPr lang="th-TH"/>
              <a:t>อุณหภูมิสูง ความดันไอสูง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โมเลกุล</a:t>
            </a:r>
            <a:r>
              <a:rPr lang="th-TH" smtClean="0"/>
              <a:t>ใหญ่ ความดันไอต่ำ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15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452590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FF00"/>
                </a:solidFill>
              </a:rPr>
              <a:t>เปรียบเทียบของเหลว 2 ชนิดคือ </a:t>
            </a:r>
            <a:r>
              <a:rPr lang="en-US" dirty="0" smtClean="0">
                <a:solidFill>
                  <a:srgbClr val="FFFF00"/>
                </a:solidFill>
              </a:rPr>
              <a:t>H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O </a:t>
            </a:r>
            <a:r>
              <a:rPr lang="th-TH" dirty="0" smtClean="0">
                <a:solidFill>
                  <a:srgbClr val="FFFF00"/>
                </a:solidFill>
              </a:rPr>
              <a:t>และ </a:t>
            </a:r>
            <a:r>
              <a:rPr lang="en-US" dirty="0" smtClean="0">
                <a:solidFill>
                  <a:srgbClr val="FFFF00"/>
                </a:solidFill>
              </a:rPr>
              <a:t>CCl</a:t>
            </a:r>
            <a:r>
              <a:rPr lang="en-US" baseline="-25000" dirty="0" smtClean="0">
                <a:solidFill>
                  <a:srgbClr val="FFFF00"/>
                </a:solidFill>
              </a:rPr>
              <a:t>4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th-TH" dirty="0" smtClean="0">
                <a:solidFill>
                  <a:srgbClr val="FFFF00"/>
                </a:solidFill>
              </a:rPr>
              <a:t>ข้อใดผิด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8064896" cy="3777283"/>
          </a:xfrm>
        </p:spPr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th-TH" dirty="0" smtClean="0"/>
              <a:t>มีแรงดึงดูดระหว่างโมเลกุลมากกว่า</a:t>
            </a:r>
          </a:p>
          <a:p>
            <a:pPr>
              <a:tabLst>
                <a:tab pos="725488" algn="l"/>
              </a:tabLst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th-TH" dirty="0" smtClean="0"/>
              <a:t>มีความดันไอมากกว่า</a:t>
            </a:r>
            <a:endParaRPr lang="en-US" dirty="0" smtClean="0"/>
          </a:p>
          <a:p>
            <a:pPr>
              <a:tabLst>
                <a:tab pos="725488" algn="l"/>
              </a:tabLst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th-TH" dirty="0" smtClean="0"/>
              <a:t>มีแรงตึงผิวมากกว่า</a:t>
            </a:r>
          </a:p>
          <a:p>
            <a:pPr>
              <a:tabLst>
                <a:tab pos="725488" algn="l"/>
              </a:tabLst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th-TH" dirty="0" smtClean="0"/>
              <a:t>ระเหยได้ยากกว่า</a:t>
            </a:r>
          </a:p>
          <a:p>
            <a:pPr>
              <a:tabLst>
                <a:tab pos="725488" algn="l"/>
              </a:tabLst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th-TH" dirty="0" smtClean="0"/>
              <a:t>มีขนาดโมเลกุลเล็กกว่า</a:t>
            </a:r>
          </a:p>
          <a:p>
            <a:pPr>
              <a:tabLst>
                <a:tab pos="725488" algn="l"/>
              </a:tabLst>
            </a:pPr>
            <a:endParaRPr lang="th-T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16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0944927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ข้อใดไม่ถูกต้องเกี่ยวกับการเดือด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8064896" cy="3777283"/>
          </a:xfrm>
        </p:spPr>
        <p:txBody>
          <a:bodyPr>
            <a:normAutofit lnSpcReduction="10000"/>
          </a:bodyPr>
          <a:lstStyle/>
          <a:p>
            <a:pPr>
              <a:tabLst>
                <a:tab pos="725488" algn="l"/>
              </a:tabLst>
            </a:pPr>
            <a:r>
              <a:rPr lang="th-TH"/>
              <a:t>จุดเดือดปกติ พิจารณาที่ความดัน 1 </a:t>
            </a:r>
            <a:r>
              <a:rPr lang="en-US"/>
              <a:t>atm</a:t>
            </a:r>
            <a:endParaRPr lang="th-TH"/>
          </a:p>
          <a:p>
            <a:pPr>
              <a:tabLst>
                <a:tab pos="725488" algn="l"/>
              </a:tabLst>
            </a:pPr>
            <a:r>
              <a:rPr lang="th-TH" smtClean="0"/>
              <a:t>แรง</a:t>
            </a:r>
            <a:r>
              <a:rPr lang="th-TH"/>
              <a:t>ดึงดูดมาก จุดเดือดต่ำ</a:t>
            </a:r>
          </a:p>
          <a:p>
            <a:pPr>
              <a:tabLst>
                <a:tab pos="725488" algn="l"/>
              </a:tabLst>
            </a:pPr>
            <a:r>
              <a:rPr lang="th-TH"/>
              <a:t>ความดันไอสูง จุดเดือดต่ำ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ความ</a:t>
            </a:r>
            <a:r>
              <a:rPr lang="th-TH" smtClean="0"/>
              <a:t>ดันไอของสารเท่ากับความดันบรรยากาศเหนือของเหลวนั้น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เกิดขึ้นเฉพาะที่ผิวหน้าของของเหลว</a:t>
            </a:r>
          </a:p>
          <a:p>
            <a:pPr>
              <a:tabLst>
                <a:tab pos="725488" algn="l"/>
              </a:tabLst>
            </a:pPr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17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4289049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FF00"/>
                </a:solidFill>
              </a:rPr>
              <a:t>สิ่งใดที่ไม่มีผลต่อจุดเดือดของสาร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8064896" cy="3777283"/>
          </a:xfrm>
        </p:spPr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th-TH" dirty="0" smtClean="0"/>
              <a:t>ความดันของบรรยากาศเหนือของเหลว</a:t>
            </a:r>
          </a:p>
          <a:p>
            <a:pPr>
              <a:tabLst>
                <a:tab pos="725488" algn="l"/>
              </a:tabLst>
            </a:pPr>
            <a:r>
              <a:rPr lang="th-TH" dirty="0" smtClean="0"/>
              <a:t>แรงดึงดูดระหว่างโมเลกุล</a:t>
            </a:r>
          </a:p>
          <a:p>
            <a:pPr>
              <a:tabLst>
                <a:tab pos="725488" algn="l"/>
              </a:tabLst>
            </a:pPr>
            <a:r>
              <a:rPr lang="th-TH" dirty="0" smtClean="0"/>
              <a:t>ความดันไอ</a:t>
            </a:r>
          </a:p>
          <a:p>
            <a:pPr>
              <a:tabLst>
                <a:tab pos="725488" algn="l"/>
              </a:tabLst>
            </a:pPr>
            <a:r>
              <a:rPr lang="th-TH" dirty="0" smtClean="0"/>
              <a:t>น้ำหนักโมเลกุล</a:t>
            </a:r>
          </a:p>
          <a:p>
            <a:pPr>
              <a:tabLst>
                <a:tab pos="725488" algn="l"/>
              </a:tabLst>
            </a:pPr>
            <a:r>
              <a:rPr lang="th-TH" dirty="0" smtClean="0"/>
              <a:t>ทุกข้อมีผลต่อจุดเดือด</a:t>
            </a:r>
          </a:p>
          <a:p>
            <a:pPr>
              <a:tabLst>
                <a:tab pos="725488" algn="l"/>
              </a:tabLst>
            </a:pPr>
            <a:endParaRPr lang="th-T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18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5920526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4067944" y="2204864"/>
            <a:ext cx="4752528" cy="4176464"/>
          </a:xfrm>
          <a:prstGeom prst="roundRect">
            <a:avLst>
              <a:gd name="adj" fmla="val 531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ที่อุณหภูมิ </a:t>
            </a:r>
            <a:r>
              <a:rPr lang="en-US" smtClean="0">
                <a:solidFill>
                  <a:srgbClr val="FFFF00"/>
                </a:solidFill>
              </a:rPr>
              <a:t>600 </a:t>
            </a:r>
            <a:r>
              <a:rPr lang="en-US" smtClean="0"/>
              <a:t>K </a:t>
            </a:r>
            <a:r>
              <a:rPr lang="th-TH" smtClean="0"/>
              <a:t>และ ความดัน </a:t>
            </a:r>
            <a:r>
              <a:rPr lang="en-US" smtClean="0"/>
              <a:t>1.0 atm </a:t>
            </a:r>
            <a:r>
              <a:rPr lang="th-TH" smtClean="0"/>
              <a:t>สารมีสถานะใด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4464496" cy="3777283"/>
          </a:xfrm>
        </p:spPr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th-TH" smtClean="0"/>
              <a:t>ของแข็ง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ของเหลว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แก๊ส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Super fluid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ระบุไม่ได้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19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564904"/>
            <a:ext cx="4248547" cy="3529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5345348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จากความสัมพันธ์ดังในกราฟด้านล่าง ข้อใดถูก</a:t>
            </a:r>
            <a:endParaRPr lang="th-TH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4104456" cy="3777283"/>
          </a:xfrm>
        </p:spPr>
        <p:txBody>
          <a:bodyPr/>
          <a:lstStyle/>
          <a:p>
            <a:r>
              <a:rPr lang="en-US" smtClean="0"/>
              <a:t>y = x+k</a:t>
            </a:r>
          </a:p>
          <a:p>
            <a:r>
              <a:rPr lang="en-US" smtClean="0"/>
              <a:t>y = k/x</a:t>
            </a:r>
          </a:p>
          <a:p>
            <a:r>
              <a:rPr lang="en-US" smtClean="0"/>
              <a:t>y = kx</a:t>
            </a:r>
          </a:p>
          <a:p>
            <a:r>
              <a:rPr lang="en-US" smtClean="0"/>
              <a:t>y = -kx</a:t>
            </a:r>
          </a:p>
          <a:p>
            <a:r>
              <a:rPr lang="en-US" smtClean="0"/>
              <a:t>y = kx</a:t>
            </a:r>
            <a:r>
              <a:rPr lang="en-US" baseline="30000" smtClean="0"/>
              <a:t>2</a:t>
            </a:r>
            <a:endParaRPr lang="th-TH" baseline="30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2</a:t>
            </a:fld>
            <a:endParaRPr lang="th-TH"/>
          </a:p>
        </p:txBody>
      </p:sp>
      <p:grpSp>
        <p:nvGrpSpPr>
          <p:cNvPr id="11" name="Group 10"/>
          <p:cNvGrpSpPr/>
          <p:nvPr/>
        </p:nvGrpSpPr>
        <p:grpSpPr>
          <a:xfrm>
            <a:off x="4499992" y="2492896"/>
            <a:ext cx="3456384" cy="3279814"/>
            <a:chOff x="3923928" y="2420888"/>
            <a:chExt cx="3456384" cy="3279814"/>
          </a:xfrm>
        </p:grpSpPr>
        <p:grpSp>
          <p:nvGrpSpPr>
            <p:cNvPr id="9" name="Group 8"/>
            <p:cNvGrpSpPr/>
            <p:nvPr/>
          </p:nvGrpSpPr>
          <p:grpSpPr>
            <a:xfrm>
              <a:off x="3923928" y="2420888"/>
              <a:ext cx="3456384" cy="3279814"/>
              <a:chOff x="5076056" y="2595717"/>
              <a:chExt cx="3456384" cy="3279814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5647204" y="2595717"/>
                <a:ext cx="2885236" cy="2633483"/>
              </a:xfrm>
              <a:custGeom>
                <a:avLst/>
                <a:gdLst>
                  <a:gd name="connsiteX0" fmla="*/ 0 w 2890684"/>
                  <a:gd name="connsiteY0" fmla="*/ 0 h 3318387"/>
                  <a:gd name="connsiteX1" fmla="*/ 14749 w 2890684"/>
                  <a:gd name="connsiteY1" fmla="*/ 3318387 h 3318387"/>
                  <a:gd name="connsiteX2" fmla="*/ 2890684 w 2890684"/>
                  <a:gd name="connsiteY2" fmla="*/ 3288890 h 3318387"/>
                  <a:gd name="connsiteX0" fmla="*/ 1428 w 2892112"/>
                  <a:gd name="connsiteY0" fmla="*/ 0 h 3425572"/>
                  <a:gd name="connsiteX1" fmla="*/ 4916 w 2892112"/>
                  <a:gd name="connsiteY1" fmla="*/ 3425572 h 3425572"/>
                  <a:gd name="connsiteX2" fmla="*/ 2892112 w 2892112"/>
                  <a:gd name="connsiteY2" fmla="*/ 3288890 h 3425572"/>
                  <a:gd name="connsiteX0" fmla="*/ 1428 w 2885236"/>
                  <a:gd name="connsiteY0" fmla="*/ 0 h 3425572"/>
                  <a:gd name="connsiteX1" fmla="*/ 4916 w 2885236"/>
                  <a:gd name="connsiteY1" fmla="*/ 3425572 h 3425572"/>
                  <a:gd name="connsiteX2" fmla="*/ 2885236 w 2885236"/>
                  <a:gd name="connsiteY2" fmla="*/ 3425571 h 3425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85236" h="3425572">
                    <a:moveTo>
                      <a:pt x="1428" y="0"/>
                    </a:moveTo>
                    <a:cubicBezTo>
                      <a:pt x="6344" y="1106129"/>
                      <a:pt x="0" y="2319443"/>
                      <a:pt x="4916" y="3425572"/>
                    </a:cubicBezTo>
                    <a:lnTo>
                      <a:pt x="2885236" y="3425571"/>
                    </a:lnTo>
                  </a:path>
                </a:pathLst>
              </a:custGeom>
              <a:ln w="38100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228184" y="5229200"/>
                <a:ext cx="13681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smtClean="0"/>
                  <a:t>x</a:t>
                </a:r>
                <a:endParaRPr lang="th-TH" sz="360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 rot="16200000">
                <a:off x="4684368" y="3748681"/>
                <a:ext cx="136815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smtClean="0"/>
                  <a:t>y</a:t>
                </a:r>
                <a:endParaRPr lang="th-TH" sz="3200"/>
              </a:p>
            </p:txBody>
          </p:sp>
        </p:grpSp>
        <p:sp>
          <p:nvSpPr>
            <p:cNvPr id="10" name="Freeform 9"/>
            <p:cNvSpPr/>
            <p:nvPr/>
          </p:nvSpPr>
          <p:spPr>
            <a:xfrm>
              <a:off x="4693435" y="2868123"/>
              <a:ext cx="2241755" cy="1902542"/>
            </a:xfrm>
            <a:custGeom>
              <a:avLst/>
              <a:gdLst>
                <a:gd name="connsiteX0" fmla="*/ 0 w 2241755"/>
                <a:gd name="connsiteY0" fmla="*/ 0 h 1902542"/>
                <a:gd name="connsiteX1" fmla="*/ 560439 w 2241755"/>
                <a:gd name="connsiteY1" fmla="*/ 1415845 h 1902542"/>
                <a:gd name="connsiteX2" fmla="*/ 2241755 w 2241755"/>
                <a:gd name="connsiteY2" fmla="*/ 1902542 h 1902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41755" h="1902542">
                  <a:moveTo>
                    <a:pt x="0" y="0"/>
                  </a:moveTo>
                  <a:cubicBezTo>
                    <a:pt x="93406" y="549377"/>
                    <a:pt x="186813" y="1098755"/>
                    <a:pt x="560439" y="1415845"/>
                  </a:cubicBezTo>
                  <a:cubicBezTo>
                    <a:pt x="934065" y="1732935"/>
                    <a:pt x="1587910" y="1817738"/>
                    <a:pt x="2241755" y="1902542"/>
                  </a:cubicBezTo>
                </a:path>
              </a:pathLst>
            </a:cu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13" name="Oval 12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067944" y="2204864"/>
            <a:ext cx="4752528" cy="4176464"/>
          </a:xfrm>
          <a:prstGeom prst="roundRect">
            <a:avLst>
              <a:gd name="adj" fmla="val 531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อุณหภูมิจุดเดือดปกติของสารนี้เท่ากับเท่าไร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4464496" cy="3777283"/>
          </a:xfrm>
        </p:spPr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en-US" smtClean="0"/>
              <a:t>A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B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C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D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E</a:t>
            </a:r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20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0294" y="2348880"/>
            <a:ext cx="448616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7484128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ข้อใดไม่ใช่สมบัติของของแข็ง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th-TH"/>
              <a:t>แรงระหว่างอนุภาคต่ำ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โมเลกุล</a:t>
            </a:r>
            <a:r>
              <a:rPr lang="th-TH" smtClean="0"/>
              <a:t>อยู่ชิดกัน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มีรูปร่างแน่นอน ไม่ขึ้นกับภาชนะ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มีปริมาตรแน่นอน 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ขยายตัว</a:t>
            </a:r>
            <a:r>
              <a:rPr lang="th-TH" smtClean="0"/>
              <a:t>/หดตัวได้เล็กน้อย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21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ounded Rectangle 6"/>
          <p:cNvSpPr/>
          <p:nvPr/>
        </p:nvSpPr>
        <p:spPr>
          <a:xfrm>
            <a:off x="0" y="24807"/>
            <a:ext cx="9036496" cy="6480720"/>
          </a:xfrm>
          <a:prstGeom prst="roundRect">
            <a:avLst>
              <a:gd name="adj" fmla="val 36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smtClean="0">
                <a:solidFill>
                  <a:srgbClr val="FFC000"/>
                </a:solidFill>
                <a:latin typeface="Arial Rounded MT Bold" pitchFamily="34" charset="0"/>
              </a:rPr>
              <a:t>Quiz</a:t>
            </a:r>
          </a:p>
          <a:p>
            <a:pPr algn="ctr"/>
            <a:r>
              <a:rPr lang="en-US" sz="8800" smtClean="0">
                <a:solidFill>
                  <a:srgbClr val="FFC000"/>
                </a:solidFill>
                <a:latin typeface="Arial Rounded MT Bold" pitchFamily="34" charset="0"/>
              </a:rPr>
              <a:t>Solid </a:t>
            </a:r>
            <a:r>
              <a:rPr lang="en-US" sz="8800" dirty="0" smtClean="0">
                <a:solidFill>
                  <a:srgbClr val="FFC000"/>
                </a:solidFill>
                <a:latin typeface="Arial Rounded MT Bold" pitchFamily="34" charset="0"/>
              </a:rPr>
              <a:t>I</a:t>
            </a:r>
            <a:endParaRPr lang="th-TH" sz="88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608422"/>
      </p:ext>
    </p:extLst>
  </p:cSld>
  <p:clrMapOvr>
    <a:masterClrMapping/>
  </p:clrMapOvr>
  <p:transition advTm="35000"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ข้อใดไม่ใช่ลักษณะของของแข็งผลึก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8064896" cy="3777283"/>
          </a:xfrm>
        </p:spPr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th-TH" smtClean="0"/>
              <a:t>ผิวหน้าเรียบ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มีรูปทรงเรขาคณิต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มี</a:t>
            </a:r>
            <a:r>
              <a:rPr lang="th-TH" smtClean="0"/>
              <a:t>สมบัติ </a:t>
            </a:r>
            <a:r>
              <a:rPr lang="en-US" smtClean="0"/>
              <a:t>Isotropy</a:t>
            </a:r>
          </a:p>
          <a:p>
            <a:pPr>
              <a:tabLst>
                <a:tab pos="725488" algn="l"/>
              </a:tabLst>
            </a:pPr>
            <a:r>
              <a:rPr lang="th-TH"/>
              <a:t>มีจุดหลอมเหลวที่เด่นชัด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อนุภาค</a:t>
            </a:r>
            <a:r>
              <a:rPr lang="th-TH" smtClean="0"/>
              <a:t>มีการจัดตัวอย่างเป็นระเบียบ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22</a:t>
            </a:fld>
            <a:endParaRPr lang="th-TH"/>
          </a:p>
        </p:txBody>
      </p:sp>
      <p:sp>
        <p:nvSpPr>
          <p:cNvPr id="5" name="Rounded Rectangle 4"/>
          <p:cNvSpPr/>
          <p:nvPr/>
        </p:nvSpPr>
        <p:spPr>
          <a:xfrm>
            <a:off x="755576" y="3717032"/>
            <a:ext cx="7776864" cy="720080"/>
          </a:xfrm>
          <a:prstGeom prst="roundRect">
            <a:avLst/>
          </a:prstGeom>
          <a:solidFill>
            <a:srgbClr val="99FFCC">
              <a:alpha val="30196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2734581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ข้อใดต่อไปนี้ คือของแข็งผลึกแบบโควาเลนต์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8064896" cy="3777283"/>
          </a:xfrm>
        </p:spPr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en-US" smtClean="0"/>
              <a:t>SiO</a:t>
            </a:r>
            <a:r>
              <a:rPr lang="en-US" baseline="-25000" smtClean="0"/>
              <a:t>2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NaCl 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H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  <a:endParaRPr lang="en-US" smtClean="0"/>
          </a:p>
          <a:p>
            <a:pPr>
              <a:tabLst>
                <a:tab pos="725488" algn="l"/>
              </a:tabLst>
            </a:pPr>
            <a:r>
              <a:rPr lang="th-TH" smtClean="0"/>
              <a:t>เหล็ก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แก้ว</a:t>
            </a:r>
            <a:endParaRPr lang="en-US" smtClean="0"/>
          </a:p>
          <a:p>
            <a:pPr>
              <a:tabLst>
                <a:tab pos="725488" algn="l"/>
              </a:tabLst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23</a:t>
            </a:fld>
            <a:endParaRPr lang="th-TH"/>
          </a:p>
        </p:txBody>
      </p:sp>
      <p:sp>
        <p:nvSpPr>
          <p:cNvPr id="5" name="Rounded Rectangle 4"/>
          <p:cNvSpPr/>
          <p:nvPr/>
        </p:nvSpPr>
        <p:spPr>
          <a:xfrm>
            <a:off x="899592" y="2403495"/>
            <a:ext cx="7776864" cy="720080"/>
          </a:xfrm>
          <a:prstGeom prst="roundRect">
            <a:avLst/>
          </a:prstGeom>
          <a:solidFill>
            <a:srgbClr val="99FFCC">
              <a:alpha val="30196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1320712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ของแข็งที่</a:t>
            </a:r>
            <a:r>
              <a:rPr lang="th-TH" smtClean="0">
                <a:latin typeface="Times New Roman"/>
              </a:rPr>
              <a:t>ไม่นำความร้อน/ไฟฟ้า </a:t>
            </a:r>
            <a:r>
              <a:rPr lang="th-TH" smtClean="0">
                <a:solidFill>
                  <a:srgbClr val="FFFF00"/>
                </a:solidFill>
              </a:rPr>
              <a:t>มีจุดหลอมเหลว 1250-1500 ˚</a:t>
            </a:r>
            <a:r>
              <a:rPr lang="en-US" smtClean="0">
                <a:solidFill>
                  <a:srgbClr val="FFFF00"/>
                </a:solidFill>
              </a:rPr>
              <a:t>C </a:t>
            </a:r>
            <a:r>
              <a:rPr lang="th-TH" smtClean="0">
                <a:latin typeface="Times New Roman"/>
              </a:rPr>
              <a:t>คือ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8064896" cy="3777283"/>
          </a:xfrm>
        </p:spPr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th-TH" smtClean="0"/>
              <a:t>ผลึกไอออนิก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ผลึกโควาเลนท์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ผลึกโมเลกุล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ผลึกโลหะ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ของแข็งอสัณฐาน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24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9792766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ข้อใดไม่ถูกต้อง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8064896" cy="3777283"/>
          </a:xfrm>
        </p:spPr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th-TH" smtClean="0"/>
              <a:t>ระบบโครงผลึกมี 7 แบบ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หน่วยเซลล์คือหน่วยเล็กสุดที่บอกรูปร่างผลึก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FCC </a:t>
            </a:r>
            <a:r>
              <a:rPr lang="th-TH" smtClean="0"/>
              <a:t>เป็นโครงผลึกแบบ ลูกบาศก์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BCC </a:t>
            </a:r>
            <a:r>
              <a:rPr lang="th-TH" smtClean="0"/>
              <a:t>ไม่ใช่โครงผลึกแบบ ลูกบาศก์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แลตทิซคือการจัดเรียงตัวแบบซ้ำในผลึก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25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4407638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ข้อใดผิด เกี่ยวกับผลึกชนิดต่าง ๆ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8064896" cy="3777283"/>
          </a:xfrm>
        </p:spPr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en-US" smtClean="0"/>
              <a:t>SC </a:t>
            </a:r>
            <a:r>
              <a:rPr lang="th-TH" smtClean="0"/>
              <a:t>มีอะตอม  1 อะตอม/หน่วยเซลล์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FCC </a:t>
            </a:r>
            <a:r>
              <a:rPr lang="th-TH" smtClean="0"/>
              <a:t>มีอะตอม  2 อะตอม/หน่วยเซลล์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BCC </a:t>
            </a:r>
            <a:r>
              <a:rPr lang="th-TH" smtClean="0"/>
              <a:t>มีอะตอม  2 อะตอม/หน่วยเซลล์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SC FCC </a:t>
            </a:r>
            <a:r>
              <a:rPr lang="th-TH" smtClean="0"/>
              <a:t>และ </a:t>
            </a:r>
            <a:r>
              <a:rPr lang="en-US" smtClean="0"/>
              <a:t>BCC </a:t>
            </a:r>
            <a:r>
              <a:rPr lang="th-TH" smtClean="0"/>
              <a:t>เป็นผลึกแบบลูกบาศก์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มีข้อผิดมากกว่า 1 ข้อ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26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5844905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พิจารณาผลึกของอะตอม ข้อใดผิด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8064896" cy="3777283"/>
          </a:xfrm>
        </p:spPr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th-TH" smtClean="0"/>
              <a:t>ผลึก </a:t>
            </a:r>
            <a:r>
              <a:rPr lang="en-US" smtClean="0"/>
              <a:t>SC </a:t>
            </a:r>
            <a:r>
              <a:rPr lang="th-TH" smtClean="0"/>
              <a:t>มีอะตอมที่มุมทั้ง 8 มุม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ผลึก </a:t>
            </a:r>
            <a:r>
              <a:rPr lang="en-US" smtClean="0"/>
              <a:t>BCC </a:t>
            </a:r>
            <a:r>
              <a:rPr lang="th-TH" smtClean="0"/>
              <a:t>มีอะตอมที่กลางเซลล์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ผลึก </a:t>
            </a:r>
            <a:r>
              <a:rPr lang="en-US" smtClean="0"/>
              <a:t>FCC </a:t>
            </a:r>
            <a:r>
              <a:rPr lang="th-TH" smtClean="0"/>
              <a:t>มีอะตอมที่กลางหน้าทั้ง 6 หน้า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ผลึก </a:t>
            </a:r>
            <a:r>
              <a:rPr lang="en-US" smtClean="0"/>
              <a:t>BCC </a:t>
            </a:r>
            <a:r>
              <a:rPr lang="th-TH" smtClean="0"/>
              <a:t>มีอะตอมที่มุมทั้ง 8 มุม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ผลึก </a:t>
            </a:r>
            <a:r>
              <a:rPr lang="en-US" smtClean="0"/>
              <a:t>FCC </a:t>
            </a:r>
            <a:r>
              <a:rPr lang="th-TH" smtClean="0"/>
              <a:t>มีอะตอมที่ขอบทั้ง 8 ด้าน</a:t>
            </a:r>
          </a:p>
          <a:p>
            <a:pPr>
              <a:tabLst>
                <a:tab pos="725488" algn="l"/>
              </a:tabLst>
            </a:pPr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27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4464356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จากรูป เป็นผลึกแบบใด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4464496" cy="3777283"/>
          </a:xfrm>
        </p:spPr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en-US" smtClean="0"/>
              <a:t>SC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BCC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FCC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Cubic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ระบุไม่ได้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28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2689349"/>
            <a:ext cx="3249628" cy="3096344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5436096" y="4365104"/>
            <a:ext cx="576064" cy="144016"/>
          </a:xfrm>
          <a:prstGeom prst="line">
            <a:avLst/>
          </a:prstGeom>
          <a:ln w="76200">
            <a:solidFill>
              <a:srgbClr val="BDAE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45478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จากรูป มีกี่อะตอมต่อหน่วยเซลล์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4464496" cy="3777283"/>
          </a:xfrm>
        </p:spPr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en-US" smtClean="0"/>
              <a:t>1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2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8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9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10</a:t>
            </a:r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29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636912"/>
            <a:ext cx="309634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6311493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จากสูตร </a:t>
            </a:r>
            <a:r>
              <a:rPr lang="en-US" smtClean="0">
                <a:solidFill>
                  <a:srgbClr val="FFFF00"/>
                </a:solidFill>
              </a:rPr>
              <a:t>pv=nRT </a:t>
            </a:r>
            <a:r>
              <a:rPr lang="th-TH" smtClean="0">
                <a:solidFill>
                  <a:srgbClr val="FFFF00"/>
                </a:solidFill>
              </a:rPr>
              <a:t>ค่า </a:t>
            </a:r>
            <a:r>
              <a:rPr lang="en-US" smtClean="0">
                <a:solidFill>
                  <a:srgbClr val="FFFF00"/>
                </a:solidFill>
              </a:rPr>
              <a:t>R </a:t>
            </a:r>
            <a:r>
              <a:rPr lang="th-TH" smtClean="0">
                <a:solidFill>
                  <a:srgbClr val="FFFF00"/>
                </a:solidFill>
              </a:rPr>
              <a:t>ที่ใช้ควรมีค่าเท่าใด</a:t>
            </a:r>
            <a:endParaRPr lang="th-TH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en-US" smtClean="0"/>
              <a:t>0.082 mol m s</a:t>
            </a:r>
            <a:r>
              <a:rPr lang="en-US" baseline="30000" smtClean="0"/>
              <a:t>-1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0.082 L atm mol</a:t>
            </a:r>
            <a:r>
              <a:rPr lang="en-US" baseline="30000" smtClean="0"/>
              <a:t>-1</a:t>
            </a:r>
            <a:r>
              <a:rPr lang="en-US" smtClean="0"/>
              <a:t> K</a:t>
            </a:r>
            <a:r>
              <a:rPr lang="en-US" baseline="30000" smtClean="0"/>
              <a:t>-1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8.314 J K</a:t>
            </a:r>
            <a:r>
              <a:rPr lang="en-US" baseline="30000" smtClean="0"/>
              <a:t>-1</a:t>
            </a:r>
            <a:r>
              <a:rPr lang="en-US" smtClean="0"/>
              <a:t> mol</a:t>
            </a:r>
            <a:r>
              <a:rPr lang="en-US" baseline="30000" smtClean="0"/>
              <a:t>-1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8.314 N m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1.987 cal K</a:t>
            </a:r>
            <a:r>
              <a:rPr lang="en-US" baseline="30000" smtClean="0"/>
              <a:t>-1</a:t>
            </a:r>
            <a:r>
              <a:rPr lang="en-US" smtClean="0"/>
              <a:t> mol</a:t>
            </a:r>
            <a:r>
              <a:rPr lang="en-US" baseline="30000" smtClean="0"/>
              <a:t>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3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พิจารณาผลึกของอะตอม ข้อใดผิด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8064896" cy="3777283"/>
          </a:xfrm>
        </p:spPr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th-TH" smtClean="0"/>
              <a:t>ผลึก </a:t>
            </a:r>
            <a:r>
              <a:rPr lang="en-US" smtClean="0"/>
              <a:t>SC </a:t>
            </a:r>
            <a:r>
              <a:rPr lang="th-TH" smtClean="0"/>
              <a:t>มี 6.02</a:t>
            </a:r>
            <a:r>
              <a:rPr lang="en-US" smtClean="0"/>
              <a:t>x10</a:t>
            </a:r>
            <a:r>
              <a:rPr lang="en-US" baseline="30000" smtClean="0"/>
              <a:t>23</a:t>
            </a:r>
            <a:r>
              <a:rPr lang="en-US" smtClean="0"/>
              <a:t> UC/mol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ผลึก </a:t>
            </a:r>
            <a:r>
              <a:rPr lang="en-US" smtClean="0"/>
              <a:t>FCC </a:t>
            </a:r>
            <a:r>
              <a:rPr lang="th-TH" smtClean="0"/>
              <a:t>มี 1.</a:t>
            </a:r>
            <a:r>
              <a:rPr lang="en-US" smtClean="0"/>
              <a:t>50x10</a:t>
            </a:r>
            <a:r>
              <a:rPr lang="en-US" baseline="30000" smtClean="0"/>
              <a:t>23</a:t>
            </a:r>
            <a:r>
              <a:rPr lang="en-US" smtClean="0"/>
              <a:t> UC/mol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ผลึก </a:t>
            </a:r>
            <a:r>
              <a:rPr lang="en-US" smtClean="0"/>
              <a:t>FCC </a:t>
            </a:r>
            <a:r>
              <a:rPr lang="th-TH" smtClean="0"/>
              <a:t>มี 6.02</a:t>
            </a:r>
            <a:r>
              <a:rPr lang="en-US" smtClean="0"/>
              <a:t>x10</a:t>
            </a:r>
            <a:r>
              <a:rPr lang="en-US" baseline="30000" smtClean="0"/>
              <a:t>23 </a:t>
            </a:r>
            <a:r>
              <a:rPr lang="en-US" smtClean="0"/>
              <a:t>atom/mol</a:t>
            </a:r>
            <a:endParaRPr lang="th-TH" smtClean="0"/>
          </a:p>
          <a:p>
            <a:pPr>
              <a:tabLst>
                <a:tab pos="725488" algn="l"/>
              </a:tabLst>
            </a:pPr>
            <a:r>
              <a:rPr lang="th-TH" smtClean="0"/>
              <a:t>ผลึก </a:t>
            </a:r>
            <a:r>
              <a:rPr lang="en-US" smtClean="0"/>
              <a:t>BCC </a:t>
            </a:r>
            <a:r>
              <a:rPr lang="th-TH" smtClean="0"/>
              <a:t>มี 3.01</a:t>
            </a:r>
            <a:r>
              <a:rPr lang="en-US" smtClean="0"/>
              <a:t>x10</a:t>
            </a:r>
            <a:r>
              <a:rPr lang="en-US" baseline="30000" smtClean="0"/>
              <a:t>23</a:t>
            </a:r>
            <a:r>
              <a:rPr lang="en-US" smtClean="0"/>
              <a:t> UC/mol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ไม่มีข้อใดผิด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30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5593383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จากรูปด้านล่าง ข้อใดไม่ถูกต้อง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en-US" smtClean="0"/>
              <a:t>A =</a:t>
            </a:r>
            <a:r>
              <a:rPr lang="th-TH" smtClean="0"/>
              <a:t> รัศมีของอะตอม</a:t>
            </a:r>
            <a:endParaRPr lang="en-US" smtClean="0"/>
          </a:p>
          <a:p>
            <a:pPr>
              <a:tabLst>
                <a:tab pos="725488" algn="l"/>
              </a:tabLst>
            </a:pPr>
            <a:r>
              <a:rPr lang="en-US" smtClean="0"/>
              <a:t>C =</a:t>
            </a:r>
            <a:r>
              <a:rPr lang="th-TH" smtClean="0"/>
              <a:t> ความยาวขอบเซลล์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C = 4A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B =  1/2 C</a:t>
            </a:r>
            <a:r>
              <a:rPr lang="en-US" baseline="30000" smtClean="0"/>
              <a:t>2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ปริมาตร </a:t>
            </a:r>
            <a:r>
              <a:rPr lang="en-US" smtClean="0"/>
              <a:t>= B</a:t>
            </a:r>
            <a:r>
              <a:rPr lang="en-US" baseline="30000" smtClean="0"/>
              <a:t>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31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74977" y="2492896"/>
            <a:ext cx="2989511" cy="290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6191001" y="5085184"/>
            <a:ext cx="1800200" cy="216024"/>
          </a:xfrm>
          <a:prstGeom prst="line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6263009" y="3284984"/>
            <a:ext cx="1728192" cy="1872208"/>
          </a:xfrm>
          <a:prstGeom prst="line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263009" y="4437112"/>
            <a:ext cx="216024" cy="512440"/>
          </a:xfrm>
          <a:prstGeom prst="line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35017" y="450912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chemeClr val="bg1"/>
                </a:solidFill>
              </a:rPr>
              <a:t>A</a:t>
            </a:r>
            <a:endParaRPr lang="th-TH" sz="2400" b="1">
              <a:solidFill>
                <a:schemeClr val="bg1"/>
              </a:solidFill>
            </a:endParaRPr>
          </a:p>
        </p:txBody>
      </p:sp>
      <p:grpSp>
        <p:nvGrpSpPr>
          <p:cNvPr id="7" name="Group 23"/>
          <p:cNvGrpSpPr/>
          <p:nvPr/>
        </p:nvGrpSpPr>
        <p:grpSpPr>
          <a:xfrm>
            <a:off x="6839073" y="4983559"/>
            <a:ext cx="360040" cy="461665"/>
            <a:chOff x="9612560" y="2924944"/>
            <a:chExt cx="360040" cy="461665"/>
          </a:xfrm>
        </p:grpSpPr>
        <p:sp>
          <p:nvSpPr>
            <p:cNvPr id="23" name="Oval 22"/>
            <p:cNvSpPr/>
            <p:nvPr/>
          </p:nvSpPr>
          <p:spPr>
            <a:xfrm>
              <a:off x="9646427" y="2996952"/>
              <a:ext cx="288032" cy="2880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612560" y="2924944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chemeClr val="bg1"/>
                  </a:solidFill>
                </a:rPr>
                <a:t>B</a:t>
              </a:r>
              <a:endParaRPr lang="th-TH" sz="2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24"/>
          <p:cNvGrpSpPr/>
          <p:nvPr/>
        </p:nvGrpSpPr>
        <p:grpSpPr>
          <a:xfrm>
            <a:off x="6911081" y="3933056"/>
            <a:ext cx="360040" cy="461665"/>
            <a:chOff x="9612560" y="2924944"/>
            <a:chExt cx="360040" cy="461665"/>
          </a:xfrm>
        </p:grpSpPr>
        <p:sp>
          <p:nvSpPr>
            <p:cNvPr id="26" name="Oval 25"/>
            <p:cNvSpPr/>
            <p:nvPr/>
          </p:nvSpPr>
          <p:spPr>
            <a:xfrm>
              <a:off x="9646427" y="2996952"/>
              <a:ext cx="288032" cy="2880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612560" y="2924944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chemeClr val="bg1"/>
                  </a:solidFill>
                </a:rPr>
                <a:t>C</a:t>
              </a:r>
              <a:endParaRPr lang="th-TH" sz="2400" b="1">
                <a:solidFill>
                  <a:schemeClr val="bg1"/>
                </a:solidFill>
              </a:endParaRPr>
            </a:p>
          </p:txBody>
        </p:sp>
      </p:grpSp>
      <p:sp>
        <p:nvSpPr>
          <p:cNvPr id="28" name="Freeform 27"/>
          <p:cNvSpPr/>
          <p:nvPr/>
        </p:nvSpPr>
        <p:spPr>
          <a:xfrm>
            <a:off x="2235200" y="4413956"/>
            <a:ext cx="1444978" cy="553155"/>
          </a:xfrm>
          <a:custGeom>
            <a:avLst/>
            <a:gdLst>
              <a:gd name="connsiteX0" fmla="*/ 0 w 666044"/>
              <a:gd name="connsiteY0" fmla="*/ 372533 h 598311"/>
              <a:gd name="connsiteX1" fmla="*/ 124178 w 666044"/>
              <a:gd name="connsiteY1" fmla="*/ 598311 h 598311"/>
              <a:gd name="connsiteX2" fmla="*/ 158044 w 666044"/>
              <a:gd name="connsiteY2" fmla="*/ 22578 h 598311"/>
              <a:gd name="connsiteX3" fmla="*/ 666044 w 666044"/>
              <a:gd name="connsiteY3" fmla="*/ 0 h 598311"/>
              <a:gd name="connsiteX0" fmla="*/ 0 w 681696"/>
              <a:gd name="connsiteY0" fmla="*/ 349955 h 575733"/>
              <a:gd name="connsiteX1" fmla="*/ 124178 w 681696"/>
              <a:gd name="connsiteY1" fmla="*/ 575733 h 575733"/>
              <a:gd name="connsiteX2" fmla="*/ 158044 w 681696"/>
              <a:gd name="connsiteY2" fmla="*/ 0 h 575733"/>
              <a:gd name="connsiteX3" fmla="*/ 681696 w 681696"/>
              <a:gd name="connsiteY3" fmla="*/ 8408 h 575733"/>
              <a:gd name="connsiteX0" fmla="*/ 0 w 650710"/>
              <a:gd name="connsiteY0" fmla="*/ 349955 h 575733"/>
              <a:gd name="connsiteX1" fmla="*/ 124178 w 650710"/>
              <a:gd name="connsiteY1" fmla="*/ 575733 h 575733"/>
              <a:gd name="connsiteX2" fmla="*/ 158044 w 650710"/>
              <a:gd name="connsiteY2" fmla="*/ 0 h 575733"/>
              <a:gd name="connsiteX3" fmla="*/ 650710 w 650710"/>
              <a:gd name="connsiteY3" fmla="*/ 8408 h 575733"/>
              <a:gd name="connsiteX0" fmla="*/ 0 w 650710"/>
              <a:gd name="connsiteY0" fmla="*/ 349955 h 575733"/>
              <a:gd name="connsiteX1" fmla="*/ 124178 w 650710"/>
              <a:gd name="connsiteY1" fmla="*/ 575733 h 575733"/>
              <a:gd name="connsiteX2" fmla="*/ 158044 w 650710"/>
              <a:gd name="connsiteY2" fmla="*/ 0 h 575733"/>
              <a:gd name="connsiteX3" fmla="*/ 650710 w 650710"/>
              <a:gd name="connsiteY3" fmla="*/ 8408 h 575733"/>
              <a:gd name="connsiteX0" fmla="*/ 0 w 650710"/>
              <a:gd name="connsiteY0" fmla="*/ 349955 h 575733"/>
              <a:gd name="connsiteX1" fmla="*/ 124178 w 650710"/>
              <a:gd name="connsiteY1" fmla="*/ 575733 h 575733"/>
              <a:gd name="connsiteX2" fmla="*/ 158044 w 650710"/>
              <a:gd name="connsiteY2" fmla="*/ 0 h 575733"/>
              <a:gd name="connsiteX3" fmla="*/ 650710 w 650710"/>
              <a:gd name="connsiteY3" fmla="*/ 8408 h 575733"/>
              <a:gd name="connsiteX0" fmla="*/ 0 w 650710"/>
              <a:gd name="connsiteY0" fmla="*/ 349955 h 575733"/>
              <a:gd name="connsiteX1" fmla="*/ 124178 w 650710"/>
              <a:gd name="connsiteY1" fmla="*/ 575733 h 575733"/>
              <a:gd name="connsiteX2" fmla="*/ 158044 w 650710"/>
              <a:gd name="connsiteY2" fmla="*/ 0 h 575733"/>
              <a:gd name="connsiteX3" fmla="*/ 650710 w 650710"/>
              <a:gd name="connsiteY3" fmla="*/ 8408 h 575733"/>
              <a:gd name="connsiteX0" fmla="*/ 0 w 619724"/>
              <a:gd name="connsiteY0" fmla="*/ 287284 h 575733"/>
              <a:gd name="connsiteX1" fmla="*/ 93192 w 619724"/>
              <a:gd name="connsiteY1" fmla="*/ 575733 h 575733"/>
              <a:gd name="connsiteX2" fmla="*/ 127058 w 619724"/>
              <a:gd name="connsiteY2" fmla="*/ 0 h 575733"/>
              <a:gd name="connsiteX3" fmla="*/ 619724 w 619724"/>
              <a:gd name="connsiteY3" fmla="*/ 8408 h 575733"/>
              <a:gd name="connsiteX0" fmla="*/ 0 w 588738"/>
              <a:gd name="connsiteY0" fmla="*/ 287284 h 575733"/>
              <a:gd name="connsiteX1" fmla="*/ 93192 w 588738"/>
              <a:gd name="connsiteY1" fmla="*/ 575733 h 575733"/>
              <a:gd name="connsiteX2" fmla="*/ 127058 w 588738"/>
              <a:gd name="connsiteY2" fmla="*/ 0 h 575733"/>
              <a:gd name="connsiteX3" fmla="*/ 588738 w 588738"/>
              <a:gd name="connsiteY3" fmla="*/ 8408 h 575733"/>
              <a:gd name="connsiteX0" fmla="*/ 0 w 650710"/>
              <a:gd name="connsiteY0" fmla="*/ 287284 h 575733"/>
              <a:gd name="connsiteX1" fmla="*/ 93192 w 650710"/>
              <a:gd name="connsiteY1" fmla="*/ 575733 h 575733"/>
              <a:gd name="connsiteX2" fmla="*/ 127058 w 650710"/>
              <a:gd name="connsiteY2" fmla="*/ 0 h 575733"/>
              <a:gd name="connsiteX3" fmla="*/ 650710 w 650710"/>
              <a:gd name="connsiteY3" fmla="*/ 8408 h 575733"/>
              <a:gd name="connsiteX0" fmla="*/ 0 w 602132"/>
              <a:gd name="connsiteY0" fmla="*/ 287284 h 575733"/>
              <a:gd name="connsiteX1" fmla="*/ 93192 w 602132"/>
              <a:gd name="connsiteY1" fmla="*/ 575733 h 575733"/>
              <a:gd name="connsiteX2" fmla="*/ 127058 w 602132"/>
              <a:gd name="connsiteY2" fmla="*/ 0 h 575733"/>
              <a:gd name="connsiteX3" fmla="*/ 602132 w 602132"/>
              <a:gd name="connsiteY3" fmla="*/ 8408 h 575733"/>
              <a:gd name="connsiteX0" fmla="*/ 0 w 626421"/>
              <a:gd name="connsiteY0" fmla="*/ 287284 h 575733"/>
              <a:gd name="connsiteX1" fmla="*/ 93192 w 626421"/>
              <a:gd name="connsiteY1" fmla="*/ 575733 h 575733"/>
              <a:gd name="connsiteX2" fmla="*/ 127058 w 626421"/>
              <a:gd name="connsiteY2" fmla="*/ 0 h 575733"/>
              <a:gd name="connsiteX3" fmla="*/ 626421 w 626421"/>
              <a:gd name="connsiteY3" fmla="*/ 3550 h 575733"/>
              <a:gd name="connsiteX0" fmla="*/ 0 w 576848"/>
              <a:gd name="connsiteY0" fmla="*/ 263785 h 575733"/>
              <a:gd name="connsiteX1" fmla="*/ 43619 w 576848"/>
              <a:gd name="connsiteY1" fmla="*/ 575733 h 575733"/>
              <a:gd name="connsiteX2" fmla="*/ 77485 w 576848"/>
              <a:gd name="connsiteY2" fmla="*/ 0 h 575733"/>
              <a:gd name="connsiteX3" fmla="*/ 576848 w 576848"/>
              <a:gd name="connsiteY3" fmla="*/ 3550 h 57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848" h="575733">
                <a:moveTo>
                  <a:pt x="0" y="263785"/>
                </a:moveTo>
                <a:lnTo>
                  <a:pt x="43619" y="575733"/>
                </a:lnTo>
                <a:lnTo>
                  <a:pt x="77485" y="0"/>
                </a:lnTo>
                <a:lnTo>
                  <a:pt x="576848" y="355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Rounded Rectangle 20"/>
          <p:cNvSpPr/>
          <p:nvPr/>
        </p:nvSpPr>
        <p:spPr>
          <a:xfrm>
            <a:off x="0" y="44624"/>
            <a:ext cx="9036496" cy="6480720"/>
          </a:xfrm>
          <a:prstGeom prst="roundRect">
            <a:avLst>
              <a:gd name="adj" fmla="val 36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smtClean="0">
                <a:solidFill>
                  <a:srgbClr val="FFC000"/>
                </a:solidFill>
                <a:latin typeface="Arial Rounded MT Bold" pitchFamily="34" charset="0"/>
              </a:rPr>
              <a:t>Quiz</a:t>
            </a:r>
          </a:p>
          <a:p>
            <a:pPr algn="ctr"/>
            <a:r>
              <a:rPr lang="en-US" sz="8800" smtClean="0">
                <a:solidFill>
                  <a:srgbClr val="FFC000"/>
                </a:solidFill>
                <a:latin typeface="Arial Rounded MT Bold" pitchFamily="34" charset="0"/>
              </a:rPr>
              <a:t>Solid II</a:t>
            </a:r>
            <a:endParaRPr lang="th-TH" sz="88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19184"/>
      </p:ext>
    </p:extLst>
  </p:cSld>
  <p:clrMapOvr>
    <a:masterClrMapping/>
  </p:clrMapOvr>
  <p:transition advTm="35000"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จากรูป ถ้ารัศมีของอะตอมเท่ากับ 2 ความยาวขอบเซลล์เท่ากับเท่าไร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4902897" cy="3777283"/>
          </a:xfrm>
        </p:spPr>
        <p:txBody>
          <a:bodyPr/>
          <a:lstStyle/>
          <a:p>
            <a:r>
              <a:rPr lang="en-US" smtClean="0"/>
              <a:t>4</a:t>
            </a:r>
          </a:p>
          <a:p>
            <a:r>
              <a:rPr lang="en-US" smtClean="0"/>
              <a:t>16</a:t>
            </a:r>
          </a:p>
          <a:p>
            <a:r>
              <a:rPr lang="en-US" smtClean="0"/>
              <a:t> 32</a:t>
            </a:r>
          </a:p>
          <a:p>
            <a:r>
              <a:rPr lang="en-US" smtClean="0"/>
              <a:t>32</a:t>
            </a:r>
          </a:p>
          <a:p>
            <a:r>
              <a:rPr lang="en-US" smtClean="0"/>
              <a:t>64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32</a:t>
            </a:fld>
            <a:endParaRPr lang="th-TH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4977" y="2492896"/>
            <a:ext cx="2989511" cy="290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6191001" y="5085184"/>
            <a:ext cx="1800200" cy="216024"/>
          </a:xfrm>
          <a:prstGeom prst="line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6263009" y="3284984"/>
            <a:ext cx="1728192" cy="1872208"/>
          </a:xfrm>
          <a:prstGeom prst="line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263009" y="4437112"/>
            <a:ext cx="216024" cy="512440"/>
          </a:xfrm>
          <a:prstGeom prst="line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35017" y="450912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chemeClr val="bg1"/>
                </a:solidFill>
              </a:rPr>
              <a:t>A</a:t>
            </a:r>
            <a:endParaRPr lang="th-TH" sz="2400" b="1">
              <a:solidFill>
                <a:schemeClr val="bg1"/>
              </a:solidFill>
            </a:endParaRPr>
          </a:p>
        </p:txBody>
      </p:sp>
      <p:grpSp>
        <p:nvGrpSpPr>
          <p:cNvPr id="11" name="Group 23"/>
          <p:cNvGrpSpPr/>
          <p:nvPr/>
        </p:nvGrpSpPr>
        <p:grpSpPr>
          <a:xfrm>
            <a:off x="6839073" y="4983559"/>
            <a:ext cx="360040" cy="461665"/>
            <a:chOff x="9612560" y="2924944"/>
            <a:chExt cx="360040" cy="461665"/>
          </a:xfrm>
        </p:grpSpPr>
        <p:sp>
          <p:nvSpPr>
            <p:cNvPr id="12" name="Oval 11"/>
            <p:cNvSpPr/>
            <p:nvPr/>
          </p:nvSpPr>
          <p:spPr>
            <a:xfrm>
              <a:off x="9646427" y="2996952"/>
              <a:ext cx="288032" cy="2880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612560" y="2924944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chemeClr val="bg1"/>
                  </a:solidFill>
                </a:rPr>
                <a:t>B</a:t>
              </a:r>
              <a:endParaRPr lang="th-TH" sz="2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24"/>
          <p:cNvGrpSpPr/>
          <p:nvPr/>
        </p:nvGrpSpPr>
        <p:grpSpPr>
          <a:xfrm>
            <a:off x="6911081" y="3933056"/>
            <a:ext cx="360040" cy="461665"/>
            <a:chOff x="9612560" y="2924944"/>
            <a:chExt cx="360040" cy="461665"/>
          </a:xfrm>
        </p:grpSpPr>
        <p:sp>
          <p:nvSpPr>
            <p:cNvPr id="15" name="Oval 14"/>
            <p:cNvSpPr/>
            <p:nvPr/>
          </p:nvSpPr>
          <p:spPr>
            <a:xfrm>
              <a:off x="9646427" y="2996952"/>
              <a:ext cx="288032" cy="2880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612560" y="2924944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chemeClr val="bg1"/>
                  </a:solidFill>
                </a:rPr>
                <a:t>C</a:t>
              </a:r>
              <a:endParaRPr lang="th-TH" sz="2400" b="1">
                <a:solidFill>
                  <a:schemeClr val="bg1"/>
                </a:solidFill>
              </a:endParaRPr>
            </a:p>
          </p:txBody>
        </p:sp>
      </p:grpSp>
      <p:sp>
        <p:nvSpPr>
          <p:cNvPr id="17" name="Freeform 16"/>
          <p:cNvSpPr/>
          <p:nvPr/>
        </p:nvSpPr>
        <p:spPr>
          <a:xfrm>
            <a:off x="1490133" y="3747912"/>
            <a:ext cx="711200" cy="553155"/>
          </a:xfrm>
          <a:custGeom>
            <a:avLst/>
            <a:gdLst>
              <a:gd name="connsiteX0" fmla="*/ 0 w 666044"/>
              <a:gd name="connsiteY0" fmla="*/ 372533 h 598311"/>
              <a:gd name="connsiteX1" fmla="*/ 124178 w 666044"/>
              <a:gd name="connsiteY1" fmla="*/ 598311 h 598311"/>
              <a:gd name="connsiteX2" fmla="*/ 158044 w 666044"/>
              <a:gd name="connsiteY2" fmla="*/ 22578 h 598311"/>
              <a:gd name="connsiteX3" fmla="*/ 666044 w 666044"/>
              <a:gd name="connsiteY3" fmla="*/ 0 h 598311"/>
              <a:gd name="connsiteX0" fmla="*/ 0 w 681696"/>
              <a:gd name="connsiteY0" fmla="*/ 349955 h 575733"/>
              <a:gd name="connsiteX1" fmla="*/ 124178 w 681696"/>
              <a:gd name="connsiteY1" fmla="*/ 575733 h 575733"/>
              <a:gd name="connsiteX2" fmla="*/ 158044 w 681696"/>
              <a:gd name="connsiteY2" fmla="*/ 0 h 575733"/>
              <a:gd name="connsiteX3" fmla="*/ 681696 w 681696"/>
              <a:gd name="connsiteY3" fmla="*/ 8408 h 575733"/>
              <a:gd name="connsiteX0" fmla="*/ 0 w 650710"/>
              <a:gd name="connsiteY0" fmla="*/ 349955 h 575733"/>
              <a:gd name="connsiteX1" fmla="*/ 124178 w 650710"/>
              <a:gd name="connsiteY1" fmla="*/ 575733 h 575733"/>
              <a:gd name="connsiteX2" fmla="*/ 158044 w 650710"/>
              <a:gd name="connsiteY2" fmla="*/ 0 h 575733"/>
              <a:gd name="connsiteX3" fmla="*/ 650710 w 650710"/>
              <a:gd name="connsiteY3" fmla="*/ 8408 h 575733"/>
              <a:gd name="connsiteX0" fmla="*/ 0 w 650710"/>
              <a:gd name="connsiteY0" fmla="*/ 349955 h 575733"/>
              <a:gd name="connsiteX1" fmla="*/ 124178 w 650710"/>
              <a:gd name="connsiteY1" fmla="*/ 575733 h 575733"/>
              <a:gd name="connsiteX2" fmla="*/ 158044 w 650710"/>
              <a:gd name="connsiteY2" fmla="*/ 0 h 575733"/>
              <a:gd name="connsiteX3" fmla="*/ 650710 w 650710"/>
              <a:gd name="connsiteY3" fmla="*/ 8408 h 575733"/>
              <a:gd name="connsiteX0" fmla="*/ 0 w 650710"/>
              <a:gd name="connsiteY0" fmla="*/ 349955 h 575733"/>
              <a:gd name="connsiteX1" fmla="*/ 124178 w 650710"/>
              <a:gd name="connsiteY1" fmla="*/ 575733 h 575733"/>
              <a:gd name="connsiteX2" fmla="*/ 158044 w 650710"/>
              <a:gd name="connsiteY2" fmla="*/ 0 h 575733"/>
              <a:gd name="connsiteX3" fmla="*/ 650710 w 650710"/>
              <a:gd name="connsiteY3" fmla="*/ 8408 h 575733"/>
              <a:gd name="connsiteX0" fmla="*/ 0 w 650710"/>
              <a:gd name="connsiteY0" fmla="*/ 349955 h 575733"/>
              <a:gd name="connsiteX1" fmla="*/ 124178 w 650710"/>
              <a:gd name="connsiteY1" fmla="*/ 575733 h 575733"/>
              <a:gd name="connsiteX2" fmla="*/ 158044 w 650710"/>
              <a:gd name="connsiteY2" fmla="*/ 0 h 575733"/>
              <a:gd name="connsiteX3" fmla="*/ 650710 w 650710"/>
              <a:gd name="connsiteY3" fmla="*/ 8408 h 575733"/>
              <a:gd name="connsiteX0" fmla="*/ 0 w 619724"/>
              <a:gd name="connsiteY0" fmla="*/ 287284 h 575733"/>
              <a:gd name="connsiteX1" fmla="*/ 93192 w 619724"/>
              <a:gd name="connsiteY1" fmla="*/ 575733 h 575733"/>
              <a:gd name="connsiteX2" fmla="*/ 127058 w 619724"/>
              <a:gd name="connsiteY2" fmla="*/ 0 h 575733"/>
              <a:gd name="connsiteX3" fmla="*/ 619724 w 619724"/>
              <a:gd name="connsiteY3" fmla="*/ 8408 h 575733"/>
              <a:gd name="connsiteX0" fmla="*/ 0 w 588738"/>
              <a:gd name="connsiteY0" fmla="*/ 287284 h 575733"/>
              <a:gd name="connsiteX1" fmla="*/ 93192 w 588738"/>
              <a:gd name="connsiteY1" fmla="*/ 575733 h 575733"/>
              <a:gd name="connsiteX2" fmla="*/ 127058 w 588738"/>
              <a:gd name="connsiteY2" fmla="*/ 0 h 575733"/>
              <a:gd name="connsiteX3" fmla="*/ 588738 w 588738"/>
              <a:gd name="connsiteY3" fmla="*/ 8408 h 575733"/>
              <a:gd name="connsiteX0" fmla="*/ 0 w 650710"/>
              <a:gd name="connsiteY0" fmla="*/ 287284 h 575733"/>
              <a:gd name="connsiteX1" fmla="*/ 93192 w 650710"/>
              <a:gd name="connsiteY1" fmla="*/ 575733 h 575733"/>
              <a:gd name="connsiteX2" fmla="*/ 127058 w 650710"/>
              <a:gd name="connsiteY2" fmla="*/ 0 h 575733"/>
              <a:gd name="connsiteX3" fmla="*/ 650710 w 650710"/>
              <a:gd name="connsiteY3" fmla="*/ 8408 h 575733"/>
              <a:gd name="connsiteX0" fmla="*/ 0 w 602132"/>
              <a:gd name="connsiteY0" fmla="*/ 287284 h 575733"/>
              <a:gd name="connsiteX1" fmla="*/ 93192 w 602132"/>
              <a:gd name="connsiteY1" fmla="*/ 575733 h 575733"/>
              <a:gd name="connsiteX2" fmla="*/ 127058 w 602132"/>
              <a:gd name="connsiteY2" fmla="*/ 0 h 575733"/>
              <a:gd name="connsiteX3" fmla="*/ 602132 w 602132"/>
              <a:gd name="connsiteY3" fmla="*/ 8408 h 575733"/>
              <a:gd name="connsiteX0" fmla="*/ 0 w 626421"/>
              <a:gd name="connsiteY0" fmla="*/ 287284 h 575733"/>
              <a:gd name="connsiteX1" fmla="*/ 93192 w 626421"/>
              <a:gd name="connsiteY1" fmla="*/ 575733 h 575733"/>
              <a:gd name="connsiteX2" fmla="*/ 127058 w 626421"/>
              <a:gd name="connsiteY2" fmla="*/ 0 h 575733"/>
              <a:gd name="connsiteX3" fmla="*/ 626421 w 626421"/>
              <a:gd name="connsiteY3" fmla="*/ 3550 h 575733"/>
              <a:gd name="connsiteX0" fmla="*/ 0 w 576848"/>
              <a:gd name="connsiteY0" fmla="*/ 263785 h 575733"/>
              <a:gd name="connsiteX1" fmla="*/ 43619 w 576848"/>
              <a:gd name="connsiteY1" fmla="*/ 575733 h 575733"/>
              <a:gd name="connsiteX2" fmla="*/ 77485 w 576848"/>
              <a:gd name="connsiteY2" fmla="*/ 0 h 575733"/>
              <a:gd name="connsiteX3" fmla="*/ 576848 w 576848"/>
              <a:gd name="connsiteY3" fmla="*/ 3550 h 57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848" h="575733">
                <a:moveTo>
                  <a:pt x="0" y="263785"/>
                </a:moveTo>
                <a:lnTo>
                  <a:pt x="43619" y="575733"/>
                </a:lnTo>
                <a:lnTo>
                  <a:pt x="77485" y="0"/>
                </a:lnTo>
                <a:lnTo>
                  <a:pt x="576848" y="355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Oval 18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6705423"/>
      </p:ext>
    </p:extLst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สาร </a:t>
            </a:r>
            <a:r>
              <a:rPr lang="en-US" smtClean="0"/>
              <a:t>A (SC) 1 </a:t>
            </a:r>
            <a:r>
              <a:rPr lang="th-TH" smtClean="0"/>
              <a:t>หน่วยเซลล์ มีปริมาตร </a:t>
            </a:r>
            <a:r>
              <a:rPr lang="en-US" smtClean="0"/>
              <a:t>X cm</a:t>
            </a:r>
            <a:r>
              <a:rPr lang="en-US" baseline="30000" smtClean="0"/>
              <a:t>3 </a:t>
            </a:r>
            <a:r>
              <a:rPr lang="th-TH" smtClean="0"/>
              <a:t>ข้อใดถูก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7881801" cy="3777283"/>
          </a:xfrm>
        </p:spPr>
        <p:txBody>
          <a:bodyPr/>
          <a:lstStyle/>
          <a:p>
            <a:r>
              <a:rPr lang="th-TH" smtClean="0"/>
              <a:t>รัศมีอะตอม </a:t>
            </a:r>
            <a:r>
              <a:rPr lang="en-US" smtClean="0"/>
              <a:t> = 2X</a:t>
            </a:r>
            <a:r>
              <a:rPr lang="en-US" baseline="30000" smtClean="0"/>
              <a:t>3</a:t>
            </a:r>
            <a:r>
              <a:rPr lang="en-US" smtClean="0"/>
              <a:t> cm</a:t>
            </a:r>
            <a:r>
              <a:rPr lang="en-US" baseline="30000" smtClean="0"/>
              <a:t>3</a:t>
            </a:r>
          </a:p>
          <a:p>
            <a:r>
              <a:rPr lang="th-TH" smtClean="0"/>
              <a:t>รัศมีอะตอม </a:t>
            </a:r>
            <a:r>
              <a:rPr lang="en-US" smtClean="0"/>
              <a:t> = 4X</a:t>
            </a:r>
            <a:r>
              <a:rPr lang="en-US" baseline="30000" smtClean="0"/>
              <a:t>1/3</a:t>
            </a:r>
            <a:r>
              <a:rPr lang="en-US" smtClean="0"/>
              <a:t> cm</a:t>
            </a:r>
            <a:r>
              <a:rPr lang="en-US" baseline="30000" smtClean="0"/>
              <a:t>3</a:t>
            </a:r>
          </a:p>
          <a:p>
            <a:r>
              <a:rPr lang="th-TH" smtClean="0"/>
              <a:t>รัศมีอะตอม </a:t>
            </a:r>
            <a:r>
              <a:rPr lang="en-US" smtClean="0"/>
              <a:t> = X</a:t>
            </a:r>
            <a:r>
              <a:rPr lang="en-US" baseline="30000" smtClean="0"/>
              <a:t>3</a:t>
            </a:r>
            <a:r>
              <a:rPr lang="en-US" smtClean="0"/>
              <a:t> cm</a:t>
            </a:r>
          </a:p>
          <a:p>
            <a:r>
              <a:rPr lang="th-TH" smtClean="0"/>
              <a:t>รัศมีอะตอม </a:t>
            </a:r>
            <a:r>
              <a:rPr lang="en-US" smtClean="0"/>
              <a:t> = X</a:t>
            </a:r>
            <a:r>
              <a:rPr lang="en-US" baseline="30000" smtClean="0"/>
              <a:t>1/3</a:t>
            </a:r>
            <a:r>
              <a:rPr lang="en-US" smtClean="0"/>
              <a:t> cm</a:t>
            </a:r>
          </a:p>
          <a:p>
            <a:r>
              <a:rPr lang="th-TH" smtClean="0"/>
              <a:t>รัศมีอะตอม </a:t>
            </a:r>
            <a:r>
              <a:rPr lang="en-US" smtClean="0"/>
              <a:t> = 0.5 X</a:t>
            </a:r>
            <a:r>
              <a:rPr lang="en-US" baseline="30000" smtClean="0"/>
              <a:t>1/3</a:t>
            </a:r>
            <a:r>
              <a:rPr lang="en-US" smtClean="0"/>
              <a:t> cm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33</a:t>
            </a:fld>
            <a:endParaRPr lang="th-TH"/>
          </a:p>
        </p:txBody>
      </p:sp>
      <p:sp>
        <p:nvSpPr>
          <p:cNvPr id="19" name="Oval 18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602882"/>
      </p:ext>
    </p:extLst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30238" algn="l"/>
              </a:tabLst>
            </a:pPr>
            <a:r>
              <a:rPr lang="th-TH" smtClean="0"/>
              <a:t>สาร </a:t>
            </a:r>
            <a:r>
              <a:rPr lang="en-US" smtClean="0"/>
              <a:t>B </a:t>
            </a:r>
            <a:r>
              <a:rPr lang="th-TH" smtClean="0"/>
              <a:t>มีผลึกแบบ </a:t>
            </a:r>
            <a:r>
              <a:rPr lang="en-US" smtClean="0"/>
              <a:t>FCC </a:t>
            </a:r>
            <a:r>
              <a:rPr lang="th-TH" smtClean="0"/>
              <a:t>และ </a:t>
            </a:r>
            <a:br>
              <a:rPr lang="th-TH" smtClean="0"/>
            </a:br>
            <a:r>
              <a:rPr lang="th-TH" smtClean="0"/>
              <a:t>1 หน่วยเซลล์หนัก </a:t>
            </a:r>
            <a:r>
              <a:rPr lang="en-US" smtClean="0"/>
              <a:t>X g </a:t>
            </a:r>
            <a:r>
              <a:rPr lang="th-TH" smtClean="0"/>
              <a:t>ข้อใดถูก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7613787" cy="3777283"/>
          </a:xfrm>
        </p:spPr>
        <p:txBody>
          <a:bodyPr/>
          <a:lstStyle/>
          <a:p>
            <a:r>
              <a:rPr lang="en-US" smtClean="0"/>
              <a:t>MW = XN</a:t>
            </a:r>
            <a:r>
              <a:rPr lang="en-US" baseline="-25000" smtClean="0"/>
              <a:t>A</a:t>
            </a:r>
            <a:r>
              <a:rPr lang="en-US" smtClean="0"/>
              <a:t> </a:t>
            </a:r>
          </a:p>
          <a:p>
            <a:r>
              <a:rPr lang="en-US" smtClean="0"/>
              <a:t>MW = XN</a:t>
            </a:r>
            <a:r>
              <a:rPr lang="en-US" baseline="-25000" smtClean="0"/>
              <a:t>A</a:t>
            </a:r>
            <a:r>
              <a:rPr lang="en-US" smtClean="0"/>
              <a:t>/2</a:t>
            </a:r>
          </a:p>
          <a:p>
            <a:r>
              <a:rPr lang="en-US" smtClean="0"/>
              <a:t>MW = XN</a:t>
            </a:r>
            <a:r>
              <a:rPr lang="en-US" baseline="-25000" smtClean="0"/>
              <a:t>A</a:t>
            </a:r>
            <a:r>
              <a:rPr lang="en-US" smtClean="0"/>
              <a:t>/4</a:t>
            </a:r>
          </a:p>
          <a:p>
            <a:r>
              <a:rPr lang="en-US" smtClean="0"/>
              <a:t>MW = 2X/N</a:t>
            </a:r>
            <a:r>
              <a:rPr lang="en-US" baseline="-25000" smtClean="0"/>
              <a:t>A</a:t>
            </a:r>
            <a:endParaRPr lang="en-US" smtClean="0"/>
          </a:p>
          <a:p>
            <a:r>
              <a:rPr lang="en-US" smtClean="0"/>
              <a:t>MW = 4X/N</a:t>
            </a:r>
            <a:r>
              <a:rPr lang="en-US" baseline="-25000" smtClean="0"/>
              <a:t>A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34</a:t>
            </a:fld>
            <a:endParaRPr lang="th-TH"/>
          </a:p>
        </p:txBody>
      </p:sp>
      <p:sp>
        <p:nvSpPr>
          <p:cNvPr id="19" name="Oval 18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7606044"/>
      </p:ext>
    </p:extLst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สาร </a:t>
            </a:r>
            <a:r>
              <a:rPr lang="en-US" smtClean="0"/>
              <a:t>C (MW 50 g/mol) </a:t>
            </a:r>
            <a:r>
              <a:rPr lang="th-TH" smtClean="0"/>
              <a:t>มีผลึกแบบ </a:t>
            </a:r>
            <a:r>
              <a:rPr lang="en-US" smtClean="0"/>
              <a:t>BCC , d=3 g/cm</a:t>
            </a:r>
            <a:r>
              <a:rPr lang="en-US" baseline="30000" smtClean="0"/>
              <a:t>3</a:t>
            </a:r>
            <a:r>
              <a:rPr lang="en-US" smtClean="0"/>
              <a:t> </a:t>
            </a:r>
            <a:r>
              <a:rPr lang="th-TH" smtClean="0"/>
              <a:t>ข้อใดถูก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7613787" cy="3777283"/>
          </a:xfrm>
        </p:spPr>
        <p:txBody>
          <a:bodyPr/>
          <a:lstStyle/>
          <a:p>
            <a:r>
              <a:rPr lang="th-TH" smtClean="0"/>
              <a:t>สาร 1 หน่วยเซลล์หนัก 25 </a:t>
            </a:r>
            <a:r>
              <a:rPr lang="en-US" smtClean="0"/>
              <a:t>g</a:t>
            </a:r>
          </a:p>
          <a:p>
            <a:r>
              <a:rPr lang="th-TH" smtClean="0"/>
              <a:t>สาร 1 หน่วยเซลล์หนัก 25 </a:t>
            </a:r>
            <a:r>
              <a:rPr lang="en-US" smtClean="0"/>
              <a:t>amu</a:t>
            </a:r>
            <a:endParaRPr lang="th-TH" smtClean="0"/>
          </a:p>
          <a:p>
            <a:r>
              <a:rPr lang="th-TH" smtClean="0"/>
              <a:t>สาร 1 หน่วยเซลล์หนัก 50 </a:t>
            </a:r>
            <a:r>
              <a:rPr lang="en-US" smtClean="0"/>
              <a:t>amu</a:t>
            </a:r>
          </a:p>
          <a:p>
            <a:r>
              <a:rPr lang="th-TH" smtClean="0"/>
              <a:t>สาร 1 หน่วยเซลล์หนัก 100 </a:t>
            </a:r>
            <a:r>
              <a:rPr lang="en-US" smtClean="0"/>
              <a:t>amu</a:t>
            </a:r>
          </a:p>
          <a:p>
            <a:r>
              <a:rPr lang="th-TH" smtClean="0"/>
              <a:t>สาร 1 หน่วยเซลล์หนัก 150 </a:t>
            </a:r>
            <a:r>
              <a:rPr lang="en-US" smtClean="0"/>
              <a:t>amu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35</a:t>
            </a:fld>
            <a:endParaRPr lang="th-TH"/>
          </a:p>
        </p:txBody>
      </p:sp>
      <p:sp>
        <p:nvSpPr>
          <p:cNvPr id="19" name="Oval 18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8959069"/>
      </p:ext>
    </p:extLst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สาร </a:t>
            </a:r>
            <a:r>
              <a:rPr lang="en-US" smtClean="0"/>
              <a:t>H (MW 50 g/mol) </a:t>
            </a:r>
            <a:r>
              <a:rPr lang="th-TH" smtClean="0"/>
              <a:t>มีผลึกแบบ </a:t>
            </a:r>
            <a:r>
              <a:rPr lang="en-US" smtClean="0"/>
              <a:t>FCC , d=2 g/cm</a:t>
            </a:r>
            <a:r>
              <a:rPr lang="en-US" baseline="30000" smtClean="0"/>
              <a:t>3</a:t>
            </a:r>
            <a:r>
              <a:rPr lang="en-US" smtClean="0"/>
              <a:t> </a:t>
            </a:r>
            <a:r>
              <a:rPr lang="th-TH" smtClean="0"/>
              <a:t>ข้อใดถูก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7613787" cy="3777283"/>
          </a:xfrm>
        </p:spPr>
        <p:txBody>
          <a:bodyPr/>
          <a:lstStyle/>
          <a:p>
            <a:r>
              <a:rPr lang="th-TH" smtClean="0"/>
              <a:t>สาร 1 โมลจะมีปริมาตร </a:t>
            </a:r>
            <a:r>
              <a:rPr lang="en-US" smtClean="0"/>
              <a:t>25 g</a:t>
            </a:r>
          </a:p>
          <a:p>
            <a:r>
              <a:rPr lang="th-TH" smtClean="0"/>
              <a:t>สาร 1 โมลจะมีปริมาตร 25 </a:t>
            </a:r>
            <a:r>
              <a:rPr lang="en-US" smtClean="0"/>
              <a:t>ml</a:t>
            </a:r>
          </a:p>
          <a:p>
            <a:r>
              <a:rPr lang="th-TH" smtClean="0"/>
              <a:t>สาร 1 โมลจะมีปริมาตร </a:t>
            </a:r>
            <a:r>
              <a:rPr lang="en-US" smtClean="0"/>
              <a:t>100 g</a:t>
            </a:r>
          </a:p>
          <a:p>
            <a:r>
              <a:rPr lang="th-TH" smtClean="0"/>
              <a:t>สาร 1 โมลจะมีปริมาตร 100 </a:t>
            </a:r>
            <a:r>
              <a:rPr lang="en-US" smtClean="0"/>
              <a:t>ml</a:t>
            </a:r>
          </a:p>
          <a:p>
            <a:r>
              <a:rPr lang="th-TH" smtClean="0"/>
              <a:t>สาร 1 โมลจะมีปริมาตร 200 </a:t>
            </a:r>
            <a:r>
              <a:rPr lang="en-US" smtClean="0"/>
              <a:t>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36</a:t>
            </a:fld>
            <a:endParaRPr lang="th-TH"/>
          </a:p>
        </p:txBody>
      </p:sp>
      <p:sp>
        <p:nvSpPr>
          <p:cNvPr id="19" name="Oval 18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6608374"/>
      </p:ext>
    </p:extLst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สาร </a:t>
            </a:r>
            <a:r>
              <a:rPr lang="en-US" smtClean="0"/>
              <a:t>D (BCC) 1 </a:t>
            </a:r>
            <a:r>
              <a:rPr lang="th-TH" smtClean="0"/>
              <a:t>โมลหนัก</a:t>
            </a:r>
            <a:r>
              <a:rPr lang="en-US" smtClean="0"/>
              <a:t> 50 g </a:t>
            </a:r>
            <a:r>
              <a:rPr lang="th-TH" smtClean="0"/>
              <a:t>และมีปริมาตร 40 </a:t>
            </a:r>
            <a:r>
              <a:rPr lang="en-US" smtClean="0"/>
              <a:t>cm</a:t>
            </a:r>
            <a:r>
              <a:rPr lang="en-US" baseline="30000" smtClean="0"/>
              <a:t>3</a:t>
            </a:r>
            <a:r>
              <a:rPr lang="en-US" smtClean="0"/>
              <a:t> 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7613787" cy="3777283"/>
          </a:xfrm>
        </p:spPr>
        <p:txBody>
          <a:bodyPr/>
          <a:lstStyle/>
          <a:p>
            <a:r>
              <a:rPr lang="th-TH" smtClean="0"/>
              <a:t>ความหนาแน่น 200 </a:t>
            </a:r>
            <a:r>
              <a:rPr lang="en-US" smtClean="0"/>
              <a:t>g/cm</a:t>
            </a:r>
            <a:r>
              <a:rPr lang="en-US" baseline="30000" smtClean="0"/>
              <a:t>3</a:t>
            </a:r>
            <a:endParaRPr lang="th-TH" baseline="30000" smtClean="0"/>
          </a:p>
          <a:p>
            <a:r>
              <a:rPr lang="th-TH" smtClean="0"/>
              <a:t>ความหนาแน่น 100 </a:t>
            </a:r>
            <a:r>
              <a:rPr lang="en-US" smtClean="0"/>
              <a:t>g/cm</a:t>
            </a:r>
            <a:r>
              <a:rPr lang="en-US" baseline="30000" smtClean="0"/>
              <a:t>3</a:t>
            </a:r>
            <a:endParaRPr lang="th-TH" baseline="30000" smtClean="0"/>
          </a:p>
          <a:p>
            <a:r>
              <a:rPr lang="th-TH" smtClean="0"/>
              <a:t>ความหนาแน่น 1.25 </a:t>
            </a:r>
            <a:r>
              <a:rPr lang="en-US" smtClean="0"/>
              <a:t>g/cm</a:t>
            </a:r>
            <a:r>
              <a:rPr lang="en-US" baseline="30000" smtClean="0"/>
              <a:t>3</a:t>
            </a:r>
            <a:r>
              <a:rPr lang="en-US" smtClean="0"/>
              <a:t> </a:t>
            </a:r>
          </a:p>
          <a:p>
            <a:r>
              <a:rPr lang="th-TH" smtClean="0"/>
              <a:t>ความหนาแน่น </a:t>
            </a:r>
            <a:r>
              <a:rPr lang="en-US" smtClean="0"/>
              <a:t>0.8 g/cm</a:t>
            </a:r>
            <a:r>
              <a:rPr lang="en-US" baseline="30000" smtClean="0"/>
              <a:t>3</a:t>
            </a:r>
          </a:p>
          <a:p>
            <a:r>
              <a:rPr lang="th-TH" smtClean="0"/>
              <a:t>ไม่มีข้อใดถูก</a:t>
            </a:r>
            <a:r>
              <a:rPr lang="en-US" smtClean="0"/>
              <a:t> 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37</a:t>
            </a:fld>
            <a:endParaRPr lang="th-TH"/>
          </a:p>
        </p:txBody>
      </p:sp>
      <p:sp>
        <p:nvSpPr>
          <p:cNvPr id="19" name="Oval 18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0503482"/>
      </p:ext>
    </p:extLst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สาร </a:t>
            </a:r>
            <a:r>
              <a:rPr lang="en-US" smtClean="0"/>
              <a:t>E (BCC) 1 </a:t>
            </a:r>
            <a:r>
              <a:rPr lang="th-TH" smtClean="0"/>
              <a:t>โมล หนัก 80 </a:t>
            </a:r>
            <a:r>
              <a:rPr lang="en-US" smtClean="0"/>
              <a:t>g </a:t>
            </a:r>
            <a:r>
              <a:rPr lang="th-TH" smtClean="0"/>
              <a:t>และมีปริมาตร 5</a:t>
            </a:r>
            <a:r>
              <a:rPr lang="en-US" smtClean="0"/>
              <a:t>5 cm</a:t>
            </a:r>
            <a:r>
              <a:rPr lang="en-US" baseline="30000" smtClean="0"/>
              <a:t>3 </a:t>
            </a:r>
            <a:r>
              <a:rPr lang="th-TH" smtClean="0"/>
              <a:t>ข้อใดถูก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7613787" cy="3777283"/>
          </a:xfrm>
        </p:spPr>
        <p:txBody>
          <a:bodyPr/>
          <a:lstStyle/>
          <a:p>
            <a:r>
              <a:rPr lang="th-TH" smtClean="0"/>
              <a:t>สาร </a:t>
            </a:r>
            <a:r>
              <a:rPr lang="th-TH" smtClean="0"/>
              <a:t>1 โมลมี </a:t>
            </a:r>
            <a:r>
              <a:rPr lang="en-US" smtClean="0"/>
              <a:t>N</a:t>
            </a:r>
            <a:r>
              <a:rPr lang="en-US" baseline="-25000" smtClean="0"/>
              <a:t>A</a:t>
            </a:r>
            <a:r>
              <a:rPr lang="en-US" smtClean="0"/>
              <a:t>/2 </a:t>
            </a:r>
            <a:r>
              <a:rPr lang="th-TH" smtClean="0"/>
              <a:t>หน่วยเซลล์</a:t>
            </a:r>
            <a:endParaRPr lang="en-US" smtClean="0"/>
          </a:p>
          <a:p>
            <a:r>
              <a:rPr lang="th-TH" smtClean="0"/>
              <a:t>สาร 1 โมลมี </a:t>
            </a:r>
            <a:r>
              <a:rPr lang="en-US" smtClean="0"/>
              <a:t>N</a:t>
            </a:r>
            <a:r>
              <a:rPr lang="en-US" baseline="-25000" smtClean="0"/>
              <a:t>A</a:t>
            </a:r>
            <a:r>
              <a:rPr lang="en-US" smtClean="0"/>
              <a:t>/4 </a:t>
            </a:r>
            <a:r>
              <a:rPr lang="th-TH" smtClean="0"/>
              <a:t>หน่วยเซลล์</a:t>
            </a:r>
          </a:p>
          <a:p>
            <a:r>
              <a:rPr lang="th-TH" smtClean="0"/>
              <a:t>สาร 1 โมลมี </a:t>
            </a:r>
            <a:r>
              <a:rPr lang="en-US" smtClean="0"/>
              <a:t>N</a:t>
            </a:r>
            <a:r>
              <a:rPr lang="en-US" baseline="-25000" smtClean="0"/>
              <a:t>A</a:t>
            </a:r>
            <a:r>
              <a:rPr lang="en-US" smtClean="0"/>
              <a:t>/80 </a:t>
            </a:r>
            <a:r>
              <a:rPr lang="th-TH" smtClean="0"/>
              <a:t>หน่วยเซลล์</a:t>
            </a:r>
          </a:p>
          <a:p>
            <a:r>
              <a:rPr lang="th-TH"/>
              <a:t>สาร 1 โมลมี </a:t>
            </a:r>
            <a:r>
              <a:rPr lang="en-US"/>
              <a:t>80/N</a:t>
            </a:r>
            <a:r>
              <a:rPr lang="en-US" baseline="-25000"/>
              <a:t>A</a:t>
            </a:r>
            <a:r>
              <a:rPr lang="en-US"/>
              <a:t> </a:t>
            </a:r>
            <a:r>
              <a:rPr lang="th-TH"/>
              <a:t>หน่วยเซลล์</a:t>
            </a:r>
            <a:endParaRPr lang="en-US"/>
          </a:p>
          <a:p>
            <a:r>
              <a:rPr lang="th-TH" smtClean="0"/>
              <a:t>สาร </a:t>
            </a:r>
            <a:r>
              <a:rPr lang="th-TH" smtClean="0"/>
              <a:t>1 โมลมี </a:t>
            </a:r>
            <a:r>
              <a:rPr lang="en-US" smtClean="0"/>
              <a:t>N</a:t>
            </a:r>
            <a:r>
              <a:rPr lang="en-US" baseline="-25000" smtClean="0"/>
              <a:t>A</a:t>
            </a:r>
            <a:r>
              <a:rPr lang="en-US" smtClean="0"/>
              <a:t>/55 </a:t>
            </a:r>
            <a:r>
              <a:rPr lang="th-TH" smtClean="0"/>
              <a:t>หน่วยเซลล์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38</a:t>
            </a:fld>
            <a:endParaRPr lang="th-TH"/>
          </a:p>
        </p:txBody>
      </p:sp>
      <p:sp>
        <p:nvSpPr>
          <p:cNvPr id="19" name="Oval 18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2951242"/>
      </p:ext>
    </p:extLst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สาร </a:t>
            </a:r>
            <a:r>
              <a:rPr lang="en-US" smtClean="0"/>
              <a:t>F (BCC) 1 </a:t>
            </a:r>
            <a:r>
              <a:rPr lang="th-TH" smtClean="0"/>
              <a:t>โมล หนัก 80 </a:t>
            </a:r>
            <a:r>
              <a:rPr lang="en-US" smtClean="0"/>
              <a:t>g </a:t>
            </a:r>
            <a:r>
              <a:rPr lang="th-TH" smtClean="0"/>
              <a:t>และมีปริมาตร 5</a:t>
            </a:r>
            <a:r>
              <a:rPr lang="en-US" smtClean="0"/>
              <a:t>5 cm</a:t>
            </a:r>
            <a:r>
              <a:rPr lang="en-US" baseline="30000" smtClean="0"/>
              <a:t>3 </a:t>
            </a:r>
            <a:r>
              <a:rPr lang="th-TH" smtClean="0"/>
              <a:t>ข้อใดถูก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7881801" cy="3777283"/>
          </a:xfrm>
        </p:spPr>
        <p:txBody>
          <a:bodyPr/>
          <a:lstStyle/>
          <a:p>
            <a:r>
              <a:rPr lang="th-TH"/>
              <a:t>1 หน่วยเซลล์มีปริมาตร 55</a:t>
            </a:r>
            <a:r>
              <a:rPr lang="en-US"/>
              <a:t>/(0.5N</a:t>
            </a:r>
            <a:r>
              <a:rPr lang="en-US" baseline="-25000"/>
              <a:t>A</a:t>
            </a:r>
            <a:r>
              <a:rPr lang="en-US"/>
              <a:t>) cm</a:t>
            </a:r>
            <a:r>
              <a:rPr lang="en-US" baseline="30000"/>
              <a:t>3</a:t>
            </a:r>
            <a:r>
              <a:rPr lang="en-US"/>
              <a:t> </a:t>
            </a:r>
          </a:p>
          <a:p>
            <a:r>
              <a:rPr lang="th-TH"/>
              <a:t>1 หน่วยเซลล์มีปริมาตร 55</a:t>
            </a:r>
            <a:r>
              <a:rPr lang="en-US"/>
              <a:t>/(2N</a:t>
            </a:r>
            <a:r>
              <a:rPr lang="en-US" baseline="-25000"/>
              <a:t>A</a:t>
            </a:r>
            <a:r>
              <a:rPr lang="en-US"/>
              <a:t>) cm</a:t>
            </a:r>
            <a:r>
              <a:rPr lang="en-US" baseline="30000"/>
              <a:t>3</a:t>
            </a:r>
            <a:r>
              <a:rPr lang="en-US"/>
              <a:t> </a:t>
            </a:r>
          </a:p>
          <a:p>
            <a:r>
              <a:rPr lang="th-TH"/>
              <a:t>1 หน่วยเซลล์มีปริมาตร 80</a:t>
            </a:r>
            <a:r>
              <a:rPr lang="en-US"/>
              <a:t>/(2N</a:t>
            </a:r>
            <a:r>
              <a:rPr lang="en-US" baseline="-25000"/>
              <a:t>A</a:t>
            </a:r>
            <a:r>
              <a:rPr lang="en-US"/>
              <a:t>) cm</a:t>
            </a:r>
            <a:r>
              <a:rPr lang="en-US" baseline="30000"/>
              <a:t>3</a:t>
            </a:r>
            <a:r>
              <a:rPr lang="en-US"/>
              <a:t> </a:t>
            </a:r>
          </a:p>
          <a:p>
            <a:r>
              <a:rPr lang="th-TH" smtClean="0"/>
              <a:t>1 หน่วยเซลล์มีปริมาตร 80</a:t>
            </a:r>
            <a:r>
              <a:rPr lang="en-US" smtClean="0"/>
              <a:t>/N</a:t>
            </a:r>
            <a:r>
              <a:rPr lang="en-US" baseline="-25000" smtClean="0"/>
              <a:t>A</a:t>
            </a:r>
            <a:r>
              <a:rPr lang="en-US" smtClean="0"/>
              <a:t> cm</a:t>
            </a:r>
            <a:r>
              <a:rPr lang="en-US" baseline="30000" smtClean="0"/>
              <a:t>3</a:t>
            </a:r>
            <a:r>
              <a:rPr lang="en-US" smtClean="0"/>
              <a:t> </a:t>
            </a:r>
          </a:p>
          <a:p>
            <a:r>
              <a:rPr lang="th-TH" smtClean="0"/>
              <a:t>1 </a:t>
            </a:r>
            <a:r>
              <a:rPr lang="th-TH" smtClean="0"/>
              <a:t>หน่วยเซลล์มีปริมาตร 55</a:t>
            </a:r>
            <a:r>
              <a:rPr lang="en-US" smtClean="0"/>
              <a:t>/N</a:t>
            </a:r>
            <a:r>
              <a:rPr lang="en-US" baseline="-25000" smtClean="0"/>
              <a:t>A</a:t>
            </a:r>
            <a:r>
              <a:rPr lang="en-US" smtClean="0"/>
              <a:t> cm</a:t>
            </a:r>
            <a:r>
              <a:rPr lang="en-US" baseline="30000" smtClean="0"/>
              <a:t>3</a:t>
            </a:r>
            <a:r>
              <a:rPr lang="en-US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39</a:t>
            </a:fld>
            <a:endParaRPr lang="th-TH"/>
          </a:p>
        </p:txBody>
      </p:sp>
      <p:sp>
        <p:nvSpPr>
          <p:cNvPr id="19" name="Oval 18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5712330"/>
      </p:ext>
    </p:extLst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แก๊ส </a:t>
            </a:r>
            <a:r>
              <a:rPr lang="en-US" smtClean="0">
                <a:solidFill>
                  <a:srgbClr val="FFFF00"/>
                </a:solidFill>
              </a:rPr>
              <a:t>H</a:t>
            </a:r>
            <a:r>
              <a:rPr lang="en-US" baseline="-25000" smtClean="0">
                <a:solidFill>
                  <a:srgbClr val="FFFF00"/>
                </a:solidFill>
              </a:rPr>
              <a:t>2</a:t>
            </a:r>
            <a:r>
              <a:rPr lang="en-US" smtClean="0">
                <a:solidFill>
                  <a:srgbClr val="FFFF00"/>
                </a:solidFill>
              </a:rPr>
              <a:t> 2 </a:t>
            </a:r>
            <a:r>
              <a:rPr lang="th-TH" smtClean="0">
                <a:solidFill>
                  <a:srgbClr val="FFFF00"/>
                </a:solidFill>
              </a:rPr>
              <a:t>โมล ที่ 760 </a:t>
            </a:r>
            <a:r>
              <a:rPr lang="en-US" smtClean="0">
                <a:solidFill>
                  <a:srgbClr val="FFFF00"/>
                </a:solidFill>
              </a:rPr>
              <a:t>torr </a:t>
            </a:r>
            <a:r>
              <a:rPr lang="th-TH" smtClean="0">
                <a:solidFill>
                  <a:srgbClr val="FFFF00"/>
                </a:solidFill>
              </a:rPr>
              <a:t>และ 500 </a:t>
            </a:r>
            <a:r>
              <a:rPr lang="en-US" smtClean="0">
                <a:solidFill>
                  <a:srgbClr val="FFFF00"/>
                </a:solidFill>
              </a:rPr>
              <a:t>K </a:t>
            </a:r>
            <a:r>
              <a:rPr lang="th-TH" smtClean="0">
                <a:solidFill>
                  <a:srgbClr val="FFFF00"/>
                </a:solidFill>
              </a:rPr>
              <a:t>มีปริมาตรเท่าใด</a:t>
            </a:r>
            <a:endParaRPr lang="th-TH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 = (2x0.082x500)/1 L</a:t>
            </a:r>
          </a:p>
          <a:p>
            <a:r>
              <a:rPr lang="en-US" smtClean="0"/>
              <a:t>V = (2x0.082x500)/760 L</a:t>
            </a:r>
          </a:p>
          <a:p>
            <a:r>
              <a:rPr lang="en-US" smtClean="0"/>
              <a:t>V = 2x8.3x500x1 L</a:t>
            </a:r>
          </a:p>
          <a:p>
            <a:r>
              <a:rPr lang="en-US" smtClean="0"/>
              <a:t>V = 2x0.082x500x760 L</a:t>
            </a:r>
          </a:p>
          <a:p>
            <a:r>
              <a:rPr lang="th-TH" smtClean="0"/>
              <a:t>ไม่มีคำตอบ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4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สาร </a:t>
            </a:r>
            <a:r>
              <a:rPr lang="en-US" smtClean="0"/>
              <a:t>G (FCC) 1 </a:t>
            </a:r>
            <a:r>
              <a:rPr lang="th-TH" smtClean="0"/>
              <a:t>หน่วยเซลล์ มีปริมาตร </a:t>
            </a:r>
            <a:r>
              <a:rPr lang="en-US" smtClean="0"/>
              <a:t>X cm</a:t>
            </a:r>
            <a:r>
              <a:rPr lang="en-US" baseline="30000" smtClean="0"/>
              <a:t>3 </a:t>
            </a:r>
            <a:r>
              <a:rPr lang="th-TH" smtClean="0"/>
              <a:t>ข้อใดถูก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7881801" cy="3777283"/>
          </a:xfrm>
        </p:spPr>
        <p:txBody>
          <a:bodyPr/>
          <a:lstStyle/>
          <a:p>
            <a:r>
              <a:rPr lang="th-TH" smtClean="0"/>
              <a:t>สาร 1 โมลมีปริมาตร </a:t>
            </a:r>
            <a:r>
              <a:rPr lang="en-US" smtClean="0"/>
              <a:t>X/N</a:t>
            </a:r>
            <a:r>
              <a:rPr lang="en-US" baseline="-25000" smtClean="0"/>
              <a:t>A</a:t>
            </a:r>
            <a:r>
              <a:rPr lang="en-US" smtClean="0"/>
              <a:t> cm</a:t>
            </a:r>
            <a:r>
              <a:rPr lang="en-US" baseline="30000" smtClean="0"/>
              <a:t>3</a:t>
            </a:r>
            <a:r>
              <a:rPr lang="en-US" smtClean="0"/>
              <a:t> </a:t>
            </a:r>
          </a:p>
          <a:p>
            <a:r>
              <a:rPr lang="th-TH" smtClean="0"/>
              <a:t>สาร 1 โมลมีปริมาตร </a:t>
            </a:r>
            <a:r>
              <a:rPr lang="en-US" smtClean="0"/>
              <a:t>4XN</a:t>
            </a:r>
            <a:r>
              <a:rPr lang="en-US" baseline="-25000" smtClean="0"/>
              <a:t>A</a:t>
            </a:r>
            <a:r>
              <a:rPr lang="en-US" smtClean="0"/>
              <a:t> cm</a:t>
            </a:r>
            <a:r>
              <a:rPr lang="en-US" baseline="30000" smtClean="0"/>
              <a:t>3</a:t>
            </a:r>
            <a:r>
              <a:rPr lang="en-US" smtClean="0"/>
              <a:t> </a:t>
            </a:r>
          </a:p>
          <a:p>
            <a:r>
              <a:rPr lang="th-TH" smtClean="0"/>
              <a:t>สาร 1 โมลมีปริมาตร </a:t>
            </a:r>
            <a:r>
              <a:rPr lang="en-US" smtClean="0"/>
              <a:t>XN</a:t>
            </a:r>
            <a:r>
              <a:rPr lang="en-US" baseline="-25000" smtClean="0"/>
              <a:t>A</a:t>
            </a:r>
            <a:r>
              <a:rPr lang="en-US" smtClean="0"/>
              <a:t> cm</a:t>
            </a:r>
            <a:r>
              <a:rPr lang="en-US" baseline="30000" smtClean="0"/>
              <a:t>3</a:t>
            </a:r>
            <a:r>
              <a:rPr lang="en-US" smtClean="0"/>
              <a:t> </a:t>
            </a:r>
          </a:p>
          <a:p>
            <a:r>
              <a:rPr lang="th-TH" smtClean="0"/>
              <a:t>สาร 1 โมลมีปริมาตร </a:t>
            </a:r>
            <a:r>
              <a:rPr lang="en-US" smtClean="0"/>
              <a:t>XN</a:t>
            </a:r>
            <a:r>
              <a:rPr lang="en-US" baseline="-25000" smtClean="0"/>
              <a:t>A</a:t>
            </a:r>
            <a:r>
              <a:rPr lang="en-US" smtClean="0"/>
              <a:t>/2 cm</a:t>
            </a:r>
            <a:r>
              <a:rPr lang="en-US" baseline="30000" smtClean="0"/>
              <a:t>3</a:t>
            </a:r>
            <a:r>
              <a:rPr lang="en-US" smtClean="0"/>
              <a:t> </a:t>
            </a:r>
          </a:p>
          <a:p>
            <a:r>
              <a:rPr lang="th-TH" smtClean="0"/>
              <a:t>สาร 1 โมลมีปริมาตร </a:t>
            </a:r>
            <a:r>
              <a:rPr lang="en-US" smtClean="0"/>
              <a:t>XN</a:t>
            </a:r>
            <a:r>
              <a:rPr lang="en-US" baseline="-25000" smtClean="0"/>
              <a:t>A</a:t>
            </a:r>
            <a:r>
              <a:rPr lang="en-US" smtClean="0"/>
              <a:t>/4 cm</a:t>
            </a:r>
            <a:r>
              <a:rPr lang="en-US" baseline="30000" smtClean="0"/>
              <a:t>3</a:t>
            </a:r>
            <a:r>
              <a:rPr lang="en-US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40</a:t>
            </a:fld>
            <a:endParaRPr lang="th-TH"/>
          </a:p>
        </p:txBody>
      </p:sp>
      <p:sp>
        <p:nvSpPr>
          <p:cNvPr id="19" name="Oval 18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7560080"/>
      </p:ext>
    </p:extLst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ข้อใดผิดเกี่ยวกับ</a:t>
            </a:r>
            <a:r>
              <a:rPr lang="th-TH" smtClean="0">
                <a:solidFill>
                  <a:srgbClr val="FFFF00"/>
                </a:solidFill>
              </a:rPr>
              <a:t>ช่องเตตระฮีดรัลในผลึกแบบ</a:t>
            </a:r>
            <a:r>
              <a:rPr lang="en-US" smtClean="0">
                <a:solidFill>
                  <a:srgbClr val="FFFF00"/>
                </a:solidFill>
              </a:rPr>
              <a:t> Closest-packed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th-TH" smtClean="0"/>
              <a:t>เป็นช่องระหว่างอะตอม 4 อะตอม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มีขนาดเล็กกว่าช่องอื่น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มีจำนวนช่องเป็น 2 เท่าของอะตอม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สามารถบรรจุอนุภาคที่มีขนาดใหญ่ได้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ไม่มีข้อใดผิด</a:t>
            </a:r>
          </a:p>
          <a:p>
            <a:pPr>
              <a:tabLst>
                <a:tab pos="725488" algn="l"/>
              </a:tabLst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41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ounded Rectangle 7"/>
          <p:cNvSpPr/>
          <p:nvPr/>
        </p:nvSpPr>
        <p:spPr>
          <a:xfrm>
            <a:off x="25569" y="116632"/>
            <a:ext cx="9036496" cy="6480720"/>
          </a:xfrm>
          <a:prstGeom prst="roundRect">
            <a:avLst>
              <a:gd name="adj" fmla="val 36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smtClean="0">
                <a:solidFill>
                  <a:srgbClr val="FFC000"/>
                </a:solidFill>
                <a:latin typeface="Arial Rounded MT Bold" pitchFamily="34" charset="0"/>
              </a:rPr>
              <a:t>Quiz</a:t>
            </a:r>
          </a:p>
          <a:p>
            <a:pPr algn="ctr"/>
            <a:r>
              <a:rPr lang="en-US" sz="8800" smtClean="0">
                <a:solidFill>
                  <a:srgbClr val="FFC000"/>
                </a:solidFill>
                <a:latin typeface="Arial Rounded MT Bold" pitchFamily="34" charset="0"/>
              </a:rPr>
              <a:t>Solid III</a:t>
            </a:r>
            <a:endParaRPr lang="th-TH" sz="88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23208"/>
      </p:ext>
    </p:extLst>
  </p:cSld>
  <p:clrMapOvr>
    <a:masterClrMapping/>
  </p:clrMapOvr>
  <p:transition advTm="35000"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ข้อใดผิดเกี่ยวกับ</a:t>
            </a:r>
            <a:r>
              <a:rPr lang="th-TH" smtClean="0">
                <a:solidFill>
                  <a:srgbClr val="FFFF00"/>
                </a:solidFill>
              </a:rPr>
              <a:t>ช่องออกตะฮีดรัลในผลึกแบบ</a:t>
            </a:r>
            <a:r>
              <a:rPr lang="en-US" smtClean="0">
                <a:solidFill>
                  <a:srgbClr val="FFFF00"/>
                </a:solidFill>
              </a:rPr>
              <a:t> Closest-packed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th-TH" smtClean="0"/>
              <a:t>เป็นช่องระหว่างอะตอม 8 อะตอม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มีขนาดใหญ่กว่าช่องอื่น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มีจำนวนช่องเท่ากับจำนวนอะตอม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สามารถบรรจุอนุภาคที่มีขนาดเล็กได้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ไม่มีข้อใดผิด</a:t>
            </a:r>
          </a:p>
          <a:p>
            <a:pPr>
              <a:tabLst>
                <a:tab pos="725488" algn="l"/>
              </a:tabLst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42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0249213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ผลึกแบบ </a:t>
            </a:r>
            <a:r>
              <a:rPr lang="en-US" smtClean="0"/>
              <a:t>NaCl </a:t>
            </a:r>
            <a:r>
              <a:rPr lang="th-TH" smtClean="0"/>
              <a:t>โดยแคตไอออนมีขนาดเล็กกว่า ข้อใดผิด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th-TH" smtClean="0"/>
              <a:t>โครงหลักเป็นแบบ </a:t>
            </a:r>
            <a:r>
              <a:rPr lang="en-US" smtClean="0"/>
              <a:t>FCC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Cl</a:t>
            </a:r>
            <a:r>
              <a:rPr lang="en-US" baseline="30000" smtClean="0"/>
              <a:t>-</a:t>
            </a:r>
            <a:r>
              <a:rPr lang="en-US" smtClean="0"/>
              <a:t> </a:t>
            </a:r>
            <a:r>
              <a:rPr lang="th-TH" smtClean="0"/>
              <a:t>จะทำหน้าที่เป็นโครงหลัก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Na</a:t>
            </a:r>
            <a:r>
              <a:rPr lang="en-US" baseline="30000" smtClean="0"/>
              <a:t>+</a:t>
            </a:r>
            <a:r>
              <a:rPr lang="en-US" smtClean="0"/>
              <a:t> </a:t>
            </a:r>
            <a:r>
              <a:rPr lang="th-TH" smtClean="0"/>
              <a:t>อยู่ในช่อง </a:t>
            </a:r>
            <a:r>
              <a:rPr lang="en-US" smtClean="0"/>
              <a:t>Octahedral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Coordination Number </a:t>
            </a:r>
            <a:r>
              <a:rPr lang="th-TH" smtClean="0"/>
              <a:t>เป็น </a:t>
            </a:r>
            <a:r>
              <a:rPr lang="en-US" smtClean="0"/>
              <a:t>8:8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มีไอออนรวม 8 ไอออน/หน่วยเซลล์</a:t>
            </a:r>
            <a:endParaRPr lang="en-US" baseline="30000" smtClean="0"/>
          </a:p>
          <a:p>
            <a:pPr>
              <a:tabLst>
                <a:tab pos="725488" algn="l"/>
              </a:tabLst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43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784837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ผลึกแบบ </a:t>
            </a:r>
            <a:r>
              <a:rPr lang="en-US" smtClean="0"/>
              <a:t>CsCl </a:t>
            </a:r>
            <a:r>
              <a:rPr lang="th-TH" smtClean="0"/>
              <a:t>โดยไอออนทั้งสองชนิดมีขนาดใกล้กัน ข้อใดผิด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th-TH" smtClean="0"/>
              <a:t>โครงหลักเป็นแบบ </a:t>
            </a:r>
            <a:r>
              <a:rPr lang="en-US" smtClean="0"/>
              <a:t>BCC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Cl</a:t>
            </a:r>
            <a:r>
              <a:rPr lang="en-US" baseline="30000" smtClean="0"/>
              <a:t>-</a:t>
            </a:r>
            <a:r>
              <a:rPr lang="en-US" smtClean="0"/>
              <a:t> </a:t>
            </a:r>
            <a:r>
              <a:rPr lang="th-TH" smtClean="0"/>
              <a:t>จะทำหน้าที่เป็นโครงหลัก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Cs</a:t>
            </a:r>
            <a:r>
              <a:rPr lang="en-US" baseline="30000" smtClean="0"/>
              <a:t>+</a:t>
            </a:r>
            <a:r>
              <a:rPr lang="en-US" smtClean="0"/>
              <a:t> </a:t>
            </a:r>
            <a:r>
              <a:rPr lang="th-TH" smtClean="0"/>
              <a:t>จะทำหน้าที่เป็นโครงหลัก</a:t>
            </a:r>
            <a:endParaRPr lang="en-US" smtClean="0"/>
          </a:p>
          <a:p>
            <a:pPr>
              <a:tabLst>
                <a:tab pos="725488" algn="l"/>
              </a:tabLst>
            </a:pPr>
            <a:r>
              <a:rPr lang="en-US" smtClean="0"/>
              <a:t>Coordination Number </a:t>
            </a:r>
            <a:r>
              <a:rPr lang="th-TH" smtClean="0"/>
              <a:t>เป็น </a:t>
            </a:r>
            <a:r>
              <a:rPr lang="en-US" smtClean="0"/>
              <a:t>8:8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มี </a:t>
            </a:r>
            <a:r>
              <a:rPr lang="en-US" smtClean="0"/>
              <a:t>Cs</a:t>
            </a:r>
            <a:r>
              <a:rPr lang="en-US" baseline="30000" smtClean="0"/>
              <a:t>+</a:t>
            </a:r>
            <a:r>
              <a:rPr lang="en-US" smtClean="0"/>
              <a:t> </a:t>
            </a:r>
            <a:r>
              <a:rPr lang="th-TH" smtClean="0"/>
              <a:t>รวม 2 ไอออน/หน่วยเซลล์</a:t>
            </a:r>
            <a:r>
              <a:rPr lang="en-US" smtClean="0"/>
              <a:t> </a:t>
            </a:r>
            <a:endParaRPr lang="en-US" baseline="30000" smtClean="0"/>
          </a:p>
          <a:p>
            <a:pPr>
              <a:tabLst>
                <a:tab pos="725488" algn="l"/>
              </a:tabLst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44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8185261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ผลึก </a:t>
            </a:r>
            <a:r>
              <a:rPr lang="en-US" smtClean="0"/>
              <a:t>CaF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th-TH" smtClean="0"/>
              <a:t>มีแคตไอออนเป็นโครง </a:t>
            </a:r>
            <a:r>
              <a:rPr lang="en-US" smtClean="0"/>
              <a:t>FCC </a:t>
            </a:r>
            <a:r>
              <a:rPr lang="th-TH" smtClean="0"/>
              <a:t>ข้อใดผิด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en-US" smtClean="0"/>
              <a:t>Ca</a:t>
            </a:r>
            <a:r>
              <a:rPr lang="en-US" baseline="30000" smtClean="0"/>
              <a:t>2+ </a:t>
            </a:r>
            <a:r>
              <a:rPr lang="th-TH" smtClean="0"/>
              <a:t>มีขนาดใหญ่กว่า </a:t>
            </a:r>
            <a:r>
              <a:rPr lang="en-US" smtClean="0"/>
              <a:t>F</a:t>
            </a:r>
            <a:r>
              <a:rPr lang="en-US" baseline="30000" smtClean="0"/>
              <a:t>-</a:t>
            </a:r>
            <a:r>
              <a:rPr lang="en-US" smtClean="0"/>
              <a:t> 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F</a:t>
            </a:r>
            <a:r>
              <a:rPr lang="en-US" baseline="30000" smtClean="0"/>
              <a:t>-</a:t>
            </a:r>
            <a:r>
              <a:rPr lang="en-US" smtClean="0"/>
              <a:t> </a:t>
            </a:r>
            <a:r>
              <a:rPr lang="th-TH" smtClean="0"/>
              <a:t>อยู่ในช่อง </a:t>
            </a:r>
            <a:r>
              <a:rPr lang="en-US" smtClean="0"/>
              <a:t>Octahedral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Coordination Number </a:t>
            </a:r>
            <a:r>
              <a:rPr lang="th-TH" smtClean="0"/>
              <a:t>เป็น </a:t>
            </a:r>
            <a:r>
              <a:rPr lang="en-US" smtClean="0"/>
              <a:t>8:4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มี</a:t>
            </a:r>
            <a:r>
              <a:rPr lang="en-US" smtClean="0"/>
              <a:t> Ca</a:t>
            </a:r>
            <a:r>
              <a:rPr lang="en-US" baseline="30000" smtClean="0"/>
              <a:t>2+</a:t>
            </a:r>
            <a:r>
              <a:rPr lang="en-US" smtClean="0"/>
              <a:t> </a:t>
            </a:r>
            <a:r>
              <a:rPr lang="th-TH" smtClean="0"/>
              <a:t>4 ไอออน/หน่วยเซลล์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มี</a:t>
            </a:r>
            <a:r>
              <a:rPr lang="en-US" smtClean="0"/>
              <a:t> F</a:t>
            </a:r>
            <a:r>
              <a:rPr lang="en-US" baseline="30000" smtClean="0"/>
              <a:t> -</a:t>
            </a:r>
            <a:r>
              <a:rPr lang="en-US" smtClean="0"/>
              <a:t> </a:t>
            </a:r>
            <a:r>
              <a:rPr lang="th-TH" smtClean="0"/>
              <a:t>8 ไอออน/หน่วยเซลล์</a:t>
            </a:r>
            <a:endParaRPr lang="en-US" baseline="30000" smtClean="0"/>
          </a:p>
          <a:p>
            <a:pPr>
              <a:tabLst>
                <a:tab pos="725488" algn="l"/>
              </a:tabLst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45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1436205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ผลึก </a:t>
            </a:r>
            <a:r>
              <a:rPr lang="en-US" smtClean="0"/>
              <a:t>ZnS </a:t>
            </a:r>
            <a:r>
              <a:rPr lang="th-TH" smtClean="0"/>
              <a:t>มีแคตไอออนเป็นโครง </a:t>
            </a:r>
            <a:r>
              <a:rPr lang="en-US" smtClean="0"/>
              <a:t>FCC </a:t>
            </a:r>
            <a:r>
              <a:rPr lang="th-TH" smtClean="0"/>
              <a:t>ข้อใดผิด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en-US" smtClean="0"/>
              <a:t>Zn</a:t>
            </a:r>
            <a:r>
              <a:rPr lang="en-US" baseline="30000" smtClean="0"/>
              <a:t>2+ </a:t>
            </a:r>
            <a:r>
              <a:rPr lang="th-TH" smtClean="0"/>
              <a:t>เป็นโครงสร้างหลัก</a:t>
            </a:r>
            <a:endParaRPr lang="en-US" smtClean="0"/>
          </a:p>
          <a:p>
            <a:pPr>
              <a:tabLst>
                <a:tab pos="725488" algn="l"/>
              </a:tabLst>
            </a:pPr>
            <a:r>
              <a:rPr lang="en-US" smtClean="0"/>
              <a:t>S</a:t>
            </a:r>
            <a:r>
              <a:rPr lang="en-US" baseline="30000" smtClean="0"/>
              <a:t>2-</a:t>
            </a:r>
            <a:r>
              <a:rPr lang="en-US" smtClean="0"/>
              <a:t> </a:t>
            </a:r>
            <a:r>
              <a:rPr lang="th-TH" smtClean="0"/>
              <a:t>อยู่ในช่อง </a:t>
            </a:r>
            <a:r>
              <a:rPr lang="en-US" smtClean="0"/>
              <a:t>Tetrahedral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Coordination Number </a:t>
            </a:r>
            <a:r>
              <a:rPr lang="th-TH" smtClean="0"/>
              <a:t>เป็น </a:t>
            </a:r>
            <a:r>
              <a:rPr lang="en-US" smtClean="0"/>
              <a:t>4:4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มี</a:t>
            </a:r>
            <a:r>
              <a:rPr lang="en-US" smtClean="0"/>
              <a:t> Zn</a:t>
            </a:r>
            <a:r>
              <a:rPr lang="en-US" baseline="30000" smtClean="0"/>
              <a:t>2+</a:t>
            </a:r>
            <a:r>
              <a:rPr lang="en-US" smtClean="0"/>
              <a:t> </a:t>
            </a:r>
            <a:r>
              <a:rPr lang="th-TH" smtClean="0"/>
              <a:t>4 ไอออน/หน่วยเซลล์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มี</a:t>
            </a:r>
            <a:r>
              <a:rPr lang="en-US" smtClean="0"/>
              <a:t> S</a:t>
            </a:r>
            <a:r>
              <a:rPr lang="en-US" baseline="30000" smtClean="0"/>
              <a:t>2-</a:t>
            </a:r>
            <a:r>
              <a:rPr lang="en-US" smtClean="0"/>
              <a:t> </a:t>
            </a:r>
            <a:r>
              <a:rPr lang="th-TH" smtClean="0"/>
              <a:t>8 ไอออน/หน่วยเซลล์</a:t>
            </a:r>
            <a:endParaRPr lang="en-US" baseline="30000" smtClean="0"/>
          </a:p>
          <a:p>
            <a:pPr>
              <a:tabLst>
                <a:tab pos="725488" algn="l"/>
              </a:tabLst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46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0830531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ผลึกที่มีแนวระนาบของอะตอมบิดไป มีความไม่สมบูรณ์แบบใด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en-US" smtClean="0"/>
              <a:t>Frenkel defect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Schottky defect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Missing-Pair defect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Edge Dislocation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Screw Dislocation</a:t>
            </a:r>
          </a:p>
          <a:p>
            <a:pPr>
              <a:tabLst>
                <a:tab pos="725488" algn="l"/>
              </a:tabLst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47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0282066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ผลึกที่มีไอออนบวกและลบ 2 คู่หายไป มีความไม่สมบูรณ์แบบใด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en-US" smtClean="0"/>
              <a:t>Frenkel defect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Schottky defect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Missing-Pair defect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Edge Dislocation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Screw Dislocation</a:t>
            </a:r>
          </a:p>
          <a:p>
            <a:pPr>
              <a:tabLst>
                <a:tab pos="725488" algn="l"/>
              </a:tabLst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48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0642156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สารอยู่ที่สภาวะ </a:t>
            </a:r>
            <a:r>
              <a:rPr lang="en-US" smtClean="0"/>
              <a:t>A </a:t>
            </a:r>
            <a:r>
              <a:rPr lang="th-TH" smtClean="0"/>
              <a:t>หากเพิ่มความดันเป็น 2 เท่าจะอยู่ในสถานะใด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th-TH" smtClean="0"/>
              <a:t>ของแข็ง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ของเหลว</a:t>
            </a:r>
          </a:p>
          <a:p>
            <a:pPr>
              <a:tabLst>
                <a:tab pos="725488" algn="l"/>
              </a:tabLst>
            </a:pPr>
            <a:r>
              <a:rPr lang="th-TH" smtClean="0"/>
              <a:t>แก๊ส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Critical Point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Triple Point</a:t>
            </a:r>
          </a:p>
          <a:p>
            <a:pPr>
              <a:tabLst>
                <a:tab pos="725488" algn="l"/>
              </a:tabLst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49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Rounded Rectangle 30"/>
          <p:cNvSpPr/>
          <p:nvPr/>
        </p:nvSpPr>
        <p:spPr>
          <a:xfrm>
            <a:off x="4338905" y="2362519"/>
            <a:ext cx="4433825" cy="3896392"/>
          </a:xfrm>
          <a:prstGeom prst="roundRect">
            <a:avLst>
              <a:gd name="adj" fmla="val 531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4942" y="2533365"/>
            <a:ext cx="4248547" cy="3529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Oval 32"/>
          <p:cNvSpPr/>
          <p:nvPr/>
        </p:nvSpPr>
        <p:spPr>
          <a:xfrm>
            <a:off x="6511160" y="4225153"/>
            <a:ext cx="94593" cy="9459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TextBox 33"/>
          <p:cNvSpPr txBox="1"/>
          <p:nvPr/>
        </p:nvSpPr>
        <p:spPr>
          <a:xfrm>
            <a:off x="6526911" y="40359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A</a:t>
            </a:r>
            <a:endParaRPr lang="th-TH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983610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แก๊ส </a:t>
            </a:r>
            <a:r>
              <a:rPr lang="en-US" smtClean="0">
                <a:solidFill>
                  <a:srgbClr val="FFFF00"/>
                </a:solidFill>
              </a:rPr>
              <a:t>H</a:t>
            </a:r>
            <a:r>
              <a:rPr lang="en-US" baseline="-25000" smtClean="0">
                <a:solidFill>
                  <a:srgbClr val="FFFF00"/>
                </a:solidFill>
              </a:rPr>
              <a:t>2</a:t>
            </a:r>
            <a:r>
              <a:rPr lang="en-US" smtClean="0">
                <a:solidFill>
                  <a:srgbClr val="FFFF00"/>
                </a:solidFill>
              </a:rPr>
              <a:t> 1 </a:t>
            </a:r>
            <a:r>
              <a:rPr lang="th-TH" smtClean="0">
                <a:solidFill>
                  <a:srgbClr val="FFFF00"/>
                </a:solidFill>
              </a:rPr>
              <a:t>โมล ที่ 1 </a:t>
            </a:r>
            <a:r>
              <a:rPr lang="en-US" smtClean="0">
                <a:solidFill>
                  <a:srgbClr val="FFFF00"/>
                </a:solidFill>
              </a:rPr>
              <a:t>atm </a:t>
            </a:r>
            <a:r>
              <a:rPr lang="th-TH" smtClean="0">
                <a:solidFill>
                  <a:srgbClr val="FFFF00"/>
                </a:solidFill>
              </a:rPr>
              <a:t>และ 1000 </a:t>
            </a:r>
            <a:r>
              <a:rPr lang="en-US" smtClean="0">
                <a:solidFill>
                  <a:srgbClr val="FFFF00"/>
                </a:solidFill>
              </a:rPr>
              <a:t>K </a:t>
            </a:r>
            <a:r>
              <a:rPr lang="th-TH" smtClean="0">
                <a:solidFill>
                  <a:srgbClr val="FFFF00"/>
                </a:solidFill>
              </a:rPr>
              <a:t>มีปริมาตรเท่าใด</a:t>
            </a:r>
            <a:endParaRPr lang="th-TH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1000 L</a:t>
            </a:r>
          </a:p>
          <a:p>
            <a:r>
              <a:rPr lang="en-US" smtClean="0"/>
              <a:t>1000 atm</a:t>
            </a:r>
            <a:endParaRPr lang="th-TH" smtClean="0"/>
          </a:p>
          <a:p>
            <a:r>
              <a:rPr lang="th-TH" smtClean="0"/>
              <a:t>82 </a:t>
            </a:r>
            <a:r>
              <a:rPr lang="en-US" smtClean="0"/>
              <a:t>L</a:t>
            </a:r>
          </a:p>
          <a:p>
            <a:r>
              <a:rPr lang="en-US" smtClean="0"/>
              <a:t>82 atm</a:t>
            </a:r>
          </a:p>
          <a:p>
            <a:r>
              <a:rPr lang="en-US" smtClean="0"/>
              <a:t>8.314 L</a:t>
            </a:r>
          </a:p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5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จากแผนผังวัฏภาคด้านล่าง ควรเป็นของสารใด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725488" algn="l"/>
              </a:tabLst>
            </a:pPr>
            <a:r>
              <a:rPr lang="en-US" smtClean="0"/>
              <a:t>CO</a:t>
            </a:r>
            <a:r>
              <a:rPr lang="en-US" baseline="-25000" smtClean="0"/>
              <a:t>2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NH</a:t>
            </a:r>
            <a:r>
              <a:rPr lang="en-US" baseline="-25000" smtClean="0"/>
              <a:t>3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H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NO</a:t>
            </a:r>
          </a:p>
          <a:p>
            <a:pPr>
              <a:tabLst>
                <a:tab pos="725488" algn="l"/>
              </a:tabLst>
            </a:pPr>
            <a:r>
              <a:rPr lang="en-US" smtClean="0"/>
              <a:t>C</a:t>
            </a:r>
            <a:r>
              <a:rPr lang="en-US" baseline="-25000" smtClean="0"/>
              <a:t>2</a:t>
            </a:r>
          </a:p>
          <a:p>
            <a:pPr>
              <a:tabLst>
                <a:tab pos="725488" algn="l"/>
              </a:tabLst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50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7" name="Group 36"/>
          <p:cNvGrpSpPr/>
          <p:nvPr/>
        </p:nvGrpSpPr>
        <p:grpSpPr>
          <a:xfrm>
            <a:off x="4240923" y="2391905"/>
            <a:ext cx="4682361" cy="4166564"/>
            <a:chOff x="4240923" y="2391905"/>
            <a:chExt cx="4682361" cy="4166564"/>
          </a:xfrm>
        </p:grpSpPr>
        <p:sp>
          <p:nvSpPr>
            <p:cNvPr id="33" name="Oval 32"/>
            <p:cNvSpPr/>
            <p:nvPr/>
          </p:nvSpPr>
          <p:spPr>
            <a:xfrm>
              <a:off x="6463862" y="4477409"/>
              <a:ext cx="94593" cy="9459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479613" y="4288224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solidFill>
                    <a:schemeClr val="bg1"/>
                  </a:solidFill>
                </a:rPr>
                <a:t>A</a:t>
              </a:r>
              <a:endParaRPr lang="th-TH">
                <a:solidFill>
                  <a:schemeClr val="bg1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4240923" y="2391905"/>
              <a:ext cx="4504865" cy="4166564"/>
              <a:chOff x="5040431" y="1729740"/>
              <a:chExt cx="3421578" cy="3308321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817869" y="4576396"/>
                <a:ext cx="20236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smtClean="0">
                    <a:solidFill>
                      <a:schemeClr val="bg1"/>
                    </a:solidFill>
                    <a:latin typeface="TH SarabunPSK" pitchFamily="34" charset="-34"/>
                    <a:cs typeface="TH SarabunPSK" pitchFamily="34" charset="-34"/>
                  </a:rPr>
                  <a:t>Temperature (</a:t>
                </a:r>
                <a:r>
                  <a:rPr lang="en-US" b="1" smtClean="0">
                    <a:solidFill>
                      <a:schemeClr val="bg1"/>
                    </a:solidFill>
                    <a:latin typeface="TH SarabunPSK" pitchFamily="34" charset="-34"/>
                    <a:cs typeface="TH SarabunPSK" pitchFamily="34" charset="-34"/>
                    <a:sym typeface="Symbol"/>
                  </a:rPr>
                  <a:t></a:t>
                </a:r>
                <a:r>
                  <a:rPr lang="en-US" sz="2400" b="1" smtClean="0">
                    <a:solidFill>
                      <a:schemeClr val="bg1"/>
                    </a:solidFill>
                    <a:latin typeface="TH SarabunPSK" pitchFamily="34" charset="-34"/>
                    <a:cs typeface="TH SarabunPSK" pitchFamily="34" charset="-34"/>
                    <a:sym typeface="Symbol"/>
                  </a:rPr>
                  <a:t>C)</a:t>
                </a:r>
                <a:endParaRPr lang="th-TH" sz="2400" b="1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5040431" y="1729740"/>
                <a:ext cx="3421578" cy="3080808"/>
              </a:xfrm>
              <a:prstGeom prst="roundRect">
                <a:avLst>
                  <a:gd name="adj" fmla="val 7304"/>
                </a:avLst>
              </a:prstGeom>
              <a:solidFill>
                <a:schemeClr val="tx1"/>
              </a:solidFill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5490210" y="3394710"/>
                <a:ext cx="2377440" cy="781050"/>
              </a:xfrm>
              <a:custGeom>
                <a:avLst/>
                <a:gdLst>
                  <a:gd name="connsiteX0" fmla="*/ 0 w 3177540"/>
                  <a:gd name="connsiteY0" fmla="*/ 1223010 h 1223010"/>
                  <a:gd name="connsiteX1" fmla="*/ 1200150 w 3177540"/>
                  <a:gd name="connsiteY1" fmla="*/ 662940 h 1223010"/>
                  <a:gd name="connsiteX2" fmla="*/ 2491740 w 3177540"/>
                  <a:gd name="connsiteY2" fmla="*/ 468630 h 1223010"/>
                  <a:gd name="connsiteX3" fmla="*/ 3177540 w 3177540"/>
                  <a:gd name="connsiteY3" fmla="*/ 0 h 1223010"/>
                  <a:gd name="connsiteX0" fmla="*/ 0 w 3177540"/>
                  <a:gd name="connsiteY0" fmla="*/ 1223010 h 1223010"/>
                  <a:gd name="connsiteX1" fmla="*/ 1200150 w 3177540"/>
                  <a:gd name="connsiteY1" fmla="*/ 662940 h 1223010"/>
                  <a:gd name="connsiteX2" fmla="*/ 2491740 w 3177540"/>
                  <a:gd name="connsiteY2" fmla="*/ 468630 h 1223010"/>
                  <a:gd name="connsiteX3" fmla="*/ 3177540 w 3177540"/>
                  <a:gd name="connsiteY3" fmla="*/ 0 h 1223010"/>
                  <a:gd name="connsiteX0" fmla="*/ 0 w 3177540"/>
                  <a:gd name="connsiteY0" fmla="*/ 1223010 h 1223010"/>
                  <a:gd name="connsiteX1" fmla="*/ 1200150 w 3177540"/>
                  <a:gd name="connsiteY1" fmla="*/ 662940 h 1223010"/>
                  <a:gd name="connsiteX2" fmla="*/ 2297430 w 3177540"/>
                  <a:gd name="connsiteY2" fmla="*/ 514350 h 1223010"/>
                  <a:gd name="connsiteX3" fmla="*/ 3177540 w 3177540"/>
                  <a:gd name="connsiteY3" fmla="*/ 0 h 1223010"/>
                  <a:gd name="connsiteX0" fmla="*/ 0 w 3177540"/>
                  <a:gd name="connsiteY0" fmla="*/ 1223010 h 1223010"/>
                  <a:gd name="connsiteX1" fmla="*/ 1278493 w 3177540"/>
                  <a:gd name="connsiteY1" fmla="*/ 662940 h 1223010"/>
                  <a:gd name="connsiteX2" fmla="*/ 2297430 w 3177540"/>
                  <a:gd name="connsiteY2" fmla="*/ 514350 h 1223010"/>
                  <a:gd name="connsiteX3" fmla="*/ 3177540 w 3177540"/>
                  <a:gd name="connsiteY3" fmla="*/ 0 h 1223010"/>
                  <a:gd name="connsiteX0" fmla="*/ 0 w 3177540"/>
                  <a:gd name="connsiteY0" fmla="*/ 1223010 h 1223010"/>
                  <a:gd name="connsiteX1" fmla="*/ 1278493 w 3177540"/>
                  <a:gd name="connsiteY1" fmla="*/ 662940 h 1223010"/>
                  <a:gd name="connsiteX2" fmla="*/ 2297430 w 3177540"/>
                  <a:gd name="connsiteY2" fmla="*/ 514350 h 1223010"/>
                  <a:gd name="connsiteX3" fmla="*/ 3177540 w 3177540"/>
                  <a:gd name="connsiteY3" fmla="*/ 0 h 1223010"/>
                  <a:gd name="connsiteX0" fmla="*/ 0 w 3177540"/>
                  <a:gd name="connsiteY0" fmla="*/ 1223010 h 1223010"/>
                  <a:gd name="connsiteX1" fmla="*/ 1278493 w 3177540"/>
                  <a:gd name="connsiteY1" fmla="*/ 662940 h 1223010"/>
                  <a:gd name="connsiteX2" fmla="*/ 2297430 w 3177540"/>
                  <a:gd name="connsiteY2" fmla="*/ 514350 h 1223010"/>
                  <a:gd name="connsiteX3" fmla="*/ 3177540 w 3177540"/>
                  <a:gd name="connsiteY3" fmla="*/ 0 h 1223010"/>
                  <a:gd name="connsiteX0" fmla="*/ 0 w 3177540"/>
                  <a:gd name="connsiteY0" fmla="*/ 1223010 h 1223010"/>
                  <a:gd name="connsiteX1" fmla="*/ 1095174 w 3177540"/>
                  <a:gd name="connsiteY1" fmla="*/ 716633 h 1223010"/>
                  <a:gd name="connsiteX2" fmla="*/ 2297430 w 3177540"/>
                  <a:gd name="connsiteY2" fmla="*/ 514350 h 1223010"/>
                  <a:gd name="connsiteX3" fmla="*/ 3177540 w 3177540"/>
                  <a:gd name="connsiteY3" fmla="*/ 0 h 1223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77540" h="1223010">
                    <a:moveTo>
                      <a:pt x="0" y="1223010"/>
                    </a:moveTo>
                    <a:cubicBezTo>
                      <a:pt x="470772" y="1099624"/>
                      <a:pt x="711221" y="1065102"/>
                      <a:pt x="1095174" y="716633"/>
                    </a:cubicBezTo>
                    <a:cubicBezTo>
                      <a:pt x="1178994" y="670913"/>
                      <a:pt x="1950369" y="633789"/>
                      <a:pt x="2297430" y="514350"/>
                    </a:cubicBezTo>
                    <a:cubicBezTo>
                      <a:pt x="2644491" y="394911"/>
                      <a:pt x="2999422" y="179070"/>
                      <a:pt x="3177540" y="0"/>
                    </a:cubicBezTo>
                  </a:path>
                </a:pathLst>
              </a:custGeom>
              <a:ln w="28575">
                <a:solidFill>
                  <a:srgbClr val="FF66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7" name="Freeform 16"/>
              <p:cNvSpPr/>
              <p:nvPr/>
            </p:nvSpPr>
            <p:spPr>
              <a:xfrm flipH="1">
                <a:off x="6149339" y="2000250"/>
                <a:ext cx="182880" cy="1856057"/>
              </a:xfrm>
              <a:custGeom>
                <a:avLst/>
                <a:gdLst>
                  <a:gd name="connsiteX0" fmla="*/ 0 w 525780"/>
                  <a:gd name="connsiteY0" fmla="*/ 1703070 h 1703070"/>
                  <a:gd name="connsiteX1" fmla="*/ 377190 w 525780"/>
                  <a:gd name="connsiteY1" fmla="*/ 788670 h 1703070"/>
                  <a:gd name="connsiteX2" fmla="*/ 525780 w 525780"/>
                  <a:gd name="connsiteY2" fmla="*/ 0 h 1703070"/>
                  <a:gd name="connsiteX0" fmla="*/ 0 w 623828"/>
                  <a:gd name="connsiteY0" fmla="*/ 1794204 h 1794204"/>
                  <a:gd name="connsiteX1" fmla="*/ 377190 w 623828"/>
                  <a:gd name="connsiteY1" fmla="*/ 879804 h 1794204"/>
                  <a:gd name="connsiteX2" fmla="*/ 623828 w 623828"/>
                  <a:gd name="connsiteY2" fmla="*/ 0 h 1794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3828" h="1794204">
                    <a:moveTo>
                      <a:pt x="0" y="1794204"/>
                    </a:moveTo>
                    <a:cubicBezTo>
                      <a:pt x="144780" y="1478926"/>
                      <a:pt x="273219" y="1178838"/>
                      <a:pt x="377190" y="879804"/>
                    </a:cubicBezTo>
                    <a:cubicBezTo>
                      <a:pt x="481161" y="580770"/>
                      <a:pt x="593348" y="252412"/>
                      <a:pt x="623828" y="0"/>
                    </a:cubicBezTo>
                  </a:path>
                </a:pathLst>
              </a:custGeom>
              <a:ln w="28575">
                <a:solidFill>
                  <a:srgbClr val="FF66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501640" y="1946910"/>
                <a:ext cx="2743200" cy="2491740"/>
              </a:xfrm>
              <a:custGeom>
                <a:avLst/>
                <a:gdLst>
                  <a:gd name="connsiteX0" fmla="*/ 0 w 2743200"/>
                  <a:gd name="connsiteY0" fmla="*/ 0 h 2491740"/>
                  <a:gd name="connsiteX1" fmla="*/ 0 w 2743200"/>
                  <a:gd name="connsiteY1" fmla="*/ 2491740 h 2491740"/>
                  <a:gd name="connsiteX2" fmla="*/ 2743200 w 2743200"/>
                  <a:gd name="connsiteY2" fmla="*/ 2491740 h 2491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43200" h="2491740">
                    <a:moveTo>
                      <a:pt x="0" y="0"/>
                    </a:moveTo>
                    <a:lnTo>
                      <a:pt x="0" y="2491740"/>
                    </a:lnTo>
                    <a:lnTo>
                      <a:pt x="2743200" y="2491740"/>
                    </a:lnTo>
                  </a:path>
                </a:pathLst>
              </a:custGeom>
              <a:ln w="28575">
                <a:solidFill>
                  <a:schemeClr val="bg1">
                    <a:lumMod val="50000"/>
                  </a:schemeClr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 rot="16200000">
                <a:off x="4439746" y="2965316"/>
                <a:ext cx="1714500" cy="444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smtClean="0">
                    <a:solidFill>
                      <a:sysClr val="windowText" lastClr="000000"/>
                    </a:solidFill>
                    <a:latin typeface="TH SarabunPSK" pitchFamily="34" charset="-34"/>
                    <a:cs typeface="TH SarabunPSK" pitchFamily="34" charset="-34"/>
                  </a:rPr>
                  <a:t>Pressure (atm)</a:t>
                </a:r>
                <a:endParaRPr lang="th-TH" sz="3200" b="1">
                  <a:solidFill>
                    <a:sysClr val="windowText" lastClr="000000"/>
                  </a:solidFill>
                  <a:latin typeface="TH SarabunPSK" pitchFamily="34" charset="-34"/>
                  <a:cs typeface="TH SarabunPSK" pitchFamily="34" charset="-34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6297344" y="3791536"/>
                <a:ext cx="82061" cy="82061"/>
              </a:xfrm>
              <a:prstGeom prst="ellipse">
                <a:avLst/>
              </a:prstGeom>
              <a:ln>
                <a:solidFill>
                  <a:srgbClr val="FF66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525086" y="2935165"/>
                <a:ext cx="634576" cy="4441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smtClean="0">
                    <a:solidFill>
                      <a:schemeClr val="bg1"/>
                    </a:solidFill>
                    <a:latin typeface="TH SarabunPSK" pitchFamily="34" charset="-34"/>
                    <a:cs typeface="TH SarabunPSK" pitchFamily="34" charset="-34"/>
                  </a:rPr>
                  <a:t>Solid</a:t>
                </a:r>
                <a:endParaRPr lang="th-TH" sz="3200" b="1" i="1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692704" y="2648536"/>
                <a:ext cx="753893" cy="4441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smtClean="0">
                    <a:solidFill>
                      <a:schemeClr val="bg1"/>
                    </a:solidFill>
                    <a:latin typeface="TH SarabunPSK" pitchFamily="34" charset="-34"/>
                    <a:cs typeface="TH SarabunPSK" pitchFamily="34" charset="-34"/>
                  </a:rPr>
                  <a:t>Liquid</a:t>
                </a:r>
                <a:endParaRPr lang="th-TH" sz="3200" b="1" i="1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546165" y="3855720"/>
                <a:ext cx="507953" cy="4441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smtClean="0">
                    <a:solidFill>
                      <a:schemeClr val="bg1"/>
                    </a:solidFill>
                    <a:latin typeface="TH SarabunPSK" pitchFamily="34" charset="-34"/>
                    <a:cs typeface="TH SarabunPSK" pitchFamily="34" charset="-34"/>
                  </a:rPr>
                  <a:t>Gas</a:t>
                </a:r>
                <a:endParaRPr lang="th-TH" sz="3200" b="1" i="1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099223" y="4425044"/>
                <a:ext cx="1491750" cy="397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smtClean="0">
                    <a:solidFill>
                      <a:schemeClr val="bg1"/>
                    </a:solidFill>
                    <a:latin typeface="TH SarabunPSK" pitchFamily="34" charset="-34"/>
                    <a:cs typeface="TH SarabunPSK" pitchFamily="34" charset="-34"/>
                  </a:rPr>
                  <a:t>Temperature</a:t>
                </a:r>
                <a:endParaRPr lang="th-TH" b="1" baseline="-2500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endParaRPr>
              </a:p>
            </p:txBody>
          </p:sp>
        </p:grpSp>
        <p:cxnSp>
          <p:nvCxnSpPr>
            <p:cNvPr id="30" name="Straight Connector 29"/>
            <p:cNvCxnSpPr/>
            <p:nvPr/>
          </p:nvCxnSpPr>
          <p:spPr>
            <a:xfrm>
              <a:off x="4840014" y="4698124"/>
              <a:ext cx="3042745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7930056" y="4493175"/>
              <a:ext cx="9932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solidFill>
                    <a:schemeClr val="bg1"/>
                  </a:solidFill>
                </a:rPr>
                <a:t>1 atm</a:t>
              </a:r>
              <a:endParaRPr lang="th-TH" sz="24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8346105"/>
      </p:ext>
    </p:extLst>
  </p:cSld>
  <p:clrMapOvr>
    <a:masterClrMapping/>
  </p:clrMapOvr>
  <p:transition advTm="3000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แก๊ส </a:t>
            </a:r>
            <a:r>
              <a:rPr lang="en-US" smtClean="0"/>
              <a:t>N</a:t>
            </a:r>
            <a:r>
              <a:rPr lang="en-US" baseline="-25000" smtClean="0"/>
              <a:t>2</a:t>
            </a:r>
            <a:r>
              <a:rPr lang="en-US" smtClean="0"/>
              <a:t> 2 L </a:t>
            </a:r>
            <a:r>
              <a:rPr lang="th-TH" smtClean="0"/>
              <a:t>ที่ 500 </a:t>
            </a:r>
            <a:r>
              <a:rPr lang="en-US" smtClean="0"/>
              <a:t>K </a:t>
            </a:r>
            <a:r>
              <a:rPr lang="th-TH" smtClean="0"/>
              <a:t>จะมีปริมาตรกี่ลิตรที่ 1000 </a:t>
            </a:r>
            <a:r>
              <a:rPr lang="en-US" smtClean="0"/>
              <a:t>K </a:t>
            </a:r>
            <a:r>
              <a:rPr lang="th-TH" smtClean="0"/>
              <a:t>ที่ความดันเดิม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 L</a:t>
            </a:r>
          </a:p>
          <a:p>
            <a:r>
              <a:rPr lang="en-US" smtClean="0"/>
              <a:t>4 L</a:t>
            </a:r>
          </a:p>
          <a:p>
            <a:r>
              <a:rPr lang="en-US" smtClean="0"/>
              <a:t>250 L</a:t>
            </a:r>
          </a:p>
          <a:p>
            <a:r>
              <a:rPr lang="en-US" smtClean="0"/>
              <a:t>500 L</a:t>
            </a:r>
          </a:p>
          <a:p>
            <a:r>
              <a:rPr lang="th-TH" smtClean="0"/>
              <a:t>ข้อมูลไม่เพียงพอ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6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แก๊สผสม</a:t>
            </a:r>
            <a:r>
              <a:rPr lang="en-US" smtClean="0"/>
              <a:t> 5 atm </a:t>
            </a:r>
            <a:r>
              <a:rPr lang="th-TH" smtClean="0"/>
              <a:t>มี </a:t>
            </a:r>
            <a:r>
              <a:rPr lang="en-US" smtClean="0"/>
              <a:t>X</a:t>
            </a:r>
            <a:r>
              <a:rPr lang="en-US" baseline="-25000" smtClean="0"/>
              <a:t>A</a:t>
            </a:r>
            <a:r>
              <a:rPr lang="en-US" smtClean="0"/>
              <a:t>=0.7, X</a:t>
            </a:r>
            <a:r>
              <a:rPr lang="en-US" baseline="-25000" smtClean="0"/>
              <a:t>B</a:t>
            </a:r>
            <a:r>
              <a:rPr lang="en-US" smtClean="0"/>
              <a:t>=0.3 </a:t>
            </a:r>
            <a:r>
              <a:rPr lang="th-TH" smtClean="0"/>
              <a:t>แก๊ส </a:t>
            </a:r>
            <a:r>
              <a:rPr lang="en-US" smtClean="0"/>
              <a:t>B </a:t>
            </a:r>
            <a:r>
              <a:rPr lang="th-TH" smtClean="0"/>
              <a:t>มีความดันเท่าใด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3.5 atm</a:t>
            </a:r>
          </a:p>
          <a:p>
            <a:r>
              <a:rPr lang="en-US" smtClean="0"/>
              <a:t>1.5 atm</a:t>
            </a:r>
          </a:p>
          <a:p>
            <a:r>
              <a:rPr lang="en-US" smtClean="0"/>
              <a:t>1.0 atm</a:t>
            </a:r>
          </a:p>
          <a:p>
            <a:r>
              <a:rPr lang="en-US" smtClean="0"/>
              <a:t>5 atm</a:t>
            </a:r>
          </a:p>
          <a:p>
            <a:r>
              <a:rPr lang="th-TH" smtClean="0"/>
              <a:t>ไม่มีคำตอบ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7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เปรียบเทียบระหว่าง </a:t>
            </a:r>
            <a:r>
              <a:rPr lang="en-US" smtClean="0"/>
              <a:t>N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th-TH" smtClean="0"/>
              <a:t>และ </a:t>
            </a:r>
            <a:r>
              <a:rPr lang="en-US" smtClean="0"/>
              <a:t>O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th-TH" smtClean="0"/>
              <a:t>ที่อุณหภูมิเดียวกัน ข้อใดผิด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th-TH" smtClean="0"/>
              <a:t>มี </a:t>
            </a:r>
            <a:r>
              <a:rPr lang="en-US" smtClean="0"/>
              <a:t>MW </a:t>
            </a:r>
            <a:r>
              <a:rPr lang="th-TH" smtClean="0"/>
              <a:t>มากกว่า</a:t>
            </a:r>
          </a:p>
          <a:p>
            <a:r>
              <a:rPr lang="en-US" smtClean="0"/>
              <a:t>O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th-TH" smtClean="0"/>
              <a:t>มีความเร็วเฉลี่ยต่ำกว่า</a:t>
            </a:r>
          </a:p>
          <a:p>
            <a:r>
              <a:rPr lang="en-US" smtClean="0"/>
              <a:t>O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th-TH" smtClean="0"/>
              <a:t>แพร่ได้ช้ากว่า</a:t>
            </a:r>
          </a:p>
          <a:p>
            <a:r>
              <a:rPr lang="en-US" smtClean="0"/>
              <a:t>O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th-TH" smtClean="0"/>
              <a:t>มีพลังงานจลน์เฉลี่ยต่ำกว่า</a:t>
            </a:r>
          </a:p>
          <a:p>
            <a:r>
              <a:rPr lang="th-TH" smtClean="0"/>
              <a:t>ไม่มีข้อใดผิด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8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ข้อใดผิดเกี่ยวกับทฤษฎีจลน์โมเลกุลของแก๊ส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mtClean="0"/>
              <a:t>โมเลกุลของแก๊สไม่มีแรงดึงดูดต่อกัน</a:t>
            </a:r>
          </a:p>
          <a:p>
            <a:r>
              <a:rPr lang="th-TH" smtClean="0"/>
              <a:t>โมเลกุลเคลื่อนที่เป็นเส้นตรง</a:t>
            </a:r>
          </a:p>
          <a:p>
            <a:r>
              <a:rPr lang="th-TH" smtClean="0"/>
              <a:t>โมเลกุลไม่ชนกันเอง</a:t>
            </a:r>
          </a:p>
          <a:p>
            <a:r>
              <a:rPr lang="th-TH" smtClean="0"/>
              <a:t>ค่าพลังงานจลน์แปรผันตรงกับอุณหภูมิ</a:t>
            </a:r>
          </a:p>
          <a:p>
            <a:r>
              <a:rPr lang="th-TH" smtClean="0"/>
              <a:t>ที่อุณหภูมิเดียวกัน แก๊สทุกชนิดมีความเร็วเฉลี่ยเท่ากัน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0063-E0F0-4183-8C9E-81A3E56240B9}" type="slidenum">
              <a:rPr lang="th-TH" smtClean="0"/>
              <a:pPr/>
              <a:t>9</a:t>
            </a:fld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67544" y="1700808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t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ptt</Template>
  <TotalTime>525</TotalTime>
  <Words>1839</Words>
  <Application>Microsoft Office PowerPoint</Application>
  <PresentationFormat>On-screen Show (4:3)</PresentationFormat>
  <Paragraphs>378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0" baseType="lpstr">
      <vt:lpstr>Arial</vt:lpstr>
      <vt:lpstr>Arial Black</vt:lpstr>
      <vt:lpstr>Arial Rounded MT Bold</vt:lpstr>
      <vt:lpstr>Calibri</vt:lpstr>
      <vt:lpstr>Cordia New</vt:lpstr>
      <vt:lpstr>Symbol</vt:lpstr>
      <vt:lpstr>TH SarabunPSK</vt:lpstr>
      <vt:lpstr>Times New Roman</vt:lpstr>
      <vt:lpstr>Wingdings</vt:lpstr>
      <vt:lpstr>ptt</vt:lpstr>
      <vt:lpstr>ข้อใดไม่ใช่สมบัติของแก๊ส</vt:lpstr>
      <vt:lpstr>จากความสัมพันธ์ดังในกราฟด้านล่าง ข้อใดถูก</vt:lpstr>
      <vt:lpstr>จากสูตร pv=nRT ค่า R ที่ใช้ควรมีค่าเท่าใด</vt:lpstr>
      <vt:lpstr>แก๊ส H2 2 โมล ที่ 760 torr และ 500 K มีปริมาตรเท่าใด</vt:lpstr>
      <vt:lpstr>แก๊ส H2 1 โมล ที่ 1 atm และ 1000 K มีปริมาตรเท่าใด</vt:lpstr>
      <vt:lpstr>แก๊ส N2 2 L ที่ 500 K จะมีปริมาตรกี่ลิตรที่ 1000 K ที่ความดันเดิม</vt:lpstr>
      <vt:lpstr>แก๊สผสม 5 atm มี XA=0.7, XB=0.3 แก๊ส B มีความดันเท่าใด</vt:lpstr>
      <vt:lpstr>เปรียบเทียบระหว่าง N2 และ O2 ที่อุณหภูมิเดียวกัน ข้อใดผิด</vt:lpstr>
      <vt:lpstr>ข้อใดผิดเกี่ยวกับทฤษฎีจลน์โมเลกุลของแก๊ส</vt:lpstr>
      <vt:lpstr>ข้อใดไม่ถูกต้องเกี่ยวกับแก๊สจริง</vt:lpstr>
      <vt:lpstr>ข้อใดไม่ใช่สมบัติของของเหลว</vt:lpstr>
      <vt:lpstr>ข้อใดผิดเกี่ยวกับความหนืดของของเหลว</vt:lpstr>
      <vt:lpstr>ข้อใดผิดเกี่ยวกับความตึงผิวของของเหลว</vt:lpstr>
      <vt:lpstr>ข้อใดผิดเกี่ยวกับการระเหย</vt:lpstr>
      <vt:lpstr>ข้อใดผิดเกี่ยวกับความดันไอ</vt:lpstr>
      <vt:lpstr>เปรียบเทียบของเหลว 2 ชนิดคือ H2O และ CCl4 ข้อใดผิด</vt:lpstr>
      <vt:lpstr>ข้อใดไม่ถูกต้องเกี่ยวกับการเดือด</vt:lpstr>
      <vt:lpstr>สิ่งใดที่ไม่มีผลต่อจุดเดือดของสาร</vt:lpstr>
      <vt:lpstr>ที่อุณหภูมิ 600 K และ ความดัน 1.0 atm สารมีสถานะใด</vt:lpstr>
      <vt:lpstr>อุณหภูมิจุดเดือดปกติของสารนี้เท่ากับเท่าไร</vt:lpstr>
      <vt:lpstr>ข้อใดไม่ใช่สมบัติของของแข็ง</vt:lpstr>
      <vt:lpstr>ข้อใดไม่ใช่ลักษณะของของแข็งผลึก</vt:lpstr>
      <vt:lpstr>ข้อใดต่อไปนี้ คือของแข็งผลึกแบบโควาเลนต์</vt:lpstr>
      <vt:lpstr>ของแข็งที่ไม่นำความร้อน/ไฟฟ้า มีจุดหลอมเหลว 1250-1500 ˚C คือ</vt:lpstr>
      <vt:lpstr>ข้อใดไม่ถูกต้อง</vt:lpstr>
      <vt:lpstr>ข้อใดผิด เกี่ยวกับผลึกชนิดต่าง ๆ</vt:lpstr>
      <vt:lpstr>พิจารณาผลึกของอะตอม ข้อใดผิด</vt:lpstr>
      <vt:lpstr>จากรูป เป็นผลึกแบบใด</vt:lpstr>
      <vt:lpstr>จากรูป มีกี่อะตอมต่อหน่วยเซลล์</vt:lpstr>
      <vt:lpstr>พิจารณาผลึกของอะตอม ข้อใดผิด</vt:lpstr>
      <vt:lpstr>จากรูปด้านล่าง ข้อใดไม่ถูกต้อง</vt:lpstr>
      <vt:lpstr>จากรูป ถ้ารัศมีของอะตอมเท่ากับ 2 ความยาวขอบเซลล์เท่ากับเท่าไร</vt:lpstr>
      <vt:lpstr>สาร A (SC) 1 หน่วยเซลล์ มีปริมาตร X cm3 ข้อใดถูก</vt:lpstr>
      <vt:lpstr>สาร B มีผลึกแบบ FCC และ  1 หน่วยเซลล์หนัก X g ข้อใดถูก</vt:lpstr>
      <vt:lpstr>สาร C (MW 50 g/mol) มีผลึกแบบ BCC , d=3 g/cm3 ข้อใดถูก</vt:lpstr>
      <vt:lpstr>สาร H (MW 50 g/mol) มีผลึกแบบ FCC , d=2 g/cm3 ข้อใดถูก</vt:lpstr>
      <vt:lpstr>สาร D (BCC) 1 โมลหนัก 50 g และมีปริมาตร 40 cm3 </vt:lpstr>
      <vt:lpstr>สาร E (BCC) 1 โมล หนัก 80 g และมีปริมาตร 55 cm3 ข้อใดถูก</vt:lpstr>
      <vt:lpstr>สาร F (BCC) 1 โมล หนัก 80 g และมีปริมาตร 55 cm3 ข้อใดถูก</vt:lpstr>
      <vt:lpstr>สาร G (FCC) 1 หน่วยเซลล์ มีปริมาตร X cm3 ข้อใดถูก</vt:lpstr>
      <vt:lpstr>ข้อใดผิดเกี่ยวกับช่องเตตระฮีดรัลในผลึกแบบ Closest-packed</vt:lpstr>
      <vt:lpstr>ข้อใดผิดเกี่ยวกับช่องออกตะฮีดรัลในผลึกแบบ Closest-packed</vt:lpstr>
      <vt:lpstr>ผลึกแบบ NaCl โดยแคตไอออนมีขนาดเล็กกว่า ข้อใดผิด</vt:lpstr>
      <vt:lpstr>ผลึกแบบ CsCl โดยไอออนทั้งสองชนิดมีขนาดใกล้กัน ข้อใดผิด</vt:lpstr>
      <vt:lpstr>ผลึก CaF2 มีแคตไอออนเป็นโครง FCC ข้อใดผิด</vt:lpstr>
      <vt:lpstr>ผลึก ZnS มีแคตไอออนเป็นโครง FCC ข้อใดผิด</vt:lpstr>
      <vt:lpstr>ผลึกที่มีแนวระนาบของอะตอมบิดไป มีความไม่สมบูรณ์แบบใด</vt:lpstr>
      <vt:lpstr>ผลึกที่มีไอออนบวกและลบ 2 คู่หายไป มีความไม่สมบูรณ์แบบใด</vt:lpstr>
      <vt:lpstr>สารอยู่ที่สภาวะ A หากเพิ่มความดันเป็น 2 เท่าจะอยู่ในสถานะใด</vt:lpstr>
      <vt:lpstr>จากแผนผังวัฏภาคด้านล่าง ควรเป็นของสารใด</vt:lpstr>
    </vt:vector>
  </TitlesOfParts>
  <Company>Kasetsart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ปฏิกิริยา N2 + aH2  NH3  a ต้องเป็นเท่าใด</dc:title>
  <dc:creator>Piti Treesukol</dc:creator>
  <cp:lastModifiedBy>PTT</cp:lastModifiedBy>
  <cp:revision>24</cp:revision>
  <dcterms:created xsi:type="dcterms:W3CDTF">2012-09-22T00:48:32Z</dcterms:created>
  <dcterms:modified xsi:type="dcterms:W3CDTF">2015-06-25T16:20:37Z</dcterms:modified>
</cp:coreProperties>
</file>