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0" r:id="rId3"/>
    <p:sldId id="258" r:id="rId4"/>
    <p:sldId id="264" r:id="rId5"/>
    <p:sldId id="257" r:id="rId6"/>
    <p:sldId id="259" r:id="rId7"/>
    <p:sldId id="256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72B1"/>
    <a:srgbClr val="3399FF"/>
    <a:srgbClr val="99CCFF"/>
    <a:srgbClr val="0070C0"/>
    <a:srgbClr val="CCFF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3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02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B03B7-613C-43AA-BE4F-724A867E2527}" type="datetimeFigureOut">
              <a:rPr lang="th-TH" smtClean="0"/>
              <a:t>30/09/59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1A2FD-7E2D-4B4B-9D31-EE4D5A92851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08B0-A55D-4D7C-A4DD-3C5E9462FD63}" type="datetime1">
              <a:rPr lang="th-TH" smtClean="0"/>
              <a:t>30/09/59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8976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B096-00F6-4AAD-A4FC-5B4CDC44E80F}" type="datetime1">
              <a:rPr lang="th-TH" smtClean="0"/>
              <a:t>30/09/59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9186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DCC1-8735-4376-8073-E85D0A7C9B07}" type="datetime1">
              <a:rPr lang="th-TH" smtClean="0"/>
              <a:t>30/09/59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8792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841-179D-4BF2-BA1F-C1DD83DB04BB}" type="datetime1">
              <a:rPr lang="th-TH" smtClean="0"/>
              <a:t>30/09/59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ounded Rectangle 6"/>
          <p:cNvSpPr/>
          <p:nvPr userDrawn="1"/>
        </p:nvSpPr>
        <p:spPr>
          <a:xfrm>
            <a:off x="660400" y="254000"/>
            <a:ext cx="10871200" cy="144747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9214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C7B3-9527-4AB8-97BE-A5A217F5EDA0}" type="datetime1">
              <a:rPr lang="th-TH" smtClean="0"/>
              <a:t>30/09/59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2058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DCF8A-2E5D-4B8D-8816-551A717B1163}" type="datetime1">
              <a:rPr lang="th-TH" smtClean="0"/>
              <a:t>30/09/59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3920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9D92-B79F-4501-AB8C-521E531547EF}" type="datetime1">
              <a:rPr lang="th-TH" smtClean="0"/>
              <a:t>30/09/59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0511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EDD3-1CBC-4B02-8221-8B6B36AA6B0C}" type="datetime1">
              <a:rPr lang="th-TH" smtClean="0"/>
              <a:t>30/09/59</a:t>
            </a:fld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4387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6DDF-FB08-41F4-B83D-911C3AC07065}" type="datetime1">
              <a:rPr lang="th-TH" smtClean="0"/>
              <a:t>30/09/59</a:t>
            </a:fld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7223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FF87-181D-4BD1-8A81-1708AA07BD5F}" type="datetime1">
              <a:rPr lang="th-TH" smtClean="0"/>
              <a:t>30/09/59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1321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FC9E-B454-433C-B075-3D7CD00B9402}" type="datetime1">
              <a:rPr lang="th-TH" smtClean="0"/>
              <a:t>30/09/59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7323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 rot="20090339">
            <a:off x="1685581" y="2428679"/>
            <a:ext cx="87111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ivisible Invisible Low" pitchFamily="2" charset="0"/>
              </a:rPr>
              <a:t>Piti</a:t>
            </a:r>
            <a:r>
              <a:rPr lang="en-US" sz="8000" baseline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ivisible Invisible Low" pitchFamily="2" charset="0"/>
              </a:rPr>
              <a:t> Treesukol</a:t>
            </a:r>
          </a:p>
          <a:p>
            <a:pPr algn="ctr"/>
            <a:r>
              <a:rPr lang="en-US" sz="4000" baseline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ivisible Invisible Low" pitchFamily="2" charset="0"/>
              </a:rPr>
              <a:t>Chemistry@Kasetsart-KPS</a:t>
            </a:r>
            <a:endParaRPr lang="th-TH" sz="4000">
              <a:solidFill>
                <a:schemeClr val="accent4">
                  <a:lumMod val="40000"/>
                  <a:lumOff val="60000"/>
                </a:schemeClr>
              </a:solidFill>
              <a:latin typeface="Divisible Invisible Low" pitchFamily="2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074" y="62613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2CC22-0BF7-4C67-B603-7E992D3CB06E}" type="datetime1">
              <a:rPr lang="th-TH" smtClean="0"/>
              <a:t>30/09/59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BC916-9752-4CF4-984F-635A148C8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3620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5400" b="1" kern="1200">
          <a:solidFill>
            <a:srgbClr val="C00000"/>
          </a:solidFill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16600" smtClean="0"/>
              <a:t>ปริมาณสัมพันธ์</a:t>
            </a:r>
            <a:endParaRPr lang="th-TH" sz="16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/>
              <a:t>แคลเซียมมีผลึกแบบ </a:t>
            </a:r>
            <a:r>
              <a:rPr lang="en-US" smtClean="0"/>
              <a:t>fcc </a:t>
            </a:r>
            <a:r>
              <a:rPr lang="th-TH" smtClean="0"/>
              <a:t>มีรัศมีอะตอมเท่ากับ 240 </a:t>
            </a:r>
            <a:r>
              <a:rPr lang="en-US" smtClean="0"/>
              <a:t>pm </a:t>
            </a:r>
            <a:r>
              <a:rPr lang="th-TH" smtClean="0"/>
              <a:t>จงหาความหนาแน่น</a:t>
            </a:r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12110" y="2528941"/>
          <a:ext cx="939768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560"/>
                <a:gridCol w="3132560"/>
                <a:gridCol w="3132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smtClean="0">
                          <a:latin typeface="TH SarabunPSK" pitchFamily="34" charset="-34"/>
                          <a:cs typeface="TH SarabunPSK" pitchFamily="34" charset="-34"/>
                        </a:rPr>
                        <a:t>ปริมาณที่สนใจ</a:t>
                      </a:r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2D72B1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smtClean="0">
                          <a:latin typeface="TH SarabunPSK" pitchFamily="34" charset="-34"/>
                          <a:cs typeface="TH SarabunPSK" pitchFamily="34" charset="-34"/>
                        </a:rPr>
                        <a:t>1 หน่วยเซลล์</a:t>
                      </a:r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2D72B1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smtClean="0">
                          <a:latin typeface="TH SarabunPSK" pitchFamily="34" charset="-34"/>
                          <a:cs typeface="TH SarabunPSK" pitchFamily="34" charset="-34"/>
                        </a:rPr>
                        <a:t>1 โมล</a:t>
                      </a:r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2D72B1">
                        <a:alpha val="50196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b="1" smtClean="0">
                          <a:latin typeface="TH SarabunPSK" pitchFamily="34" charset="-34"/>
                          <a:cs typeface="TH SarabunPSK" pitchFamily="34" charset="-34"/>
                        </a:rPr>
                        <a:t>จำนวนอะตอม</a:t>
                      </a: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400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smtClean="0">
                          <a:latin typeface="TH SarabunPSK" pitchFamily="34" charset="-34"/>
                          <a:cs typeface="TH SarabunPSK" pitchFamily="34" charset="-34"/>
                        </a:rPr>
                        <a:t>จำนวนหน่วยเซล</a:t>
                      </a: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smtClean="0">
                          <a:latin typeface="TH SarabunPSK" pitchFamily="34" charset="-34"/>
                          <a:cs typeface="TH SarabunPSK" pitchFamily="34" charset="-34"/>
                        </a:rPr>
                        <a:t>น้ำหนัก</a:t>
                      </a: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smtClean="0">
                          <a:latin typeface="TH SarabunPSK" pitchFamily="34" charset="-34"/>
                          <a:cs typeface="TH SarabunPSK" pitchFamily="34" charset="-34"/>
                        </a:rPr>
                        <a:t>ปริมาตร</a:t>
                      </a: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3399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63340" y="3203996"/>
            <a:ext cx="2437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schemeClr val="accent1"/>
                </a:solidFill>
                <a:latin typeface="TH SarabunPSK" pitchFamily="34" charset="-34"/>
                <a:cs typeface="TH SarabunPSK" pitchFamily="34" charset="-34"/>
              </a:rPr>
              <a:t>6.02x10</a:t>
            </a:r>
            <a:r>
              <a:rPr lang="en-US" sz="5400" b="1" baseline="30000" smtClean="0">
                <a:solidFill>
                  <a:schemeClr val="accent1"/>
                </a:solidFill>
                <a:latin typeface="TH SarabunPSK" pitchFamily="34" charset="-34"/>
                <a:cs typeface="TH SarabunPSK" pitchFamily="34" charset="-34"/>
              </a:rPr>
              <a:t>23</a:t>
            </a:r>
            <a:endParaRPr lang="th-TH" sz="5400" b="1" baseline="30000">
              <a:solidFill>
                <a:schemeClr val="accent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0322" y="3157613"/>
            <a:ext cx="2071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smtClean="0">
                <a:solidFill>
                  <a:schemeClr val="accent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endParaRPr lang="th-TH" sz="5400" b="1">
              <a:solidFill>
                <a:schemeClr val="accent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6947" y="3840100"/>
            <a:ext cx="2071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th-TH" sz="54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83974" y="3840100"/>
            <a:ext cx="24177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1.05x10</a:t>
            </a:r>
            <a:r>
              <a:rPr lang="en-US" sz="5400" b="1" baseline="3000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23</a:t>
            </a:r>
            <a:endParaRPr lang="th-TH" sz="5400" b="1" baseline="3000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6739" y="4568970"/>
            <a:ext cx="2071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smtClean="0">
                <a:solidFill>
                  <a:schemeClr val="accent1"/>
                </a:solidFill>
                <a:latin typeface="TH SarabunPSK" pitchFamily="34" charset="-34"/>
                <a:cs typeface="TH SarabunPSK" pitchFamily="34" charset="-34"/>
              </a:rPr>
              <a:t>40.0 </a:t>
            </a:r>
            <a:r>
              <a:rPr lang="en-US" sz="5400" b="1" smtClean="0">
                <a:solidFill>
                  <a:schemeClr val="accent1"/>
                </a:solidFill>
                <a:latin typeface="TH SarabunPSK" pitchFamily="34" charset="-34"/>
                <a:cs typeface="TH SarabunPSK" pitchFamily="34" charset="-34"/>
              </a:rPr>
              <a:t>g</a:t>
            </a:r>
            <a:endParaRPr lang="th-TH" sz="5400" b="1">
              <a:solidFill>
                <a:schemeClr val="accent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4161939" y="4602099"/>
            <a:ext cx="2071869" cy="904863"/>
            <a:chOff x="4705278" y="3952751"/>
            <a:chExt cx="2071869" cy="904863"/>
          </a:xfrm>
        </p:grpSpPr>
        <p:sp>
          <p:nvSpPr>
            <p:cNvPr id="10" name="TextBox 9"/>
            <p:cNvSpPr txBox="1"/>
            <p:nvPr/>
          </p:nvSpPr>
          <p:spPr>
            <a:xfrm>
              <a:off x="4705278" y="3952751"/>
              <a:ext cx="2071869" cy="904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th-TH" sz="32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    </a:t>
              </a:r>
              <a:r>
                <a:rPr lang="en-US" sz="32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4x40.0</a:t>
              </a:r>
            </a:p>
            <a:p>
              <a:pPr algn="ctr">
                <a:lnSpc>
                  <a:spcPct val="80000"/>
                </a:lnSpc>
              </a:pPr>
              <a:r>
                <a:rPr lang="en-US" sz="32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6.02x10</a:t>
              </a:r>
              <a:r>
                <a:rPr lang="en-US" sz="3200" b="1" baseline="3000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23</a:t>
              </a:r>
              <a:endParaRPr lang="th-TH" sz="3200" b="1" baseline="3000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141843" y="4333461"/>
              <a:ext cx="115294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579921" y="4641857"/>
            <a:ext cx="2278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=2.66x10</a:t>
            </a:r>
            <a:r>
              <a:rPr lang="en-US" sz="3600" b="1" baseline="3000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-22</a:t>
            </a:r>
            <a:r>
              <a:rPr lang="en-US" sz="36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g</a:t>
            </a:r>
            <a:endParaRPr lang="th-TH" sz="3600" b="1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33104" y="5417612"/>
            <a:ext cx="3391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3.03x10</a:t>
            </a:r>
            <a:r>
              <a:rPr lang="en-US" sz="4000" b="1" baseline="3000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-22</a:t>
            </a:r>
            <a:r>
              <a:rPr lang="en-US" sz="40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cm</a:t>
            </a:r>
            <a:r>
              <a:rPr lang="en-US" sz="4000" b="1" baseline="3000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endParaRPr lang="th-TH" sz="4000" b="1" baseline="3000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39415" y="1744000"/>
            <a:ext cx="3067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</a:rPr>
              <a:t>a = 6.72x10</a:t>
            </a:r>
            <a:r>
              <a:rPr lang="en-US" baseline="30000" smtClean="0">
                <a:solidFill>
                  <a:srgbClr val="0070C0"/>
                </a:solidFill>
              </a:rPr>
              <a:t>-8</a:t>
            </a:r>
            <a:r>
              <a:rPr lang="en-US" smtClean="0">
                <a:solidFill>
                  <a:srgbClr val="0070C0"/>
                </a:solidFill>
              </a:rPr>
              <a:t> cm</a:t>
            </a:r>
            <a:endParaRPr lang="th-TH" baseline="3000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30018" y="1728305"/>
            <a:ext cx="2592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r = 2.40x10</a:t>
            </a:r>
            <a:r>
              <a:rPr lang="en-US" b="1" baseline="30000" smtClean="0"/>
              <a:t>-8</a:t>
            </a:r>
            <a:r>
              <a:rPr lang="en-US" b="1" smtClean="0"/>
              <a:t> cm</a:t>
            </a:r>
            <a:endParaRPr lang="th-TH" b="1" baseline="30000"/>
          </a:p>
        </p:txBody>
      </p:sp>
      <p:grpSp>
        <p:nvGrpSpPr>
          <p:cNvPr id="13" name="Group 32"/>
          <p:cNvGrpSpPr/>
          <p:nvPr/>
        </p:nvGrpSpPr>
        <p:grpSpPr>
          <a:xfrm>
            <a:off x="3784754" y="2034029"/>
            <a:ext cx="1436604" cy="609777"/>
            <a:chOff x="1902946" y="6248223"/>
            <a:chExt cx="1436604" cy="609777"/>
          </a:xfrm>
        </p:grpSpPr>
        <p:sp>
          <p:nvSpPr>
            <p:cNvPr id="28" name="TextBox 27"/>
            <p:cNvSpPr txBox="1"/>
            <p:nvPr/>
          </p:nvSpPr>
          <p:spPr>
            <a:xfrm>
              <a:off x="1902946" y="6334780"/>
              <a:ext cx="14366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FF0000"/>
                  </a:solidFill>
                </a:rPr>
                <a:t>a= 2.8 r</a:t>
              </a:r>
              <a:endParaRPr lang="th-TH" b="1" i="1">
                <a:solidFill>
                  <a:srgbClr val="FF000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2364423" y="6248223"/>
              <a:ext cx="462987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32"/>
          <p:cNvGrpSpPr/>
          <p:nvPr/>
        </p:nvGrpSpPr>
        <p:grpSpPr>
          <a:xfrm>
            <a:off x="7169426" y="1987641"/>
            <a:ext cx="1152939" cy="609777"/>
            <a:chOff x="2166732" y="6248223"/>
            <a:chExt cx="1152939" cy="609777"/>
          </a:xfrm>
        </p:grpSpPr>
        <p:sp>
          <p:nvSpPr>
            <p:cNvPr id="26" name="TextBox 25"/>
            <p:cNvSpPr txBox="1"/>
            <p:nvPr/>
          </p:nvSpPr>
          <p:spPr>
            <a:xfrm>
              <a:off x="2166732" y="6334780"/>
              <a:ext cx="1152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FF0000"/>
                  </a:solidFill>
                </a:rPr>
                <a:t>V= a</a:t>
              </a:r>
              <a:r>
                <a:rPr lang="en-US" b="1" i="1" baseline="30000" smtClean="0">
                  <a:solidFill>
                    <a:srgbClr val="FF0000"/>
                  </a:solidFill>
                </a:rPr>
                <a:t>3</a:t>
              </a:r>
              <a:endParaRPr lang="th-TH" b="1" i="1" baseline="30000">
                <a:solidFill>
                  <a:srgbClr val="FF0000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2364423" y="6248223"/>
              <a:ext cx="462987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7833797" y="1750626"/>
            <a:ext cx="3067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</a:rPr>
              <a:t>V = 3.03x10</a:t>
            </a:r>
            <a:r>
              <a:rPr lang="en-US" baseline="30000" smtClean="0">
                <a:solidFill>
                  <a:srgbClr val="0070C0"/>
                </a:solidFill>
              </a:rPr>
              <a:t>-22</a:t>
            </a:r>
            <a:r>
              <a:rPr lang="en-US" smtClean="0">
                <a:solidFill>
                  <a:srgbClr val="0070C0"/>
                </a:solidFill>
              </a:rPr>
              <a:t> cm</a:t>
            </a:r>
            <a:r>
              <a:rPr lang="en-US" baseline="30000" smtClean="0">
                <a:solidFill>
                  <a:srgbClr val="0070C0"/>
                </a:solidFill>
              </a:rPr>
              <a:t>3</a:t>
            </a:r>
            <a:endParaRPr lang="th-TH" baseline="3000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26270" y="5357978"/>
            <a:ext cx="3391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45.67 cm</a:t>
            </a:r>
            <a:r>
              <a:rPr lang="en-US" sz="4000" b="1" baseline="3000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endParaRPr lang="th-TH" sz="4000" b="1" baseline="3000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97566" y="6027003"/>
            <a:ext cx="5738190" cy="830997"/>
            <a:chOff x="2716697" y="6027003"/>
            <a:chExt cx="5738190" cy="830997"/>
          </a:xfrm>
        </p:grpSpPr>
        <p:sp>
          <p:nvSpPr>
            <p:cNvPr id="33" name="TextBox 32"/>
            <p:cNvSpPr txBox="1"/>
            <p:nvPr/>
          </p:nvSpPr>
          <p:spPr>
            <a:xfrm>
              <a:off x="2716697" y="6150114"/>
              <a:ext cx="57381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2332038" algn="l"/>
                </a:tabLst>
              </a:pPr>
              <a:r>
                <a:rPr lang="en-US" sz="40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(1 </a:t>
              </a:r>
              <a:r>
                <a:rPr lang="th-TH" sz="40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เซลล์</a:t>
              </a:r>
              <a:r>
                <a:rPr lang="en-US" sz="40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)d=              =0.88 g/cm</a:t>
              </a:r>
              <a:r>
                <a:rPr lang="en-US" sz="4000" b="1" baseline="3000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3</a:t>
              </a:r>
              <a:endParaRPr lang="th-TH" sz="4000" b="1" baseline="3000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4625008" y="6027003"/>
              <a:ext cx="1749287" cy="830997"/>
              <a:chOff x="6414052" y="-1113183"/>
              <a:chExt cx="1749287" cy="830997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6414052" y="-1113183"/>
                <a:ext cx="174928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>
                    <a:solidFill>
                      <a:srgbClr val="FF0000"/>
                    </a:solidFill>
                  </a:rPr>
                  <a:t>2.66x10</a:t>
                </a:r>
                <a:r>
                  <a:rPr lang="en-US" sz="2400" baseline="30000" smtClean="0">
                    <a:solidFill>
                      <a:srgbClr val="FF0000"/>
                    </a:solidFill>
                  </a:rPr>
                  <a:t>-22</a:t>
                </a:r>
              </a:p>
              <a:p>
                <a:pPr algn="ctr"/>
                <a:r>
                  <a:rPr lang="en-US" sz="2400" smtClean="0">
                    <a:solidFill>
                      <a:srgbClr val="FF0000"/>
                    </a:solidFill>
                  </a:rPr>
                  <a:t>3.03x10</a:t>
                </a:r>
                <a:r>
                  <a:rPr lang="en-US" sz="2400" baseline="30000" smtClean="0">
                    <a:solidFill>
                      <a:srgbClr val="FF0000"/>
                    </a:solidFill>
                  </a:rPr>
                  <a:t>-22</a:t>
                </a:r>
                <a:endParaRPr lang="th-TH" sz="2400" baseline="3000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6679093" y="-715616"/>
                <a:ext cx="1046925" cy="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Group 49"/>
          <p:cNvGrpSpPr/>
          <p:nvPr/>
        </p:nvGrpSpPr>
        <p:grpSpPr>
          <a:xfrm>
            <a:off x="6261649" y="6080011"/>
            <a:ext cx="5738190" cy="830997"/>
            <a:chOff x="2928729" y="6093263"/>
            <a:chExt cx="5738190" cy="830997"/>
          </a:xfrm>
        </p:grpSpPr>
        <p:sp>
          <p:nvSpPr>
            <p:cNvPr id="51" name="TextBox 50"/>
            <p:cNvSpPr txBox="1"/>
            <p:nvPr/>
          </p:nvSpPr>
          <p:spPr>
            <a:xfrm>
              <a:off x="2928729" y="6150114"/>
              <a:ext cx="57381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332038" algn="l"/>
                </a:tabLst>
              </a:pPr>
              <a:r>
                <a:rPr lang="en-US" sz="40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(1 </a:t>
              </a:r>
              <a:r>
                <a:rPr lang="th-TH" sz="40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โมล</a:t>
              </a:r>
              <a:r>
                <a:rPr lang="en-US" sz="40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)d=         =0.88 g/cm</a:t>
              </a:r>
              <a:r>
                <a:rPr lang="en-US" sz="4000" b="1" baseline="3000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3</a:t>
              </a:r>
              <a:endParaRPr lang="th-TH" sz="4000" b="1" baseline="3000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grpSp>
          <p:nvGrpSpPr>
            <p:cNvPr id="52" name="Group 46"/>
            <p:cNvGrpSpPr/>
            <p:nvPr/>
          </p:nvGrpSpPr>
          <p:grpSpPr>
            <a:xfrm>
              <a:off x="4174434" y="6093263"/>
              <a:ext cx="1749287" cy="830997"/>
              <a:chOff x="5963478" y="-1046923"/>
              <a:chExt cx="1749287" cy="83099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5963478" y="-1046923"/>
                <a:ext cx="174928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>
                    <a:solidFill>
                      <a:srgbClr val="FF0000"/>
                    </a:solidFill>
                  </a:rPr>
                  <a:t>40.00</a:t>
                </a:r>
                <a:endParaRPr lang="en-US" sz="2400" baseline="3000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2400" smtClean="0">
                    <a:solidFill>
                      <a:srgbClr val="FF0000"/>
                    </a:solidFill>
                  </a:rPr>
                  <a:t>45.67</a:t>
                </a:r>
                <a:endParaRPr lang="th-TH" sz="2400" baseline="3000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6407433" y="-636104"/>
                <a:ext cx="868017" cy="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4" grpId="0"/>
      <p:bldP spid="19" grpId="0"/>
      <p:bldP spid="25" grpId="0"/>
      <p:bldP spid="27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cumene </a:t>
            </a:r>
            <a:r>
              <a:rPr lang="th-TH" smtClean="0"/>
              <a:t>ประกอบด้วย </a:t>
            </a:r>
            <a:r>
              <a:rPr lang="en-US"/>
              <a:t>C </a:t>
            </a:r>
            <a:r>
              <a:rPr lang="th-TH"/>
              <a:t>และ </a:t>
            </a:r>
            <a:r>
              <a:rPr lang="en-US"/>
              <a:t>H </a:t>
            </a:r>
            <a:r>
              <a:rPr lang="th-TH"/>
              <a:t>โดยมี </a:t>
            </a:r>
            <a:r>
              <a:rPr lang="en-US"/>
              <a:t>C </a:t>
            </a:r>
            <a:r>
              <a:rPr lang="en-US" smtClean="0"/>
              <a:t>90% </a:t>
            </a:r>
            <a:r>
              <a:rPr lang="th-TH" smtClean="0"/>
              <a:t>และมวลโมเลกุลเท่ากับ120 </a:t>
            </a:r>
            <a:r>
              <a:rPr lang="en-US" smtClean="0"/>
              <a:t>g/mol</a:t>
            </a:r>
            <a:r>
              <a:rPr lang="th-TH" smtClean="0"/>
              <a:t> จงหาสูตร</a:t>
            </a:r>
            <a:r>
              <a:rPr lang="th-TH"/>
              <a:t>โมเลกุล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90688"/>
            <a:ext cx="11250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100 g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 90 g (7.5 mol)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 10 g (10 mol)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8467" y="2411619"/>
            <a:ext cx="9906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อัตราส่วนระหว่าง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C:H 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7.5:10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 15:20 = 3:4</a:t>
            </a:r>
          </a:p>
          <a:p>
            <a:r>
              <a:rPr lang="th-TH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สูตรอย่างง่ายคือ 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C</a:t>
            </a:r>
            <a:r>
              <a:rPr lang="en-US" sz="4400" b="1" baseline="-2500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3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H</a:t>
            </a:r>
            <a:r>
              <a:rPr lang="en-US" sz="4400" b="1" baseline="-2500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4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 </a:t>
            </a:r>
            <a:r>
              <a:rPr lang="th-TH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(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MW</a:t>
            </a:r>
            <a:r>
              <a:rPr lang="th-TH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 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40 g/mol  120 g/mol)</a:t>
            </a:r>
          </a:p>
          <a:p>
            <a:r>
              <a:rPr lang="th-TH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สูตรโมเลกุลคือ (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C</a:t>
            </a:r>
            <a:r>
              <a:rPr lang="en-US" sz="4400" b="1" baseline="-2500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3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H</a:t>
            </a:r>
            <a:r>
              <a:rPr lang="en-US" sz="4400" b="1" baseline="-2500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4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)</a:t>
            </a:r>
            <a:r>
              <a:rPr lang="en-US" sz="4400" b="1" baseline="-2500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3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 = C</a:t>
            </a:r>
            <a:r>
              <a:rPr lang="en-US" sz="4400" b="1" baseline="-2500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9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H</a:t>
            </a:r>
            <a:r>
              <a:rPr lang="en-US" sz="4400" b="1" baseline="-2500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12</a:t>
            </a:r>
            <a:endParaRPr lang="th-TH" sz="4400" b="1" baseline="-2500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349222"/>
            <a:ext cx="11250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120 g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 108 g (9 mol)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 12 g (12 mol)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8467" y="5070153"/>
            <a:ext cx="990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สูตรโมเลกุลคือ 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C</a:t>
            </a:r>
            <a:r>
              <a:rPr lang="en-US" sz="4400" b="1" baseline="-2500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9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H</a:t>
            </a:r>
            <a:r>
              <a:rPr lang="en-US" sz="4400" b="1" baseline="-2500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12</a:t>
            </a:r>
            <a:endParaRPr lang="th-TH" sz="4400" b="1" baseline="-2500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Symbol" panose="05050102010706020507" pitchFamily="18" charset="2"/>
            </a:endParaRPr>
          </a:p>
          <a:p>
            <a:r>
              <a:rPr lang="th-TH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สูตรอย่างง่ายคือ 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C</a:t>
            </a:r>
            <a:r>
              <a:rPr lang="en-US" sz="4400" b="1" baseline="-2500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3</a:t>
            </a:r>
            <a:r>
              <a:rPr lang="en-US" sz="44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H</a:t>
            </a:r>
            <a:r>
              <a:rPr lang="en-US" sz="4400" b="1" baseline="-2500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Symbol" panose="05050102010706020507" pitchFamily="18" charset="2"/>
              </a:rPr>
              <a:t>4</a:t>
            </a:r>
            <a:endParaRPr lang="th-TH" sz="4400" b="1" baseline="-2500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821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/>
              <a:t>เมื่อแก๊สมีเทนเผาไหม้จะเกิดแก๊ส </a:t>
            </a: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th-TH" smtClean="0"/>
              <a:t>และ </a:t>
            </a:r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O </a:t>
            </a:r>
            <a:r>
              <a:rPr lang="th-TH" smtClean="0"/>
              <a:t>หากเผาไหม้มีเทน </a:t>
            </a:r>
            <a:r>
              <a:rPr lang="en-US" smtClean="0"/>
              <a:t>10 g </a:t>
            </a:r>
            <a:r>
              <a:rPr lang="th-TH" smtClean="0"/>
              <a:t>จะต้องใช้ </a:t>
            </a:r>
            <a:r>
              <a:rPr lang="en-US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th-TH" smtClean="0"/>
              <a:t>กี่กรัมและได้ </a:t>
            </a: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th-TH" smtClean="0"/>
              <a:t>กี่กรัม</a:t>
            </a:r>
            <a:endParaRPr lang="th-TH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023321" y="2039275"/>
                <a:ext cx="5798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h-TH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h-TH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321" y="2039275"/>
                <a:ext cx="5798703" cy="430887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052" t="-10000" r="-1788" b="-25714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937927" y="2693178"/>
                <a:ext cx="796948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h-TH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𝐶𝐻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h-TH" sz="360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927" y="2693178"/>
                <a:ext cx="7969489" cy="553998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031113" y="3335475"/>
            <a:ext cx="6100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CH</a:t>
            </a:r>
            <a:r>
              <a:rPr lang="en-US" sz="4800" b="1" baseline="-2500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10 g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0.625 mol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3474" y="3916115"/>
            <a:ext cx="9470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จะทำปฏิกิริยากับ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</a:t>
            </a:r>
            <a:r>
              <a:rPr lang="en-US" sz="4800" b="1" baseline="-2500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en-US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2x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0.625 mol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40 g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3474" y="4579243"/>
            <a:ext cx="9470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จะเกิดปฏิกิริยาได้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</a:t>
            </a:r>
            <a:r>
              <a:rPr lang="en-US" sz="4800" b="1" baseline="-25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1x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0.625 mol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27.5 g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8198" y="5265521"/>
            <a:ext cx="9470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จะเกิดปฏิกิริยาได้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</a:t>
            </a:r>
            <a:r>
              <a:rPr lang="en-US" sz="4800" b="1" baseline="-25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800" b="1">
                <a:latin typeface="TH SarabunPSK" panose="020B0500040200020003" pitchFamily="34" charset="-34"/>
                <a:cs typeface="TH SarabunPSK" panose="020B0500040200020003" pitchFamily="34" charset="-34"/>
              </a:rPr>
              <a:t>O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2x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0.625 mol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22.5 g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298" y="196923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i="1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ปฏิกิริยาการเผาไหม้</a:t>
            </a:r>
            <a:endParaRPr lang="th-TH" sz="3200" b="1" i="1">
              <a:solidFill>
                <a:srgbClr val="00B0F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/>
              <a:t>เผา </a:t>
            </a:r>
            <a:r>
              <a:rPr lang="en-US" smtClean="0"/>
              <a:t>KClO</a:t>
            </a:r>
            <a:r>
              <a:rPr lang="en-US" baseline="-25000" smtClean="0"/>
              <a:t>3</a:t>
            </a:r>
            <a:r>
              <a:rPr lang="en-US" smtClean="0"/>
              <a:t> 10 g </a:t>
            </a:r>
            <a:r>
              <a:rPr lang="th-TH" smtClean="0"/>
              <a:t>จะเกิด </a:t>
            </a:r>
            <a:r>
              <a:rPr lang="en-US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th-TH" smtClean="0"/>
              <a:t>กี่กรัม</a:t>
            </a:r>
            <a:br>
              <a:rPr lang="th-TH" smtClean="0"/>
            </a:br>
            <a:r>
              <a:rPr lang="th-TH" sz="4900" smtClean="0">
                <a:solidFill>
                  <a:srgbClr val="00B050"/>
                </a:solidFill>
              </a:rPr>
              <a:t>(</a:t>
            </a:r>
            <a:r>
              <a:rPr lang="th-TH" sz="4900" i="1" smtClean="0">
                <a:solidFill>
                  <a:srgbClr val="00B050"/>
                </a:solidFill>
              </a:rPr>
              <a:t>การเผาต่างจากการเผาไหม้ เพราะไม่ต้องใช้ </a:t>
            </a:r>
            <a:r>
              <a:rPr lang="en-US" sz="4900" i="1" smtClean="0">
                <a:solidFill>
                  <a:srgbClr val="00B050"/>
                </a:solidFill>
              </a:rPr>
              <a:t>O</a:t>
            </a:r>
            <a:r>
              <a:rPr lang="en-US" sz="4900" i="1" baseline="-25000" smtClean="0">
                <a:solidFill>
                  <a:srgbClr val="00B050"/>
                </a:solidFill>
              </a:rPr>
              <a:t>2</a:t>
            </a:r>
            <a:r>
              <a:rPr lang="en-US" sz="4900" i="1" smtClean="0">
                <a:solidFill>
                  <a:srgbClr val="00B050"/>
                </a:solidFill>
              </a:rPr>
              <a:t> </a:t>
            </a:r>
            <a:r>
              <a:rPr lang="th-TH" sz="4900" i="1" smtClean="0">
                <a:solidFill>
                  <a:srgbClr val="00B050"/>
                </a:solidFill>
              </a:rPr>
              <a:t>เป็นสารตั้งต้น</a:t>
            </a:r>
            <a:r>
              <a:rPr lang="th-TH" sz="4900" smtClean="0">
                <a:solidFill>
                  <a:srgbClr val="00B050"/>
                </a:solidFill>
              </a:rPr>
              <a:t>)</a:t>
            </a:r>
            <a:endParaRPr lang="th-TH">
              <a:solidFill>
                <a:srgbClr val="00B050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56189" y="2345801"/>
          <a:ext cx="6872288" cy="762000"/>
        </p:xfrm>
        <a:graphic>
          <a:graphicData uri="http://schemas.openxmlformats.org/presentationml/2006/ole">
            <p:oleObj spid="_x0000_s2050" name="Equation" r:id="rId3" imgW="2514600" imgH="2793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4484" y="1747778"/>
            <a:ext cx="5984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smtClean="0">
                <a:latin typeface="TH SarabunPSK" pitchFamily="34" charset="-34"/>
                <a:cs typeface="TH SarabunPSK" pitchFamily="34" charset="-34"/>
              </a:rPr>
              <a:t>ปฏิกิริยาการเผา </a:t>
            </a:r>
            <a:r>
              <a:rPr lang="en-US" sz="4400" b="1" smtClean="0">
                <a:latin typeface="TH SarabunPSK" pitchFamily="34" charset="-34"/>
                <a:cs typeface="TH SarabunPSK" pitchFamily="34" charset="-34"/>
              </a:rPr>
              <a:t>KClO</a:t>
            </a:r>
            <a:r>
              <a:rPr lang="en-US" sz="4400" b="1" baseline="-2500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4400" b="1" smtClean="0">
                <a:latin typeface="TH SarabunPSK" pitchFamily="34" charset="-34"/>
                <a:cs typeface="TH SarabunPSK" pitchFamily="34" charset="-34"/>
              </a:rPr>
              <a:t>ที่ดุลแล้วคือ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8309" y="3603084"/>
            <a:ext cx="11033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TH SarabunPSK" pitchFamily="34" charset="-34"/>
                <a:cs typeface="TH SarabunPSK" pitchFamily="34" charset="-34"/>
              </a:rPr>
              <a:t>KClO</a:t>
            </a:r>
            <a:r>
              <a:rPr lang="en-US" sz="4400" b="1" baseline="-25000" smtClean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400" b="1" smtClean="0">
                <a:latin typeface="TH SarabunPSK" pitchFamily="34" charset="-34"/>
                <a:cs typeface="TH SarabunPSK" pitchFamily="34" charset="-34"/>
              </a:rPr>
              <a:t> 10 g </a:t>
            </a:r>
            <a:r>
              <a:rPr lang="th-TH" sz="4400" b="1" smtClean="0">
                <a:latin typeface="TH SarabunPSK" pitchFamily="34" charset="-34"/>
                <a:cs typeface="TH SarabunPSK" pitchFamily="34" charset="-34"/>
              </a:rPr>
              <a:t>เท่ากับ 0.08 โมล  </a:t>
            </a:r>
            <a:r>
              <a:rPr lang="th-TH" sz="4400" b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โมล/สปส.เท่ากับ</a:t>
            </a:r>
            <a:r>
              <a:rPr lang="th-TH" sz="4400" b="1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400" b="1" smtClean="0">
                <a:latin typeface="TH SarabunPSK" pitchFamily="34" charset="-34"/>
                <a:cs typeface="TH SarabunPSK" pitchFamily="34" charset="-34"/>
              </a:rPr>
              <a:t>0.08/2=</a:t>
            </a:r>
            <a:r>
              <a:rPr lang="en-US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0.04</a:t>
            </a:r>
            <a:endParaRPr lang="th-TH" sz="4400" b="1" smtClean="0">
              <a:solidFill>
                <a:srgbClr val="C00000"/>
              </a:solidFill>
              <a:latin typeface="Arial" pitchFamily="34" charset="0"/>
              <a:cs typeface="TH SarabunPSK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79659" y="2935476"/>
            <a:ext cx="9208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66813" algn="l"/>
                <a:tab pos="4306888" algn="l"/>
                <a:tab pos="6281738" algn="l"/>
              </a:tabLst>
            </a:pPr>
            <a:r>
              <a:rPr lang="en-US" sz="3600" b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MW </a:t>
            </a:r>
            <a:r>
              <a:rPr lang="en-US" sz="3600" b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</a:t>
            </a:r>
            <a:r>
              <a:rPr lang="en-US" sz="3600" b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	122.55 g/mol	18 g/mol	74.55 g/mol	 </a:t>
            </a:r>
            <a:endParaRPr lang="th-TH" sz="3600"/>
          </a:p>
        </p:txBody>
      </p:sp>
      <p:sp>
        <p:nvSpPr>
          <p:cNvPr id="9" name="TextBox 8"/>
          <p:cNvSpPr txBox="1"/>
          <p:nvPr/>
        </p:nvSpPr>
        <p:spPr>
          <a:xfrm>
            <a:off x="6651336" y="4121427"/>
            <a:ext cx="428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KClO</a:t>
            </a:r>
            <a:r>
              <a:rPr lang="en-US" sz="3600" b="1" i="1" baseline="-2500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3600" b="1" i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i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เป็นสารกำหนดปริมาณ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6849" y="4670578"/>
            <a:ext cx="100729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smtClean="0">
                <a:latin typeface="TH SarabunPSK" pitchFamily="34" charset="-34"/>
                <a:cs typeface="TH SarabunPSK" pitchFamily="34" charset="-34"/>
              </a:rPr>
              <a:t>จำนวนโมลของ </a:t>
            </a:r>
            <a:r>
              <a:rPr lang="en-US" sz="4400" b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O</a:t>
            </a:r>
            <a:r>
              <a:rPr lang="en-US" sz="4400" b="1" baseline="-2500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400" b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b="1" smtClean="0">
                <a:latin typeface="TH SarabunPSK" pitchFamily="34" charset="-34"/>
                <a:cs typeface="TH SarabunPSK" pitchFamily="34" charset="-34"/>
              </a:rPr>
              <a:t>	ที่เกิดขึ้น </a:t>
            </a:r>
            <a:r>
              <a:rPr lang="en-US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0.04</a:t>
            </a:r>
            <a:r>
              <a:rPr lang="en-US" sz="4400" b="1" smtClean="0">
                <a:latin typeface="TH SarabunPSK" pitchFamily="34" charset="-34"/>
                <a:cs typeface="TH SarabunPSK" pitchFamily="34" charset="-34"/>
              </a:rPr>
              <a:t>x3 = 0.12 mol (3.84g)</a:t>
            </a:r>
            <a:endParaRPr lang="th-TH" sz="4400" b="1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6727" y="5392821"/>
            <a:ext cx="100729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smtClean="0">
                <a:latin typeface="TH SarabunPSK" pitchFamily="34" charset="-34"/>
                <a:cs typeface="TH SarabunPSK" pitchFamily="34" charset="-34"/>
              </a:rPr>
              <a:t>จำนวนโมลของ </a:t>
            </a:r>
            <a:r>
              <a:rPr lang="en-US" sz="4400" b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KCl</a:t>
            </a:r>
            <a:r>
              <a:rPr lang="en-US" sz="4400" b="1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b="1" smtClean="0">
                <a:latin typeface="TH SarabunPSK" pitchFamily="34" charset="-34"/>
                <a:cs typeface="TH SarabunPSK" pitchFamily="34" charset="-34"/>
              </a:rPr>
              <a:t>	ที่เกิดขึ้น </a:t>
            </a:r>
            <a:r>
              <a:rPr lang="en-US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0.04</a:t>
            </a:r>
            <a:r>
              <a:rPr lang="en-US" sz="4400" b="1" smtClean="0">
                <a:latin typeface="TH SarabunPSK" pitchFamily="34" charset="-34"/>
                <a:cs typeface="TH SarabunPSK" pitchFamily="34" charset="-34"/>
              </a:rPr>
              <a:t>x2 = 0.08 mol (5.96g)</a:t>
            </a:r>
            <a:endParaRPr lang="th-TH" sz="4400" b="1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/>
              <a:t>จาก</a:t>
            </a:r>
            <a:r>
              <a:rPr lang="en-US" smtClean="0"/>
              <a:t> P</a:t>
            </a:r>
            <a:r>
              <a:rPr lang="en-US" baseline="-25000" smtClean="0"/>
              <a:t>4</a:t>
            </a:r>
            <a:r>
              <a:rPr lang="en-US" smtClean="0"/>
              <a:t>(s) + Cl</a:t>
            </a:r>
            <a:r>
              <a:rPr lang="en-US" baseline="-25000" smtClean="0"/>
              <a:t>2</a:t>
            </a:r>
            <a:r>
              <a:rPr lang="en-US" smtClean="0"/>
              <a:t>(g) </a:t>
            </a:r>
            <a:r>
              <a:rPr lang="en-US" smtClean="0">
                <a:sym typeface="Symbol" panose="05050102010706020507" pitchFamily="18" charset="2"/>
              </a:rPr>
              <a:t></a:t>
            </a:r>
            <a:r>
              <a:rPr lang="en-US" smtClean="0"/>
              <a:t> PCl</a:t>
            </a:r>
            <a:r>
              <a:rPr lang="en-US" baseline="-25000" smtClean="0"/>
              <a:t>3</a:t>
            </a:r>
            <a:r>
              <a:rPr lang="en-US" smtClean="0"/>
              <a:t>(s)</a:t>
            </a:r>
            <a:r>
              <a:rPr lang="th-TH"/>
              <a:t> </a:t>
            </a:r>
            <a:r>
              <a:rPr lang="th-TH" smtClean="0"/>
              <a:t>ต้องใช้ </a:t>
            </a:r>
            <a:r>
              <a:rPr lang="en-US" smtClean="0"/>
              <a:t>P</a:t>
            </a:r>
            <a:r>
              <a:rPr lang="en-US" baseline="-25000" smtClean="0"/>
              <a:t>4</a:t>
            </a:r>
            <a:r>
              <a:rPr lang="th-TH" baseline="-25000" smtClean="0"/>
              <a:t> </a:t>
            </a:r>
            <a:r>
              <a:rPr lang="th-TH" smtClean="0"/>
              <a:t>และ </a:t>
            </a:r>
            <a:r>
              <a:rPr lang="en-US" smtClean="0"/>
              <a:t>Cl</a:t>
            </a:r>
            <a:r>
              <a:rPr lang="en-US" baseline="-25000"/>
              <a:t>2</a:t>
            </a:r>
            <a:r>
              <a:rPr lang="en-US" smtClean="0"/>
              <a:t> </a:t>
            </a:r>
            <a:r>
              <a:rPr lang="th-TH" smtClean="0"/>
              <a:t>อย่างละกี่กรัม เพื่อให้เกิด </a:t>
            </a:r>
            <a:r>
              <a:rPr lang="en-US" smtClean="0"/>
              <a:t>PCl</a:t>
            </a:r>
            <a:r>
              <a:rPr lang="en-US" baseline="-25000" smtClean="0"/>
              <a:t>3</a:t>
            </a:r>
            <a:r>
              <a:rPr lang="en-US" smtClean="0"/>
              <a:t> 27.5 g</a:t>
            </a:r>
            <a:endParaRPr lang="th-TH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468069" y="1967687"/>
                <a:ext cx="50695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h-TH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)→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th-TH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069" y="1967687"/>
                <a:ext cx="5069593" cy="553998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38200" y="2574698"/>
            <a:ext cx="1135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PCl</a:t>
            </a:r>
            <a:r>
              <a:rPr lang="en-US" sz="4800" b="1" baseline="-2500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27.5 g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0.20 mol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4800" b="1" i="1" u="sng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เทียบเท่า</a:t>
            </a:r>
            <a:r>
              <a:rPr lang="th-TH" sz="4800" b="1" i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กับสารกำหนดปริมาณ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293702"/>
            <a:ext cx="1093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i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จำนวนโมลหารด้วย สปส. ของ </a:t>
            </a:r>
            <a:r>
              <a:rPr lang="en-US" sz="4800" b="1" i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PCl</a:t>
            </a:r>
            <a:r>
              <a:rPr lang="en-US" sz="4800" b="1" i="1" baseline="-2500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sz="4800" b="1" i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4800" b="1" i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800" b="1" i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0.20/4=</a:t>
            </a:r>
            <a:r>
              <a:rPr lang="en-US" sz="4800" b="1" i="1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0.05</a:t>
            </a:r>
            <a:r>
              <a:rPr lang="en-US" sz="4800" b="1" i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4800" b="1" i="1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0066" y="4012706"/>
            <a:ext cx="1093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จำนวนโมลของ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</a:t>
            </a:r>
            <a:r>
              <a:rPr lang="en-US" sz="4800" b="1" baseline="-25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เท่ากับ </a:t>
            </a:r>
            <a:r>
              <a:rPr lang="en-US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1x</a:t>
            </a:r>
            <a:r>
              <a:rPr lang="en-US" sz="4800" b="1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0.05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=0.05 mol = 6.2 g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0066" y="4731710"/>
            <a:ext cx="1093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จำนวนโมลของ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</a:t>
            </a:r>
            <a:r>
              <a:rPr lang="en-US" sz="4800" b="1" baseline="-2500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en-US" sz="4800" b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en-US" sz="4800" b="1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0.05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=0.30 mol = 21.3 g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34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/>
              <a:t>สารชนิดหนึ่งประกอบด้วย </a:t>
            </a:r>
            <a:r>
              <a:rPr lang="en-US"/>
              <a:t>C </a:t>
            </a:r>
            <a:r>
              <a:rPr lang="th-TH"/>
              <a:t>และ </a:t>
            </a:r>
            <a:r>
              <a:rPr lang="en-US"/>
              <a:t>H </a:t>
            </a:r>
            <a:r>
              <a:rPr lang="th-TH"/>
              <a:t>มี </a:t>
            </a:r>
            <a:r>
              <a:rPr lang="en-US"/>
              <a:t>MW 128 </a:t>
            </a:r>
            <a:r>
              <a:rPr lang="en-US" smtClean="0"/>
              <a:t>g/mol</a:t>
            </a:r>
            <a:r>
              <a:rPr lang="th-TH" smtClean="0"/>
              <a:t> เมื่อสารนี้</a:t>
            </a:r>
            <a:r>
              <a:rPr lang="en-US" smtClean="0"/>
              <a:t> 2.5</a:t>
            </a:r>
            <a:r>
              <a:rPr lang="th-TH" smtClean="0"/>
              <a:t> </a:t>
            </a:r>
            <a:r>
              <a:rPr lang="en-US" smtClean="0"/>
              <a:t>g </a:t>
            </a:r>
            <a:r>
              <a:rPr lang="th-TH" smtClean="0"/>
              <a:t>เผาไหม้ ได้ </a:t>
            </a:r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smtClean="0"/>
              <a:t>8.6 g</a:t>
            </a:r>
            <a:endParaRPr lang="th-TH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100987" y="1937406"/>
                <a:ext cx="6695872" cy="664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th-TH" sz="400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987" y="1937406"/>
                <a:ext cx="6695872" cy="664221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009709" y="2646948"/>
            <a:ext cx="1093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</a:t>
            </a:r>
            <a:r>
              <a:rPr lang="en-US" sz="4800" b="1" baseline="-25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8.6 g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0.195 mol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และมี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 0.195 mol (2.344 g)</a:t>
            </a:r>
            <a:endParaRPr lang="th-TH" sz="48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1439" y="3428729"/>
            <a:ext cx="10274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90925" algn="l"/>
                <a:tab pos="6811963" algn="l"/>
              </a:tabLst>
            </a:pP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en-US" sz="4800" b="1" baseline="-25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</a:t>
            </a:r>
            <a:r>
              <a:rPr lang="en-US" sz="4800" b="1" baseline="-25000">
                <a:latin typeface="TH SarabunPSK" panose="020B0500040200020003" pitchFamily="34" charset="-34"/>
                <a:cs typeface="TH SarabunPSK" panose="020B0500040200020003" pitchFamily="34" charset="-34"/>
              </a:rPr>
              <a:t>y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2.5 g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มี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 2.344 g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H 0.156 g</a:t>
            </a:r>
            <a:endParaRPr lang="th-TH" sz="48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1439" y="4174962"/>
            <a:ext cx="10274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043238" algn="l"/>
                <a:tab pos="3590925" algn="l"/>
                <a:tab pos="6364288" algn="l"/>
                <a:tab pos="6811963" algn="l"/>
              </a:tabLst>
            </a:pP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en-US" sz="4800" b="1" baseline="-25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</a:t>
            </a:r>
            <a:r>
              <a:rPr lang="en-US" sz="4800" b="1" baseline="-25000">
                <a:latin typeface="TH SarabunPSK" panose="020B0500040200020003" pitchFamily="34" charset="-34"/>
                <a:cs typeface="TH SarabunPSK" panose="020B0500040200020003" pitchFamily="34" charset="-34"/>
              </a:rPr>
              <a:t>y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0.0195 mol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มี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 0.195 mol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H 0.156 mol</a:t>
            </a:r>
            <a:endParaRPr lang="th-TH" sz="48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311439" y="5005959"/>
            <a:ext cx="10274971" cy="830997"/>
            <a:chOff x="1311438" y="4969258"/>
            <a:chExt cx="10274971" cy="830997"/>
          </a:xfrm>
        </p:grpSpPr>
        <p:sp>
          <p:nvSpPr>
            <p:cNvPr id="12" name="TextBox 11"/>
            <p:cNvSpPr txBox="1"/>
            <p:nvPr/>
          </p:nvSpPr>
          <p:spPr>
            <a:xfrm>
              <a:off x="1311438" y="4969258"/>
              <a:ext cx="102749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043238" algn="l"/>
                  <a:tab pos="6364288" algn="l"/>
                </a:tabLst>
              </a:pPr>
              <a:r>
                <a:rPr lang="en-US" sz="4800" b="1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C</a:t>
              </a:r>
              <a:r>
                <a:rPr lang="en-US" sz="4800" b="1" baseline="-2500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X</a:t>
              </a:r>
              <a:r>
                <a:rPr lang="en-US" sz="4800" b="1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H</a:t>
              </a:r>
              <a:r>
                <a:rPr lang="en-US" sz="4800" b="1" baseline="-25000">
                  <a:latin typeface="TH SarabunPSK" panose="020B0500040200020003" pitchFamily="34" charset="-34"/>
                  <a:cs typeface="TH SarabunPSK" panose="020B0500040200020003" pitchFamily="34" charset="-34"/>
                </a:rPr>
                <a:t>y</a:t>
              </a:r>
              <a:r>
                <a:rPr lang="en-US" sz="4800" b="1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1 mol </a:t>
              </a:r>
              <a:r>
                <a:rPr lang="th-TH" sz="48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4800" b="1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มี </a:t>
              </a:r>
              <a:r>
                <a:rPr lang="en-US" sz="4800" b="1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C             mol</a:t>
              </a:r>
              <a:r>
                <a:rPr lang="th-TH" sz="4800" b="1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4800" b="1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	H            mol</a:t>
              </a:r>
              <a:endParaRPr lang="th-TH" sz="4800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124885" y="5092038"/>
                  <a:ext cx="1564659" cy="70153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195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0195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den>
                        </m:f>
                      </m:oMath>
                    </m:oMathPara>
                  </a14:m>
                  <a:endParaRPr lang="th-TH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4885" y="5092038"/>
                  <a:ext cx="1564659" cy="701539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8111855" y="5068737"/>
                  <a:ext cx="1564659" cy="70153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156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0195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den>
                        </m:f>
                      </m:oMath>
                    </m:oMathPara>
                  </a14:m>
                  <a:endParaRPr lang="th-TH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11855" y="5068737"/>
                  <a:ext cx="1564659" cy="701539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Box 14"/>
          <p:cNvSpPr txBox="1"/>
          <p:nvPr/>
        </p:nvSpPr>
        <p:spPr>
          <a:xfrm>
            <a:off x="1771256" y="5658289"/>
            <a:ext cx="10274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043238" algn="l"/>
                <a:tab pos="6364288" algn="l"/>
              </a:tabLst>
            </a:pPr>
            <a:r>
              <a:rPr lang="en-US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mol </a:t>
            </a:r>
            <a:r>
              <a:rPr lang="th-TH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 </a:t>
            </a:r>
            <a:r>
              <a:rPr lang="en-US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  10  mol</a:t>
            </a:r>
            <a:r>
              <a:rPr lang="th-TH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800" b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 8 mol </a:t>
            </a:r>
            <a:r>
              <a:rPr lang="th-TH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สูตรคือ </a:t>
            </a:r>
            <a:r>
              <a:rPr lang="en-US" sz="60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en-US" sz="6000" b="1" baseline="-2500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  <a:r>
              <a:rPr lang="en-US" sz="60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</a:t>
            </a:r>
            <a:r>
              <a:rPr lang="en-US" sz="6000" b="1" baseline="-2500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endParaRPr lang="th-TH" sz="6000" b="1" baseline="-2500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84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/>
              <a:t>เมื่อสารอินทรีย์ชนิดหนึ่ง 2</a:t>
            </a:r>
            <a:r>
              <a:rPr lang="en-US" smtClean="0"/>
              <a:t>0</a:t>
            </a:r>
            <a:r>
              <a:rPr lang="th-TH" smtClean="0"/>
              <a:t> </a:t>
            </a:r>
            <a:r>
              <a:rPr lang="en-US" smtClean="0"/>
              <a:t>g </a:t>
            </a:r>
            <a:r>
              <a:rPr lang="th-TH" smtClean="0"/>
              <a:t>เผาไหม้จะได้ </a:t>
            </a:r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smtClean="0"/>
              <a:t>47.52 g </a:t>
            </a:r>
            <a:r>
              <a:rPr lang="th-TH"/>
              <a:t>และ 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en-US" smtClean="0"/>
              <a:t>24.30 g </a:t>
            </a:r>
            <a:r>
              <a:rPr lang="th-TH"/>
              <a:t>จงหาสูตรเอมพิริกัลของสาร</a:t>
            </a:r>
            <a:r>
              <a:rPr lang="th-TH" smtClean="0"/>
              <a:t>นี้</a:t>
            </a:r>
            <a:endParaRPr lang="th-TH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100987" y="1937406"/>
                <a:ext cx="7408054" cy="664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th-TH" sz="400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987" y="1937406"/>
                <a:ext cx="7408054" cy="664221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009709" y="2472137"/>
            <a:ext cx="1093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</a:t>
            </a:r>
            <a:r>
              <a:rPr lang="en-US" sz="4800" b="1" baseline="-25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47.52 g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1.08 mol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และมี </a:t>
            </a:r>
            <a:r>
              <a:rPr lang="en-US" sz="48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 1.08 mol (12.96 g)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9709" y="3162419"/>
            <a:ext cx="1093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</a:t>
            </a:r>
            <a:r>
              <a:rPr lang="en-US" sz="4800" b="1" baseline="-25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 24.30 g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1.35 mol </a:t>
            </a:r>
            <a:r>
              <a:rPr lang="th-TH" sz="4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และมี </a:t>
            </a:r>
            <a:r>
              <a:rPr lang="en-US" sz="48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 2.70 mol (2.70 g)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9709" y="3866148"/>
            <a:ext cx="1093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สารอินทรีย์ประกอบด้วย </a:t>
            </a:r>
            <a:r>
              <a:rPr lang="en-US" sz="48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 12.96 g H 2.70 g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38616" y="3866147"/>
            <a:ext cx="3057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4800" b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</a:t>
            </a:r>
            <a:r>
              <a:rPr lang="en-US" sz="48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4.34 g</a:t>
            </a:r>
            <a:endParaRPr lang="th-TH" sz="4800" b="1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709" y="4569877"/>
            <a:ext cx="1093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อัตราส่วนโดยโมล </a:t>
            </a:r>
            <a:r>
              <a:rPr lang="en-US" sz="48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C:H:O </a:t>
            </a:r>
            <a:r>
              <a:rPr lang="th-TH" sz="48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48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1.08 : 2.70 : 0.27</a:t>
            </a:r>
            <a:endParaRPr lang="th-TH" sz="4800" b="1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9709" y="5306745"/>
            <a:ext cx="10930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สูตรอย่างง่ายคือ  </a:t>
            </a:r>
            <a:r>
              <a:rPr lang="en-US" sz="66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en-US" sz="6600" b="1" baseline="-2500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sz="66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</a:t>
            </a:r>
            <a:r>
              <a:rPr lang="en-US" sz="6600" b="1" baseline="-2500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  <a:r>
              <a:rPr lang="en-US" sz="66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</a:t>
            </a:r>
            <a:endParaRPr lang="th-TH" sz="6600" b="1" baseline="-2500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86734" y="1934619"/>
            <a:ext cx="1976718" cy="662399"/>
            <a:chOff x="453569" y="2051064"/>
            <a:chExt cx="1976718" cy="662399"/>
          </a:xfrm>
        </p:grpSpPr>
        <p:sp>
          <p:nvSpPr>
            <p:cNvPr id="3" name="Rounded Rectangle 2"/>
            <p:cNvSpPr/>
            <p:nvPr/>
          </p:nvSpPr>
          <p:spPr>
            <a:xfrm>
              <a:off x="453569" y="2051064"/>
              <a:ext cx="1707776" cy="6372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53569" y="2128688"/>
              <a:ext cx="1976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Unknown</a:t>
              </a:r>
              <a:endParaRPr lang="th-TH" sz="3200"/>
            </a:p>
          </p:txBody>
        </p:sp>
      </p:grpSp>
    </p:spTree>
    <p:extLst>
      <p:ext uri="{BB962C8B-B14F-4D97-AF65-F5344CB8AC3E}">
        <p14:creationId xmlns:p14="http://schemas.microsoft.com/office/powerpoint/2010/main" xmlns="" val="21625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16600" smtClean="0"/>
              <a:t>ของแข็ง</a:t>
            </a:r>
            <a:endParaRPr lang="th-TH" sz="1660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/>
              <a:t>เหล็กมีผลึกแบบ </a:t>
            </a:r>
            <a:r>
              <a:rPr lang="en-US" smtClean="0"/>
              <a:t>bcc </a:t>
            </a:r>
            <a:r>
              <a:rPr lang="th-TH" smtClean="0"/>
              <a:t>มีความหนาแน่นเท่ากับ 7.85 </a:t>
            </a:r>
            <a:r>
              <a:rPr lang="en-US" smtClean="0"/>
              <a:t>g/cm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r>
              <a:rPr lang="th-TH" smtClean="0"/>
              <a:t>จงหารัศมีของอะตอม</a:t>
            </a:r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12110" y="2263245"/>
          <a:ext cx="939768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560"/>
                <a:gridCol w="3132560"/>
                <a:gridCol w="3132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smtClean="0">
                          <a:latin typeface="TH SarabunPSK" pitchFamily="34" charset="-34"/>
                          <a:cs typeface="TH SarabunPSK" pitchFamily="34" charset="-34"/>
                        </a:rPr>
                        <a:t>ปริมาณที่สนใจ</a:t>
                      </a:r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70C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smtClean="0">
                          <a:latin typeface="TH SarabunPSK" pitchFamily="34" charset="-34"/>
                          <a:cs typeface="TH SarabunPSK" pitchFamily="34" charset="-34"/>
                        </a:rPr>
                        <a:t>1 หน่วยเซลล์</a:t>
                      </a:r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70C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smtClean="0">
                          <a:latin typeface="TH SarabunPSK" pitchFamily="34" charset="-34"/>
                          <a:cs typeface="TH SarabunPSK" pitchFamily="34" charset="-34"/>
                        </a:rPr>
                        <a:t>1 โมล</a:t>
                      </a:r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70C0">
                        <a:alpha val="50196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b="1" smtClean="0">
                          <a:latin typeface="TH SarabunPSK" pitchFamily="34" charset="-34"/>
                          <a:cs typeface="TH SarabunPSK" pitchFamily="34" charset="-34"/>
                        </a:rPr>
                        <a:t>จำนวนอะตอม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400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smtClean="0">
                          <a:latin typeface="TH SarabunPSK" pitchFamily="34" charset="-34"/>
                          <a:cs typeface="TH SarabunPSK" pitchFamily="34" charset="-34"/>
                        </a:rPr>
                        <a:t>จำนวนหน่วยเซล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smtClean="0">
                          <a:latin typeface="TH SarabunPSK" pitchFamily="34" charset="-34"/>
                          <a:cs typeface="TH SarabunPSK" pitchFamily="34" charset="-34"/>
                        </a:rPr>
                        <a:t>น้ำหนัก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smtClean="0">
                          <a:latin typeface="TH SarabunPSK" pitchFamily="34" charset="-34"/>
                          <a:cs typeface="TH SarabunPSK" pitchFamily="34" charset="-34"/>
                        </a:rPr>
                        <a:t>ปริมาตร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63340" y="2938300"/>
            <a:ext cx="2437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schemeClr val="accent1"/>
                </a:solidFill>
                <a:latin typeface="TH SarabunPSK" pitchFamily="34" charset="-34"/>
                <a:cs typeface="TH SarabunPSK" pitchFamily="34" charset="-34"/>
              </a:rPr>
              <a:t>6.02x10</a:t>
            </a:r>
            <a:r>
              <a:rPr lang="en-US" sz="5400" b="1" baseline="30000" smtClean="0">
                <a:solidFill>
                  <a:schemeClr val="accent1"/>
                </a:solidFill>
                <a:latin typeface="TH SarabunPSK" pitchFamily="34" charset="-34"/>
                <a:cs typeface="TH SarabunPSK" pitchFamily="34" charset="-34"/>
              </a:rPr>
              <a:t>23</a:t>
            </a:r>
            <a:endParaRPr lang="th-TH" sz="5400" b="1" baseline="30000">
              <a:solidFill>
                <a:schemeClr val="accent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0322" y="2891917"/>
            <a:ext cx="2071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smtClean="0">
                <a:solidFill>
                  <a:schemeClr val="accent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endParaRPr lang="th-TH" sz="5400" b="1">
              <a:solidFill>
                <a:schemeClr val="accent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6947" y="3574404"/>
            <a:ext cx="2071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th-TH" sz="54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83974" y="3574404"/>
            <a:ext cx="24177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3.01x10</a:t>
            </a:r>
            <a:r>
              <a:rPr lang="en-US" sz="5400" b="1" baseline="3000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23</a:t>
            </a:r>
            <a:endParaRPr lang="th-TH" sz="5400" b="1" baseline="3000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6739" y="4303274"/>
            <a:ext cx="2071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smtClean="0">
                <a:solidFill>
                  <a:schemeClr val="accent1"/>
                </a:solidFill>
                <a:latin typeface="TH SarabunPSK" pitchFamily="34" charset="-34"/>
                <a:cs typeface="TH SarabunPSK" pitchFamily="34" charset="-34"/>
              </a:rPr>
              <a:t>55.85 </a:t>
            </a:r>
            <a:r>
              <a:rPr lang="en-US" sz="5400" b="1" smtClean="0">
                <a:solidFill>
                  <a:schemeClr val="accent1"/>
                </a:solidFill>
                <a:latin typeface="TH SarabunPSK" pitchFamily="34" charset="-34"/>
                <a:cs typeface="TH SarabunPSK" pitchFamily="34" charset="-34"/>
              </a:rPr>
              <a:t>g</a:t>
            </a:r>
            <a:endParaRPr lang="th-TH" sz="5400" b="1">
              <a:solidFill>
                <a:schemeClr val="accent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161939" y="4336403"/>
            <a:ext cx="2071869" cy="904863"/>
            <a:chOff x="4705278" y="3952751"/>
            <a:chExt cx="2071869" cy="904863"/>
          </a:xfrm>
        </p:grpSpPr>
        <p:sp>
          <p:nvSpPr>
            <p:cNvPr id="10" name="TextBox 9"/>
            <p:cNvSpPr txBox="1"/>
            <p:nvPr/>
          </p:nvSpPr>
          <p:spPr>
            <a:xfrm>
              <a:off x="4705278" y="3952751"/>
              <a:ext cx="2071869" cy="904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th-TH" sz="32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    </a:t>
              </a:r>
              <a:r>
                <a:rPr lang="en-US" sz="32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2x</a:t>
              </a:r>
              <a:r>
                <a:rPr lang="th-TH" sz="32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55.85</a:t>
              </a:r>
              <a:endParaRPr lang="en-US" sz="32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3200" b="1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6.02x10</a:t>
              </a:r>
              <a:r>
                <a:rPr lang="en-US" sz="3200" b="1" baseline="3000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23</a:t>
              </a:r>
              <a:endParaRPr lang="th-TH" sz="3200" b="1" baseline="3000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141843" y="4333461"/>
              <a:ext cx="115294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712442" y="4362909"/>
            <a:ext cx="2071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=1.9x10</a:t>
            </a:r>
            <a:r>
              <a:rPr lang="en-US" sz="4000" b="1" baseline="3000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-22</a:t>
            </a:r>
            <a:r>
              <a:rPr lang="en-US" sz="40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g</a:t>
            </a:r>
            <a:endParaRPr lang="th-TH" sz="4000" b="1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33104" y="5151916"/>
            <a:ext cx="3391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2.36x10</a:t>
            </a:r>
            <a:r>
              <a:rPr lang="en-US" sz="4000" b="1" baseline="3000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-23</a:t>
            </a:r>
            <a:r>
              <a:rPr lang="en-US" sz="40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cm</a:t>
            </a:r>
            <a:r>
              <a:rPr lang="en-US" sz="4000" b="1" baseline="3000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endParaRPr lang="th-TH" sz="4000" b="1" baseline="3000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37049" y="5130695"/>
            <a:ext cx="3391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7.11 cm</a:t>
            </a:r>
            <a:r>
              <a:rPr lang="en-US" sz="4000" b="1" baseline="3000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endParaRPr lang="th-TH" sz="4000" b="1" baseline="3000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595149" y="5139170"/>
            <a:ext cx="3044142" cy="868100"/>
            <a:chOff x="4595149" y="4768770"/>
            <a:chExt cx="3044142" cy="868100"/>
          </a:xfrm>
        </p:grpSpPr>
        <p:sp>
          <p:nvSpPr>
            <p:cNvPr id="21" name="Rounded Rectangle 20"/>
            <p:cNvSpPr/>
            <p:nvPr/>
          </p:nvSpPr>
          <p:spPr>
            <a:xfrm>
              <a:off x="4595149" y="4768770"/>
              <a:ext cx="3044142" cy="567159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076709" y="5324354"/>
              <a:ext cx="0" cy="312516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4514128" y="6030420"/>
            <a:ext cx="3067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 = 2.87x10</a:t>
            </a:r>
            <a:r>
              <a:rPr lang="en-US" baseline="30000" smtClean="0"/>
              <a:t>-8</a:t>
            </a:r>
            <a:r>
              <a:rPr lang="en-US" smtClean="0"/>
              <a:t> cm</a:t>
            </a:r>
            <a:endParaRPr lang="th-TH" baseline="30000"/>
          </a:p>
        </p:txBody>
      </p:sp>
      <p:sp>
        <p:nvSpPr>
          <p:cNvPr id="27" name="TextBox 26"/>
          <p:cNvSpPr txBox="1"/>
          <p:nvPr/>
        </p:nvSpPr>
        <p:spPr>
          <a:xfrm>
            <a:off x="7863237" y="6041230"/>
            <a:ext cx="2592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r = 1.25x10</a:t>
            </a:r>
            <a:r>
              <a:rPr lang="en-US" b="1" baseline="30000" smtClean="0"/>
              <a:t>-8</a:t>
            </a:r>
            <a:r>
              <a:rPr lang="en-US" b="1" smtClean="0"/>
              <a:t> cm</a:t>
            </a:r>
            <a:endParaRPr lang="th-TH" b="1" baseline="30000"/>
          </a:p>
        </p:txBody>
      </p:sp>
      <p:grpSp>
        <p:nvGrpSpPr>
          <p:cNvPr id="33" name="Group 32"/>
          <p:cNvGrpSpPr/>
          <p:nvPr/>
        </p:nvGrpSpPr>
        <p:grpSpPr>
          <a:xfrm>
            <a:off x="6700232" y="6313823"/>
            <a:ext cx="2720051" cy="609777"/>
            <a:chOff x="1902945" y="6248223"/>
            <a:chExt cx="2720051" cy="609777"/>
          </a:xfrm>
        </p:grpSpPr>
        <p:sp>
          <p:nvSpPr>
            <p:cNvPr id="28" name="TextBox 27"/>
            <p:cNvSpPr txBox="1"/>
            <p:nvPr/>
          </p:nvSpPr>
          <p:spPr>
            <a:xfrm>
              <a:off x="1902945" y="6334780"/>
              <a:ext cx="27200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FF0000"/>
                  </a:solidFill>
                </a:rPr>
                <a:t>a= 2.3 r</a:t>
              </a:r>
              <a:endParaRPr lang="th-TH" b="1" i="1">
                <a:solidFill>
                  <a:srgbClr val="FF000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2364423" y="6248223"/>
              <a:ext cx="462987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4" grpId="1"/>
      <p:bldP spid="19" grpId="0"/>
      <p:bldP spid="20" grpId="1"/>
      <p:bldP spid="25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563</Words>
  <Application>Microsoft Office PowerPoint</Application>
  <PresentationFormat>Custom</PresentationFormat>
  <Paragraphs>99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ปริมาณสัมพันธ์</vt:lpstr>
      <vt:lpstr>cumene ประกอบด้วย C และ H โดยมี C 90% และมวลโมเลกุลเท่ากับ120 g/mol จงหาสูตรโมเลกุล</vt:lpstr>
      <vt:lpstr>เมื่อแก๊สมีเทนเผาไหม้จะเกิดแก๊ส CO2 และ H2O หากเผาไหม้มีเทน 10 g จะต้องใช้ O2 กี่กรัมและได้ CO2 กี่กรัม</vt:lpstr>
      <vt:lpstr>เผา KClO3 10 g จะเกิด O2 กี่กรัม (การเผาต่างจากการเผาไหม้ เพราะไม่ต้องใช้ O2 เป็นสารตั้งต้น)</vt:lpstr>
      <vt:lpstr>จาก P4(s) + Cl2(g)  PCl3(s) ต้องใช้ P4 และ Cl2 อย่างละกี่กรัม เพื่อให้เกิด PCl3 27.5 g</vt:lpstr>
      <vt:lpstr>สารชนิดหนึ่งประกอบด้วย C และ H มี MW 128 g/mol เมื่อสารนี้ 2.5 g เผาไหม้ ได้ CO2 8.6 g</vt:lpstr>
      <vt:lpstr>เมื่อสารอินทรีย์ชนิดหนึ่ง 20 g เผาไหม้จะได้ CO2 47.52 g และ H2O 24.30 g จงหาสูตรเอมพิริกัลของสารนี้</vt:lpstr>
      <vt:lpstr>ของแข็ง</vt:lpstr>
      <vt:lpstr>เหล็กมีผลึกแบบ bcc มีความหนาแน่นเท่ากับ 7.85 g/cm3 จงหารัศมีของอะตอม</vt:lpstr>
      <vt:lpstr>แคลเซียมมีผลึกแบบ fcc มีรัศมีอะตอมเท่ากับ 240 pm จงหาความหนาแน่น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เผาสารอินทรีย์ 28.7 g เกิด CO2 79.4 g และ H2O 34.4 g จงหาสูตรเอมพิริกัลของสารนี้</dc:title>
  <dc:creator>PTT</dc:creator>
  <cp:lastModifiedBy>Office Of Computer Services</cp:lastModifiedBy>
  <cp:revision>49</cp:revision>
  <dcterms:created xsi:type="dcterms:W3CDTF">2016-09-24T15:07:11Z</dcterms:created>
  <dcterms:modified xsi:type="dcterms:W3CDTF">2016-09-30T06:01:13Z</dcterms:modified>
</cp:coreProperties>
</file>