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57" r:id="rId5"/>
    <p:sldId id="258" r:id="rId6"/>
    <p:sldId id="261" r:id="rId7"/>
    <p:sldId id="264" r:id="rId8"/>
    <p:sldId id="267" r:id="rId9"/>
    <p:sldId id="269" r:id="rId10"/>
    <p:sldId id="265" r:id="rId11"/>
    <p:sldId id="268" r:id="rId12"/>
    <p:sldId id="273" r:id="rId13"/>
    <p:sldId id="270" r:id="rId14"/>
    <p:sldId id="263" r:id="rId15"/>
    <p:sldId id="262" r:id="rId16"/>
    <p:sldId id="271" r:id="rId17"/>
    <p:sldId id="272" r:id="rId18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+mn-ea"/>
        <a:cs typeface="Cordia New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F"/>
    <a:srgbClr val="002A13"/>
    <a:srgbClr val="362104"/>
    <a:srgbClr val="FF9933"/>
    <a:srgbClr val="3A0000"/>
    <a:srgbClr val="FD2727"/>
    <a:srgbClr val="460000"/>
    <a:srgbClr val="9966FF"/>
    <a:srgbClr val="D40AA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750" autoAdjust="0"/>
  </p:normalViewPr>
  <p:slideViewPr>
    <p:cSldViewPr snapToGrid="0">
      <p:cViewPr varScale="1">
        <p:scale>
          <a:sx n="87" d="100"/>
          <a:sy n="87" d="100"/>
        </p:scale>
        <p:origin x="52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0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550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0" y="9721550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6419A1B2-8BD6-4182-90FB-EB38484DCD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786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0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775"/>
            <a:ext cx="5679778" cy="46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550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0" y="9721550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3CA4014B-DA35-491A-B7A3-9F0F35AEC9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60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D82CF-9591-4ECB-BB5A-8DFDAA09FDB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A221-DBC6-49D5-8292-F382FDFED5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204788"/>
            <a:ext cx="2171700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04788"/>
            <a:ext cx="6362700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224D-4986-46A6-9D8E-2F8A7177DAA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6827-B526-42E0-95FD-61A9FCBCC3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D77E3-B05E-4BE8-ACC3-A1E6E65980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60438"/>
            <a:ext cx="4267200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960438"/>
            <a:ext cx="4267200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51173-F342-42E2-91F6-0FDEF770F52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2764-9E3B-43E3-AF54-ADA8500044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7178C-4465-4689-A868-5EE94A2C88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1DFF-9D5F-4CE9-B5D4-45E4BC49342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9A82-56E9-4977-B79F-878297DACA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BB65-042C-4852-A376-DA1DB7FB8B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4788"/>
            <a:ext cx="86868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60438"/>
            <a:ext cx="86868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5225"/>
            <a:ext cx="225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smtClean="0"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7825" y="6245225"/>
            <a:ext cx="3055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338" y="6381750"/>
            <a:ext cx="2252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 smtClean="0"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3AE10F81-7673-49BB-A77B-8940E99CC8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TextBox 6"/>
          <p:cNvSpPr txBox="1"/>
          <p:nvPr userDrawn="1"/>
        </p:nvSpPr>
        <p:spPr>
          <a:xfrm>
            <a:off x="4497661" y="-100476"/>
            <a:ext cx="464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smtClean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ea typeface="Airplanes in the Night Sky" pitchFamily="2" charset="0"/>
                <a:cs typeface="TH SarabunPSK" panose="020B0500040200020003" pitchFamily="34" charset="-34"/>
              </a:rPr>
              <a:t>www.pirun.ku.ac.th/~faasptt</a:t>
            </a:r>
            <a:endParaRPr lang="th-TH" sz="2400" i="1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Airplanes in the Night Sky" pitchFamily="2" charset="0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56644" y="6505949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คณะศิลปศาสตร์และวิทยาศาสตร์ ม.เกษตรศาสตร์ กำแพงแสน</a:t>
            </a:r>
            <a:endParaRPr lang="th-TH" sz="180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effectLst>
            <a:outerShdw blurRad="38100" dist="38100" dir="2700000" algn="tl">
              <a:srgbClr val="808080"/>
            </a:outerShdw>
          </a:effectLst>
          <a:latin typeface="TH SarabunPSK" pitchFamily="34" charset="-34"/>
          <a:ea typeface="+mj-ea"/>
          <a:cs typeface="TH SarabunPSK" pitchFamily="34" charset="-34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H SarabunPSK" pitchFamily="34" charset="-34"/>
          <a:cs typeface="TH SarabunPSK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H SarabunPSK" pitchFamily="34" charset="-34"/>
          <a:cs typeface="TH SarabunPSK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H SarabunPSK" pitchFamily="34" charset="-34"/>
          <a:cs typeface="TH SarabunPSK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TH SarabunPSK" pitchFamily="34" charset="-34"/>
          <a:cs typeface="TH SarabunPSK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rdia New" pitchFamily="34" charset="-34"/>
          <a:cs typeface="Cord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rdia New" pitchFamily="34" charset="-34"/>
          <a:cs typeface="Cord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rdia New" pitchFamily="34" charset="-34"/>
          <a:cs typeface="Cord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rgbClr val="FF00FF"/>
        </a:buClr>
        <a:buSzPct val="80000"/>
        <a:buFont typeface="Wingdings" pitchFamily="2" charset="2"/>
        <a:buChar char="§"/>
        <a:defRPr sz="4800" b="1">
          <a:solidFill>
            <a:schemeClr val="bg1"/>
          </a:solidFill>
          <a:latin typeface="TH SarabunPSK" pitchFamily="34" charset="-34"/>
          <a:ea typeface="+mn-ea"/>
          <a:cs typeface="TH SarabunPSK" pitchFamily="34" charset="-34"/>
        </a:defRPr>
      </a:lvl1pPr>
      <a:lvl2pPr marL="742950" indent="-2857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rgbClr val="00CC00"/>
        </a:buClr>
        <a:buSzPct val="70000"/>
        <a:buFont typeface="Symbol" pitchFamily="18" charset="2"/>
        <a:buChar char="·"/>
        <a:defRPr sz="4400" b="1">
          <a:solidFill>
            <a:schemeClr val="bg1"/>
          </a:solidFill>
          <a:latin typeface="TH SarabunPSK" pitchFamily="34" charset="-34"/>
          <a:cs typeface="TH SarabunPSK" pitchFamily="34" charset="-34"/>
        </a:defRPr>
      </a:lvl2pPr>
      <a:lvl3pPr marL="1143000" indent="-22860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rgbClr val="FF9933"/>
        </a:buClr>
        <a:buSzPct val="60000"/>
        <a:buFont typeface="Wingdings" pitchFamily="2" charset="2"/>
        <a:buChar char="w"/>
        <a:defRPr sz="4000" b="1">
          <a:solidFill>
            <a:schemeClr val="bg1"/>
          </a:solidFill>
          <a:latin typeface="TH SarabunPSK" pitchFamily="34" charset="-34"/>
          <a:cs typeface="TH SarabunPSK" pitchFamily="34" charset="-34"/>
        </a:defRPr>
      </a:lvl3pPr>
      <a:lvl4pPr marL="1600200" indent="-22860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har char="–"/>
        <a:defRPr sz="3600" b="1">
          <a:solidFill>
            <a:schemeClr val="bg1"/>
          </a:solidFill>
          <a:latin typeface="TH SarabunPSK" pitchFamily="34" charset="-34"/>
          <a:cs typeface="TH SarabunPSK" pitchFamily="34" charset="-34"/>
        </a:defRPr>
      </a:lvl4pPr>
      <a:lvl5pPr marL="2057400" indent="-22860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har char="»"/>
        <a:defRPr sz="3600" b="1">
          <a:solidFill>
            <a:schemeClr val="bg1"/>
          </a:solidFill>
          <a:latin typeface="TH SarabunPSK" pitchFamily="34" charset="-34"/>
          <a:cs typeface="TH SarabunPSK" pitchFamily="34" charset="-34"/>
        </a:defRPr>
      </a:lvl5pPr>
      <a:lvl6pPr marL="2514600" indent="-228600" algn="l" rtl="0" fontAlgn="base">
        <a:lnSpc>
          <a:spcPct val="85000"/>
        </a:lnSpc>
        <a:spcBef>
          <a:spcPct val="10000"/>
        </a:spcBef>
        <a:spcAft>
          <a:spcPct val="0"/>
        </a:spcAft>
        <a:buChar char="»"/>
        <a:defRPr sz="36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10000"/>
        </a:spcBef>
        <a:spcAft>
          <a:spcPct val="0"/>
        </a:spcAft>
        <a:buChar char="»"/>
        <a:defRPr sz="36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10000"/>
        </a:spcBef>
        <a:spcAft>
          <a:spcPct val="0"/>
        </a:spcAft>
        <a:buChar char="»"/>
        <a:defRPr sz="36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10000"/>
        </a:spcBef>
        <a:spcAft>
          <a:spcPct val="0"/>
        </a:spcAft>
        <a:buChar char="»"/>
        <a:defRPr sz="36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jpeg"/><Relationship Id="rId4" Type="http://schemas.openxmlformats.org/officeDocument/2006/relationships/image" Target="../media/image26.wmf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44.jpeg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jpe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0.wmf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D09CC-7666-48BF-BD6F-C5EBED0341F0}" type="slidenum">
              <a:rPr lang="en-US"/>
              <a:pPr/>
              <a:t>1</a:t>
            </a:fld>
            <a:endParaRPr lang="th-TH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8800" dirty="0">
                <a:solidFill>
                  <a:srgbClr val="6699FF"/>
                </a:solidFill>
                <a:effectLst/>
                <a:latin typeface="Worasait" pitchFamily="2" charset="0"/>
              </a:rPr>
              <a:t> </a:t>
            </a:r>
            <a:r>
              <a:rPr lang="th-TH" sz="8800" dirty="0" smtClean="0">
                <a:solidFill>
                  <a:srgbClr val="6699FF"/>
                </a:solidFill>
                <a:effectLst/>
                <a:latin typeface="Worasait" pitchFamily="2" charset="0"/>
              </a:rPr>
              <a:t>แบบจำลอง</a:t>
            </a:r>
            <a:br>
              <a:rPr lang="th-TH" sz="8800" dirty="0" smtClean="0">
                <a:solidFill>
                  <a:srgbClr val="6699FF"/>
                </a:solidFill>
                <a:effectLst/>
                <a:latin typeface="Worasait" pitchFamily="2" charset="0"/>
              </a:rPr>
            </a:br>
            <a:r>
              <a:rPr lang="th-TH" sz="8800" dirty="0" smtClean="0">
                <a:solidFill>
                  <a:srgbClr val="6699FF"/>
                </a:solidFill>
                <a:effectLst/>
                <a:latin typeface="Worasait" pitchFamily="2" charset="0"/>
              </a:rPr>
              <a:t>อะตอมและโมเลกุล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7512" y="4401671"/>
            <a:ext cx="6400800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"/>
              </a:spcBef>
            </a:pPr>
            <a:r>
              <a:rPr lang="th-TH" sz="4000" b="0" smtClean="0">
                <a:latin typeface="Worasait" pitchFamily="2" charset="0"/>
              </a:rPr>
              <a:t>ปิติ ตรีสุกล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</a:pPr>
            <a:r>
              <a:rPr lang="th-TH" sz="4000" b="0" smtClean="0">
                <a:latin typeface="Worasait" pitchFamily="2" charset="0"/>
              </a:rPr>
              <a:t>โครงการจัดตั้งสายวิชาเคมี</a:t>
            </a:r>
            <a:br>
              <a:rPr lang="th-TH" sz="4000" b="0" smtClean="0">
                <a:latin typeface="Worasait" pitchFamily="2" charset="0"/>
              </a:rPr>
            </a:br>
            <a:r>
              <a:rPr lang="th-TH" sz="2400" b="0" smtClean="0">
                <a:latin typeface="Worasait" pitchFamily="2" charset="0"/>
              </a:rPr>
              <a:t>คณะ</a:t>
            </a:r>
            <a:r>
              <a:rPr lang="th-TH" sz="2000" b="0" smtClean="0">
                <a:latin typeface="Worasait" pitchFamily="2" charset="0"/>
              </a:rPr>
              <a:t>ศิลป</a:t>
            </a:r>
            <a:r>
              <a:rPr lang="th-TH" sz="2400" b="0" smtClean="0">
                <a:latin typeface="Worasait" pitchFamily="2" charset="0"/>
              </a:rPr>
              <a:t>ศาสตร์และวิทยาศาสตร์ </a:t>
            </a:r>
            <a:br>
              <a:rPr lang="th-TH" sz="2400" b="0" smtClean="0">
                <a:latin typeface="Worasait" pitchFamily="2" charset="0"/>
              </a:rPr>
            </a:br>
            <a:r>
              <a:rPr lang="th-TH" sz="2400" b="0" smtClean="0">
                <a:latin typeface="Worasait" pitchFamily="2" charset="0"/>
              </a:rPr>
              <a:t>ม.เกษตรศาสตร์ วิทยาเขตกำแพงแสน</a:t>
            </a:r>
          </a:p>
          <a:p>
            <a:pPr eaLnBrk="1" hangingPunct="1">
              <a:lnSpc>
                <a:spcPct val="65000"/>
              </a:lnSpc>
            </a:pPr>
            <a:endParaRPr lang="th-TH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2231" y="1500187"/>
            <a:ext cx="3146425" cy="4399378"/>
          </a:xfrm>
          <a:prstGeom prst="roundRect">
            <a:avLst>
              <a:gd name="adj" fmla="val 529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9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Azimuth Factors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Azimuth Wave Functions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6478588" y="877888"/>
          <a:ext cx="11493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3" imgW="609480" imgH="241200" progId="Equation.3">
                  <p:embed/>
                </p:oleObj>
              </mc:Choice>
              <mc:Fallback>
                <p:oleObj name="Equation" r:id="rId3" imgW="609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877888"/>
                        <a:ext cx="11493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59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48806"/>
              </p:ext>
            </p:extLst>
          </p:nvPr>
        </p:nvGraphicFramePr>
        <p:xfrm>
          <a:off x="466718" y="1501583"/>
          <a:ext cx="4522441" cy="4464436"/>
        </p:xfrm>
        <a:graphic>
          <a:graphicData uri="http://schemas.openxmlformats.org/drawingml/2006/table">
            <a:tbl>
              <a:tblPr/>
              <a:tblGrid>
                <a:gridCol w="1066230"/>
                <a:gridCol w="1066230"/>
                <a:gridCol w="2389981"/>
              </a:tblGrid>
              <a:tr h="59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98061" marR="98061" marT="49031" marB="4903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98061" marR="98061" marT="49031" marB="49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98061" marR="98061" marT="49031" marB="49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43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6517" marR="96517" marT="50189" marB="5018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4352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6517" marR="96517" marT="50189" marB="5018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435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1</a:t>
                      </a: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4352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6517" marR="96517" marT="50189" marB="5018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435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1</a:t>
                      </a: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435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2</a:t>
                      </a: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517" marR="96517" marT="50189" marB="5018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69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57224"/>
              </p:ext>
            </p:extLst>
          </p:nvPr>
        </p:nvGraphicFramePr>
        <p:xfrm>
          <a:off x="3325630" y="1552634"/>
          <a:ext cx="1232577" cy="48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5" imgW="609480" imgH="241200" progId="Equation.3">
                  <p:embed/>
                </p:oleObj>
              </mc:Choice>
              <mc:Fallback>
                <p:oleObj name="Equation" r:id="rId5" imgW="609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630" y="1552634"/>
                        <a:ext cx="1232577" cy="488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4115"/>
              </p:ext>
            </p:extLst>
          </p:nvPr>
        </p:nvGraphicFramePr>
        <p:xfrm>
          <a:off x="764890" y="1558109"/>
          <a:ext cx="226426" cy="45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6" imgW="88560" imgH="177480" progId="Equation.3">
                  <p:embed/>
                </p:oleObj>
              </mc:Choice>
              <mc:Fallback>
                <p:oleObj name="Equation" r:id="rId6" imgW="88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90" y="1558109"/>
                        <a:ext cx="226426" cy="454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71967"/>
              </p:ext>
            </p:extLst>
          </p:nvPr>
        </p:nvGraphicFramePr>
        <p:xfrm>
          <a:off x="1910875" y="1535983"/>
          <a:ext cx="468176" cy="5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8" imgW="190440" imgH="228600" progId="Equation.3">
                  <p:embed/>
                </p:oleObj>
              </mc:Choice>
              <mc:Fallback>
                <p:oleObj name="Equation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875" y="1535983"/>
                        <a:ext cx="468176" cy="56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70502"/>
              </p:ext>
            </p:extLst>
          </p:nvPr>
        </p:nvGraphicFramePr>
        <p:xfrm>
          <a:off x="3425302" y="2161984"/>
          <a:ext cx="617990" cy="56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0" imgW="520560" imgH="469800" progId="Equation.3">
                  <p:embed/>
                </p:oleObj>
              </mc:Choice>
              <mc:Fallback>
                <p:oleObj name="Equation" r:id="rId10" imgW="520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302" y="2161984"/>
                        <a:ext cx="617990" cy="560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210606"/>
              </p:ext>
            </p:extLst>
          </p:nvPr>
        </p:nvGraphicFramePr>
        <p:xfrm>
          <a:off x="3237639" y="2779670"/>
          <a:ext cx="1024878" cy="56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12" imgW="863280" imgH="469800" progId="Equation.3">
                  <p:embed/>
                </p:oleObj>
              </mc:Choice>
              <mc:Fallback>
                <p:oleObj name="Equation" r:id="rId12" imgW="863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639" y="2779670"/>
                        <a:ext cx="1024878" cy="560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19456"/>
              </p:ext>
            </p:extLst>
          </p:nvPr>
        </p:nvGraphicFramePr>
        <p:xfrm>
          <a:off x="3084681" y="3422754"/>
          <a:ext cx="1385798" cy="56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14" imgW="1168200" imgH="469800" progId="Equation.3">
                  <p:embed/>
                </p:oleObj>
              </mc:Choice>
              <mc:Fallback>
                <p:oleObj name="Equation" r:id="rId14" imgW="1168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681" y="3422754"/>
                        <a:ext cx="1385798" cy="560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1050"/>
              </p:ext>
            </p:extLst>
          </p:nvPr>
        </p:nvGraphicFramePr>
        <p:xfrm>
          <a:off x="2997030" y="4055208"/>
          <a:ext cx="1687133" cy="56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16" imgW="1422360" imgH="469800" progId="Equation.3">
                  <p:embed/>
                </p:oleObj>
              </mc:Choice>
              <mc:Fallback>
                <p:oleObj name="Equation" r:id="rId16" imgW="1422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030" y="4055208"/>
                        <a:ext cx="1687133" cy="560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83557"/>
              </p:ext>
            </p:extLst>
          </p:nvPr>
        </p:nvGraphicFramePr>
        <p:xfrm>
          <a:off x="2929026" y="4737795"/>
          <a:ext cx="1777362" cy="56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18" imgW="1498320" imgH="469800" progId="Equation.3">
                  <p:embed/>
                </p:oleObj>
              </mc:Choice>
              <mc:Fallback>
                <p:oleObj name="Equation" r:id="rId18" imgW="1498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026" y="4737795"/>
                        <a:ext cx="1777362" cy="560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21150"/>
              </p:ext>
            </p:extLst>
          </p:nvPr>
        </p:nvGraphicFramePr>
        <p:xfrm>
          <a:off x="3148363" y="5339458"/>
          <a:ext cx="1491350" cy="56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20" imgW="1257120" imgH="469800" progId="Equation.3">
                  <p:embed/>
                </p:oleObj>
              </mc:Choice>
              <mc:Fallback>
                <p:oleObj name="Equation" r:id="rId20" imgW="1257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363" y="5339458"/>
                        <a:ext cx="1491350" cy="560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42" name="Picture 80" descr="sphericalW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32231" y="1500187"/>
            <a:ext cx="314642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8" name="Object 81"/>
          <p:cNvGraphicFramePr>
            <a:graphicFrameLocks noChangeAspect="1"/>
          </p:cNvGraphicFramePr>
          <p:nvPr/>
        </p:nvGraphicFramePr>
        <p:xfrm>
          <a:off x="5646738" y="6292850"/>
          <a:ext cx="32797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23" imgW="2247840" imgH="228600" progId="Equation.3">
                  <p:embed/>
                </p:oleObj>
              </mc:Choice>
              <mc:Fallback>
                <p:oleObj name="Equation" r:id="rId23" imgW="224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6292850"/>
                        <a:ext cx="32797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1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Radial function R(r)</a:t>
            </a:r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Azimuth function Y(</a:t>
            </a:r>
            <a:r>
              <a:rPr lang="en-US" sz="1800" smtClean="0">
                <a:sym typeface="Symbol"/>
              </a:rPr>
              <a:t>,</a:t>
            </a:r>
            <a:r>
              <a:rPr lang="en-US" smtClean="0">
                <a:sym typeface="Symbol"/>
              </a:rPr>
              <a:t>)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BE0-7339-470D-A901-C42110074D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89" y="1378900"/>
            <a:ext cx="29003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223" y="1359909"/>
            <a:ext cx="29051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6325" y="3179619"/>
            <a:ext cx="3232872" cy="323287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304800" dist="228600" dir="2700000" algn="tl" rotWithShape="0">
              <a:prstClr val="black">
                <a:alpha val="59000"/>
              </a:prst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4156364" y="2303813"/>
            <a:ext cx="629392" cy="7718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Group 25"/>
          <p:cNvGrpSpPr/>
          <p:nvPr/>
        </p:nvGrpSpPr>
        <p:grpSpPr>
          <a:xfrm>
            <a:off x="1472541" y="2256312"/>
            <a:ext cx="783773" cy="1508166"/>
            <a:chOff x="1472541" y="2256312"/>
            <a:chExt cx="783773" cy="1508166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1573483" y="3081647"/>
              <a:ext cx="843147" cy="52251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1472541" y="2256312"/>
              <a:ext cx="769921" cy="60366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76405" y="1769424"/>
            <a:ext cx="1054928" cy="1076698"/>
            <a:chOff x="5676405" y="1769424"/>
            <a:chExt cx="1054928" cy="1076698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215744" y="2285012"/>
              <a:ext cx="103117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5676405" y="2838203"/>
              <a:ext cx="1005450" cy="7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8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84680"/>
              </p:ext>
            </p:extLst>
          </p:nvPr>
        </p:nvGraphicFramePr>
        <p:xfrm>
          <a:off x="2384425" y="212769"/>
          <a:ext cx="4494941" cy="67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1434960" imgH="215640" progId="Equation.3">
                  <p:embed/>
                </p:oleObj>
              </mc:Choice>
              <mc:Fallback>
                <p:oleObj name="Equation" r:id="rId6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12769"/>
                        <a:ext cx="4494941" cy="6768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8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Born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If the wave function of a particle has the value </a:t>
            </a:r>
            <a:r>
              <a:rPr lang="en-US" sz="2400" dirty="0" smtClean="0">
                <a:sym typeface="Symbol" pitchFamily="18" charset="2"/>
              </a:rPr>
              <a:t></a:t>
            </a:r>
            <a:r>
              <a:rPr lang="en-US" sz="4400" dirty="0" smtClean="0">
                <a:sym typeface="Symbol" pitchFamily="18" charset="2"/>
              </a:rPr>
              <a:t> at some point x, then the probability of finding the particle between x and </a:t>
            </a:r>
            <a:r>
              <a:rPr lang="en-US" sz="4400" dirty="0" err="1" smtClean="0">
                <a:sym typeface="Symbol" pitchFamily="18" charset="2"/>
              </a:rPr>
              <a:t>x+dx</a:t>
            </a:r>
            <a:r>
              <a:rPr lang="en-US" sz="4400" dirty="0" smtClean="0">
                <a:sym typeface="Symbol" pitchFamily="18" charset="2"/>
              </a:rPr>
              <a:t> is proportional to             or </a:t>
            </a:r>
            <a:endParaRPr lang="en-US" sz="4400" dirty="0">
              <a:sym typeface="Symbol" pitchFamily="18" charset="2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51689"/>
              </p:ext>
            </p:extLst>
          </p:nvPr>
        </p:nvGraphicFramePr>
        <p:xfrm>
          <a:off x="3841147" y="2757289"/>
          <a:ext cx="9350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520560" imgH="203040" progId="Equation.3">
                  <p:embed/>
                </p:oleObj>
              </mc:Choice>
              <mc:Fallback>
                <p:oleObj name="Equation" r:id="rId3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147" y="2757289"/>
                        <a:ext cx="935037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54318"/>
              </p:ext>
            </p:extLst>
          </p:nvPr>
        </p:nvGraphicFramePr>
        <p:xfrm>
          <a:off x="5728192" y="2672864"/>
          <a:ext cx="7524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419040" imgH="279360" progId="Equation.3">
                  <p:embed/>
                </p:oleObj>
              </mc:Choice>
              <mc:Fallback>
                <p:oleObj name="Equation" r:id="rId5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192" y="2672864"/>
                        <a:ext cx="752475" cy="50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853" y="3721508"/>
            <a:ext cx="227806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6865" y="3713570"/>
            <a:ext cx="22812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053" y="3719920"/>
            <a:ext cx="2270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087653" y="5324883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sym typeface="Symbol" pitchFamily="18" charset="2"/>
              </a:rPr>
              <a:t>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159884" y="3948619"/>
            <a:ext cx="4683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sym typeface="Symbol" pitchFamily="18" charset="2"/>
              </a:rPr>
              <a:t>||</a:t>
            </a:r>
            <a:r>
              <a:rPr lang="en-US" sz="1400" baseline="30000">
                <a:solidFill>
                  <a:schemeClr val="tx1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3935503" y="5180420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sym typeface="Symbol" pitchFamily="18" charset="2"/>
              </a:rPr>
              <a:t>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814853" y="4166008"/>
            <a:ext cx="4683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sym typeface="Symbol" pitchFamily="18" charset="2"/>
              </a:rPr>
              <a:t>||</a:t>
            </a:r>
            <a:r>
              <a:rPr lang="en-US" sz="1400" baseline="30000">
                <a:solidFill>
                  <a:schemeClr val="tx1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6875553" y="5302658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sym typeface="Symbol" pitchFamily="18" charset="2"/>
              </a:rPr>
              <a:t>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6896190" y="4102508"/>
            <a:ext cx="4683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sym typeface="Symbol" pitchFamily="18" charset="2"/>
              </a:rPr>
              <a:t>||</a:t>
            </a:r>
            <a:r>
              <a:rPr lang="en-US" sz="1400" baseline="30000">
                <a:solidFill>
                  <a:schemeClr val="tx1"/>
                </a:solidFill>
                <a:sym typeface="Symbol" pitchFamily="18" charset="2"/>
              </a:rPr>
              <a:t>2</a:t>
            </a:r>
          </a:p>
        </p:txBody>
      </p:sp>
      <p:pic>
        <p:nvPicPr>
          <p:cNvPr id="80926" name="Picture 30" descr="Max_Born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153" y="219869"/>
            <a:ext cx="520700" cy="71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7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of electron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ความน่าจะเป็นที่จะพบอิเล็กตรอนในออร์บิทัล </a:t>
            </a:r>
            <a:r>
              <a:rPr lang="en-US" dirty="0" smtClean="0"/>
              <a:t>3s </a:t>
            </a:r>
            <a:r>
              <a:rPr lang="th-TH" dirty="0" smtClean="0"/>
              <a:t>และ </a:t>
            </a:r>
            <a:r>
              <a:rPr lang="en-US" dirty="0" smtClean="0"/>
              <a:t>3p </a:t>
            </a:r>
            <a:r>
              <a:rPr lang="th-TH" dirty="0" smtClean="0"/>
              <a:t>ที่ระยะห่างต่าง ๆ จากนิวเคลียส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51173-F342-42E2-91F6-0FDEF770F526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2424572"/>
            <a:ext cx="35528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Nuclear Charge (Z*)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กฎของ </a:t>
            </a:r>
            <a:r>
              <a:rPr lang="en-US" dirty="0" err="1" smtClean="0"/>
              <a:t>Clementi</a:t>
            </a:r>
            <a:r>
              <a:rPr lang="en-US" dirty="0" smtClean="0"/>
              <a:t> &amp; </a:t>
            </a:r>
            <a:r>
              <a:rPr lang="en-US" dirty="0" err="1" smtClean="0"/>
              <a:t>Raimodi</a:t>
            </a:r>
            <a:endParaRPr lang="en-US" dirty="0" smtClean="0"/>
          </a:p>
          <a:p>
            <a:pPr lvl="1"/>
            <a:r>
              <a:rPr lang="en-US" dirty="0" smtClean="0"/>
              <a:t>S </a:t>
            </a:r>
            <a:r>
              <a:rPr lang="th-TH" dirty="0" smtClean="0"/>
              <a:t>คำนวณจากสมการคลื่น</a:t>
            </a:r>
          </a:p>
          <a:p>
            <a:pPr lvl="2"/>
            <a:r>
              <a:rPr lang="en-US" sz="3200" dirty="0" smtClean="0"/>
              <a:t>S</a:t>
            </a:r>
            <a:r>
              <a:rPr lang="en-US" sz="3200" baseline="-25000" dirty="0" smtClean="0"/>
              <a:t>1s</a:t>
            </a:r>
            <a:r>
              <a:rPr lang="en-US" sz="3200" dirty="0" smtClean="0"/>
              <a:t> = 0.3(N</a:t>
            </a:r>
            <a:r>
              <a:rPr lang="en-US" sz="3200" baseline="-25000" dirty="0"/>
              <a:t>1s</a:t>
            </a:r>
            <a:r>
              <a:rPr lang="en-US" sz="3200" dirty="0" smtClean="0"/>
              <a:t>-1) + 0.0072(N</a:t>
            </a:r>
            <a:r>
              <a:rPr lang="en-US" sz="3200" baseline="-25000" dirty="0"/>
              <a:t>2s</a:t>
            </a:r>
            <a:r>
              <a:rPr lang="en-US" sz="3200" dirty="0" smtClean="0"/>
              <a:t>+N</a:t>
            </a:r>
            <a:r>
              <a:rPr lang="en-US" sz="3200" baseline="-25000" dirty="0"/>
              <a:t>2p</a:t>
            </a:r>
            <a:r>
              <a:rPr lang="en-US" sz="3200" dirty="0" smtClean="0"/>
              <a:t>) + 0.0158 (N</a:t>
            </a:r>
            <a:r>
              <a:rPr lang="en-US" sz="3200" baseline="-25000" dirty="0"/>
              <a:t>3s,p,d</a:t>
            </a:r>
            <a:r>
              <a:rPr lang="en-US" sz="3200" dirty="0" smtClean="0"/>
              <a:t>+N</a:t>
            </a:r>
            <a:r>
              <a:rPr lang="en-US" sz="3200" baseline="-25000" dirty="0"/>
              <a:t>4s,p</a:t>
            </a:r>
            <a:r>
              <a:rPr lang="en-US" sz="3200" dirty="0" smtClean="0"/>
              <a:t>)</a:t>
            </a:r>
          </a:p>
          <a:p>
            <a:pPr marL="914400" lvl="2" indent="0">
              <a:buNone/>
            </a:pP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                            </a:t>
            </a:r>
            <a:r>
              <a:rPr lang="en-US" sz="1600" dirty="0" smtClean="0"/>
              <a:t>  </a:t>
            </a:r>
          </a:p>
          <a:p>
            <a:pPr lvl="2"/>
            <a:r>
              <a:rPr lang="en-US" sz="3600" dirty="0" smtClean="0"/>
              <a:t>S</a:t>
            </a:r>
            <a:r>
              <a:rPr lang="en-US" sz="3600" baseline="-25000" dirty="0" smtClean="0"/>
              <a:t>3d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13.5894 + 0.2693 </a:t>
            </a:r>
            <a:r>
              <a:rPr lang="en-US" sz="3600" dirty="0"/>
              <a:t>(</a:t>
            </a:r>
            <a:r>
              <a:rPr lang="en-US" sz="3600" dirty="0" smtClean="0"/>
              <a:t>N</a:t>
            </a:r>
            <a:r>
              <a:rPr lang="en-US" sz="3600" baseline="-25000" dirty="0" smtClean="0"/>
              <a:t>3d</a:t>
            </a:r>
            <a:r>
              <a:rPr lang="en-US" sz="3600" dirty="0" smtClean="0"/>
              <a:t>-1) -0.1065N</a:t>
            </a:r>
            <a:r>
              <a:rPr lang="en-US" sz="3600" baseline="-25000" dirty="0" smtClean="0"/>
              <a:t>4p</a:t>
            </a:r>
            <a:r>
              <a:rPr lang="en-US" sz="3600" dirty="0" smtClean="0"/>
              <a:t>  </a:t>
            </a:r>
            <a:endParaRPr lang="en-US" sz="3600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501474"/>
            <a:ext cx="69056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249251" y="1550408"/>
            <a:ext cx="5782614" cy="2863576"/>
          </a:xfrm>
          <a:prstGeom prst="roundRect">
            <a:avLst>
              <a:gd name="adj" fmla="val 71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Many-Electron Wave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Many-Electron Hamiltonian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Many-Electron Wave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15</a:t>
            </a:fld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1589765" y="1635350"/>
            <a:ext cx="5101586" cy="2693691"/>
            <a:chOff x="1492397" y="1563286"/>
            <a:chExt cx="5398941" cy="28506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397" y="1563286"/>
              <a:ext cx="5398941" cy="18027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353" y="3291887"/>
              <a:ext cx="5077028" cy="11220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304" y="5216309"/>
            <a:ext cx="4115613" cy="7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298619" y="4344206"/>
            <a:ext cx="6557494" cy="2037544"/>
          </a:xfrm>
          <a:prstGeom prst="roundRect">
            <a:avLst>
              <a:gd name="adj" fmla="val 13685"/>
            </a:avLst>
          </a:prstGeom>
          <a:solidFill>
            <a:srgbClr val="F3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648496" y="1635617"/>
            <a:ext cx="5756856" cy="2592516"/>
          </a:xfrm>
          <a:prstGeom prst="roundRect">
            <a:avLst>
              <a:gd name="adj" fmla="val 673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Wave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21" y="1003736"/>
            <a:ext cx="8686800" cy="5165725"/>
          </a:xfrm>
        </p:spPr>
        <p:txBody>
          <a:bodyPr/>
          <a:lstStyle/>
          <a:p>
            <a:r>
              <a:rPr lang="en-US" dirty="0" smtClean="0"/>
              <a:t>Linear Combination of Atomic Orbitals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1864955"/>
            <a:ext cx="3905250" cy="124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087" y="4535235"/>
            <a:ext cx="6010275" cy="1744479"/>
          </a:xfrm>
          <a:prstGeom prst="rect">
            <a:avLst/>
          </a:prstGeom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019668"/>
              </p:ext>
            </p:extLst>
          </p:nvPr>
        </p:nvGraphicFramePr>
        <p:xfrm>
          <a:off x="2105704" y="3228803"/>
          <a:ext cx="4785634" cy="84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5" imgW="2666880" imgH="469800" progId="Equation.3">
                  <p:embed/>
                </p:oleObj>
              </mc:Choice>
              <mc:Fallback>
                <p:oleObj name="Equation" r:id="rId5" imgW="2666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704" y="3228803"/>
                        <a:ext cx="4785634" cy="8457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33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0825" y="1017432"/>
            <a:ext cx="8763000" cy="5705340"/>
          </a:xfrm>
          <a:prstGeom prst="roundRect">
            <a:avLst>
              <a:gd name="adj" fmla="val 318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E6EE-46E3-41EC-8C86-847A51A8C3C7}" type="slidenum">
              <a:rPr lang="en-US"/>
              <a:pPr/>
              <a:t>17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Butadiene : </a:t>
            </a:r>
            <a:r>
              <a:rPr lang="en-US" dirty="0" err="1" smtClean="0">
                <a:solidFill>
                  <a:schemeClr val="bg1"/>
                </a:solidFill>
              </a:rPr>
              <a:t>Hückel</a:t>
            </a:r>
            <a:r>
              <a:rPr lang="en-US" dirty="0" smtClean="0">
                <a:solidFill>
                  <a:schemeClr val="bg1"/>
                </a:solidFill>
              </a:rPr>
              <a:t> Approximation</a:t>
            </a:r>
            <a:endParaRPr lang="th-TH" sz="5400" dirty="0">
              <a:solidFill>
                <a:schemeClr val="bg1"/>
              </a:solidFill>
            </a:endParaRPr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484188" y="1204913"/>
          <a:ext cx="64262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4330700" imgH="914400" progId="Equation.3">
                  <p:embed/>
                </p:oleObj>
              </mc:Choice>
              <mc:Fallback>
                <p:oleObj name="Equation" r:id="rId3" imgW="4330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204913"/>
                        <a:ext cx="6426200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4502" name="Picture 6" descr="butadien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813" y="3508375"/>
            <a:ext cx="35639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3" name="Picture 7" descr="butadien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975" y="5530850"/>
            <a:ext cx="1917700" cy="963613"/>
          </a:xfrm>
          <a:prstGeom prst="rect">
            <a:avLst/>
          </a:prstGeom>
          <a:noFill/>
        </p:spPr>
      </p:pic>
      <p:pic>
        <p:nvPicPr>
          <p:cNvPr id="234504" name="Picture 8" descr="butadien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1975" y="4500563"/>
            <a:ext cx="19192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5" name="Picture 9" descr="butadiene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7213" y="3452813"/>
            <a:ext cx="19256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6" name="Picture 10" descr="butadiene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7213" y="2390775"/>
            <a:ext cx="1924050" cy="965200"/>
          </a:xfrm>
          <a:prstGeom prst="rect">
            <a:avLst/>
          </a:prstGeom>
          <a:noFill/>
        </p:spPr>
      </p:pic>
      <p:pic>
        <p:nvPicPr>
          <p:cNvPr id="234507" name="Picture 11" descr="butadien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9813" y="3505200"/>
            <a:ext cx="35687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4526" name="Group 30"/>
          <p:cNvGrpSpPr>
            <a:grpSpLocks/>
          </p:cNvGrpSpPr>
          <p:nvPr/>
        </p:nvGrpSpPr>
        <p:grpSpPr bwMode="auto">
          <a:xfrm>
            <a:off x="4608513" y="2722563"/>
            <a:ext cx="2047875" cy="3365500"/>
            <a:chOff x="2770" y="1862"/>
            <a:chExt cx="1290" cy="2120"/>
          </a:xfrm>
        </p:grpSpPr>
        <p:grpSp>
          <p:nvGrpSpPr>
            <p:cNvPr id="234518" name="Group 22"/>
            <p:cNvGrpSpPr>
              <a:grpSpLocks/>
            </p:cNvGrpSpPr>
            <p:nvPr/>
          </p:nvGrpSpPr>
          <p:grpSpPr bwMode="auto">
            <a:xfrm>
              <a:off x="3049" y="1862"/>
              <a:ext cx="1011" cy="2120"/>
              <a:chOff x="2695" y="1800"/>
              <a:chExt cx="1011" cy="2120"/>
            </a:xfrm>
          </p:grpSpPr>
          <p:grpSp>
            <p:nvGrpSpPr>
              <p:cNvPr id="234515" name="Group 19"/>
              <p:cNvGrpSpPr>
                <a:grpSpLocks/>
              </p:cNvGrpSpPr>
              <p:nvPr/>
            </p:nvGrpSpPr>
            <p:grpSpPr bwMode="auto">
              <a:xfrm>
                <a:off x="2963" y="1929"/>
                <a:ext cx="743" cy="1887"/>
                <a:chOff x="3013" y="2566"/>
                <a:chExt cx="532" cy="791"/>
              </a:xfrm>
            </p:grpSpPr>
            <p:sp>
              <p:nvSpPr>
                <p:cNvPr id="234508" name="Line 12"/>
                <p:cNvSpPr>
                  <a:spLocks noChangeShapeType="1"/>
                </p:cNvSpPr>
                <p:nvPr/>
              </p:nvSpPr>
              <p:spPr bwMode="auto">
                <a:xfrm>
                  <a:off x="3016" y="3357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4509" name="Line 13"/>
                <p:cNvSpPr>
                  <a:spLocks noChangeShapeType="1"/>
                </p:cNvSpPr>
                <p:nvPr/>
              </p:nvSpPr>
              <p:spPr bwMode="auto">
                <a:xfrm>
                  <a:off x="3014" y="3133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4510" name="Line 14"/>
                <p:cNvSpPr>
                  <a:spLocks noChangeShapeType="1"/>
                </p:cNvSpPr>
                <p:nvPr/>
              </p:nvSpPr>
              <p:spPr bwMode="auto">
                <a:xfrm>
                  <a:off x="3019" y="2792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4511" name="Line 15"/>
                <p:cNvSpPr>
                  <a:spLocks noChangeShapeType="1"/>
                </p:cNvSpPr>
                <p:nvPr/>
              </p:nvSpPr>
              <p:spPr bwMode="auto">
                <a:xfrm>
                  <a:off x="3013" y="2566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34513" name="Text Box 17"/>
              <p:cNvSpPr txBox="1">
                <a:spLocks noChangeArrowheads="1"/>
              </p:cNvSpPr>
              <p:nvPr/>
            </p:nvSpPr>
            <p:spPr bwMode="auto">
              <a:xfrm>
                <a:off x="2703" y="1800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4</a:t>
                </a:r>
                <a:r>
                  <a:rPr lang="en-US">
                    <a:sym typeface="Symbol" pitchFamily="18" charset="2"/>
                  </a:rPr>
                  <a:t></a:t>
                </a:r>
                <a:r>
                  <a:rPr lang="en-US" baseline="30000">
                    <a:sym typeface="Symbol" pitchFamily="18" charset="2"/>
                  </a:rPr>
                  <a:t>*</a:t>
                </a:r>
              </a:p>
            </p:txBody>
          </p:sp>
          <p:sp>
            <p:nvSpPr>
              <p:cNvPr id="234514" name="Text Box 18"/>
              <p:cNvSpPr txBox="1">
                <a:spLocks noChangeArrowheads="1"/>
              </p:cNvSpPr>
              <p:nvPr/>
            </p:nvSpPr>
            <p:spPr bwMode="auto">
              <a:xfrm>
                <a:off x="2704" y="2346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3</a:t>
                </a:r>
                <a:r>
                  <a:rPr lang="en-US">
                    <a:sym typeface="Symbol" pitchFamily="18" charset="2"/>
                  </a:rPr>
                  <a:t></a:t>
                </a:r>
                <a:r>
                  <a:rPr lang="en-US" baseline="30000">
                    <a:sym typeface="Symbol" pitchFamily="18" charset="2"/>
                  </a:rPr>
                  <a:t>*</a:t>
                </a:r>
              </a:p>
            </p:txBody>
          </p:sp>
          <p:sp>
            <p:nvSpPr>
              <p:cNvPr id="234516" name="Text Box 20"/>
              <p:cNvSpPr txBox="1">
                <a:spLocks noChangeArrowheads="1"/>
              </p:cNvSpPr>
              <p:nvPr/>
            </p:nvSpPr>
            <p:spPr bwMode="auto">
              <a:xfrm>
                <a:off x="2695" y="3148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2</a:t>
                </a:r>
                <a:r>
                  <a:rPr lang="en-US">
                    <a:sym typeface="Symbol" pitchFamily="18" charset="2"/>
                  </a:rPr>
                  <a:t></a:t>
                </a:r>
                <a:endParaRPr lang="en-US" baseline="30000">
                  <a:sym typeface="Symbol" pitchFamily="18" charset="2"/>
                </a:endParaRPr>
              </a:p>
            </p:txBody>
          </p:sp>
          <p:sp>
            <p:nvSpPr>
              <p:cNvPr id="234517" name="Text Box 21"/>
              <p:cNvSpPr txBox="1">
                <a:spLocks noChangeArrowheads="1"/>
              </p:cNvSpPr>
              <p:nvPr/>
            </p:nvSpPr>
            <p:spPr bwMode="auto">
              <a:xfrm>
                <a:off x="2703" y="3689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1</a:t>
                </a:r>
                <a:r>
                  <a:rPr lang="en-US">
                    <a:sym typeface="Symbol" pitchFamily="18" charset="2"/>
                  </a:rPr>
                  <a:t></a:t>
                </a:r>
                <a:endParaRPr lang="en-US" baseline="30000">
                  <a:sym typeface="Symbol" pitchFamily="18" charset="2"/>
                </a:endParaRPr>
              </a:p>
            </p:txBody>
          </p:sp>
        </p:grpSp>
        <p:cxnSp>
          <p:nvCxnSpPr>
            <p:cNvPr id="234520" name="AutoShape 24"/>
            <p:cNvCxnSpPr>
              <a:cxnSpLocks noChangeShapeType="1"/>
              <a:endCxn id="234513" idx="1"/>
            </p:cNvCxnSpPr>
            <p:nvPr/>
          </p:nvCxnSpPr>
          <p:spPr bwMode="auto">
            <a:xfrm flipV="1">
              <a:off x="2770" y="1978"/>
              <a:ext cx="287" cy="943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234521" name="AutoShape 25"/>
            <p:cNvCxnSpPr>
              <a:cxnSpLocks noChangeShapeType="1"/>
              <a:endCxn id="234514" idx="1"/>
            </p:cNvCxnSpPr>
            <p:nvPr/>
          </p:nvCxnSpPr>
          <p:spPr bwMode="auto">
            <a:xfrm flipV="1">
              <a:off x="2770" y="2524"/>
              <a:ext cx="288" cy="397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234522" name="AutoShape 26"/>
            <p:cNvCxnSpPr>
              <a:cxnSpLocks noChangeShapeType="1"/>
              <a:endCxn id="234516" idx="1"/>
            </p:cNvCxnSpPr>
            <p:nvPr/>
          </p:nvCxnSpPr>
          <p:spPr bwMode="auto">
            <a:xfrm>
              <a:off x="2770" y="2921"/>
              <a:ext cx="279" cy="405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234523" name="AutoShape 27"/>
            <p:cNvCxnSpPr>
              <a:cxnSpLocks noChangeShapeType="1"/>
              <a:endCxn id="234517" idx="1"/>
            </p:cNvCxnSpPr>
            <p:nvPr/>
          </p:nvCxnSpPr>
          <p:spPr bwMode="auto">
            <a:xfrm>
              <a:off x="2770" y="2921"/>
              <a:ext cx="287" cy="946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</p:grpSp>
      <p:grpSp>
        <p:nvGrpSpPr>
          <p:cNvPr id="234533" name="Group 37"/>
          <p:cNvGrpSpPr>
            <a:grpSpLocks/>
          </p:cNvGrpSpPr>
          <p:nvPr/>
        </p:nvGrpSpPr>
        <p:grpSpPr bwMode="auto">
          <a:xfrm>
            <a:off x="5956300" y="4864100"/>
            <a:ext cx="185738" cy="1301750"/>
            <a:chOff x="3752" y="3064"/>
            <a:chExt cx="117" cy="820"/>
          </a:xfrm>
        </p:grpSpPr>
        <p:sp>
          <p:nvSpPr>
            <p:cNvPr id="234529" name="Line 33"/>
            <p:cNvSpPr>
              <a:spLocks noChangeShapeType="1"/>
            </p:cNvSpPr>
            <p:nvPr/>
          </p:nvSpPr>
          <p:spPr bwMode="auto">
            <a:xfrm flipV="1">
              <a:off x="3761" y="3597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30" name="Line 34"/>
            <p:cNvSpPr>
              <a:spLocks noChangeShapeType="1"/>
            </p:cNvSpPr>
            <p:nvPr/>
          </p:nvSpPr>
          <p:spPr bwMode="auto">
            <a:xfrm flipH="1">
              <a:off x="3869" y="3606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31" name="Line 35"/>
            <p:cNvSpPr>
              <a:spLocks noChangeShapeType="1"/>
            </p:cNvSpPr>
            <p:nvPr/>
          </p:nvSpPr>
          <p:spPr bwMode="auto">
            <a:xfrm flipV="1">
              <a:off x="3752" y="3064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32" name="Line 36"/>
            <p:cNvSpPr>
              <a:spLocks noChangeShapeType="1"/>
            </p:cNvSpPr>
            <p:nvPr/>
          </p:nvSpPr>
          <p:spPr bwMode="auto">
            <a:xfrm flipH="1">
              <a:off x="3860" y="3073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4536" name="Group 40"/>
          <p:cNvGrpSpPr>
            <a:grpSpLocks/>
          </p:cNvGrpSpPr>
          <p:nvPr/>
        </p:nvGrpSpPr>
        <p:grpSpPr bwMode="auto">
          <a:xfrm>
            <a:off x="663575" y="3910013"/>
            <a:ext cx="5819775" cy="2573337"/>
            <a:chOff x="418" y="2463"/>
            <a:chExt cx="3666" cy="1621"/>
          </a:xfrm>
        </p:grpSpPr>
        <p:grpSp>
          <p:nvGrpSpPr>
            <p:cNvPr id="234535" name="Group 39"/>
            <p:cNvGrpSpPr>
              <a:grpSpLocks/>
            </p:cNvGrpSpPr>
            <p:nvPr/>
          </p:nvGrpSpPr>
          <p:grpSpPr bwMode="auto">
            <a:xfrm>
              <a:off x="418" y="3428"/>
              <a:ext cx="2633" cy="656"/>
              <a:chOff x="418" y="3428"/>
              <a:chExt cx="2633" cy="656"/>
            </a:xfrm>
          </p:grpSpPr>
          <p:graphicFrame>
            <p:nvGraphicFramePr>
              <p:cNvPr id="234527" name="Object 31"/>
              <p:cNvGraphicFramePr>
                <a:graphicFrameLocks noChangeAspect="1"/>
              </p:cNvGraphicFramePr>
              <p:nvPr/>
            </p:nvGraphicFramePr>
            <p:xfrm>
              <a:off x="1335" y="3809"/>
              <a:ext cx="1716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9" name="Equation" r:id="rId11" imgW="1586811" imgH="253890" progId="Equation.3">
                      <p:embed/>
                    </p:oleObj>
                  </mc:Choice>
                  <mc:Fallback>
                    <p:oleObj name="Equation" r:id="rId11" imgW="1586811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5" y="3809"/>
                            <a:ext cx="1716" cy="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A6F696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4528" name="Text Box 32"/>
              <p:cNvSpPr txBox="1">
                <a:spLocks noChangeArrowheads="1"/>
              </p:cNvSpPr>
              <p:nvPr/>
            </p:nvSpPr>
            <p:spPr bwMode="auto">
              <a:xfrm>
                <a:off x="418" y="3428"/>
                <a:ext cx="190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</a:rPr>
                  <a:t>Excitation energy:</a:t>
                </a:r>
              </a:p>
            </p:txBody>
          </p:sp>
        </p:grpSp>
        <p:sp>
          <p:nvSpPr>
            <p:cNvPr id="234534" name="Freeform 38"/>
            <p:cNvSpPr>
              <a:spLocks/>
            </p:cNvSpPr>
            <p:nvPr/>
          </p:nvSpPr>
          <p:spPr bwMode="auto">
            <a:xfrm>
              <a:off x="3900" y="2463"/>
              <a:ext cx="184" cy="655"/>
            </a:xfrm>
            <a:custGeom>
              <a:avLst/>
              <a:gdLst/>
              <a:ahLst/>
              <a:cxnLst>
                <a:cxn ang="0">
                  <a:pos x="0" y="655"/>
                </a:cxn>
                <a:cxn ang="0">
                  <a:pos x="178" y="344"/>
                </a:cxn>
                <a:cxn ang="0">
                  <a:pos x="39" y="0"/>
                </a:cxn>
              </a:cxnLst>
              <a:rect l="0" t="0" r="r" b="b"/>
              <a:pathLst>
                <a:path w="184" h="655">
                  <a:moveTo>
                    <a:pt x="0" y="655"/>
                  </a:moveTo>
                  <a:cubicBezTo>
                    <a:pt x="86" y="554"/>
                    <a:pt x="172" y="453"/>
                    <a:pt x="178" y="344"/>
                  </a:cubicBezTo>
                  <a:cubicBezTo>
                    <a:pt x="184" y="235"/>
                    <a:pt x="111" y="117"/>
                    <a:pt x="39" y="0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2688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แบบจำลองของบอร์ห</a:t>
            </a:r>
            <a:endParaRPr lang="en-US" dirty="0" smtClean="0"/>
          </a:p>
          <a:p>
            <a:pPr lvl="1"/>
            <a:r>
              <a:rPr lang="en-US" dirty="0" smtClean="0"/>
              <a:t>1-electron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  <p:grpSp>
        <p:nvGrpSpPr>
          <p:cNvPr id="13" name="Group 12"/>
          <p:cNvGrpSpPr/>
          <p:nvPr/>
        </p:nvGrpSpPr>
        <p:grpSpPr>
          <a:xfrm>
            <a:off x="2952750" y="2680918"/>
            <a:ext cx="3224581" cy="3224581"/>
            <a:chOff x="2971800" y="2090368"/>
            <a:chExt cx="3224581" cy="3224581"/>
          </a:xfrm>
        </p:grpSpPr>
        <p:grpSp>
          <p:nvGrpSpPr>
            <p:cNvPr id="10" name="Group 9"/>
            <p:cNvGrpSpPr/>
            <p:nvPr/>
          </p:nvGrpSpPr>
          <p:grpSpPr>
            <a:xfrm>
              <a:off x="2971800" y="2090368"/>
              <a:ext cx="3224581" cy="3224581"/>
              <a:chOff x="2971800" y="2090368"/>
              <a:chExt cx="3224581" cy="322458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4230970" y="3344449"/>
                <a:ext cx="726510" cy="72651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A0000"/>
                  </a:gs>
                  <a:gs pos="31000">
                    <a:srgbClr val="C00000"/>
                  </a:gs>
                  <a:gs pos="0">
                    <a:srgbClr val="FD272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746500" y="2859979"/>
                <a:ext cx="1695450" cy="169545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3326094" y="2444662"/>
                <a:ext cx="2527387" cy="252738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971800" y="2090368"/>
                <a:ext cx="3224581" cy="322458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3241589" y="3527337"/>
              <a:ext cx="226730" cy="226730"/>
            </a:xfrm>
            <a:prstGeom prst="ellipse">
              <a:avLst/>
            </a:prstGeom>
            <a:gradFill flip="none" rotWithShape="1">
              <a:gsLst>
                <a:gs pos="100000">
                  <a:srgbClr val="362104"/>
                </a:gs>
                <a:gs pos="31000">
                  <a:srgbClr val="FF9933"/>
                </a:gs>
                <a:gs pos="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31055" y="3492457"/>
              <a:ext cx="1080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+Z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4428" y="333837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-1</a:t>
              </a:r>
              <a:endParaRPr lang="en-US" sz="18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30" y="1366468"/>
            <a:ext cx="3641553" cy="11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9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แบบจำลองของบอร์ห</a:t>
            </a:r>
            <a:endParaRPr lang="en-US" dirty="0" smtClean="0"/>
          </a:p>
          <a:p>
            <a:pPr lvl="1"/>
            <a:r>
              <a:rPr lang="en-US" dirty="0" smtClean="0"/>
              <a:t>many-electron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  <p:grpSp>
        <p:nvGrpSpPr>
          <p:cNvPr id="13" name="Group 12"/>
          <p:cNvGrpSpPr/>
          <p:nvPr/>
        </p:nvGrpSpPr>
        <p:grpSpPr>
          <a:xfrm>
            <a:off x="2952750" y="3192544"/>
            <a:ext cx="3224581" cy="3224581"/>
            <a:chOff x="2971800" y="2090368"/>
            <a:chExt cx="3224581" cy="3224581"/>
          </a:xfrm>
        </p:grpSpPr>
        <p:grpSp>
          <p:nvGrpSpPr>
            <p:cNvPr id="10" name="Group 9"/>
            <p:cNvGrpSpPr/>
            <p:nvPr/>
          </p:nvGrpSpPr>
          <p:grpSpPr>
            <a:xfrm>
              <a:off x="2971800" y="2090368"/>
              <a:ext cx="3224581" cy="3224581"/>
              <a:chOff x="2971800" y="2090368"/>
              <a:chExt cx="3224581" cy="322458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4230970" y="3344449"/>
                <a:ext cx="726510" cy="72651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A0000"/>
                  </a:gs>
                  <a:gs pos="31000">
                    <a:srgbClr val="C00000"/>
                  </a:gs>
                  <a:gs pos="0">
                    <a:srgbClr val="FD272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746500" y="2859979"/>
                <a:ext cx="1695450" cy="169545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3326094" y="2444662"/>
                <a:ext cx="2527387" cy="252738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971800" y="2090368"/>
                <a:ext cx="3224581" cy="322458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3241589" y="3527337"/>
              <a:ext cx="226730" cy="226730"/>
            </a:xfrm>
            <a:prstGeom prst="ellipse">
              <a:avLst/>
            </a:prstGeom>
            <a:gradFill flip="none" rotWithShape="1">
              <a:gsLst>
                <a:gs pos="100000">
                  <a:srgbClr val="362104"/>
                </a:gs>
                <a:gs pos="31000">
                  <a:srgbClr val="FF9933"/>
                </a:gs>
                <a:gs pos="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31055" y="3492457"/>
              <a:ext cx="1080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+Z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4428" y="333837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-1</a:t>
              </a:r>
              <a:endParaRPr lang="en-US" sz="18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1401402"/>
            <a:ext cx="3641553" cy="112899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4098555" y="3941516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752364" y="5466135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662862" y="4327183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825065" y="3507663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871825" y="5785169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14197" y="3642696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69283" y="5805613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458468" y="5476860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357932" y="3495334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568242" y="5849835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9116" y="2107767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27" name="Oval 26"/>
          <p:cNvSpPr/>
          <p:nvPr/>
        </p:nvSpPr>
        <p:spPr bwMode="auto">
          <a:xfrm>
            <a:off x="5636509" y="5100203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57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การกำบังของอิเล็กตรอน</a:t>
            </a:r>
            <a:endParaRPr lang="en-US" dirty="0" smtClean="0"/>
          </a:p>
          <a:p>
            <a:pPr lvl="1"/>
            <a:r>
              <a:rPr lang="th-TH" dirty="0" smtClean="0"/>
              <a:t>อิเล็กตรอนด้านในจะบดบังโปรตอน</a:t>
            </a:r>
            <a:r>
              <a:rPr lang="th-TH" dirty="0"/>
              <a:t> </a:t>
            </a:r>
            <a:r>
              <a:rPr lang="th-TH" dirty="0" smtClean="0"/>
              <a:t>ทำให้โปรตอนมีแรงดึงดูดกับอิเล็กตรอนด้านนอกลดลง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2952750" y="2974835"/>
            <a:ext cx="3224581" cy="3224581"/>
            <a:chOff x="2971800" y="2090368"/>
            <a:chExt cx="3224581" cy="3224581"/>
          </a:xfrm>
        </p:grpSpPr>
        <p:grpSp>
          <p:nvGrpSpPr>
            <p:cNvPr id="6" name="Group 5"/>
            <p:cNvGrpSpPr/>
            <p:nvPr/>
          </p:nvGrpSpPr>
          <p:grpSpPr>
            <a:xfrm>
              <a:off x="2971800" y="2090368"/>
              <a:ext cx="3224581" cy="3224581"/>
              <a:chOff x="2971800" y="2090368"/>
              <a:chExt cx="3224581" cy="3224581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4230970" y="3344449"/>
                <a:ext cx="726510" cy="72651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A0000"/>
                  </a:gs>
                  <a:gs pos="31000">
                    <a:srgbClr val="C00000"/>
                  </a:gs>
                  <a:gs pos="0">
                    <a:srgbClr val="FD272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746500" y="2859979"/>
                <a:ext cx="1695450" cy="169545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326094" y="2444662"/>
                <a:ext cx="2527387" cy="2527387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2971800" y="2090368"/>
                <a:ext cx="3224581" cy="3224581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3241589" y="3527337"/>
              <a:ext cx="226730" cy="226730"/>
            </a:xfrm>
            <a:prstGeom prst="ellipse">
              <a:avLst/>
            </a:prstGeom>
            <a:gradFill flip="none" rotWithShape="1">
              <a:gsLst>
                <a:gs pos="100000">
                  <a:srgbClr val="362104"/>
                </a:gs>
                <a:gs pos="31000">
                  <a:srgbClr val="FF9933"/>
                </a:gs>
                <a:gs pos="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31055" y="3492457"/>
              <a:ext cx="1080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+Z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4428" y="333837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-1</a:t>
              </a:r>
              <a:endParaRPr lang="en-US" sz="1800" b="1" dirty="0"/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4098555" y="3723807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52364" y="5248426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62862" y="4109474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25065" y="3289954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871825" y="5567460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814197" y="3424987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069283" y="5587904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568242" y="5003184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002A13"/>
              </a:gs>
              <a:gs pos="31000">
                <a:srgbClr val="00B050"/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458468" y="5259151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357932" y="3277625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568242" y="5632126"/>
            <a:ext cx="226730" cy="226730"/>
          </a:xfrm>
          <a:prstGeom prst="ellipse">
            <a:avLst/>
          </a:prstGeom>
          <a:gradFill flip="none" rotWithShape="1">
            <a:gsLst>
              <a:gs pos="100000">
                <a:srgbClr val="362104"/>
              </a:gs>
              <a:gs pos="31000">
                <a:srgbClr val="FF9933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730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Nuclear Charge (Z*)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ประจุนิวเคลียสสุทธิ</a:t>
            </a:r>
            <a:r>
              <a:rPr lang="th-TH" dirty="0" smtClean="0">
                <a:solidFill>
                  <a:srgbClr val="FF0000"/>
                </a:solidFill>
              </a:rPr>
              <a:t>อย่างง่าย</a:t>
            </a:r>
          </a:p>
          <a:p>
            <a:pPr lvl="1"/>
            <a:r>
              <a:rPr lang="en-US" dirty="0" err="1"/>
              <a:t>Z</a:t>
            </a:r>
            <a:r>
              <a:rPr lang="en-US" baseline="-25000" dirty="0" err="1"/>
              <a:t>eff</a:t>
            </a:r>
            <a:r>
              <a:rPr lang="en-US" dirty="0"/>
              <a:t> = Z – inner electron</a:t>
            </a:r>
          </a:p>
          <a:p>
            <a:pPr lvl="1"/>
            <a:r>
              <a:rPr lang="th-TH" dirty="0" smtClean="0"/>
              <a:t>อิเล็กตรอนชั้นในจะบดบังอิเล็กตรอนชั้นนอก</a:t>
            </a:r>
          </a:p>
          <a:p>
            <a:pPr lvl="1"/>
            <a:r>
              <a:rPr lang="en-US" dirty="0" smtClean="0"/>
              <a:t>C 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/>
              <a:t>2</a:t>
            </a:r>
            <a:r>
              <a:rPr lang="en-US" dirty="0" smtClean="0"/>
              <a:t> 2p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(n=1)   6</a:t>
            </a:r>
          </a:p>
          <a:p>
            <a:pPr lvl="2"/>
            <a:r>
              <a:rPr lang="en-US" dirty="0" err="1" smtClean="0"/>
              <a:t>Z</a:t>
            </a:r>
            <a:r>
              <a:rPr lang="en-US" baseline="-25000" dirty="0" err="1"/>
              <a:t>eff</a:t>
            </a:r>
            <a:r>
              <a:rPr lang="en-US" dirty="0" smtClean="0"/>
              <a:t> (n=2)   6-2 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840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Nuclear Charge (Z*)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กฎของ </a:t>
            </a:r>
            <a:r>
              <a:rPr lang="en-US" dirty="0" smtClean="0"/>
              <a:t>Slater</a:t>
            </a:r>
          </a:p>
          <a:p>
            <a:pPr lvl="1"/>
            <a:r>
              <a:rPr lang="en-US" dirty="0" err="1"/>
              <a:t>Z</a:t>
            </a:r>
            <a:r>
              <a:rPr lang="en-US" baseline="-25000" dirty="0" err="1"/>
              <a:t>eff</a:t>
            </a:r>
            <a:r>
              <a:rPr lang="en-US" dirty="0"/>
              <a:t> = Z – </a:t>
            </a:r>
            <a:r>
              <a:rPr lang="en-US" dirty="0" smtClean="0"/>
              <a:t>S  </a:t>
            </a:r>
          </a:p>
          <a:p>
            <a:pPr lvl="2"/>
            <a:r>
              <a:rPr lang="en-US" dirty="0" smtClean="0"/>
              <a:t>S </a:t>
            </a:r>
            <a:r>
              <a:rPr lang="th-TH" dirty="0" smtClean="0"/>
              <a:t>คือ </a:t>
            </a:r>
            <a:r>
              <a:rPr lang="en-US" dirty="0" smtClean="0"/>
              <a:t>Shielding constant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93595"/>
              </p:ext>
            </p:extLst>
          </p:nvPr>
        </p:nvGraphicFramePr>
        <p:xfrm>
          <a:off x="2014538" y="3424583"/>
          <a:ext cx="4876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n-2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/ p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f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38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Wave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Hydrogenic</a:t>
            </a:r>
            <a:r>
              <a:rPr lang="en-US" dirty="0" smtClean="0"/>
              <a:t> atom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Hydrogenic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50640"/>
              </p:ext>
            </p:extLst>
          </p:nvPr>
        </p:nvGraphicFramePr>
        <p:xfrm>
          <a:off x="2204912" y="5113103"/>
          <a:ext cx="44180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1625400" imgH="241200" progId="Equation.3">
                  <p:embed/>
                </p:oleObj>
              </mc:Choice>
              <mc:Fallback>
                <p:oleObj name="Equation" r:id="rId3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912" y="5113103"/>
                        <a:ext cx="4418013" cy="655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71375" y="1705528"/>
            <a:ext cx="6845692" cy="2178710"/>
            <a:chOff x="1171375" y="1705528"/>
            <a:chExt cx="6845692" cy="217871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71375" y="1705528"/>
              <a:ext cx="6845692" cy="2178710"/>
            </a:xfrm>
            <a:prstGeom prst="roundRect">
              <a:avLst>
                <a:gd name="adj" fmla="val 11363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Cordia New" pitchFamily="34" charset="-34"/>
              </a:endParaRPr>
            </a:p>
          </p:txBody>
        </p:sp>
        <p:graphicFrame>
          <p:nvGraphicFramePr>
            <p:cNvPr id="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174394"/>
                </p:ext>
              </p:extLst>
            </p:nvPr>
          </p:nvGraphicFramePr>
          <p:xfrm>
            <a:off x="1705674" y="1879802"/>
            <a:ext cx="6060429" cy="1761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Equation" r:id="rId5" imgW="2539800" imgH="736560" progId="Equation.3">
                    <p:embed/>
                  </p:oleObj>
                </mc:Choice>
                <mc:Fallback>
                  <p:oleObj name="Equation" r:id="rId5" imgW="253980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674" y="1879802"/>
                          <a:ext cx="6060429" cy="176192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2075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68202-35CA-467B-8EBD-C5B64486E550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39350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75781"/>
              </p:ext>
            </p:extLst>
          </p:nvPr>
        </p:nvGraphicFramePr>
        <p:xfrm>
          <a:off x="877888" y="892175"/>
          <a:ext cx="7642225" cy="5592763"/>
        </p:xfrm>
        <a:graphic>
          <a:graphicData uri="http://schemas.openxmlformats.org/drawingml/2006/table">
            <a:tbl>
              <a:tblPr/>
              <a:tblGrid>
                <a:gridCol w="1284287"/>
                <a:gridCol w="1284288"/>
                <a:gridCol w="1284287"/>
                <a:gridCol w="378936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orbital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err="1" smtClean="0"/>
              <a:t>Hydrogenic</a:t>
            </a:r>
            <a:r>
              <a:rPr lang="en-US" sz="5400" dirty="0" smtClean="0"/>
              <a:t> Radial </a:t>
            </a:r>
            <a:r>
              <a:rPr lang="en-US" sz="5400" dirty="0" err="1" smtClean="0"/>
              <a:t>Wavefunctions</a:t>
            </a:r>
            <a:endParaRPr lang="en-US" sz="5400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019800" y="1519238"/>
          <a:ext cx="1473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876240" imgH="507960" progId="Equation.3">
                  <p:embed/>
                </p:oleObj>
              </mc:Choice>
              <mc:Fallback>
                <p:oleObj name="Equation" r:id="rId3" imgW="876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19238"/>
                        <a:ext cx="14732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380038" y="2343150"/>
          <a:ext cx="28400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1688760" imgH="507960" progId="Equation.3">
                  <p:embed/>
                </p:oleObj>
              </mc:Choice>
              <mc:Fallback>
                <p:oleObj name="Equation" r:id="rId5" imgW="1688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2343150"/>
                        <a:ext cx="284003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628291" y="3256444"/>
          <a:ext cx="2065282" cy="81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7" imgW="1701720" imgH="672840" progId="Equation.3">
                  <p:embed/>
                </p:oleObj>
              </mc:Choice>
              <mc:Fallback>
                <p:oleObj name="Equation" r:id="rId7" imgW="1701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291" y="3256444"/>
                        <a:ext cx="2065282" cy="817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5000625" y="4013200"/>
          <a:ext cx="34369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9" imgW="2044440" imgH="507960" progId="Equation.3">
                  <p:embed/>
                </p:oleObj>
              </mc:Choice>
              <mc:Fallback>
                <p:oleObj name="Equation" r:id="rId9" imgW="2044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013200"/>
                        <a:ext cx="343693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5176838" y="4811713"/>
          <a:ext cx="30956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11" imgW="1841400" imgH="507960" progId="Equation.3">
                  <p:embed/>
                </p:oleObj>
              </mc:Choice>
              <mc:Fallback>
                <p:oleObj name="Equation" r:id="rId11" imgW="1841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811713"/>
                        <a:ext cx="309562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5519738" y="5643563"/>
          <a:ext cx="23479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13" imgW="1396800" imgH="507960" progId="Equation.3">
                  <p:embed/>
                </p:oleObj>
              </mc:Choice>
              <mc:Fallback>
                <p:oleObj name="Equation" r:id="rId13" imgW="1396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5643563"/>
                        <a:ext cx="23479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1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Wave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6827-B526-42E0-95FD-61A9FCBCC3B6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22" y="1692275"/>
            <a:ext cx="6321362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561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Cord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Cordia New" pitchFamily="34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359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Airplanes in the Night Sky</vt:lpstr>
      <vt:lpstr>Angsana New</vt:lpstr>
      <vt:lpstr>Arial</vt:lpstr>
      <vt:lpstr>Cordia New</vt:lpstr>
      <vt:lpstr>Symbol</vt:lpstr>
      <vt:lpstr>Tahoma</vt:lpstr>
      <vt:lpstr>TH SarabunPSK</vt:lpstr>
      <vt:lpstr>Times New Roman</vt:lpstr>
      <vt:lpstr>Wingdings</vt:lpstr>
      <vt:lpstr>Worasait</vt:lpstr>
      <vt:lpstr>Default Design</vt:lpstr>
      <vt:lpstr>Equation</vt:lpstr>
      <vt:lpstr> แบบจำลอง อะตอมและโมเลกุล</vt:lpstr>
      <vt:lpstr>Bohr Model</vt:lpstr>
      <vt:lpstr>Bohr Model</vt:lpstr>
      <vt:lpstr>Shielding Effect</vt:lpstr>
      <vt:lpstr>Effective Nuclear Charge (Z*)</vt:lpstr>
      <vt:lpstr>Effective Nuclear Charge (Z*)</vt:lpstr>
      <vt:lpstr>Atomic Wave Functions</vt:lpstr>
      <vt:lpstr>Hydrogenic Radial Wavefunctions</vt:lpstr>
      <vt:lpstr>PowerPoint Presentation</vt:lpstr>
      <vt:lpstr>Azimuth Wave Functions</vt:lpstr>
      <vt:lpstr>PowerPoint Presentation</vt:lpstr>
      <vt:lpstr>The Born Interpretation</vt:lpstr>
      <vt:lpstr>Penetration of electron</vt:lpstr>
      <vt:lpstr>Effective Nuclear Charge (Z*)</vt:lpstr>
      <vt:lpstr>Many-Electron Wave Function</vt:lpstr>
      <vt:lpstr>Molecular Wave Function</vt:lpstr>
      <vt:lpstr>Butadiene : Hückel Approximation</vt:lpstr>
    </vt:vector>
  </TitlesOfParts>
  <Company>kps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บทนำ</dc:title>
  <dc:creator>ptt</dc:creator>
  <cp:lastModifiedBy>HP</cp:lastModifiedBy>
  <cp:revision>159</cp:revision>
  <dcterms:created xsi:type="dcterms:W3CDTF">2009-03-17T11:50:52Z</dcterms:created>
  <dcterms:modified xsi:type="dcterms:W3CDTF">2018-06-22T00:13:49Z</dcterms:modified>
</cp:coreProperties>
</file>