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2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BD0E-3459-4642-8E27-B819C80CC588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6058-325D-4D2F-9247-CAF96E8A9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BD0E-3459-4642-8E27-B819C80CC588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6058-325D-4D2F-9247-CAF96E8A9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BD0E-3459-4642-8E27-B819C80CC588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6058-325D-4D2F-9247-CAF96E8A9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BD0E-3459-4642-8E27-B819C80CC588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6058-325D-4D2F-9247-CAF96E8A9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BD0E-3459-4642-8E27-B819C80CC588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6058-325D-4D2F-9247-CAF96E8A9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BD0E-3459-4642-8E27-B819C80CC588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6058-325D-4D2F-9247-CAF96E8A9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BD0E-3459-4642-8E27-B819C80CC588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6058-325D-4D2F-9247-CAF96E8A9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BD0E-3459-4642-8E27-B819C80CC588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6058-325D-4D2F-9247-CAF96E8A9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BD0E-3459-4642-8E27-B819C80CC588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6058-325D-4D2F-9247-CAF96E8A9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BD0E-3459-4642-8E27-B819C80CC588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6058-325D-4D2F-9247-CAF96E8A9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BD0E-3459-4642-8E27-B819C80CC588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6058-325D-4D2F-9247-CAF96E8A9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DBD0E-3459-4642-8E27-B819C80CC588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E6058-325D-4D2F-9247-CAF96E8A93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470025"/>
          </a:xfrm>
        </p:spPr>
        <p:txBody>
          <a:bodyPr/>
          <a:lstStyle/>
          <a:p>
            <a:r>
              <a:rPr lang="th-TH" dirty="0" smtClean="0"/>
              <a:t>ความหมายของคีย์</a:t>
            </a:r>
            <a:r>
              <a:rPr lang="en-US" dirty="0" smtClean="0"/>
              <a:t>(keys)</a:t>
            </a:r>
            <a:r>
              <a:rPr lang="th-TH" dirty="0" smtClean="0"/>
              <a:t>ในฐานข้อมูล</a:t>
            </a:r>
            <a:endParaRPr lang="en-US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00034" y="1857364"/>
            <a:ext cx="8001056" cy="4429156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cs typeface="+mj-cs"/>
              </a:rPr>
              <a:t>	</a:t>
            </a:r>
            <a:r>
              <a:rPr lang="th-TH" sz="2800" dirty="0" smtClean="0">
                <a:solidFill>
                  <a:schemeClr val="tx1"/>
                </a:solidFill>
                <a:cs typeface="+mj-cs"/>
              </a:rPr>
              <a:t>คีย์ </a:t>
            </a:r>
            <a:r>
              <a:rPr lang="th-TH" sz="2800" dirty="0">
                <a:solidFill>
                  <a:schemeClr val="tx1"/>
                </a:solidFill>
                <a:cs typeface="+mj-cs"/>
              </a:rPr>
              <a:t>หมายถึง แอ</a:t>
            </a:r>
            <a:r>
              <a:rPr lang="th-TH" sz="2800" dirty="0" err="1">
                <a:solidFill>
                  <a:schemeClr val="tx1"/>
                </a:solidFill>
                <a:cs typeface="+mj-cs"/>
              </a:rPr>
              <a:t>ตทริบิวต์</a:t>
            </a:r>
            <a:r>
              <a:rPr lang="th-TH" sz="2800" dirty="0">
                <a:solidFill>
                  <a:schemeClr val="tx1"/>
                </a:solidFill>
                <a:cs typeface="+mj-cs"/>
              </a:rPr>
              <a:t> (</a:t>
            </a:r>
            <a:r>
              <a:rPr lang="en-US" sz="2800" dirty="0">
                <a:solidFill>
                  <a:schemeClr val="tx1"/>
                </a:solidFill>
                <a:cs typeface="+mj-cs"/>
              </a:rPr>
              <a:t>attribute : </a:t>
            </a:r>
            <a:r>
              <a:rPr lang="th-TH" sz="2800" dirty="0">
                <a:solidFill>
                  <a:schemeClr val="tx1"/>
                </a:solidFill>
                <a:cs typeface="+mj-cs"/>
              </a:rPr>
              <a:t>ข้อมูลมีลักษณะเฉพาะที่ใช้แบ่งหมวดหมู่ของข้อมูล หรือที่เราคุ้นเคยกันในคำว่า </a:t>
            </a:r>
            <a:r>
              <a:rPr lang="en-US" sz="2800" dirty="0">
                <a:solidFill>
                  <a:schemeClr val="tx1"/>
                </a:solidFill>
                <a:cs typeface="+mj-cs"/>
              </a:rPr>
              <a:t>field </a:t>
            </a:r>
            <a:r>
              <a:rPr lang="th-TH" sz="2800" dirty="0">
                <a:solidFill>
                  <a:schemeClr val="tx1"/>
                </a:solidFill>
                <a:cs typeface="+mj-cs"/>
              </a:rPr>
              <a:t>หรือ </a:t>
            </a:r>
            <a:r>
              <a:rPr lang="en-US" sz="2800" dirty="0">
                <a:solidFill>
                  <a:schemeClr val="tx1"/>
                </a:solidFill>
                <a:cs typeface="+mj-cs"/>
              </a:rPr>
              <a:t>column </a:t>
            </a:r>
            <a:r>
              <a:rPr lang="th-TH" sz="2800" dirty="0">
                <a:solidFill>
                  <a:schemeClr val="tx1"/>
                </a:solidFill>
                <a:cs typeface="+mj-cs"/>
              </a:rPr>
              <a:t>นั่นเอง) หรือกลุ่มของแอ</a:t>
            </a:r>
            <a:r>
              <a:rPr lang="th-TH" sz="2800" dirty="0" err="1">
                <a:solidFill>
                  <a:schemeClr val="tx1"/>
                </a:solidFill>
                <a:cs typeface="+mj-cs"/>
              </a:rPr>
              <a:t>ตทริบิวต์</a:t>
            </a:r>
            <a:r>
              <a:rPr lang="th-TH" sz="2800" dirty="0">
                <a:solidFill>
                  <a:schemeClr val="tx1"/>
                </a:solidFill>
                <a:cs typeface="+mj-cs"/>
              </a:rPr>
              <a:t> ที่สามารถใช้ในการบ่งบอกความแตกต่างของแต่ละ</a:t>
            </a:r>
            <a:r>
              <a:rPr lang="th-TH" sz="2800" dirty="0" err="1">
                <a:solidFill>
                  <a:schemeClr val="tx1"/>
                </a:solidFill>
                <a:cs typeface="+mj-cs"/>
              </a:rPr>
              <a:t>ทัปเพิล</a:t>
            </a:r>
            <a:r>
              <a:rPr lang="th-TH" sz="2800" dirty="0">
                <a:solidFill>
                  <a:schemeClr val="tx1"/>
                </a:solidFill>
                <a:cs typeface="+mj-cs"/>
              </a:rPr>
              <a:t> (</a:t>
            </a:r>
            <a:r>
              <a:rPr lang="en-US" sz="2800" dirty="0" err="1">
                <a:solidFill>
                  <a:schemeClr val="tx1"/>
                </a:solidFill>
                <a:cs typeface="+mj-cs"/>
              </a:rPr>
              <a:t>tupple</a:t>
            </a:r>
            <a:r>
              <a:rPr lang="en-US" sz="2800" dirty="0">
                <a:solidFill>
                  <a:schemeClr val="tx1"/>
                </a:solidFill>
                <a:cs typeface="+mj-cs"/>
              </a:rPr>
              <a:t>: </a:t>
            </a:r>
            <a:r>
              <a:rPr lang="th-TH" sz="2800" dirty="0">
                <a:solidFill>
                  <a:schemeClr val="tx1"/>
                </a:solidFill>
                <a:cs typeface="+mj-cs"/>
              </a:rPr>
              <a:t>กลุ่มของ</a:t>
            </a:r>
            <a:r>
              <a:rPr lang="en-US" sz="2800" dirty="0">
                <a:solidFill>
                  <a:schemeClr val="tx1"/>
                </a:solidFill>
                <a:cs typeface="+mj-cs"/>
              </a:rPr>
              <a:t> attribute </a:t>
            </a:r>
            <a:r>
              <a:rPr lang="th-TH" sz="2800" dirty="0">
                <a:solidFill>
                  <a:schemeClr val="tx1"/>
                </a:solidFill>
                <a:cs typeface="+mj-cs"/>
              </a:rPr>
              <a:t>ที่รวมกันเป็นหนึ่งแถว หรือที่เราคุ้นเคยกันในชื่อว่า </a:t>
            </a:r>
            <a:r>
              <a:rPr lang="en-US" sz="2800" dirty="0">
                <a:solidFill>
                  <a:schemeClr val="tx1"/>
                </a:solidFill>
                <a:cs typeface="+mj-cs"/>
              </a:rPr>
              <a:t>record </a:t>
            </a:r>
            <a:r>
              <a:rPr lang="th-TH" sz="2800" dirty="0">
                <a:solidFill>
                  <a:schemeClr val="tx1"/>
                </a:solidFill>
                <a:cs typeface="+mj-cs"/>
              </a:rPr>
              <a:t>หรือ </a:t>
            </a:r>
            <a:r>
              <a:rPr lang="en-US" sz="2800" dirty="0">
                <a:solidFill>
                  <a:schemeClr val="tx1"/>
                </a:solidFill>
                <a:cs typeface="+mj-cs"/>
              </a:rPr>
              <a:t>row)  </a:t>
            </a:r>
            <a:r>
              <a:rPr lang="th-TH" sz="2800" dirty="0">
                <a:solidFill>
                  <a:schemeClr val="tx1"/>
                </a:solidFill>
                <a:cs typeface="+mj-cs"/>
              </a:rPr>
              <a:t>ใน</a:t>
            </a:r>
            <a:r>
              <a:rPr lang="th-TH" sz="2800" dirty="0" err="1">
                <a:solidFill>
                  <a:schemeClr val="tx1"/>
                </a:solidFill>
                <a:cs typeface="+mj-cs"/>
              </a:rPr>
              <a:t>รีเล</a:t>
            </a:r>
            <a:r>
              <a:rPr lang="th-TH" sz="2800" dirty="0">
                <a:solidFill>
                  <a:schemeClr val="tx1"/>
                </a:solidFill>
                <a:cs typeface="+mj-cs"/>
              </a:rPr>
              <a:t>ชัน (</a:t>
            </a:r>
            <a:r>
              <a:rPr lang="en-US" sz="2800" dirty="0">
                <a:solidFill>
                  <a:schemeClr val="tx1"/>
                </a:solidFill>
                <a:cs typeface="+mj-cs"/>
              </a:rPr>
              <a:t>relation: </a:t>
            </a:r>
            <a:r>
              <a:rPr lang="th-TH" sz="2800" dirty="0">
                <a:solidFill>
                  <a:schemeClr val="tx1"/>
                </a:solidFill>
                <a:cs typeface="+mj-cs"/>
              </a:rPr>
              <a:t>กลุ่มของข้อมูลที่มีความสัมพันธ์กันหรือที่เราคุ้นเคยกันในชื่อว่า </a:t>
            </a:r>
            <a:r>
              <a:rPr lang="en-US" sz="2800" dirty="0">
                <a:solidFill>
                  <a:schemeClr val="tx1"/>
                </a:solidFill>
                <a:cs typeface="+mj-cs"/>
              </a:rPr>
              <a:t>table </a:t>
            </a:r>
            <a:r>
              <a:rPr lang="th-TH" sz="2800" dirty="0">
                <a:solidFill>
                  <a:schemeClr val="tx1"/>
                </a:solidFill>
                <a:cs typeface="+mj-cs"/>
              </a:rPr>
              <a:t>หรือ </a:t>
            </a:r>
            <a:r>
              <a:rPr lang="en-US" sz="2800" dirty="0">
                <a:solidFill>
                  <a:schemeClr val="tx1"/>
                </a:solidFill>
                <a:cs typeface="+mj-cs"/>
              </a:rPr>
              <a:t>file) </a:t>
            </a:r>
            <a:r>
              <a:rPr lang="th-TH" sz="2800" dirty="0">
                <a:solidFill>
                  <a:schemeClr val="tx1"/>
                </a:solidFill>
                <a:cs typeface="+mj-cs"/>
              </a:rPr>
              <a:t>ได้</a:t>
            </a:r>
            <a:r>
              <a:rPr lang="en-US" sz="2800" dirty="0">
                <a:solidFill>
                  <a:schemeClr val="tx1"/>
                </a:solidFill>
                <a:cs typeface="+mj-cs"/>
              </a:rPr>
              <a:t>  </a:t>
            </a:r>
            <a:r>
              <a:rPr lang="th-TH" sz="2800" dirty="0">
                <a:solidFill>
                  <a:schemeClr val="tx1"/>
                </a:solidFill>
                <a:cs typeface="+mj-cs"/>
              </a:rPr>
              <a:t>แอ</a:t>
            </a:r>
            <a:r>
              <a:rPr lang="th-TH" sz="2800" dirty="0" err="1">
                <a:solidFill>
                  <a:schemeClr val="tx1"/>
                </a:solidFill>
                <a:cs typeface="+mj-cs"/>
              </a:rPr>
              <a:t>ตทริบิวต์</a:t>
            </a:r>
            <a:r>
              <a:rPr lang="th-TH" sz="2800" dirty="0">
                <a:solidFill>
                  <a:schemeClr val="tx1"/>
                </a:solidFill>
                <a:cs typeface="+mj-cs"/>
              </a:rPr>
              <a:t>ที่เป็นส่วนหนึ่งของคีย์เรียกว่า</a:t>
            </a:r>
            <a:r>
              <a:rPr lang="en-US" sz="2800" dirty="0">
                <a:solidFill>
                  <a:schemeClr val="tx1"/>
                </a:solidFill>
                <a:cs typeface="+mj-cs"/>
              </a:rPr>
              <a:t>  </a:t>
            </a:r>
            <a:r>
              <a:rPr lang="th-TH" sz="2800" dirty="0">
                <a:solidFill>
                  <a:schemeClr val="tx1"/>
                </a:solidFill>
                <a:cs typeface="+mj-cs"/>
              </a:rPr>
              <a:t>คีย์แอ</a:t>
            </a:r>
            <a:r>
              <a:rPr lang="th-TH" sz="2800" dirty="0" err="1">
                <a:solidFill>
                  <a:schemeClr val="tx1"/>
                </a:solidFill>
                <a:cs typeface="+mj-cs"/>
              </a:rPr>
              <a:t>ตทริบิวต์</a:t>
            </a:r>
            <a:r>
              <a:rPr lang="th-TH" sz="2800" dirty="0">
                <a:solidFill>
                  <a:schemeClr val="tx1"/>
                </a:solidFill>
                <a:cs typeface="+mj-cs"/>
              </a:rPr>
              <a:t> (</a:t>
            </a:r>
            <a:r>
              <a:rPr lang="en-US" sz="2800" dirty="0">
                <a:solidFill>
                  <a:schemeClr val="tx1"/>
                </a:solidFill>
                <a:cs typeface="+mj-cs"/>
              </a:rPr>
              <a:t>Key Attribute) </a:t>
            </a:r>
            <a:r>
              <a:rPr lang="th-TH" sz="2800" dirty="0">
                <a:solidFill>
                  <a:schemeClr val="tx1"/>
                </a:solidFill>
                <a:cs typeface="+mj-cs"/>
              </a:rPr>
              <a:t>และคีย์แอ</a:t>
            </a:r>
            <a:r>
              <a:rPr lang="th-TH" sz="2800" dirty="0" err="1">
                <a:solidFill>
                  <a:schemeClr val="tx1"/>
                </a:solidFill>
                <a:cs typeface="+mj-cs"/>
              </a:rPr>
              <a:t>ตทริบิวต์</a:t>
            </a:r>
            <a:r>
              <a:rPr lang="th-TH" sz="2800" dirty="0">
                <a:solidFill>
                  <a:schemeClr val="tx1"/>
                </a:solidFill>
                <a:cs typeface="+mj-cs"/>
              </a:rPr>
              <a:t>ที่เกิดจากการนำเอาหลายแอ</a:t>
            </a:r>
            <a:r>
              <a:rPr lang="th-TH" sz="2800" dirty="0" err="1">
                <a:solidFill>
                  <a:schemeClr val="tx1"/>
                </a:solidFill>
                <a:cs typeface="+mj-cs"/>
              </a:rPr>
              <a:t>ตทริบิวต์</a:t>
            </a:r>
            <a:r>
              <a:rPr lang="th-TH" sz="2800" dirty="0">
                <a:solidFill>
                  <a:schemeClr val="tx1"/>
                </a:solidFill>
                <a:cs typeface="+mj-cs"/>
              </a:rPr>
              <a:t>มารวมกันเรียกว่าคอมโพ สิตคีย์ (</a:t>
            </a:r>
            <a:r>
              <a:rPr lang="en-US" sz="2800" dirty="0">
                <a:solidFill>
                  <a:schemeClr val="tx1"/>
                </a:solidFill>
                <a:cs typeface="+mj-cs"/>
              </a:rPr>
              <a:t>Composite Key)  </a:t>
            </a:r>
            <a:r>
              <a:rPr lang="th-TH" sz="2800" dirty="0">
                <a:solidFill>
                  <a:schemeClr val="tx1"/>
                </a:solidFill>
                <a:cs typeface="+mj-cs"/>
              </a:rPr>
              <a:t>คีย์ต่าง ๆ ที่ใช้ในฐานข้อมูลมีด้วยกันหลายชนิด</a:t>
            </a:r>
            <a:r>
              <a:rPr lang="en-US" sz="2800" dirty="0">
                <a:solidFill>
                  <a:schemeClr val="tx1"/>
                </a:solidFill>
                <a:cs typeface="+mj-cs"/>
              </a:rPr>
              <a:t>  </a:t>
            </a:r>
            <a:r>
              <a:rPr lang="th-TH" sz="2800" dirty="0">
                <a:solidFill>
                  <a:schemeClr val="tx1"/>
                </a:solidFill>
                <a:cs typeface="+mj-cs"/>
              </a:rPr>
              <a:t>ดังต่อไปนี้</a:t>
            </a:r>
            <a:endParaRPr lang="en-US" sz="2800" dirty="0">
              <a:solidFill>
                <a:schemeClr val="tx1"/>
              </a:solidFill>
              <a:cs typeface="+mj-cs"/>
            </a:endParaRPr>
          </a:p>
          <a:p>
            <a:pPr algn="l"/>
            <a:endParaRPr lang="en-US" sz="2800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ซูเปอร์คีย์ (</a:t>
            </a:r>
            <a:r>
              <a:rPr lang="en-US" b="1" dirty="0" err="1" smtClean="0"/>
              <a:t>Superkey</a:t>
            </a:r>
            <a:r>
              <a:rPr lang="en-US" b="1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dirty="0" smtClean="0">
                <a:cs typeface="+mj-cs"/>
              </a:rPr>
              <a:t>ซูเปอร์</a:t>
            </a:r>
            <a:r>
              <a:rPr lang="th-TH" dirty="0">
                <a:cs typeface="+mj-cs"/>
              </a:rPr>
              <a:t>คีย์</a:t>
            </a:r>
            <a:r>
              <a:rPr lang="en-US" dirty="0">
                <a:cs typeface="+mj-cs"/>
              </a:rPr>
              <a:t>   </a:t>
            </a:r>
            <a:r>
              <a:rPr lang="th-TH" dirty="0">
                <a:cs typeface="+mj-cs"/>
              </a:rPr>
              <a:t>คือแอ</a:t>
            </a:r>
            <a:r>
              <a:rPr lang="th-TH" dirty="0" err="1">
                <a:cs typeface="+mj-cs"/>
              </a:rPr>
              <a:t>ตทริบิวต์</a:t>
            </a:r>
            <a:r>
              <a:rPr lang="th-TH" dirty="0">
                <a:cs typeface="+mj-cs"/>
              </a:rPr>
              <a:t>หรือกลุ่มของแอ</a:t>
            </a:r>
            <a:r>
              <a:rPr lang="th-TH" dirty="0" err="1">
                <a:cs typeface="+mj-cs"/>
              </a:rPr>
              <a:t>ตทริบิวต์</a:t>
            </a:r>
            <a:r>
              <a:rPr lang="th-TH" dirty="0">
                <a:cs typeface="+mj-cs"/>
              </a:rPr>
              <a:t>ที่เป็นไปได้ทั้งหมดและสามารถ บ่งบอกความแตกต่างของแต่ละ</a:t>
            </a:r>
            <a:r>
              <a:rPr lang="th-TH" dirty="0" err="1">
                <a:cs typeface="+mj-cs"/>
              </a:rPr>
              <a:t>ทัปเพิล</a:t>
            </a:r>
            <a:r>
              <a:rPr lang="th-TH" dirty="0">
                <a:cs typeface="+mj-cs"/>
              </a:rPr>
              <a:t>ใน</a:t>
            </a:r>
            <a:r>
              <a:rPr lang="th-TH" dirty="0" err="1">
                <a:cs typeface="+mj-cs"/>
              </a:rPr>
              <a:t>รีเล</a:t>
            </a:r>
            <a:r>
              <a:rPr lang="th-TH" dirty="0">
                <a:cs typeface="+mj-cs"/>
              </a:rPr>
              <a:t>ชันได้</a:t>
            </a:r>
            <a:r>
              <a:rPr lang="en-US" dirty="0">
                <a:cs typeface="+mj-cs"/>
              </a:rPr>
              <a:t>  </a:t>
            </a:r>
            <a:r>
              <a:rPr lang="th-TH" dirty="0">
                <a:cs typeface="+mj-cs"/>
              </a:rPr>
              <a:t>ดังนั้นในหนึ่ง</a:t>
            </a:r>
            <a:r>
              <a:rPr lang="th-TH" dirty="0" err="1">
                <a:cs typeface="+mj-cs"/>
              </a:rPr>
              <a:t>รีเล</a:t>
            </a:r>
            <a:r>
              <a:rPr lang="th-TH" dirty="0">
                <a:cs typeface="+mj-cs"/>
              </a:rPr>
              <a:t>ชันสามารถมีซูเปอร์คีย์ได้หลายซูเปอร์คีย์ เช่น</a:t>
            </a:r>
            <a:endParaRPr lang="en-US" dirty="0">
              <a:cs typeface="+mj-cs"/>
            </a:endParaRPr>
          </a:p>
          <a:p>
            <a:r>
              <a:rPr lang="th-TH" dirty="0">
                <a:cs typeface="+mj-cs"/>
              </a:rPr>
              <a:t>นักศึกษา</a:t>
            </a:r>
            <a:r>
              <a:rPr lang="en-US" dirty="0">
                <a:cs typeface="+mj-cs"/>
              </a:rPr>
              <a:t>(</a:t>
            </a:r>
            <a:r>
              <a:rPr lang="th-TH" dirty="0">
                <a:cs typeface="+mj-cs"/>
              </a:rPr>
              <a:t>รหัสนักศึกษา</a:t>
            </a:r>
            <a:r>
              <a:rPr lang="en-US" dirty="0">
                <a:cs typeface="+mj-cs"/>
              </a:rPr>
              <a:t>,</a:t>
            </a:r>
            <a:r>
              <a:rPr lang="th-TH" dirty="0">
                <a:cs typeface="+mj-cs"/>
              </a:rPr>
              <a:t> ชื่อ </a:t>
            </a:r>
            <a:r>
              <a:rPr lang="en-US" dirty="0">
                <a:cs typeface="+mj-cs"/>
              </a:rPr>
              <a:t>,</a:t>
            </a:r>
            <a:r>
              <a:rPr lang="th-TH" dirty="0">
                <a:cs typeface="+mj-cs"/>
              </a:rPr>
              <a:t>ที่อยู่ </a:t>
            </a:r>
            <a:r>
              <a:rPr lang="en-US" dirty="0">
                <a:cs typeface="+mj-cs"/>
              </a:rPr>
              <a:t>,</a:t>
            </a:r>
            <a:r>
              <a:rPr lang="th-TH" dirty="0">
                <a:cs typeface="+mj-cs"/>
              </a:rPr>
              <a:t>วันเดือนปีเกิด</a:t>
            </a:r>
            <a:r>
              <a:rPr lang="en-US" dirty="0">
                <a:cs typeface="+mj-cs"/>
              </a:rPr>
              <a:t>,</a:t>
            </a:r>
            <a:r>
              <a:rPr lang="th-TH" dirty="0">
                <a:cs typeface="+mj-cs"/>
              </a:rPr>
              <a:t> เลขบัตรประชาชน</a:t>
            </a:r>
            <a:r>
              <a:rPr lang="en-US" dirty="0">
                <a:cs typeface="+mj-cs"/>
              </a:rPr>
              <a:t>)</a:t>
            </a:r>
          </a:p>
          <a:p>
            <a:r>
              <a:rPr lang="th-TH" dirty="0">
                <a:cs typeface="+mj-cs"/>
              </a:rPr>
              <a:t>มีซูเปอร์คีย์ได้หลายตัว เช่น</a:t>
            </a:r>
            <a:endParaRPr lang="en-US" dirty="0">
              <a:cs typeface="+mj-cs"/>
            </a:endParaRPr>
          </a:p>
          <a:p>
            <a:r>
              <a:rPr lang="th-TH" dirty="0">
                <a:cs typeface="+mj-cs"/>
              </a:rPr>
              <a:t>รหัสนักศึกษา</a:t>
            </a:r>
            <a:endParaRPr lang="en-US" dirty="0">
              <a:cs typeface="+mj-cs"/>
            </a:endParaRPr>
          </a:p>
          <a:p>
            <a:r>
              <a:rPr lang="th-TH" dirty="0">
                <a:cs typeface="+mj-cs"/>
              </a:rPr>
              <a:t>รหัสนักศึกษา</a:t>
            </a:r>
            <a:r>
              <a:rPr lang="en-US" dirty="0">
                <a:cs typeface="+mj-cs"/>
              </a:rPr>
              <a:t>,</a:t>
            </a:r>
            <a:r>
              <a:rPr lang="th-TH" dirty="0">
                <a:cs typeface="+mj-cs"/>
              </a:rPr>
              <a:t> ชื่อ</a:t>
            </a:r>
            <a:endParaRPr lang="en-US" dirty="0">
              <a:cs typeface="+mj-cs"/>
            </a:endParaRPr>
          </a:p>
          <a:p>
            <a:r>
              <a:rPr lang="th-TH" dirty="0">
                <a:cs typeface="+mj-cs"/>
              </a:rPr>
              <a:t>รหัสนักศึกษา</a:t>
            </a:r>
            <a:r>
              <a:rPr lang="en-US" dirty="0">
                <a:cs typeface="+mj-cs"/>
              </a:rPr>
              <a:t>,</a:t>
            </a:r>
            <a:r>
              <a:rPr lang="th-TH" dirty="0">
                <a:cs typeface="+mj-cs"/>
              </a:rPr>
              <a:t> ชื่อ </a:t>
            </a:r>
            <a:r>
              <a:rPr lang="en-US" dirty="0">
                <a:cs typeface="+mj-cs"/>
              </a:rPr>
              <a:t>,</a:t>
            </a:r>
            <a:r>
              <a:rPr lang="th-TH" dirty="0">
                <a:cs typeface="+mj-cs"/>
              </a:rPr>
              <a:t>ที่อยู่</a:t>
            </a:r>
            <a:endParaRPr lang="en-US" dirty="0">
              <a:cs typeface="+mj-cs"/>
            </a:endParaRPr>
          </a:p>
          <a:p>
            <a:r>
              <a:rPr lang="th-TH" dirty="0">
                <a:cs typeface="+mj-cs"/>
              </a:rPr>
              <a:t>เลขบัตรประชาชน</a:t>
            </a:r>
            <a:endParaRPr lang="en-US" dirty="0">
              <a:cs typeface="+mj-cs"/>
            </a:endParaRPr>
          </a:p>
          <a:p>
            <a:endParaRPr lang="en-US" dirty="0"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err="1" smtClean="0"/>
              <a:t>แคนดิเดต</a:t>
            </a:r>
            <a:r>
              <a:rPr lang="th-TH" b="1" dirty="0" smtClean="0"/>
              <a:t>คีย์ (</a:t>
            </a:r>
            <a:r>
              <a:rPr lang="en-US" b="1" dirty="0" smtClean="0"/>
              <a:t>Candidate Key)</a:t>
            </a:r>
            <a:endParaRPr lang="en-US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714908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dirty="0">
              <a:cs typeface="+mj-cs"/>
            </a:endParaRPr>
          </a:p>
          <a:p>
            <a:pPr>
              <a:buNone/>
            </a:pPr>
            <a:r>
              <a:rPr lang="th-TH" dirty="0" err="1">
                <a:cs typeface="+mj-cs"/>
              </a:rPr>
              <a:t>แคนดิเดต</a:t>
            </a:r>
            <a:r>
              <a:rPr lang="th-TH" dirty="0">
                <a:cs typeface="+mj-cs"/>
              </a:rPr>
              <a:t>คีย์</a:t>
            </a:r>
            <a:r>
              <a:rPr lang="en-US" dirty="0">
                <a:cs typeface="+mj-cs"/>
              </a:rPr>
              <a:t>  </a:t>
            </a:r>
            <a:r>
              <a:rPr lang="th-TH" dirty="0">
                <a:cs typeface="+mj-cs"/>
              </a:rPr>
              <a:t>คือ ซูเปอร์คีย์ที่มีขนาดเล็กที่สุด ที่ยังสามารถบ่งบอกความแตกต่างของแต่ละ</a:t>
            </a:r>
            <a:r>
              <a:rPr lang="th-TH" dirty="0" err="1">
                <a:cs typeface="+mj-cs"/>
              </a:rPr>
              <a:t>ทัปเพิล</a:t>
            </a:r>
            <a:r>
              <a:rPr lang="th-TH" dirty="0">
                <a:cs typeface="+mj-cs"/>
              </a:rPr>
              <a:t>ใน</a:t>
            </a:r>
            <a:r>
              <a:rPr lang="th-TH" dirty="0" err="1">
                <a:cs typeface="+mj-cs"/>
              </a:rPr>
              <a:t>รีเล</a:t>
            </a:r>
            <a:r>
              <a:rPr lang="th-TH" dirty="0">
                <a:cs typeface="+mj-cs"/>
              </a:rPr>
              <a:t>ชันได้</a:t>
            </a:r>
            <a:r>
              <a:rPr lang="en-US" dirty="0">
                <a:cs typeface="+mj-cs"/>
              </a:rPr>
              <a:t>  </a:t>
            </a:r>
            <a:r>
              <a:rPr lang="th-TH" dirty="0">
                <a:cs typeface="+mj-cs"/>
              </a:rPr>
              <a:t>หรือกล่าวอีกอย่างหนึ่งก็คือซูเปอร์คีย์ที่ไม่มีสับเซตของตนเองเป็นซูเปอร์ คีย์นั่นเอง</a:t>
            </a:r>
            <a:r>
              <a:rPr lang="en-US" dirty="0">
                <a:cs typeface="+mj-cs"/>
              </a:rPr>
              <a:t>  </a:t>
            </a:r>
            <a:r>
              <a:rPr lang="th-TH" dirty="0">
                <a:cs typeface="+mj-cs"/>
              </a:rPr>
              <a:t>ในหนึ่ง</a:t>
            </a:r>
            <a:r>
              <a:rPr lang="th-TH" dirty="0" err="1">
                <a:cs typeface="+mj-cs"/>
              </a:rPr>
              <a:t>รีเล</a:t>
            </a:r>
            <a:r>
              <a:rPr lang="th-TH" dirty="0">
                <a:cs typeface="+mj-cs"/>
              </a:rPr>
              <a:t>ชัน อาจจะมี</a:t>
            </a:r>
            <a:r>
              <a:rPr lang="th-TH" dirty="0" err="1">
                <a:cs typeface="+mj-cs"/>
              </a:rPr>
              <a:t>แคนดิเดต</a:t>
            </a:r>
            <a:r>
              <a:rPr lang="th-TH" dirty="0">
                <a:cs typeface="+mj-cs"/>
              </a:rPr>
              <a:t>คีย์ได้หลายตัว จากตัวอย่างที่แล้วมี</a:t>
            </a:r>
            <a:r>
              <a:rPr lang="th-TH" dirty="0" err="1">
                <a:cs typeface="+mj-cs"/>
              </a:rPr>
              <a:t>แคนดิเดต</a:t>
            </a:r>
            <a:r>
              <a:rPr lang="th-TH" dirty="0">
                <a:cs typeface="+mj-cs"/>
              </a:rPr>
              <a:t>คีย์อยู่ 2 ตัว คือ </a:t>
            </a:r>
            <a:endParaRPr lang="en-US" dirty="0">
              <a:cs typeface="+mj-cs"/>
            </a:endParaRPr>
          </a:p>
          <a:p>
            <a:r>
              <a:rPr lang="th-TH" dirty="0">
                <a:cs typeface="+mj-cs"/>
              </a:rPr>
              <a:t>รหัสนักศึกษาและเลขบัตรประชาชน</a:t>
            </a:r>
            <a:endParaRPr lang="en-US" dirty="0">
              <a:cs typeface="+mj-cs"/>
            </a:endParaRPr>
          </a:p>
          <a:p>
            <a:r>
              <a:rPr lang="th-TH" dirty="0">
                <a:cs typeface="+mj-cs"/>
              </a:rPr>
              <a:t>ส่วนกลุ่มแอ</a:t>
            </a:r>
            <a:r>
              <a:rPr lang="th-TH" dirty="0" err="1">
                <a:cs typeface="+mj-cs"/>
              </a:rPr>
              <a:t>ตทริบิวต์</a:t>
            </a:r>
            <a:r>
              <a:rPr lang="th-TH" dirty="0">
                <a:cs typeface="+mj-cs"/>
              </a:rPr>
              <a:t> </a:t>
            </a:r>
            <a:r>
              <a:rPr lang="en-US" dirty="0">
                <a:cs typeface="+mj-cs"/>
              </a:rPr>
              <a:t>(</a:t>
            </a:r>
            <a:r>
              <a:rPr lang="th-TH" dirty="0">
                <a:cs typeface="+mj-cs"/>
              </a:rPr>
              <a:t>รหัสนักศึกษา</a:t>
            </a:r>
            <a:r>
              <a:rPr lang="en-US" dirty="0">
                <a:cs typeface="+mj-cs"/>
              </a:rPr>
              <a:t>,</a:t>
            </a:r>
            <a:r>
              <a:rPr lang="th-TH" dirty="0">
                <a:cs typeface="+mj-cs"/>
              </a:rPr>
              <a:t> ชื่อ</a:t>
            </a:r>
            <a:r>
              <a:rPr lang="en-US" dirty="0">
                <a:cs typeface="+mj-cs"/>
              </a:rPr>
              <a:t>) </a:t>
            </a:r>
            <a:r>
              <a:rPr lang="th-TH" dirty="0">
                <a:cs typeface="+mj-cs"/>
              </a:rPr>
              <a:t>และ </a:t>
            </a:r>
            <a:r>
              <a:rPr lang="en-US" dirty="0">
                <a:cs typeface="+mj-cs"/>
              </a:rPr>
              <a:t>(</a:t>
            </a:r>
            <a:r>
              <a:rPr lang="th-TH" dirty="0">
                <a:cs typeface="+mj-cs"/>
              </a:rPr>
              <a:t>รหัสนักศึกษา</a:t>
            </a:r>
            <a:r>
              <a:rPr lang="en-US" dirty="0">
                <a:cs typeface="+mj-cs"/>
              </a:rPr>
              <a:t>,</a:t>
            </a:r>
            <a:r>
              <a:rPr lang="th-TH" dirty="0">
                <a:cs typeface="+mj-cs"/>
              </a:rPr>
              <a:t> ชื่อ </a:t>
            </a:r>
            <a:r>
              <a:rPr lang="en-US" dirty="0">
                <a:cs typeface="+mj-cs"/>
              </a:rPr>
              <a:t>,</a:t>
            </a:r>
            <a:r>
              <a:rPr lang="th-TH" dirty="0">
                <a:cs typeface="+mj-cs"/>
              </a:rPr>
              <a:t>ที่อยู่</a:t>
            </a:r>
            <a:r>
              <a:rPr lang="en-US" dirty="0">
                <a:cs typeface="+mj-cs"/>
              </a:rPr>
              <a:t>) </a:t>
            </a:r>
            <a:r>
              <a:rPr lang="th-TH" dirty="0">
                <a:cs typeface="+mj-cs"/>
              </a:rPr>
              <a:t>ไม่เป็น</a:t>
            </a:r>
            <a:r>
              <a:rPr lang="th-TH" dirty="0" err="1">
                <a:cs typeface="+mj-cs"/>
              </a:rPr>
              <a:t>แคนดิเดต</a:t>
            </a:r>
            <a:r>
              <a:rPr lang="th-TH" dirty="0">
                <a:cs typeface="+mj-cs"/>
              </a:rPr>
              <a:t>คีย์</a:t>
            </a:r>
            <a:r>
              <a:rPr lang="en-US" dirty="0">
                <a:cs typeface="+mj-cs"/>
              </a:rPr>
              <a:t> </a:t>
            </a:r>
            <a:r>
              <a:rPr lang="th-TH" dirty="0">
                <a:cs typeface="+mj-cs"/>
              </a:rPr>
              <a:t>เพราะเนื่องจากมี</a:t>
            </a:r>
            <a:r>
              <a:rPr lang="th-TH" dirty="0" err="1">
                <a:cs typeface="+mj-cs"/>
              </a:rPr>
              <a:t>สับเซ็ต</a:t>
            </a:r>
            <a:r>
              <a:rPr lang="th-TH" dirty="0">
                <a:cs typeface="+mj-cs"/>
              </a:rPr>
              <a:t>เป็น</a:t>
            </a:r>
            <a:r>
              <a:rPr lang="th-TH" dirty="0" err="1">
                <a:cs typeface="+mj-cs"/>
              </a:rPr>
              <a:t>แคนดิเดต</a:t>
            </a:r>
            <a:r>
              <a:rPr lang="th-TH" dirty="0">
                <a:cs typeface="+mj-cs"/>
              </a:rPr>
              <a:t>คีย์ คือรหัสนักศึกษา</a:t>
            </a:r>
            <a:r>
              <a:rPr lang="th-TH" dirty="0" smtClean="0">
                <a:cs typeface="+mj-cs"/>
              </a:rPr>
              <a:t>เป็นซูเปอร์</a:t>
            </a:r>
            <a:r>
              <a:rPr lang="th-TH" dirty="0">
                <a:cs typeface="+mj-cs"/>
              </a:rPr>
              <a:t>คีย์</a:t>
            </a:r>
            <a:endParaRPr lang="en-US" dirty="0">
              <a:cs typeface="+mj-cs"/>
            </a:endParaRPr>
          </a:p>
          <a:p>
            <a:endParaRPr lang="en-US" dirty="0"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85000" lnSpcReduction="20000"/>
          </a:bodyPr>
          <a:lstStyle/>
          <a:p>
            <a:r>
              <a:rPr lang="th-TH" b="1" dirty="0">
                <a:cs typeface="+mj-cs"/>
              </a:rPr>
              <a:t>คีย์หลัก (</a:t>
            </a:r>
            <a:r>
              <a:rPr lang="en-US" b="1" dirty="0">
                <a:cs typeface="+mj-cs"/>
              </a:rPr>
              <a:t>Primary Key)</a:t>
            </a:r>
            <a:endParaRPr lang="en-US" dirty="0">
              <a:cs typeface="+mj-cs"/>
            </a:endParaRPr>
          </a:p>
          <a:p>
            <a:pPr>
              <a:buNone/>
            </a:pPr>
            <a:r>
              <a:rPr lang="th-TH" dirty="0" smtClean="0">
                <a:cs typeface="+mj-cs"/>
              </a:rPr>
              <a:t>		คีย์</a:t>
            </a:r>
            <a:r>
              <a:rPr lang="th-TH" dirty="0">
                <a:cs typeface="+mj-cs"/>
              </a:rPr>
              <a:t>หลัก</a:t>
            </a:r>
            <a:r>
              <a:rPr lang="en-US" dirty="0">
                <a:cs typeface="+mj-cs"/>
              </a:rPr>
              <a:t>   </a:t>
            </a:r>
            <a:r>
              <a:rPr lang="th-TH" dirty="0">
                <a:cs typeface="+mj-cs"/>
              </a:rPr>
              <a:t>คือ</a:t>
            </a:r>
            <a:r>
              <a:rPr lang="th-TH" dirty="0" err="1">
                <a:cs typeface="+mj-cs"/>
              </a:rPr>
              <a:t>แคนดิเดต</a:t>
            </a:r>
            <a:r>
              <a:rPr lang="th-TH" dirty="0">
                <a:cs typeface="+mj-cs"/>
              </a:rPr>
              <a:t>คีย์ที่ถูกเลือกเพื่อใช้บอกความแตกต่างของแต่ละ</a:t>
            </a:r>
            <a:r>
              <a:rPr lang="th-TH" dirty="0" err="1">
                <a:cs typeface="+mj-cs"/>
              </a:rPr>
              <a:t>ทัปเพิล</a:t>
            </a:r>
            <a:r>
              <a:rPr lang="th-TH" dirty="0">
                <a:cs typeface="+mj-cs"/>
              </a:rPr>
              <a:t>ใน</a:t>
            </a:r>
            <a:r>
              <a:rPr lang="th-TH" dirty="0" err="1">
                <a:cs typeface="+mj-cs"/>
              </a:rPr>
              <a:t>รีเล</a:t>
            </a:r>
            <a:r>
              <a:rPr lang="th-TH" dirty="0">
                <a:cs typeface="+mj-cs"/>
              </a:rPr>
              <a:t>ชัน</a:t>
            </a:r>
            <a:r>
              <a:rPr lang="en-US" dirty="0">
                <a:cs typeface="+mj-cs"/>
              </a:rPr>
              <a:t>  </a:t>
            </a:r>
            <a:r>
              <a:rPr lang="th-TH" dirty="0">
                <a:cs typeface="+mj-cs"/>
              </a:rPr>
              <a:t>และต้องไม่มีค่าเป็นค่าว่าง (</a:t>
            </a:r>
            <a:r>
              <a:rPr lang="en-US" dirty="0">
                <a:cs typeface="+mj-cs"/>
              </a:rPr>
              <a:t>Null)</a:t>
            </a:r>
            <a:r>
              <a:rPr lang="th-TH" dirty="0">
                <a:cs typeface="+mj-cs"/>
              </a:rPr>
              <a:t> ในตัวอย่างมีคีย์หลัก ได้ 2 ตัวคือ รหัสนักศึกษาและ เลขบัตรประชาชน แต่ในรี</a:t>
            </a:r>
            <a:r>
              <a:rPr lang="th-TH" dirty="0" err="1">
                <a:cs typeface="+mj-cs"/>
              </a:rPr>
              <a:t>เลชั่นห</a:t>
            </a:r>
            <a:r>
              <a:rPr lang="th-TH" dirty="0">
                <a:cs typeface="+mj-cs"/>
              </a:rPr>
              <a:t>นึ่งจะมีคีย์หลักได้ 1 ตัวเท่านั้น</a:t>
            </a:r>
            <a:endParaRPr lang="en-US" dirty="0">
              <a:cs typeface="+mj-cs"/>
            </a:endParaRPr>
          </a:p>
          <a:p>
            <a:r>
              <a:rPr lang="en-US" b="1" dirty="0">
                <a:cs typeface="+mj-cs"/>
              </a:rPr>
              <a:t> </a:t>
            </a:r>
            <a:r>
              <a:rPr lang="th-TH" b="1" dirty="0">
                <a:cs typeface="+mj-cs"/>
              </a:rPr>
              <a:t>คีย์รอง (</a:t>
            </a:r>
            <a:r>
              <a:rPr lang="en-US" b="1" dirty="0">
                <a:cs typeface="+mj-cs"/>
              </a:rPr>
              <a:t>Secondary Key)</a:t>
            </a:r>
            <a:endParaRPr lang="en-US" dirty="0">
              <a:cs typeface="+mj-cs"/>
            </a:endParaRPr>
          </a:p>
          <a:p>
            <a:pPr>
              <a:buNone/>
            </a:pPr>
            <a:r>
              <a:rPr lang="th-TH" dirty="0" smtClean="0">
                <a:cs typeface="+mj-cs"/>
              </a:rPr>
              <a:t>		คีย์</a:t>
            </a:r>
            <a:r>
              <a:rPr lang="th-TH" dirty="0">
                <a:cs typeface="+mj-cs"/>
              </a:rPr>
              <a:t>รอง</a:t>
            </a:r>
            <a:r>
              <a:rPr lang="en-US" dirty="0">
                <a:cs typeface="+mj-cs"/>
              </a:rPr>
              <a:t>  </a:t>
            </a:r>
            <a:r>
              <a:rPr lang="th-TH" dirty="0">
                <a:cs typeface="+mj-cs"/>
              </a:rPr>
              <a:t>คือแอ</a:t>
            </a:r>
            <a:r>
              <a:rPr lang="th-TH" dirty="0" err="1">
                <a:cs typeface="+mj-cs"/>
              </a:rPr>
              <a:t>ตทริบิวต์</a:t>
            </a:r>
            <a:r>
              <a:rPr lang="th-TH" dirty="0">
                <a:cs typeface="+mj-cs"/>
              </a:rPr>
              <a:t>หรือกลุ่มของแอ</a:t>
            </a:r>
            <a:r>
              <a:rPr lang="th-TH" dirty="0" err="1">
                <a:cs typeface="+mj-cs"/>
              </a:rPr>
              <a:t>ตทริบิวต์</a:t>
            </a:r>
            <a:r>
              <a:rPr lang="th-TH" dirty="0">
                <a:cs typeface="+mj-cs"/>
              </a:rPr>
              <a:t> ที่ใช้ในการเข้าถึงหรือค้นคืนในฐานข้อมูล</a:t>
            </a:r>
            <a:r>
              <a:rPr lang="en-US" dirty="0">
                <a:cs typeface="+mj-cs"/>
              </a:rPr>
              <a:t>  </a:t>
            </a:r>
            <a:r>
              <a:rPr lang="th-TH" dirty="0">
                <a:cs typeface="+mj-cs"/>
              </a:rPr>
              <a:t>คีย์รองไม่มีความจำเป็นต้องเป็น</a:t>
            </a:r>
            <a:r>
              <a:rPr lang="th-TH" dirty="0" err="1">
                <a:cs typeface="+mj-cs"/>
              </a:rPr>
              <a:t>เอกลัษณ์</a:t>
            </a:r>
            <a:r>
              <a:rPr lang="th-TH" dirty="0">
                <a:cs typeface="+mj-cs"/>
              </a:rPr>
              <a:t> คือสามารถมีค่าซ้ำกันได้เช่น ในการเข้าถึงข้อมูลของพนักงาน</a:t>
            </a:r>
            <a:r>
              <a:rPr lang="en-US" dirty="0">
                <a:cs typeface="+mj-cs"/>
              </a:rPr>
              <a:t>   </a:t>
            </a:r>
            <a:r>
              <a:rPr lang="th-TH" dirty="0">
                <a:cs typeface="+mj-cs"/>
              </a:rPr>
              <a:t>โดยต้องการเลือกเฉพาะพนักงานที่ข้อมูลที่อยู่</a:t>
            </a:r>
            <a:r>
              <a:rPr lang="en-US" dirty="0">
                <a:cs typeface="+mj-cs"/>
              </a:rPr>
              <a:t> </a:t>
            </a:r>
            <a:r>
              <a:rPr lang="th-TH" dirty="0">
                <a:cs typeface="+mj-cs"/>
              </a:rPr>
              <a:t>มีรหัสไปรษณีย์ตามที่กำหนดให้ เท่านั้น  ในกรณีนี้ </a:t>
            </a:r>
            <a:r>
              <a:rPr lang="th-TH" dirty="0" err="1">
                <a:cs typeface="+mj-cs"/>
              </a:rPr>
              <a:t>รีเล</a:t>
            </a:r>
            <a:r>
              <a:rPr lang="th-TH" dirty="0">
                <a:cs typeface="+mj-cs"/>
              </a:rPr>
              <a:t>ชันพนักงาน มีรหัสพนักงานเป็นคีย์หลัก</a:t>
            </a:r>
            <a:r>
              <a:rPr lang="en-US" dirty="0">
                <a:cs typeface="+mj-cs"/>
              </a:rPr>
              <a:t>  </a:t>
            </a:r>
            <a:r>
              <a:rPr lang="th-TH" dirty="0">
                <a:cs typeface="+mj-cs"/>
              </a:rPr>
              <a:t>และสามารถใช้รหัสไปรษณีย์เป็นคีย์รองได้ เช่น ชื่อ</a:t>
            </a:r>
            <a:endParaRPr lang="en-US" dirty="0">
              <a:cs typeface="+mj-cs"/>
            </a:endParaRPr>
          </a:p>
          <a:p>
            <a:r>
              <a:rPr lang="th-TH" b="1" dirty="0">
                <a:cs typeface="+mj-cs"/>
              </a:rPr>
              <a:t>คีย์นอก (</a:t>
            </a:r>
            <a:r>
              <a:rPr lang="en-US" b="1" dirty="0">
                <a:cs typeface="+mj-cs"/>
              </a:rPr>
              <a:t>Foreign Key)</a:t>
            </a:r>
            <a:endParaRPr lang="en-US" dirty="0">
              <a:cs typeface="+mj-cs"/>
            </a:endParaRPr>
          </a:p>
          <a:p>
            <a:pPr>
              <a:buNone/>
            </a:pPr>
            <a:r>
              <a:rPr lang="th-TH" dirty="0" smtClean="0">
                <a:cs typeface="+mj-cs"/>
              </a:rPr>
              <a:t>		คีย์</a:t>
            </a:r>
            <a:r>
              <a:rPr lang="th-TH" dirty="0">
                <a:cs typeface="+mj-cs"/>
              </a:rPr>
              <a:t>นอก คือแอ</a:t>
            </a:r>
            <a:r>
              <a:rPr lang="th-TH" dirty="0" err="1">
                <a:cs typeface="+mj-cs"/>
              </a:rPr>
              <a:t>ตทริบิวต์</a:t>
            </a:r>
            <a:r>
              <a:rPr lang="th-TH" dirty="0">
                <a:cs typeface="+mj-cs"/>
              </a:rPr>
              <a:t>ที่ใช้ในการเชื่อมต่อกับ</a:t>
            </a:r>
            <a:r>
              <a:rPr lang="th-TH" dirty="0" err="1">
                <a:cs typeface="+mj-cs"/>
              </a:rPr>
              <a:t>รีเล</a:t>
            </a:r>
            <a:r>
              <a:rPr lang="th-TH" dirty="0">
                <a:cs typeface="+mj-cs"/>
              </a:rPr>
              <a:t>ชันอื่น</a:t>
            </a:r>
            <a:r>
              <a:rPr lang="en-US" dirty="0">
                <a:cs typeface="+mj-cs"/>
              </a:rPr>
              <a:t>  </a:t>
            </a:r>
            <a:r>
              <a:rPr lang="th-TH" dirty="0">
                <a:cs typeface="+mj-cs"/>
              </a:rPr>
              <a:t>หรือกับตัวมันเองเพื่อแสดงความสัมพันธ์ระหว่าง</a:t>
            </a:r>
            <a:r>
              <a:rPr lang="th-TH" dirty="0" err="1">
                <a:cs typeface="+mj-cs"/>
              </a:rPr>
              <a:t>รีเล</a:t>
            </a:r>
            <a:r>
              <a:rPr lang="th-TH" dirty="0">
                <a:cs typeface="+mj-cs"/>
              </a:rPr>
              <a:t>ชัน</a:t>
            </a:r>
            <a:r>
              <a:rPr lang="en-US" dirty="0">
                <a:cs typeface="+mj-cs"/>
              </a:rPr>
              <a:t>   </a:t>
            </a:r>
            <a:r>
              <a:rPr lang="th-TH" dirty="0">
                <a:cs typeface="+mj-cs"/>
              </a:rPr>
              <a:t>โดยที่คีย์นอกสามารถมีค่าซ้ำกันหรือมีที่เป็นค่าว่างได้ และถ้าค่าไม่เป็นค่าว่าง จะเป็นค่าที่ใช้ชี้ไปที่คีย์หลักของ</a:t>
            </a:r>
            <a:r>
              <a:rPr lang="th-TH" dirty="0" err="1">
                <a:cs typeface="+mj-cs"/>
              </a:rPr>
              <a:t>รีเล</a:t>
            </a:r>
            <a:r>
              <a:rPr lang="th-TH" dirty="0">
                <a:cs typeface="+mj-cs"/>
              </a:rPr>
              <a:t>ชันที่มันมีความสัมพันธ์อยู่</a:t>
            </a:r>
            <a:endParaRPr lang="en-US" dirty="0">
              <a:cs typeface="+mj-cs"/>
            </a:endParaRPr>
          </a:p>
          <a:p>
            <a:endParaRPr lang="en-US" dirty="0"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29</Words>
  <Application>Microsoft Office PowerPoint</Application>
  <PresentationFormat>นำเสนอทางหน้าจอ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5" baseType="lpstr">
      <vt:lpstr>ชุดรูปแบบของ Office</vt:lpstr>
      <vt:lpstr>ความหมายของคีย์(keys)ในฐานข้อมูล</vt:lpstr>
      <vt:lpstr>ซูเปอร์คีย์ (Superkey) </vt:lpstr>
      <vt:lpstr>แคนดิเดตคีย์ (Candidate Key)</vt:lpstr>
      <vt:lpstr>ภาพนิ่ง 4</vt:lpstr>
    </vt:vector>
  </TitlesOfParts>
  <Company>Kasetsart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ความหมายของคีย์(keys)ในฐานข้อมูล</dc:title>
  <dc:creator>Office Of Computer Services</dc:creator>
  <cp:lastModifiedBy>Office Of Computer Services </cp:lastModifiedBy>
  <cp:revision>1</cp:revision>
  <dcterms:created xsi:type="dcterms:W3CDTF">2014-09-18T02:03:04Z</dcterms:created>
  <dcterms:modified xsi:type="dcterms:W3CDTF">2014-09-18T02:08:48Z</dcterms:modified>
</cp:coreProperties>
</file>