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8" r:id="rId2"/>
    <p:sldId id="318" r:id="rId3"/>
    <p:sldId id="320" r:id="rId4"/>
    <p:sldId id="375" r:id="rId5"/>
    <p:sldId id="376" r:id="rId6"/>
    <p:sldId id="377" r:id="rId7"/>
    <p:sldId id="378" r:id="rId8"/>
    <p:sldId id="379" r:id="rId9"/>
    <p:sldId id="381" r:id="rId10"/>
    <p:sldId id="383" r:id="rId11"/>
    <p:sldId id="384" r:id="rId12"/>
    <p:sldId id="385" r:id="rId13"/>
    <p:sldId id="386" r:id="rId14"/>
    <p:sldId id="387" r:id="rId15"/>
    <p:sldId id="322" r:id="rId16"/>
    <p:sldId id="325" r:id="rId17"/>
    <p:sldId id="326" r:id="rId18"/>
    <p:sldId id="327" r:id="rId19"/>
    <p:sldId id="328" r:id="rId20"/>
    <p:sldId id="329" r:id="rId21"/>
    <p:sldId id="330" r:id="rId22"/>
    <p:sldId id="331" r:id="rId23"/>
    <p:sldId id="332" r:id="rId24"/>
    <p:sldId id="390" r:id="rId25"/>
    <p:sldId id="373" r:id="rId26"/>
    <p:sldId id="324" r:id="rId27"/>
    <p:sldId id="333" r:id="rId28"/>
    <p:sldId id="334" r:id="rId29"/>
    <p:sldId id="336" r:id="rId30"/>
    <p:sldId id="337" r:id="rId31"/>
    <p:sldId id="335" r:id="rId32"/>
    <p:sldId id="339" r:id="rId33"/>
    <p:sldId id="340" r:id="rId34"/>
    <p:sldId id="341" r:id="rId35"/>
    <p:sldId id="342" r:id="rId36"/>
    <p:sldId id="343" r:id="rId37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3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0C136F-A435-4596-86A3-D8875B36EDF2}" type="datetimeFigureOut">
              <a:rPr lang="th-TH" smtClean="0"/>
              <a:pPr/>
              <a:t>11/01/57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4B691C-0742-4642-ADBC-0DCCB8C5CE8B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FB8B0-6065-40B3-81F5-4D10DCF1E1DC}" type="datetimeFigureOut">
              <a:rPr lang="th-TH" smtClean="0"/>
              <a:pPr/>
              <a:t>11/01/57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B83B7-D9FD-47F0-B3E1-5782FF634C3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FB8B0-6065-40B3-81F5-4D10DCF1E1DC}" type="datetimeFigureOut">
              <a:rPr lang="th-TH" smtClean="0"/>
              <a:pPr/>
              <a:t>11/01/57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B83B7-D9FD-47F0-B3E1-5782FF634C3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FB8B0-6065-40B3-81F5-4D10DCF1E1DC}" type="datetimeFigureOut">
              <a:rPr lang="th-TH" smtClean="0"/>
              <a:pPr/>
              <a:t>11/01/57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B83B7-D9FD-47F0-B3E1-5782FF634C3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7"/>
          <p:cNvSpPr>
            <a:spLocks noChangeArrowheads="1"/>
          </p:cNvSpPr>
          <p:nvPr/>
        </p:nvSpPr>
        <p:spPr bwMode="gray">
          <a:xfrm>
            <a:off x="0" y="0"/>
            <a:ext cx="1139825" cy="6858000"/>
          </a:xfrm>
          <a:prstGeom prst="rect">
            <a:avLst/>
          </a:prstGeom>
          <a:solidFill>
            <a:schemeClr val="bg2">
              <a:alpha val="39999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h-TH" sz="1800">
              <a:cs typeface="+mn-cs"/>
            </a:endParaRPr>
          </a:p>
        </p:txBody>
      </p:sp>
      <p:sp>
        <p:nvSpPr>
          <p:cNvPr id="4" name="Rectangle 18"/>
          <p:cNvSpPr>
            <a:spLocks noChangeArrowheads="1"/>
          </p:cNvSpPr>
          <p:nvPr/>
        </p:nvSpPr>
        <p:spPr bwMode="white">
          <a:xfrm>
            <a:off x="0" y="6072206"/>
            <a:ext cx="9144000" cy="785794"/>
          </a:xfrm>
          <a:prstGeom prst="rect">
            <a:avLst/>
          </a:prstGeom>
          <a:solidFill>
            <a:schemeClr val="folHlink">
              <a:alpha val="31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h-TH" sz="1800">
              <a:cs typeface="+mn-cs"/>
            </a:endParaRPr>
          </a:p>
        </p:txBody>
      </p:sp>
      <p:sp>
        <p:nvSpPr>
          <p:cNvPr id="5" name="Freeform 20"/>
          <p:cNvSpPr>
            <a:spLocks/>
          </p:cNvSpPr>
          <p:nvPr/>
        </p:nvSpPr>
        <p:spPr bwMode="gray">
          <a:xfrm>
            <a:off x="0" y="0"/>
            <a:ext cx="9144000" cy="1295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049" y="2"/>
              </a:cxn>
              <a:cxn ang="0">
                <a:pos x="5048" y="1458"/>
              </a:cxn>
              <a:cxn ang="0">
                <a:pos x="0" y="1471"/>
              </a:cxn>
              <a:cxn ang="0">
                <a:pos x="0" y="0"/>
              </a:cxn>
            </a:cxnLst>
            <a:rect l="0" t="0" r="r" b="b"/>
            <a:pathLst>
              <a:path w="5049" h="1471">
                <a:moveTo>
                  <a:pt x="0" y="0"/>
                </a:moveTo>
                <a:lnTo>
                  <a:pt x="5049" y="2"/>
                </a:lnTo>
                <a:lnTo>
                  <a:pt x="5048" y="1458"/>
                </a:lnTo>
                <a:lnTo>
                  <a:pt x="0" y="1471"/>
                </a:lnTo>
                <a:lnTo>
                  <a:pt x="0" y="0"/>
                </a:lnTo>
                <a:close/>
              </a:path>
            </a:pathLst>
          </a:custGeom>
          <a:solidFill>
            <a:schemeClr val="folHlink">
              <a:alpha val="73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th-TH" sz="1800">
              <a:cs typeface="+mn-cs"/>
            </a:endParaRPr>
          </a:p>
        </p:txBody>
      </p:sp>
      <p:sp>
        <p:nvSpPr>
          <p:cNvPr id="10" name="Rectangle 19"/>
          <p:cNvSpPr>
            <a:spLocks noChangeArrowheads="1"/>
          </p:cNvSpPr>
          <p:nvPr userDrawn="1"/>
        </p:nvSpPr>
        <p:spPr bwMode="gray">
          <a:xfrm>
            <a:off x="0" y="0"/>
            <a:ext cx="8991600" cy="1143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h-TH" sz="1800"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3505200" y="2971800"/>
            <a:ext cx="4343400" cy="6858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>
    <p:whee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FB8B0-6065-40B3-81F5-4D10DCF1E1DC}" type="datetimeFigureOut">
              <a:rPr lang="th-TH" smtClean="0"/>
              <a:pPr/>
              <a:t>11/01/57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B83B7-D9FD-47F0-B3E1-5782FF634C3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FB8B0-6065-40B3-81F5-4D10DCF1E1DC}" type="datetimeFigureOut">
              <a:rPr lang="th-TH" smtClean="0"/>
              <a:pPr/>
              <a:t>11/01/57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B83B7-D9FD-47F0-B3E1-5782FF634C3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FB8B0-6065-40B3-81F5-4D10DCF1E1DC}" type="datetimeFigureOut">
              <a:rPr lang="th-TH" smtClean="0"/>
              <a:pPr/>
              <a:t>11/01/57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B83B7-D9FD-47F0-B3E1-5782FF634C3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FB8B0-6065-40B3-81F5-4D10DCF1E1DC}" type="datetimeFigureOut">
              <a:rPr lang="th-TH" smtClean="0"/>
              <a:pPr/>
              <a:t>11/01/57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B83B7-D9FD-47F0-B3E1-5782FF634C3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FB8B0-6065-40B3-81F5-4D10DCF1E1DC}" type="datetimeFigureOut">
              <a:rPr lang="th-TH" smtClean="0"/>
              <a:pPr/>
              <a:t>11/01/57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B83B7-D9FD-47F0-B3E1-5782FF634C3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FB8B0-6065-40B3-81F5-4D10DCF1E1DC}" type="datetimeFigureOut">
              <a:rPr lang="th-TH" smtClean="0"/>
              <a:pPr/>
              <a:t>11/01/57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B83B7-D9FD-47F0-B3E1-5782FF634C3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FB8B0-6065-40B3-81F5-4D10DCF1E1DC}" type="datetimeFigureOut">
              <a:rPr lang="th-TH" smtClean="0"/>
              <a:pPr/>
              <a:t>11/01/57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B83B7-D9FD-47F0-B3E1-5782FF634C3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FB8B0-6065-40B3-81F5-4D10DCF1E1DC}" type="datetimeFigureOut">
              <a:rPr lang="th-TH" smtClean="0"/>
              <a:pPr/>
              <a:t>11/01/57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B83B7-D9FD-47F0-B3E1-5782FF634C3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FB8B0-6065-40B3-81F5-4D10DCF1E1DC}" type="datetimeFigureOut">
              <a:rPr lang="th-TH" smtClean="0"/>
              <a:pPr/>
              <a:t>11/01/57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B83B7-D9FD-47F0-B3E1-5782FF634C3B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557214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6200" y="2644224"/>
            <a:ext cx="8893175" cy="349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th-TH" sz="54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FreesiaUPC" pitchFamily="34" charset="-34"/>
              </a:rPr>
              <a:t>กระบวน</a:t>
            </a:r>
            <a:r>
              <a:rPr lang="th-TH" sz="5400" b="1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FreesiaUPC" pitchFamily="34" charset="-34"/>
              </a:rPr>
              <a:t>ทัศน์</a:t>
            </a:r>
            <a:r>
              <a:rPr lang="th-TH" sz="4800" b="1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FreesiaUPC" pitchFamily="34" charset="-34"/>
              </a:rPr>
              <a:t/>
            </a:r>
            <a:br>
              <a:rPr lang="th-TH" sz="4800" b="1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FreesiaUPC" pitchFamily="34" charset="-34"/>
              </a:rPr>
            </a:br>
            <a:r>
              <a:rPr lang="th-TH" sz="4800" b="1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FreesiaUPC" pitchFamily="34" charset="-34"/>
              </a:rPr>
              <a:t>การพัฒนาทรัพยากรมนุษย์และชุมชนในองค์กร </a:t>
            </a:r>
          </a:p>
          <a:p>
            <a:pPr algn="ctr" eaLnBrk="0" hangingPunct="0">
              <a:lnSpc>
                <a:spcPct val="90000"/>
              </a:lnSpc>
              <a:defRPr/>
            </a:pPr>
            <a:r>
              <a:rPr lang="th-TH" sz="4800" b="1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FreesiaUPC" pitchFamily="34" charset="-34"/>
              </a:rPr>
              <a:t>(</a:t>
            </a:r>
            <a:r>
              <a:rPr lang="en-US" sz="4800" b="1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FreesiaUPC" pitchFamily="34" charset="-34"/>
              </a:rPr>
              <a:t>HCRD Paradigm in Organization</a:t>
            </a:r>
            <a:r>
              <a:rPr lang="th-TH" sz="4800" b="1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FreesiaUPC" pitchFamily="34" charset="-34"/>
              </a:rPr>
              <a:t>)</a:t>
            </a:r>
            <a:endParaRPr lang="en-US" sz="4800" b="1" dirty="0">
              <a:solidFill>
                <a:srgbClr val="FF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ngsana New" pitchFamily="18" charset="-34"/>
              <a:cs typeface="FreesiaUPC" pitchFamily="34" charset="-34"/>
            </a:endParaRPr>
          </a:p>
          <a:p>
            <a:pPr algn="ctr" eaLnBrk="0" hangingPunct="0">
              <a:lnSpc>
                <a:spcPct val="90000"/>
              </a:lnSpc>
              <a:defRPr/>
            </a:pPr>
            <a:endParaRPr lang="th-TH" sz="4800" b="1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ngsana New" pitchFamily="18" charset="-34"/>
              <a:cs typeface="FreesiaUPC" pitchFamily="34" charset="-34"/>
            </a:endParaRPr>
          </a:p>
          <a:p>
            <a:pPr algn="ctr" eaLnBrk="0" hangingPunct="0">
              <a:lnSpc>
                <a:spcPct val="90000"/>
              </a:lnSpc>
              <a:defRPr/>
            </a:pPr>
            <a:r>
              <a:rPr lang="th-TH" sz="4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FreesiaUPC" pitchFamily="34" charset="-34"/>
              </a:rPr>
              <a:t>รศ.</a:t>
            </a:r>
            <a:r>
              <a:rPr lang="th-TH" sz="4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FreesiaUPC" pitchFamily="34" charset="-34"/>
              </a:rPr>
              <a:t>น.ท.</a:t>
            </a:r>
            <a:r>
              <a:rPr lang="th-TH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FreesiaUPC" pitchFamily="34" charset="-34"/>
              </a:rPr>
              <a:t>ดร.สุมิตร  สุวรรณ</a:t>
            </a:r>
            <a:r>
              <a:rPr lang="th-TH" sz="3600" b="1" dirty="0">
                <a:latin typeface="Angsana New" pitchFamily="18" charset="-34"/>
                <a:cs typeface="FreesiaUPC" pitchFamily="34" charset="-34"/>
              </a:rPr>
              <a:t> </a:t>
            </a:r>
            <a:endParaRPr lang="en-US" sz="3600" b="1" dirty="0">
              <a:latin typeface="Angsana New" pitchFamily="18" charset="-34"/>
              <a:cs typeface="FreesiaUPC" pitchFamily="34" charset="-34"/>
            </a:endParaRPr>
          </a:p>
        </p:txBody>
      </p:sp>
      <p:pic>
        <p:nvPicPr>
          <p:cNvPr id="8" name="Picture 7" descr="KU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2" y="1366830"/>
            <a:ext cx="1276352" cy="1276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สี่เหลี่ยมผืนผ้า 8"/>
          <p:cNvSpPr/>
          <p:nvPr/>
        </p:nvSpPr>
        <p:spPr>
          <a:xfrm>
            <a:off x="1500166" y="242978"/>
            <a:ext cx="607222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hangingPunct="0">
              <a:lnSpc>
                <a:spcPct val="90000"/>
              </a:lnSpc>
              <a:defRPr/>
            </a:pPr>
            <a:r>
              <a:rPr lang="th-TH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FreesiaUPC" pitchFamily="34" charset="-34"/>
              </a:rPr>
              <a:t>รหัสวิชา 02190551</a:t>
            </a:r>
            <a:endParaRPr lang="th-TH" sz="6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ngsana New" pitchFamily="18" charset="-34"/>
              <a:cs typeface="FreesiaUPC" pitchFamily="34" charset="-34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112737" y="1524000"/>
            <a:ext cx="7531229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buFontTx/>
              <a:buChar char="•"/>
            </a:pPr>
            <a:r>
              <a:rPr lang="th-TH" sz="4400" b="1" dirty="0">
                <a:latin typeface="FreesiaUPC" pitchFamily="34" charset="-34"/>
                <a:cs typeface="FreesiaUPC" pitchFamily="34" charset="-34"/>
              </a:rPr>
              <a:t> การเรียนรู้โดยประสบการณ์</a:t>
            </a:r>
            <a:endParaRPr lang="en-US" sz="4400" b="1" dirty="0">
              <a:latin typeface="FreesiaUPC" pitchFamily="34" charset="-34"/>
              <a:cs typeface="FreesiaUPC" pitchFamily="34" charset="-34"/>
            </a:endParaRPr>
          </a:p>
          <a:p>
            <a:pPr>
              <a:buFontTx/>
              <a:buChar char="•"/>
            </a:pPr>
            <a:r>
              <a:rPr lang="th-TH" sz="4400" b="1" dirty="0">
                <a:latin typeface="FreesiaUPC" pitchFamily="34" charset="-34"/>
                <a:cs typeface="FreesiaUPC" pitchFamily="34" charset="-34"/>
              </a:rPr>
              <a:t> การเรียนรู้โดยบังเอิญ/แบบไม่เป็นทางการ</a:t>
            </a:r>
            <a:endParaRPr lang="en-US" sz="4400" b="1" dirty="0">
              <a:latin typeface="FreesiaUPC" pitchFamily="34" charset="-34"/>
              <a:cs typeface="FreesiaUPC" pitchFamily="34" charset="-34"/>
            </a:endParaRPr>
          </a:p>
          <a:p>
            <a:pPr>
              <a:buFontTx/>
              <a:buChar char="•"/>
            </a:pPr>
            <a:r>
              <a:rPr lang="th-TH" sz="4400" b="1" dirty="0">
                <a:latin typeface="FreesiaUPC" pitchFamily="34" charset="-34"/>
                <a:cs typeface="FreesiaUPC" pitchFamily="34" charset="-34"/>
              </a:rPr>
              <a:t> การเรียนรู้ขององค์กร</a:t>
            </a:r>
            <a:endParaRPr lang="en-US" sz="4400" b="1" dirty="0">
              <a:latin typeface="FreesiaUPC" pitchFamily="34" charset="-34"/>
              <a:cs typeface="FreesiaUPC" pitchFamily="34" charset="-34"/>
            </a:endParaRPr>
          </a:p>
          <a:p>
            <a:pPr>
              <a:buFontTx/>
              <a:buChar char="•"/>
            </a:pPr>
            <a:r>
              <a:rPr lang="th-TH" sz="4400" b="1" dirty="0">
                <a:latin typeface="FreesiaUPC" pitchFamily="34" charset="-34"/>
                <a:cs typeface="FreesiaUPC" pitchFamily="34" charset="-34"/>
              </a:rPr>
              <a:t> องค์กรแห่งการเรียนรู้ </a:t>
            </a:r>
          </a:p>
          <a:p>
            <a:pPr>
              <a:buFontTx/>
              <a:buChar char="•"/>
            </a:pPr>
            <a:r>
              <a:rPr lang="th-TH" sz="4400" b="1" dirty="0">
                <a:latin typeface="FreesiaUPC" pitchFamily="34" charset="-34"/>
                <a:cs typeface="FreesiaUPC" pitchFamily="34" charset="-34"/>
              </a:rPr>
              <a:t> การจัดการความรู้ (</a:t>
            </a:r>
            <a:r>
              <a:rPr lang="en-US" sz="4400" b="1" dirty="0">
                <a:latin typeface="FreesiaUPC" pitchFamily="34" charset="-34"/>
                <a:cs typeface="FreesiaUPC" pitchFamily="34" charset="-34"/>
              </a:rPr>
              <a:t>KM</a:t>
            </a:r>
            <a:r>
              <a:rPr lang="th-TH" sz="4400" b="1" dirty="0">
                <a:latin typeface="FreesiaUPC" pitchFamily="34" charset="-34"/>
                <a:cs typeface="FreesiaUPC" pitchFamily="34" charset="-34"/>
              </a:rPr>
              <a:t>)</a:t>
            </a:r>
          </a:p>
          <a:p>
            <a:pPr>
              <a:buFontTx/>
              <a:buChar char="•"/>
            </a:pPr>
            <a:r>
              <a:rPr lang="th-TH" sz="4400" b="1" dirty="0">
                <a:latin typeface="FreesiaUPC" pitchFamily="34" charset="-34"/>
                <a:cs typeface="FreesiaUPC" pitchFamily="34" charset="-34"/>
              </a:rPr>
              <a:t> ทฤษฎีการเรียนรู้</a:t>
            </a:r>
            <a:r>
              <a:rPr lang="en-US" sz="4400" b="1" dirty="0">
                <a:latin typeface="FreesiaUPC" pitchFamily="34" charset="-34"/>
                <a:cs typeface="FreesiaUPC" pitchFamily="34" charset="-34"/>
              </a:rPr>
              <a:t> </a:t>
            </a:r>
            <a:r>
              <a:rPr lang="th-TH" sz="4400" b="1" dirty="0">
                <a:latin typeface="FreesiaUPC" pitchFamily="34" charset="-34"/>
                <a:cs typeface="FreesiaUPC" pitchFamily="34" charset="-34"/>
              </a:rPr>
              <a:t>(</a:t>
            </a:r>
            <a:r>
              <a:rPr lang="en-US" sz="4400" b="1" dirty="0">
                <a:latin typeface="FreesiaUPC" pitchFamily="34" charset="-34"/>
                <a:cs typeface="FreesiaUPC" pitchFamily="34" charset="-34"/>
              </a:rPr>
              <a:t>Learning Theory</a:t>
            </a:r>
            <a:r>
              <a:rPr lang="th-TH" sz="4400" b="1" dirty="0">
                <a:latin typeface="FreesiaUPC" pitchFamily="34" charset="-34"/>
                <a:cs typeface="FreesiaUPC" pitchFamily="34" charset="-34"/>
              </a:rPr>
              <a:t>)</a:t>
            </a:r>
            <a:endParaRPr lang="en-US" sz="4400" b="1" dirty="0"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071670" y="214290"/>
            <a:ext cx="502092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th-TH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กระบวนทัศน์การเรียนรู้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357290" y="214290"/>
            <a:ext cx="643156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th-TH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กระบวนทัศน์ผลการปฏิบัติงาน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81000" y="1876425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th-TH" sz="4800" b="1" dirty="0">
                <a:latin typeface="FreesiaUPC" pitchFamily="34" charset="-34"/>
                <a:cs typeface="FreesiaUPC" pitchFamily="34" charset="-34"/>
              </a:rPr>
              <a:t>มุ่งเน้นให้เกิดความก้าวหน้าของภารกิจ 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th-TH" sz="4800" b="1" dirty="0">
                <a:latin typeface="FreesiaUPC" pitchFamily="34" charset="-34"/>
                <a:cs typeface="FreesiaUPC" pitchFamily="34" charset="-34"/>
              </a:rPr>
              <a:t>ปรับปรุงสมรรถนะของปัจเจกบุคคลที่ทำงาน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th-TH" sz="4800" b="1" dirty="0">
                <a:latin typeface="FreesiaUPC" pitchFamily="34" charset="-34"/>
                <a:cs typeface="FreesiaUPC" pitchFamily="34" charset="-34"/>
              </a:rPr>
              <a:t>ปรับปรุงระบบงาน</a:t>
            </a:r>
            <a:r>
              <a:rPr lang="en-US" sz="4800" b="1" dirty="0">
                <a:latin typeface="FreesiaUPC" pitchFamily="34" charset="-34"/>
                <a:cs typeface="FreesiaUPC" pitchFamily="34" charset="-34"/>
              </a:rPr>
              <a:t> </a:t>
            </a:r>
            <a:endParaRPr lang="th-TH" sz="4800" b="1" dirty="0">
              <a:latin typeface="FreesiaUPC" pitchFamily="34" charset="-34"/>
              <a:cs typeface="FreesiaUPC" pitchFamily="34" charset="-34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2400" y="1214422"/>
            <a:ext cx="8991600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th-TH" sz="3600" dirty="0">
                <a:latin typeface="FreesiaUPC" pitchFamily="34" charset="-34"/>
                <a:cs typeface="FreesiaUPC" pitchFamily="34" charset="-34"/>
              </a:rPr>
              <a:t>มีข้อสมมติฐาน ดังนี้ </a:t>
            </a:r>
            <a:endParaRPr lang="en-US" sz="3600" dirty="0">
              <a:latin typeface="FreesiaUPC" pitchFamily="34" charset="-34"/>
              <a:cs typeface="FreesiaUPC" pitchFamily="34" charset="-34"/>
            </a:endParaRPr>
          </a:p>
          <a:p>
            <a:r>
              <a:rPr lang="th-TH" sz="3600" dirty="0">
                <a:latin typeface="FreesiaUPC" pitchFamily="34" charset="-34"/>
                <a:cs typeface="FreesiaUPC" pitchFamily="34" charset="-34"/>
              </a:rPr>
              <a:t>1.ปัจเจกบุคคลต้องปฏิบัติงานเพื่อให้อยู่รอดและเจริญก้าวหน้า</a:t>
            </a:r>
            <a:endParaRPr lang="en-US" sz="3600" dirty="0">
              <a:latin typeface="FreesiaUPC" pitchFamily="34" charset="-34"/>
              <a:cs typeface="FreesiaUPC" pitchFamily="34" charset="-34"/>
            </a:endParaRPr>
          </a:p>
          <a:p>
            <a:r>
              <a:rPr lang="th-TH" sz="3600" dirty="0">
                <a:latin typeface="FreesiaUPC" pitchFamily="34" charset="-34"/>
                <a:cs typeface="FreesiaUPC" pitchFamily="34" charset="-34"/>
              </a:rPr>
              <a:t>2.การพัฒนาทรัพยากรมนุษย์ คือ การปรับปรุงผลการปฏิบัติงาน </a:t>
            </a:r>
            <a:endParaRPr lang="en-US" sz="3600" dirty="0">
              <a:latin typeface="FreesiaUPC" pitchFamily="34" charset="-34"/>
              <a:cs typeface="FreesiaUPC" pitchFamily="34" charset="-34"/>
            </a:endParaRPr>
          </a:p>
          <a:p>
            <a:r>
              <a:rPr lang="th-TH" sz="3600" dirty="0">
                <a:latin typeface="FreesiaUPC" pitchFamily="34" charset="-34"/>
                <a:cs typeface="FreesiaUPC" pitchFamily="34" charset="-34"/>
              </a:rPr>
              <a:t>3.การเน้นผลการปฏิบัติงานไม่ทำให้ศักยภาพของมนุษย์หมดลง</a:t>
            </a:r>
            <a:endParaRPr lang="en-US" sz="3600" dirty="0">
              <a:latin typeface="FreesiaUPC" pitchFamily="34" charset="-34"/>
              <a:cs typeface="FreesiaUPC" pitchFamily="34" charset="-34"/>
            </a:endParaRPr>
          </a:p>
          <a:p>
            <a:r>
              <a:rPr lang="th-TH" sz="3600" dirty="0">
                <a:latin typeface="FreesiaUPC" pitchFamily="34" charset="-34"/>
                <a:cs typeface="FreesiaUPC" pitchFamily="34" charset="-34"/>
              </a:rPr>
              <a:t>4.สร้างสมรรถภาพเพื่อประสิทธิผลของการปฏิบัติงานในอนาคต</a:t>
            </a:r>
          </a:p>
          <a:p>
            <a:r>
              <a:rPr lang="th-TH" sz="3600" dirty="0">
                <a:latin typeface="FreesiaUPC" pitchFamily="34" charset="-34"/>
                <a:cs typeface="FreesiaUPC" pitchFamily="34" charset="-34"/>
              </a:rPr>
              <a:t>5.ผู้ประกอบวิชาชีพ </a:t>
            </a:r>
            <a:r>
              <a:rPr lang="en-US" sz="2400" dirty="0">
                <a:latin typeface="FreesiaUPC" pitchFamily="34" charset="-34"/>
                <a:cs typeface="FreesiaUPC" pitchFamily="34" charset="-34"/>
              </a:rPr>
              <a:t>HRD</a:t>
            </a:r>
            <a:r>
              <a:rPr lang="en-US" sz="3600" dirty="0">
                <a:latin typeface="FreesiaUPC" pitchFamily="34" charset="-34"/>
                <a:cs typeface="FreesiaUPC" pitchFamily="34" charset="-34"/>
              </a:rPr>
              <a:t> </a:t>
            </a:r>
            <a:r>
              <a:rPr lang="th-TH" sz="3600" dirty="0">
                <a:latin typeface="FreesiaUPC" pitchFamily="34" charset="-34"/>
                <a:cs typeface="FreesiaUPC" pitchFamily="34" charset="-34"/>
              </a:rPr>
              <a:t>ต้องมีความรับผิดชอบทางจริยธรรม </a:t>
            </a:r>
            <a:br>
              <a:rPr lang="th-TH" sz="3600" dirty="0">
                <a:latin typeface="FreesiaUPC" pitchFamily="34" charset="-34"/>
                <a:cs typeface="FreesiaUPC" pitchFamily="34" charset="-34"/>
              </a:rPr>
            </a:br>
            <a:r>
              <a:rPr lang="th-TH" sz="3600" dirty="0">
                <a:latin typeface="FreesiaUPC" pitchFamily="34" charset="-34"/>
                <a:cs typeface="FreesiaUPC" pitchFamily="34" charset="-34"/>
              </a:rPr>
              <a:t>  และศีลธรรม มิได้มีการใช้พนักงานไปในทางที่ผิด</a:t>
            </a:r>
          </a:p>
          <a:p>
            <a:r>
              <a:rPr lang="th-TH" sz="3600" dirty="0">
                <a:latin typeface="FreesiaUPC" pitchFamily="34" charset="-34"/>
                <a:cs typeface="FreesiaUPC" pitchFamily="34" charset="-34"/>
              </a:rPr>
              <a:t>6.การฝึกอบรมและการเรียนรู้ไม่สามารถแยกออกจากระบบ</a:t>
            </a:r>
            <a:br>
              <a:rPr lang="th-TH" sz="3600" dirty="0">
                <a:latin typeface="FreesiaUPC" pitchFamily="34" charset="-34"/>
                <a:cs typeface="FreesiaUPC" pitchFamily="34" charset="-34"/>
              </a:rPr>
            </a:br>
            <a:r>
              <a:rPr lang="th-TH" sz="3600" dirty="0">
                <a:latin typeface="FreesiaUPC" pitchFamily="34" charset="-34"/>
                <a:cs typeface="FreesiaUPC" pitchFamily="34" charset="-34"/>
              </a:rPr>
              <a:t>  ผลการปฏิบัติงาน</a:t>
            </a:r>
            <a:endParaRPr lang="en-US" sz="3600" dirty="0"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357290" y="214290"/>
            <a:ext cx="643156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th-TH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กระบวนทัศน์ผลการปฏิบัติงาน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2400" y="1285860"/>
            <a:ext cx="8991600" cy="493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110000"/>
              </a:lnSpc>
            </a:pPr>
            <a:r>
              <a:rPr lang="th-TH" sz="3600" dirty="0">
                <a:latin typeface="FreesiaUPC" pitchFamily="34" charset="-34"/>
                <a:cs typeface="FreesiaUPC" pitchFamily="34" charset="-34"/>
              </a:rPr>
              <a:t> 7.ระบบผลการปฏิบัติงานที่มีประสิทธิผลเป็นรางวัลให้แก่</a:t>
            </a:r>
            <a:br>
              <a:rPr lang="th-TH" sz="3600" dirty="0">
                <a:latin typeface="FreesiaUPC" pitchFamily="34" charset="-34"/>
                <a:cs typeface="FreesiaUPC" pitchFamily="34" charset="-34"/>
              </a:rPr>
            </a:br>
            <a:r>
              <a:rPr lang="th-TH" sz="3600" dirty="0">
                <a:latin typeface="FreesiaUPC" pitchFamily="34" charset="-34"/>
                <a:cs typeface="FreesiaUPC" pitchFamily="34" charset="-34"/>
              </a:rPr>
              <a:t>   </a:t>
            </a:r>
            <a:r>
              <a:rPr lang="th-TH" sz="3600" dirty="0" smtClean="0">
                <a:latin typeface="FreesiaUPC" pitchFamily="34" charset="-34"/>
                <a:cs typeface="FreesiaUPC" pitchFamily="34" charset="-34"/>
              </a:rPr>
              <a:t> ปัจเจก</a:t>
            </a:r>
            <a:r>
              <a:rPr lang="th-TH" sz="3600" dirty="0">
                <a:latin typeface="FreesiaUPC" pitchFamily="34" charset="-34"/>
                <a:cs typeface="FreesiaUPC" pitchFamily="34" charset="-34"/>
              </a:rPr>
              <a:t>บุคคลและองค์กร </a:t>
            </a:r>
            <a:endParaRPr lang="en-US" sz="3600" dirty="0">
              <a:latin typeface="FreesiaUPC" pitchFamily="34" charset="-34"/>
              <a:cs typeface="FreesiaUPC" pitchFamily="34" charset="-34"/>
            </a:endParaRPr>
          </a:p>
          <a:p>
            <a:pPr>
              <a:lnSpc>
                <a:spcPct val="110000"/>
              </a:lnSpc>
            </a:pPr>
            <a:r>
              <a:rPr lang="th-TH" sz="3600" dirty="0">
                <a:latin typeface="FreesiaUPC" pitchFamily="34" charset="-34"/>
                <a:cs typeface="FreesiaUPC" pitchFamily="34" charset="-34"/>
              </a:rPr>
              <a:t> 8.การปรับปรุงผลการปฏิบัติงานทั้งระบบดำเนินการเพื่อส่งเสริม </a:t>
            </a:r>
            <a:br>
              <a:rPr lang="th-TH" sz="3600" dirty="0">
                <a:latin typeface="FreesiaUPC" pitchFamily="34" charset="-34"/>
                <a:cs typeface="FreesiaUPC" pitchFamily="34" charset="-34"/>
              </a:rPr>
            </a:br>
            <a:r>
              <a:rPr lang="th-TH" sz="3600" dirty="0">
                <a:latin typeface="FreesiaUPC" pitchFamily="34" charset="-34"/>
                <a:cs typeface="FreesiaUPC" pitchFamily="34" charset="-34"/>
              </a:rPr>
              <a:t>   </a:t>
            </a:r>
            <a:r>
              <a:rPr lang="th-TH" sz="3600" dirty="0" smtClean="0">
                <a:latin typeface="FreesiaUPC" pitchFamily="34" charset="-34"/>
                <a:cs typeface="FreesiaUPC" pitchFamily="34" charset="-34"/>
              </a:rPr>
              <a:t> คุณค่า</a:t>
            </a:r>
            <a:r>
              <a:rPr lang="th-TH" sz="3600" dirty="0">
                <a:latin typeface="FreesiaUPC" pitchFamily="34" charset="-34"/>
                <a:cs typeface="FreesiaUPC" pitchFamily="34" charset="-34"/>
              </a:rPr>
              <a:t>ของการเรียนรู้ในองค์กร </a:t>
            </a:r>
            <a:endParaRPr lang="en-US" sz="3600" dirty="0">
              <a:latin typeface="FreesiaUPC" pitchFamily="34" charset="-34"/>
              <a:cs typeface="FreesiaUPC" pitchFamily="34" charset="-34"/>
            </a:endParaRPr>
          </a:p>
          <a:p>
            <a:pPr>
              <a:lnSpc>
                <a:spcPct val="110000"/>
              </a:lnSpc>
            </a:pPr>
            <a:r>
              <a:rPr lang="th-TH" sz="3600" dirty="0">
                <a:latin typeface="FreesiaUPC" pitchFamily="34" charset="-34"/>
                <a:cs typeface="FreesiaUPC" pitchFamily="34" charset="-34"/>
              </a:rPr>
              <a:t> 9.การพัฒนาทรัพยากรมนุษย์ต้องเป็นหุ้นส่วนกับฝ่ายต่างๆ </a:t>
            </a:r>
            <a:br>
              <a:rPr lang="th-TH" sz="3600" dirty="0">
                <a:latin typeface="FreesiaUPC" pitchFamily="34" charset="-34"/>
                <a:cs typeface="FreesiaUPC" pitchFamily="34" charset="-34"/>
              </a:rPr>
            </a:br>
            <a:r>
              <a:rPr lang="th-TH" sz="3600" dirty="0">
                <a:latin typeface="FreesiaUPC" pitchFamily="34" charset="-34"/>
                <a:cs typeface="FreesiaUPC" pitchFamily="34" charset="-34"/>
              </a:rPr>
              <a:t>  </a:t>
            </a:r>
            <a:r>
              <a:rPr lang="th-TH" sz="3600" dirty="0" smtClean="0">
                <a:latin typeface="FreesiaUPC" pitchFamily="34" charset="-34"/>
                <a:cs typeface="FreesiaUPC" pitchFamily="34" charset="-34"/>
              </a:rPr>
              <a:t>  </a:t>
            </a:r>
            <a:r>
              <a:rPr lang="th-TH" sz="3600" dirty="0">
                <a:latin typeface="FreesiaUPC" pitchFamily="34" charset="-34"/>
                <a:cs typeface="FreesiaUPC" pitchFamily="34" charset="-34"/>
              </a:rPr>
              <a:t>เพื่อบรรลุผลสำเร็จของเป้าหมายผลการปฏิบัติงาน</a:t>
            </a:r>
            <a:endParaRPr lang="en-US" sz="3600" dirty="0">
              <a:latin typeface="FreesiaUPC" pitchFamily="34" charset="-34"/>
              <a:cs typeface="FreesiaUPC" pitchFamily="34" charset="-34"/>
            </a:endParaRPr>
          </a:p>
          <a:p>
            <a:pPr>
              <a:lnSpc>
                <a:spcPct val="110000"/>
              </a:lnSpc>
            </a:pPr>
            <a:r>
              <a:rPr lang="th-TH" sz="3600" dirty="0">
                <a:latin typeface="FreesiaUPC" pitchFamily="34" charset="-34"/>
                <a:cs typeface="FreesiaUPC" pitchFamily="34" charset="-34"/>
              </a:rPr>
              <a:t>10.</a:t>
            </a:r>
            <a:r>
              <a:rPr lang="en-US" sz="3600" dirty="0">
                <a:latin typeface="FreesiaUPC" pitchFamily="34" charset="-34"/>
                <a:cs typeface="FreesiaUPC" pitchFamily="34" charset="-34"/>
              </a:rPr>
              <a:t>HRD </a:t>
            </a:r>
            <a:r>
              <a:rPr lang="th-TH" sz="3600" dirty="0">
                <a:latin typeface="FreesiaUPC" pitchFamily="34" charset="-34"/>
                <a:cs typeface="FreesiaUPC" pitchFamily="34" charset="-34"/>
              </a:rPr>
              <a:t>ไม่ใช่เฉพาะการเรียนรู้ แต่รวมถึงผลการ</a:t>
            </a:r>
            <a:r>
              <a:rPr lang="th-TH" sz="3600" dirty="0" smtClean="0">
                <a:latin typeface="FreesiaUPC" pitchFamily="34" charset="-34"/>
                <a:cs typeface="FreesiaUPC" pitchFamily="34" charset="-34"/>
              </a:rPr>
              <a:t>ปฏิบัติงานของ</a:t>
            </a:r>
            <a:r>
              <a:rPr lang="th-TH" sz="3600" dirty="0">
                <a:latin typeface="FreesiaUPC" pitchFamily="34" charset="-34"/>
                <a:cs typeface="FreesiaUPC" pitchFamily="34" charset="-34"/>
              </a:rPr>
              <a:t/>
            </a:r>
            <a:br>
              <a:rPr lang="th-TH" sz="3600" dirty="0">
                <a:latin typeface="FreesiaUPC" pitchFamily="34" charset="-34"/>
                <a:cs typeface="FreesiaUPC" pitchFamily="34" charset="-34"/>
              </a:rPr>
            </a:br>
            <a:r>
              <a:rPr lang="th-TH" sz="3600" dirty="0">
                <a:latin typeface="FreesiaUPC" pitchFamily="34" charset="-34"/>
                <a:cs typeface="FreesiaUPC" pitchFamily="34" charset="-34"/>
              </a:rPr>
              <a:t>  </a:t>
            </a:r>
            <a:r>
              <a:rPr lang="th-TH" sz="3600" dirty="0" smtClean="0">
                <a:latin typeface="FreesiaUPC" pitchFamily="34" charset="-34"/>
                <a:cs typeface="FreesiaUPC" pitchFamily="34" charset="-34"/>
              </a:rPr>
              <a:t>  ปัจเจก</a:t>
            </a:r>
            <a:r>
              <a:rPr lang="th-TH" sz="3600" dirty="0">
                <a:latin typeface="FreesiaUPC" pitchFamily="34" charset="-34"/>
                <a:cs typeface="FreesiaUPC" pitchFamily="34" charset="-34"/>
              </a:rPr>
              <a:t>บุคคลและองค์กร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357290" y="214290"/>
            <a:ext cx="643156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th-TH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กระบวนทัศน์ผลการปฏิบัติงาน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1214422"/>
            <a:ext cx="9105378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3600" dirty="0" smtClean="0">
                <a:latin typeface="FreesiaUPC" pitchFamily="34" charset="-34"/>
                <a:cs typeface="FreesiaUPC" pitchFamily="34" charset="-34"/>
              </a:rPr>
              <a:t>ส่วนประกอบ</a:t>
            </a:r>
            <a:r>
              <a:rPr lang="th-TH" sz="3600" dirty="0">
                <a:latin typeface="FreesiaUPC" pitchFamily="34" charset="-34"/>
                <a:cs typeface="FreesiaUPC" pitchFamily="34" charset="-34"/>
              </a:rPr>
              <a:t>สำคัญในทุกงาน/ตำแหน่ง </a:t>
            </a:r>
          </a:p>
          <a:p>
            <a:r>
              <a:rPr lang="th-TH" sz="3600" dirty="0">
                <a:latin typeface="FreesiaUPC" pitchFamily="34" charset="-34"/>
                <a:cs typeface="FreesiaUPC" pitchFamily="34" charset="-34"/>
              </a:rPr>
              <a:t>1.ความสามารถในการปฏิบัติชิ้นงานที่เฉพาะเจาะจงในงานของตน</a:t>
            </a:r>
          </a:p>
          <a:p>
            <a:r>
              <a:rPr lang="th-TH" sz="3600" dirty="0">
                <a:latin typeface="FreesiaUPC" pitchFamily="34" charset="-34"/>
                <a:cs typeface="FreesiaUPC" pitchFamily="34" charset="-34"/>
              </a:rPr>
              <a:t>2.ความสามารถในการปฏิบัติชิ้นงานที่ไม่เจาะจงในงานของตน</a:t>
            </a:r>
          </a:p>
          <a:p>
            <a:r>
              <a:rPr lang="th-TH" sz="3600" dirty="0">
                <a:latin typeface="FreesiaUPC" pitchFamily="34" charset="-34"/>
                <a:cs typeface="FreesiaUPC" pitchFamily="34" charset="-34"/>
              </a:rPr>
              <a:t>3.การสื่อสารโดยการเขียนหรือการพูดที่ถูกต้องในเนื้อเรื่อง</a:t>
            </a:r>
          </a:p>
          <a:p>
            <a:r>
              <a:rPr lang="th-TH" sz="3600" dirty="0">
                <a:latin typeface="FreesiaUPC" pitchFamily="34" charset="-34"/>
                <a:cs typeface="FreesiaUPC" pitchFamily="34" charset="-34"/>
              </a:rPr>
              <a:t>4.ความพยายามของบุคคลในการทำงานแต่ละวัน</a:t>
            </a:r>
          </a:p>
          <a:p>
            <a:r>
              <a:rPr lang="th-TH" sz="3600" dirty="0">
                <a:latin typeface="FreesiaUPC" pitchFamily="34" charset="-34"/>
                <a:cs typeface="FreesiaUPC" pitchFamily="34" charset="-34"/>
              </a:rPr>
              <a:t>5.การรักษาวินัยในตนเอง หลีกเลี่ยงพฤติกรรม</a:t>
            </a:r>
            <a:r>
              <a:rPr lang="th-TH" sz="3600" dirty="0" smtClean="0">
                <a:latin typeface="FreesiaUPC" pitchFamily="34" charset="-34"/>
                <a:cs typeface="FreesiaUPC" pitchFamily="34" charset="-34"/>
              </a:rPr>
              <a:t>ลบ </a:t>
            </a:r>
            <a:r>
              <a:rPr lang="th-TH" dirty="0" smtClean="0">
                <a:latin typeface="FreesiaUPC" pitchFamily="34" charset="-34"/>
                <a:cs typeface="FreesiaUPC" pitchFamily="34" charset="-34"/>
              </a:rPr>
              <a:t>(</a:t>
            </a:r>
            <a:r>
              <a:rPr lang="th-TH" dirty="0">
                <a:latin typeface="FreesiaUPC" pitchFamily="34" charset="-34"/>
                <a:cs typeface="FreesiaUPC" pitchFamily="34" charset="-34"/>
              </a:rPr>
              <a:t>ดื่มสุรา ทำ</a:t>
            </a:r>
            <a:r>
              <a:rPr lang="th-TH" dirty="0" smtClean="0">
                <a:latin typeface="FreesiaUPC" pitchFamily="34" charset="-34"/>
                <a:cs typeface="FreesiaUPC" pitchFamily="34" charset="-34"/>
              </a:rPr>
              <a:t>ผิดระเบียบ</a:t>
            </a:r>
            <a:r>
              <a:rPr lang="th-TH" dirty="0">
                <a:latin typeface="FreesiaUPC" pitchFamily="34" charset="-34"/>
                <a:cs typeface="FreesiaUPC" pitchFamily="34" charset="-34"/>
              </a:rPr>
              <a:t>)</a:t>
            </a:r>
            <a:r>
              <a:rPr lang="th-TH" sz="3600" dirty="0">
                <a:latin typeface="FreesiaUPC" pitchFamily="34" charset="-34"/>
                <a:cs typeface="FreesiaUPC" pitchFamily="34" charset="-34"/>
              </a:rPr>
              <a:t> </a:t>
            </a:r>
          </a:p>
          <a:p>
            <a:r>
              <a:rPr lang="th-TH" sz="3600" dirty="0">
                <a:latin typeface="FreesiaUPC" pitchFamily="34" charset="-34"/>
                <a:cs typeface="FreesiaUPC" pitchFamily="34" charset="-34"/>
              </a:rPr>
              <a:t>6.การอำนวยการ/สนับสนุนการปฏิบัติงานเพื่อนร่วมงาน+ทีมงาน</a:t>
            </a:r>
          </a:p>
          <a:p>
            <a:r>
              <a:rPr lang="th-TH" sz="3600" dirty="0">
                <a:latin typeface="FreesiaUPC" pitchFamily="34" charset="-34"/>
                <a:cs typeface="FreesiaUPC" pitchFamily="34" charset="-34"/>
              </a:rPr>
              <a:t>7.การบังคับบัญชาที่มีผลต่อการปฏิบัติงานของผู้ใต้บังคับบัญชา</a:t>
            </a:r>
          </a:p>
          <a:p>
            <a:r>
              <a:rPr lang="th-TH" sz="3600" dirty="0">
                <a:latin typeface="FreesiaUPC" pitchFamily="34" charset="-34"/>
                <a:cs typeface="FreesiaUPC" pitchFamily="34" charset="-34"/>
              </a:rPr>
              <a:t>8.การบริหารจัดการที่มีผลต่อเป้าหมายของหน่วยงาน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357290" y="214290"/>
            <a:ext cx="643156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th-TH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กระบวนทัศน์ผลการปฏิบัติงาน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04813" y="2579700"/>
            <a:ext cx="8328025" cy="270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lnSpc>
                <a:spcPct val="130000"/>
              </a:lnSpc>
            </a:pPr>
            <a:r>
              <a:rPr lang="th-TH" sz="4400" b="1" dirty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การพัฒนา </a:t>
            </a:r>
            <a:r>
              <a:rPr lang="en-US" sz="4400" b="1" dirty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= Development  =</a:t>
            </a:r>
            <a:r>
              <a:rPr lang="th-TH" sz="4400" b="1" dirty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 การทำให้เจริญ</a:t>
            </a:r>
            <a:endParaRPr lang="en-US" sz="4400" b="1" dirty="0">
              <a:solidFill>
                <a:srgbClr val="0000CC"/>
              </a:solidFill>
              <a:latin typeface="FreesiaUPC" pitchFamily="34" charset="-34"/>
              <a:cs typeface="FreesiaUPC" pitchFamily="34" charset="-34"/>
            </a:endParaRPr>
          </a:p>
          <a:p>
            <a:pPr>
              <a:lnSpc>
                <a:spcPct val="130000"/>
              </a:lnSpc>
            </a:pPr>
            <a:r>
              <a:rPr lang="th-TH" sz="4400" b="1" dirty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ทรัพยากร </a:t>
            </a:r>
            <a:r>
              <a:rPr lang="en-US" sz="4400" b="1" dirty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= Resource = </a:t>
            </a:r>
            <a:r>
              <a:rPr lang="th-TH" sz="4400" b="1" dirty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สิ่งทั้งปวงอันเป็นทรัพย์ </a:t>
            </a:r>
            <a:endParaRPr lang="en-US" sz="4400" b="1" dirty="0">
              <a:solidFill>
                <a:srgbClr val="0000CC"/>
              </a:solidFill>
              <a:latin typeface="FreesiaUPC" pitchFamily="34" charset="-34"/>
              <a:cs typeface="FreesiaUPC" pitchFamily="34" charset="-34"/>
            </a:endParaRPr>
          </a:p>
          <a:p>
            <a:pPr>
              <a:lnSpc>
                <a:spcPct val="130000"/>
              </a:lnSpc>
            </a:pPr>
            <a:r>
              <a:rPr lang="th-TH" sz="4400" b="1" dirty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มนุษย์ </a:t>
            </a:r>
            <a:r>
              <a:rPr lang="en-US" sz="4400" b="1" dirty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= Human = </a:t>
            </a:r>
            <a:r>
              <a:rPr lang="th-TH" sz="4400" b="1" dirty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สัตว์ที่รู้จักใช้เหตุผล มีจิตใจสูง</a:t>
            </a:r>
            <a:r>
              <a:rPr lang="en-US" sz="4400" b="1" dirty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 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485900" y="1658931"/>
            <a:ext cx="63373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400" b="1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FreesiaUPC" pitchFamily="34" charset="-34"/>
              </a:rPr>
              <a:t>Human Resource Development</a:t>
            </a:r>
            <a:r>
              <a:rPr lang="th-TH" sz="4400" b="1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FreesiaUPC" pitchFamily="34" charset="-34"/>
              </a:rPr>
              <a:t> </a:t>
            </a:r>
            <a:r>
              <a:rPr lang="en-US" sz="4400" b="1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FreesiaUPC" pitchFamily="34" charset="-34"/>
              </a:rPr>
              <a:t>: HRD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76200" y="228600"/>
            <a:ext cx="8893175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th-TH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 News" pitchFamily="34" charset="-34"/>
                <a:cs typeface="FreesiaUPC" pitchFamily="34" charset="-34"/>
              </a:rPr>
              <a:t>ความหมาย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76200" y="228600"/>
            <a:ext cx="8893175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th-TH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 News" pitchFamily="34" charset="-34"/>
                <a:cs typeface="FreesiaUPC" pitchFamily="34" charset="-34"/>
              </a:rPr>
              <a:t>ความหมาย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609600" y="1800225"/>
            <a:ext cx="815340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altLang="zh-CN" sz="5400" b="1" dirty="0">
                <a:solidFill>
                  <a:srgbClr val="0000FF"/>
                </a:solidFill>
                <a:latin typeface="Angsana New" pitchFamily="18" charset="-34"/>
                <a:ea typeface="SimSun" pitchFamily="2" charset="-122"/>
              </a:rPr>
              <a:t>Leonard Nadler</a:t>
            </a:r>
            <a:r>
              <a:rPr lang="th-TH" altLang="zh-CN" sz="5400" b="1" dirty="0">
                <a:solidFill>
                  <a:srgbClr val="0000FF"/>
                </a:solidFill>
                <a:latin typeface="Angsana New" pitchFamily="18" charset="-34"/>
              </a:rPr>
              <a:t> </a:t>
            </a:r>
            <a:r>
              <a:rPr lang="en-US" altLang="zh-CN" sz="5400" b="1" dirty="0">
                <a:solidFill>
                  <a:srgbClr val="0000FF"/>
                </a:solidFill>
                <a:latin typeface="Angsana New" pitchFamily="18" charset="-34"/>
                <a:ea typeface="SimSun" pitchFamily="2" charset="-122"/>
              </a:rPr>
              <a:t>;</a:t>
            </a:r>
            <a:r>
              <a:rPr lang="en-US" altLang="zh-CN" sz="5400" b="1" dirty="0">
                <a:latin typeface="Angsana New" pitchFamily="18" charset="-34"/>
                <a:ea typeface="SimSun" pitchFamily="2" charset="-122"/>
              </a:rPr>
              <a:t> </a:t>
            </a:r>
            <a:r>
              <a:rPr lang="en-US" altLang="zh-CN" sz="5400" b="1" dirty="0" err="1">
                <a:latin typeface="Angsana New" pitchFamily="18" charset="-34"/>
                <a:ea typeface="SimSun" pitchFamily="2" charset="-122"/>
              </a:rPr>
              <a:t>organised</a:t>
            </a:r>
            <a:r>
              <a:rPr lang="en-US" altLang="zh-CN" sz="5400" b="1" dirty="0">
                <a:latin typeface="Angsana New" pitchFamily="18" charset="-34"/>
                <a:ea typeface="SimSun" pitchFamily="2" charset="-122"/>
              </a:rPr>
              <a:t> learning experiences in a definite time period to increase the possibility of improving job performance growth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76200" y="228600"/>
            <a:ext cx="8893175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th-TH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 News" pitchFamily="34" charset="-34"/>
                <a:cs typeface="FreesiaUPC" pitchFamily="34" charset="-34"/>
              </a:rPr>
              <a:t>ความหมาย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81000" y="1357298"/>
            <a:ext cx="8458200" cy="470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90000"/>
              </a:lnSpc>
            </a:pPr>
            <a:r>
              <a:rPr lang="en-US" sz="4800" b="1" dirty="0" err="1">
                <a:solidFill>
                  <a:srgbClr val="0000FF"/>
                </a:solidFill>
                <a:latin typeface="Angsana New" pitchFamily="18" charset="-34"/>
              </a:rPr>
              <a:t>Chalofsky</a:t>
            </a:r>
            <a:r>
              <a:rPr lang="en-US" sz="4800" b="1" dirty="0">
                <a:solidFill>
                  <a:srgbClr val="0000FF"/>
                </a:solidFill>
                <a:latin typeface="Angsana New" pitchFamily="18" charset="-34"/>
              </a:rPr>
              <a:t>;</a:t>
            </a:r>
            <a:r>
              <a:rPr lang="en-US" sz="4800" b="1" dirty="0">
                <a:latin typeface="Angsana New" pitchFamily="18" charset="-34"/>
              </a:rPr>
              <a:t> Human Resource Development is the study and practice of increasing the learning capacity of individuals, groups, collectives, and organizations through the development and application of learning-based interventions for purpose of </a:t>
            </a:r>
            <a:r>
              <a:rPr lang="en-US" sz="4800" b="1" dirty="0" err="1">
                <a:latin typeface="Angsana New" pitchFamily="18" charset="-34"/>
              </a:rPr>
              <a:t>optimising</a:t>
            </a:r>
            <a:r>
              <a:rPr lang="en-US" sz="4800" b="1" dirty="0">
                <a:latin typeface="Angsana New" pitchFamily="18" charset="-34"/>
              </a:rPr>
              <a:t> human and organization growth and effectiveness 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81000" y="1920875"/>
            <a:ext cx="8382000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altLang="zh-CN" sz="4800" b="1" dirty="0">
                <a:solidFill>
                  <a:srgbClr val="0000FF"/>
                </a:solidFill>
                <a:latin typeface="Angsana New" pitchFamily="18" charset="-34"/>
                <a:ea typeface="SimSun" pitchFamily="2" charset="-122"/>
              </a:rPr>
              <a:t>Stewart and </a:t>
            </a:r>
            <a:r>
              <a:rPr lang="en-US" altLang="zh-CN" sz="4800" b="1" dirty="0" err="1">
                <a:solidFill>
                  <a:srgbClr val="0000FF"/>
                </a:solidFill>
                <a:latin typeface="Angsana New" pitchFamily="18" charset="-34"/>
                <a:ea typeface="SimSun" pitchFamily="2" charset="-122"/>
              </a:rPr>
              <a:t>McGoldrick</a:t>
            </a:r>
            <a:r>
              <a:rPr lang="en-US" altLang="zh-CN" sz="4800" b="1" dirty="0">
                <a:solidFill>
                  <a:srgbClr val="0000FF"/>
                </a:solidFill>
                <a:latin typeface="Angsana New" pitchFamily="18" charset="-34"/>
                <a:ea typeface="SimSun" pitchFamily="2" charset="-122"/>
              </a:rPr>
              <a:t>;</a:t>
            </a:r>
            <a:r>
              <a:rPr lang="en-US" altLang="zh-CN" sz="4800" b="1" dirty="0">
                <a:latin typeface="Angsana New" pitchFamily="18" charset="-34"/>
                <a:ea typeface="SimSun" pitchFamily="2" charset="-122"/>
              </a:rPr>
              <a:t> Human Resource Development</a:t>
            </a:r>
            <a:r>
              <a:rPr lang="th-TH" altLang="zh-CN" sz="4800" b="1" dirty="0">
                <a:latin typeface="Angsana New" pitchFamily="18" charset="-34"/>
              </a:rPr>
              <a:t> </a:t>
            </a:r>
            <a:r>
              <a:rPr lang="en-US" altLang="zh-CN" sz="4800" b="1" dirty="0">
                <a:latin typeface="Angsana New" pitchFamily="18" charset="-34"/>
                <a:ea typeface="SimSun" pitchFamily="2" charset="-122"/>
              </a:rPr>
              <a:t>encompasses activities and processes which are intended to have impact on organizational and individual learning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76200" y="228600"/>
            <a:ext cx="8893175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th-TH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 News" pitchFamily="34" charset="-34"/>
                <a:cs typeface="FreesiaUPC" pitchFamily="34" charset="-34"/>
              </a:rPr>
              <a:t>ความหมาย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52400" y="1600200"/>
            <a:ext cx="8991600" cy="360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th-TH" sz="4800" b="1" dirty="0">
                <a:solidFill>
                  <a:srgbClr val="FF00FF"/>
                </a:solidFill>
                <a:latin typeface="Freesia News" pitchFamily="34" charset="-34"/>
                <a:cs typeface="FreesiaUPC" pitchFamily="34" charset="-34"/>
              </a:rPr>
              <a:t>สัญญา  สัญญาวิวัฒน์</a:t>
            </a:r>
            <a:r>
              <a:rPr lang="th-TH" sz="4800" b="1" dirty="0">
                <a:solidFill>
                  <a:srgbClr val="0000FF"/>
                </a:solidFill>
                <a:latin typeface="Freesia News" pitchFamily="34" charset="-34"/>
                <a:cs typeface="FreesiaUPC" pitchFamily="34" charset="-34"/>
              </a:rPr>
              <a:t> 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th-TH" sz="4800" b="1" dirty="0">
                <a:solidFill>
                  <a:srgbClr val="0000FF"/>
                </a:solidFill>
                <a:latin typeface="Freesia News" pitchFamily="34" charset="-34"/>
                <a:cs typeface="FreesiaUPC" pitchFamily="34" charset="-34"/>
              </a:rPr>
              <a:t> การเปลี่ยนแปลงตัวมนุษย์ (สมาชิก/พนักงาน) 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th-TH" sz="4800" b="1" dirty="0">
                <a:solidFill>
                  <a:srgbClr val="0000FF"/>
                </a:solidFill>
                <a:latin typeface="Freesia News" pitchFamily="34" charset="-34"/>
                <a:cs typeface="FreesiaUPC" pitchFamily="34" charset="-34"/>
              </a:rPr>
              <a:t> ให้มีความรู้ ทักษะ และทัศนคติ ศักยภาพ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th-TH" sz="4800" b="1" dirty="0">
                <a:solidFill>
                  <a:srgbClr val="0000FF"/>
                </a:solidFill>
                <a:latin typeface="Freesia News" pitchFamily="34" charset="-34"/>
                <a:cs typeface="FreesiaUPC" pitchFamily="34" charset="-34"/>
              </a:rPr>
              <a:t> การเพิ่มประสิทธิภาพประสิทธิผลขององค์การ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76200" y="228600"/>
            <a:ext cx="8893175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th-TH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 News" pitchFamily="34" charset="-34"/>
                <a:cs typeface="FreesiaUPC" pitchFamily="34" charset="-34"/>
              </a:rPr>
              <a:t>ความหมาย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85720" y="1643050"/>
            <a:ext cx="8743099" cy="3342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lnSpc>
                <a:spcPct val="120000"/>
              </a:lnSpc>
              <a:tabLst>
                <a:tab pos="457200" algn="l"/>
              </a:tabLst>
            </a:pPr>
            <a:r>
              <a:rPr lang="th-TH" sz="4400" b="1" dirty="0">
                <a:latin typeface="FreesiaUPC" pitchFamily="34" charset="-34"/>
                <a:cs typeface="FreesiaUPC" pitchFamily="34" charset="-34"/>
              </a:rPr>
              <a:t>กระบวนทัศน์</a:t>
            </a:r>
            <a:r>
              <a:rPr lang="en-US" sz="4400" b="1" dirty="0">
                <a:latin typeface="FreesiaUPC" pitchFamily="34" charset="-34"/>
                <a:cs typeface="FreesiaUPC" pitchFamily="34" charset="-34"/>
              </a:rPr>
              <a:t> = paradigm </a:t>
            </a:r>
            <a:r>
              <a:rPr lang="th-TH" sz="4400" b="1" dirty="0">
                <a:latin typeface="FreesiaUPC" pitchFamily="34" charset="-34"/>
                <a:cs typeface="FreesiaUPC" pitchFamily="34" charset="-34"/>
              </a:rPr>
              <a:t>หมายถึง</a:t>
            </a:r>
            <a:r>
              <a:rPr lang="en-US" sz="4400" b="1" dirty="0">
                <a:latin typeface="FreesiaUPC" pitchFamily="34" charset="-34"/>
                <a:cs typeface="FreesiaUPC" pitchFamily="34" charset="-34"/>
              </a:rPr>
              <a:t> </a:t>
            </a:r>
          </a:p>
          <a:p>
            <a:pPr>
              <a:lnSpc>
                <a:spcPct val="120000"/>
              </a:lnSpc>
              <a:buFontTx/>
              <a:buChar char="•"/>
              <a:tabLst>
                <a:tab pos="457200" algn="l"/>
              </a:tabLst>
            </a:pPr>
            <a:r>
              <a:rPr lang="th-TH" sz="4400" b="1" dirty="0">
                <a:latin typeface="FreesiaUPC" pitchFamily="34" charset="-34"/>
                <a:cs typeface="FreesiaUPC" pitchFamily="34" charset="-34"/>
              </a:rPr>
              <a:t> กรอบความคิด แนวทางทั่วไปที่ใช้ในการมองโลก </a:t>
            </a:r>
          </a:p>
          <a:p>
            <a:pPr>
              <a:lnSpc>
                <a:spcPct val="120000"/>
              </a:lnSpc>
              <a:buFontTx/>
              <a:buChar char="•"/>
              <a:tabLst>
                <a:tab pos="457200" algn="l"/>
              </a:tabLst>
            </a:pPr>
            <a:r>
              <a:rPr lang="th-TH" sz="4400" b="1" dirty="0">
                <a:latin typeface="FreesiaUPC" pitchFamily="34" charset="-34"/>
                <a:cs typeface="FreesiaUPC" pitchFamily="34" charset="-34"/>
              </a:rPr>
              <a:t> ระบบคิด วิธีคิด แบบของการคิดที่ใช้เป็นแนว</a:t>
            </a:r>
            <a:br>
              <a:rPr lang="th-TH" sz="4400" b="1" dirty="0">
                <a:latin typeface="FreesiaUPC" pitchFamily="34" charset="-34"/>
                <a:cs typeface="FreesiaUPC" pitchFamily="34" charset="-34"/>
              </a:rPr>
            </a:br>
            <a:r>
              <a:rPr lang="th-TH" sz="4400" b="1" dirty="0">
                <a:latin typeface="FreesiaUPC" pitchFamily="34" charset="-34"/>
                <a:cs typeface="FreesiaUPC" pitchFamily="34" charset="-34"/>
              </a:rPr>
              <a:t>  ในการศึกษาวิจัยเรื่องใดเรื่องหนึ่ง 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76200" y="228600"/>
            <a:ext cx="8893175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th-TH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 News" pitchFamily="34" charset="-34"/>
                <a:cs typeface="FreesiaUPC" pitchFamily="34" charset="-34"/>
              </a:rPr>
              <a:t>ความหมาย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609600" y="1536700"/>
            <a:ext cx="822960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4800" b="1" dirty="0">
                <a:solidFill>
                  <a:srgbClr val="FF00FF"/>
                </a:solidFill>
                <a:latin typeface="Freesia News" pitchFamily="34" charset="-34"/>
                <a:cs typeface="FreesiaUPC" pitchFamily="34" charset="-34"/>
              </a:rPr>
              <a:t>ดนัย  เทียนพุฒ</a:t>
            </a:r>
            <a:r>
              <a:rPr lang="th-TH" sz="4800" b="1" dirty="0">
                <a:solidFill>
                  <a:srgbClr val="0000FF"/>
                </a:solidFill>
                <a:latin typeface="Freesia News" pitchFamily="34" charset="-34"/>
                <a:cs typeface="FreesiaUPC" pitchFamily="34" charset="-34"/>
              </a:rPr>
              <a:t> การบูร</a:t>
            </a:r>
            <a:r>
              <a:rPr lang="th-TH" sz="4800" b="1" dirty="0" err="1">
                <a:solidFill>
                  <a:srgbClr val="0000FF"/>
                </a:solidFill>
                <a:latin typeface="Freesia News" pitchFamily="34" charset="-34"/>
                <a:cs typeface="FreesiaUPC" pitchFamily="34" charset="-34"/>
              </a:rPr>
              <a:t>ณา</a:t>
            </a:r>
            <a:r>
              <a:rPr lang="th-TH" sz="4800" b="1" dirty="0">
                <a:solidFill>
                  <a:srgbClr val="0000FF"/>
                </a:solidFill>
                <a:latin typeface="Freesia News" pitchFamily="34" charset="-34"/>
                <a:cs typeface="FreesiaUPC" pitchFamily="34" charset="-34"/>
              </a:rPr>
              <a:t>การโดยใช้...</a:t>
            </a:r>
          </a:p>
          <a:p>
            <a:pPr>
              <a:buFontTx/>
              <a:buChar char="•"/>
            </a:pPr>
            <a:r>
              <a:rPr lang="th-TH" sz="4800" b="1" dirty="0">
                <a:solidFill>
                  <a:srgbClr val="0000FF"/>
                </a:solidFill>
                <a:latin typeface="Freesia News" pitchFamily="34" charset="-34"/>
                <a:cs typeface="FreesiaUPC" pitchFamily="34" charset="-34"/>
              </a:rPr>
              <a:t> การฝึกอบรม</a:t>
            </a:r>
          </a:p>
          <a:p>
            <a:pPr>
              <a:buFontTx/>
              <a:buChar char="•"/>
            </a:pPr>
            <a:r>
              <a:rPr lang="th-TH" sz="4800" b="1" dirty="0">
                <a:solidFill>
                  <a:srgbClr val="0000FF"/>
                </a:solidFill>
                <a:latin typeface="Freesia News" pitchFamily="34" charset="-34"/>
                <a:cs typeface="FreesiaUPC" pitchFamily="34" charset="-34"/>
              </a:rPr>
              <a:t> การพัฒนาอาชีพ </a:t>
            </a:r>
          </a:p>
          <a:p>
            <a:pPr>
              <a:buFontTx/>
              <a:buChar char="•"/>
            </a:pPr>
            <a:r>
              <a:rPr lang="th-TH" sz="4800" b="1" dirty="0">
                <a:solidFill>
                  <a:srgbClr val="0000FF"/>
                </a:solidFill>
                <a:latin typeface="Freesia News" pitchFamily="34" charset="-34"/>
                <a:cs typeface="FreesiaUPC" pitchFamily="34" charset="-34"/>
              </a:rPr>
              <a:t> การพัฒนาองค์การ </a:t>
            </a:r>
          </a:p>
          <a:p>
            <a:pPr>
              <a:buFontTx/>
              <a:buChar char="•"/>
            </a:pPr>
            <a:r>
              <a:rPr lang="th-TH" sz="4800" b="1" dirty="0">
                <a:solidFill>
                  <a:srgbClr val="0000FF"/>
                </a:solidFill>
                <a:latin typeface="Freesia News" pitchFamily="34" charset="-34"/>
                <a:cs typeface="FreesiaUPC" pitchFamily="34" charset="-34"/>
              </a:rPr>
              <a:t> ปรับปรุงบุคคล ทีมงาน และประสิทธิผล</a:t>
            </a:r>
          </a:p>
          <a:p>
            <a:r>
              <a:rPr lang="th-TH" sz="4800" b="1" dirty="0">
                <a:solidFill>
                  <a:srgbClr val="0000FF"/>
                </a:solidFill>
                <a:latin typeface="Freesia News" pitchFamily="34" charset="-34"/>
                <a:cs typeface="FreesiaUPC" pitchFamily="34" charset="-34"/>
              </a:rPr>
              <a:t>   ขององค์การ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76200" y="228600"/>
            <a:ext cx="8893175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th-TH" sz="54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 News" pitchFamily="34" charset="-34"/>
                <a:cs typeface="FreesiaUPC" pitchFamily="34" charset="-34"/>
              </a:rPr>
              <a:t>ความหมาย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04800" y="1541463"/>
            <a:ext cx="8839200" cy="411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110000"/>
              </a:lnSpc>
            </a:pPr>
            <a:r>
              <a:rPr lang="th-TH" sz="4800" b="1" dirty="0">
                <a:solidFill>
                  <a:srgbClr val="FF00FF"/>
                </a:solidFill>
                <a:latin typeface="Freesia News" pitchFamily="34" charset="-34"/>
                <a:cs typeface="FreesiaUPC" pitchFamily="34" charset="-34"/>
              </a:rPr>
              <a:t>นงนุช  วงษ์สุวรรณ</a:t>
            </a:r>
            <a:r>
              <a:rPr lang="th-TH" sz="4800" b="1" dirty="0">
                <a:solidFill>
                  <a:srgbClr val="0000FF"/>
                </a:solidFill>
                <a:latin typeface="Freesia News" pitchFamily="34" charset="-34"/>
                <a:cs typeface="FreesiaUPC" pitchFamily="34" charset="-34"/>
              </a:rPr>
              <a:t> </a:t>
            </a:r>
            <a:endParaRPr lang="en-US" sz="4800" b="1" dirty="0">
              <a:solidFill>
                <a:srgbClr val="0000FF"/>
              </a:solidFill>
              <a:latin typeface="Freesia News" pitchFamily="34" charset="-34"/>
              <a:cs typeface="FreesiaUPC" pitchFamily="34" charset="-34"/>
            </a:endParaRPr>
          </a:p>
          <a:p>
            <a:pPr>
              <a:lnSpc>
                <a:spcPct val="110000"/>
              </a:lnSpc>
              <a:buFontTx/>
              <a:buChar char="•"/>
            </a:pPr>
            <a:r>
              <a:rPr lang="th-TH" sz="4800" b="1" dirty="0">
                <a:solidFill>
                  <a:srgbClr val="0000FF"/>
                </a:solidFill>
                <a:latin typeface="Freesia News" pitchFamily="34" charset="-34"/>
                <a:cs typeface="FreesiaUPC" pitchFamily="34" charset="-34"/>
              </a:rPr>
              <a:t>ด้านรัฐศาสตร์ - การเตรียมประชาชนสำหรับ </a:t>
            </a:r>
            <a:br>
              <a:rPr lang="th-TH" sz="4800" b="1" dirty="0">
                <a:solidFill>
                  <a:srgbClr val="0000FF"/>
                </a:solidFill>
                <a:latin typeface="Freesia News" pitchFamily="34" charset="-34"/>
                <a:cs typeface="FreesiaUPC" pitchFamily="34" charset="-34"/>
              </a:rPr>
            </a:br>
            <a:r>
              <a:rPr lang="th-TH" sz="4800" b="1" dirty="0">
                <a:solidFill>
                  <a:srgbClr val="0000FF"/>
                </a:solidFill>
                <a:latin typeface="Freesia News" pitchFamily="34" charset="-34"/>
                <a:cs typeface="FreesiaUPC" pitchFamily="34" charset="-34"/>
              </a:rPr>
              <a:t>   การมีส่วนร่วมในกระบวนการทางการเมือง </a:t>
            </a:r>
            <a:endParaRPr lang="en-US" sz="4800" b="1" dirty="0">
              <a:solidFill>
                <a:srgbClr val="0000FF"/>
              </a:solidFill>
              <a:latin typeface="Freesia News" pitchFamily="34" charset="-34"/>
              <a:cs typeface="FreesiaUPC" pitchFamily="34" charset="-34"/>
            </a:endParaRPr>
          </a:p>
          <a:p>
            <a:pPr>
              <a:lnSpc>
                <a:spcPct val="110000"/>
              </a:lnSpc>
              <a:buFontTx/>
              <a:buChar char="•"/>
            </a:pPr>
            <a:r>
              <a:rPr lang="th-TH" sz="4800" b="1" dirty="0">
                <a:solidFill>
                  <a:srgbClr val="0000FF"/>
                </a:solidFill>
                <a:latin typeface="Freesia News" pitchFamily="34" charset="-34"/>
                <a:cs typeface="FreesiaUPC" pitchFamily="34" charset="-34"/>
              </a:rPr>
              <a:t>ด้านเศรษฐศาสตร์ - การเพิ่มพูนทุนมนุษย์</a:t>
            </a:r>
            <a:br>
              <a:rPr lang="th-TH" sz="4800" b="1" dirty="0">
                <a:solidFill>
                  <a:srgbClr val="0000FF"/>
                </a:solidFill>
                <a:latin typeface="Freesia News" pitchFamily="34" charset="-34"/>
                <a:cs typeface="FreesiaUPC" pitchFamily="34" charset="-34"/>
              </a:rPr>
            </a:br>
            <a:r>
              <a:rPr lang="th-TH" sz="4800" b="1" dirty="0">
                <a:solidFill>
                  <a:srgbClr val="0000FF"/>
                </a:solidFill>
                <a:latin typeface="Freesia News" pitchFamily="34" charset="-34"/>
                <a:cs typeface="FreesiaUPC" pitchFamily="34" charset="-34"/>
              </a:rPr>
              <a:t>   และการลงทุนในการพัฒนาเศรษฐกิจ 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76200" y="228600"/>
            <a:ext cx="8893175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th-TH" sz="54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 News" pitchFamily="34" charset="-34"/>
                <a:cs typeface="FreesiaUPC" pitchFamily="34" charset="-34"/>
              </a:rPr>
              <a:t>ความหมาย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52400" y="1752600"/>
            <a:ext cx="9144000" cy="375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th-TH" sz="4800" b="1">
                <a:solidFill>
                  <a:srgbClr val="FF00FF"/>
                </a:solidFill>
                <a:latin typeface="Freesia News" pitchFamily="34" charset="-34"/>
                <a:cs typeface="FreesiaUPC" pitchFamily="34" charset="-34"/>
              </a:rPr>
              <a:t>สัมฤทธิ์  ยศสมบัติ</a:t>
            </a:r>
            <a:r>
              <a:rPr lang="th-TH" sz="4800" b="1">
                <a:solidFill>
                  <a:srgbClr val="0000FF"/>
                </a:solidFill>
                <a:latin typeface="Freesia News" pitchFamily="34" charset="-34"/>
                <a:cs typeface="FreesiaUPC" pitchFamily="34" charset="-34"/>
              </a:rPr>
              <a:t>  </a:t>
            </a:r>
          </a:p>
          <a:p>
            <a:pPr>
              <a:buFontTx/>
              <a:buChar char="•"/>
            </a:pPr>
            <a:r>
              <a:rPr lang="th-TH" sz="4800" b="1">
                <a:solidFill>
                  <a:srgbClr val="0000FF"/>
                </a:solidFill>
                <a:latin typeface="Freesia News" pitchFamily="34" charset="-34"/>
                <a:cs typeface="FreesiaUPC" pitchFamily="34" charset="-34"/>
              </a:rPr>
              <a:t> การวางแผนที่จะเพิ่มพูนความรู้ ทักษะ และ </a:t>
            </a:r>
            <a:br>
              <a:rPr lang="th-TH" sz="4800" b="1">
                <a:solidFill>
                  <a:srgbClr val="0000FF"/>
                </a:solidFill>
                <a:latin typeface="Freesia News" pitchFamily="34" charset="-34"/>
                <a:cs typeface="FreesiaUPC" pitchFamily="34" charset="-34"/>
              </a:rPr>
            </a:br>
            <a:r>
              <a:rPr lang="th-TH" sz="4800" b="1">
                <a:solidFill>
                  <a:srgbClr val="0000FF"/>
                </a:solidFill>
                <a:latin typeface="Freesia News" pitchFamily="34" charset="-34"/>
                <a:cs typeface="FreesiaUPC" pitchFamily="34" charset="-34"/>
              </a:rPr>
              <a:t>   ความสามารถของพนักงานในองค์การ</a:t>
            </a:r>
          </a:p>
          <a:p>
            <a:pPr>
              <a:buFontTx/>
              <a:buChar char="•"/>
            </a:pPr>
            <a:r>
              <a:rPr lang="th-TH" sz="4800" b="1">
                <a:solidFill>
                  <a:srgbClr val="0000FF"/>
                </a:solidFill>
                <a:latin typeface="Freesia News" pitchFamily="34" charset="-34"/>
                <a:cs typeface="FreesiaUPC" pitchFamily="34" charset="-34"/>
              </a:rPr>
              <a:t> ให้ปฏิบัติงานได้ดีและมีประสิทธิภาพ </a:t>
            </a:r>
          </a:p>
          <a:p>
            <a:pPr>
              <a:buFontTx/>
              <a:buChar char="•"/>
            </a:pPr>
            <a:r>
              <a:rPr lang="th-TH" sz="4800" b="1">
                <a:solidFill>
                  <a:srgbClr val="0000FF"/>
                </a:solidFill>
                <a:latin typeface="Freesia News" pitchFamily="34" charset="-34"/>
                <a:cs typeface="FreesiaUPC" pitchFamily="34" charset="-34"/>
              </a:rPr>
              <a:t> เพื่อการเปลี่ยนแปลงและการแข่งขันในอนาคต 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76200" y="228600"/>
            <a:ext cx="8893175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th-TH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 News" pitchFamily="34" charset="-34"/>
                <a:cs typeface="FreesiaUPC" pitchFamily="34" charset="-34"/>
              </a:rPr>
              <a:t>ความหมาย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206500" y="1536700"/>
            <a:ext cx="6732588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th-TH" sz="4800" b="1" dirty="0">
                <a:solidFill>
                  <a:srgbClr val="0000FF"/>
                </a:solidFill>
                <a:latin typeface="Freesia News" pitchFamily="34" charset="-34"/>
                <a:cs typeface="FreesiaUPC" pitchFamily="34" charset="-34"/>
              </a:rPr>
              <a:t>คำอื่นที่มีความหมายทำนองเดียวกัน</a:t>
            </a:r>
            <a:r>
              <a:rPr lang="th-TH" sz="4800" b="1" dirty="0">
                <a:latin typeface="Freesia News" pitchFamily="34" charset="-34"/>
                <a:cs typeface="FreesiaUPC" pitchFamily="34" charset="-34"/>
              </a:rPr>
              <a:t> </a:t>
            </a:r>
            <a:endParaRPr lang="en-US" sz="4800" b="1" dirty="0">
              <a:latin typeface="Freesia News" pitchFamily="34" charset="-34"/>
              <a:cs typeface="FreesiaUPC" pitchFamily="34" charset="-34"/>
            </a:endParaRPr>
          </a:p>
          <a:p>
            <a:pPr>
              <a:buFontTx/>
              <a:buChar char="•"/>
            </a:pPr>
            <a:r>
              <a:rPr lang="th-TH" sz="4800" b="1" dirty="0">
                <a:latin typeface="Freesia News" pitchFamily="34" charset="-34"/>
                <a:cs typeface="FreesiaUPC" pitchFamily="34" charset="-34"/>
              </a:rPr>
              <a:t> การพัฒนาบุคคล </a:t>
            </a:r>
            <a:endParaRPr lang="en-US" sz="4800" b="1" dirty="0">
              <a:latin typeface="Freesia News" pitchFamily="34" charset="-34"/>
              <a:cs typeface="FreesiaUPC" pitchFamily="34" charset="-34"/>
            </a:endParaRPr>
          </a:p>
          <a:p>
            <a:pPr>
              <a:buFontTx/>
              <a:buChar char="•"/>
            </a:pPr>
            <a:r>
              <a:rPr lang="th-TH" sz="4800" b="1" dirty="0">
                <a:latin typeface="Freesia News" pitchFamily="34" charset="-34"/>
                <a:cs typeface="FreesiaUPC" pitchFamily="34" charset="-34"/>
              </a:rPr>
              <a:t> การพัฒนาบุคลากร </a:t>
            </a:r>
            <a:endParaRPr lang="en-US" sz="4800" b="1" dirty="0">
              <a:latin typeface="Freesia News" pitchFamily="34" charset="-34"/>
              <a:cs typeface="FreesiaUPC" pitchFamily="34" charset="-34"/>
            </a:endParaRPr>
          </a:p>
          <a:p>
            <a:pPr>
              <a:buFontTx/>
              <a:buChar char="•"/>
            </a:pPr>
            <a:r>
              <a:rPr lang="th-TH" sz="4800" b="1" dirty="0">
                <a:latin typeface="Freesia News" pitchFamily="34" charset="-34"/>
                <a:cs typeface="FreesiaUPC" pitchFamily="34" charset="-34"/>
              </a:rPr>
              <a:t> การพัฒนาทรัพยากรบุคคล </a:t>
            </a:r>
            <a:endParaRPr lang="en-US" sz="4800" b="1" dirty="0">
              <a:latin typeface="Freesia News" pitchFamily="34" charset="-34"/>
              <a:cs typeface="FreesiaUPC" pitchFamily="34" charset="-34"/>
            </a:endParaRPr>
          </a:p>
          <a:p>
            <a:pPr>
              <a:buFontTx/>
              <a:buChar char="•"/>
            </a:pPr>
            <a:r>
              <a:rPr lang="th-TH" sz="4800" b="1" dirty="0">
                <a:latin typeface="Freesia News" pitchFamily="34" charset="-34"/>
                <a:cs typeface="FreesiaUPC" pitchFamily="34" charset="-34"/>
              </a:rPr>
              <a:t> การพัฒนาองค์กร </a:t>
            </a:r>
            <a:endParaRPr lang="en-US" sz="4800" b="1" dirty="0">
              <a:latin typeface="Freesia News" pitchFamily="34" charset="-34"/>
              <a:cs typeface="FreesiaUPC" pitchFamily="34" charset="-34"/>
            </a:endParaRPr>
          </a:p>
          <a:p>
            <a:pPr>
              <a:buFontTx/>
              <a:buChar char="•"/>
            </a:pPr>
            <a:r>
              <a:rPr lang="th-TH" sz="4800" b="1" dirty="0">
                <a:latin typeface="Freesia News" pitchFamily="34" charset="-34"/>
                <a:cs typeface="FreesiaUPC" pitchFamily="34" charset="-34"/>
              </a:rPr>
              <a:t> การพัฒนาอาชีพ  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76200" y="228600"/>
            <a:ext cx="8893175" cy="83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th-TH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 News" pitchFamily="34" charset="-34"/>
                <a:cs typeface="FreesiaUPC" pitchFamily="34" charset="-34"/>
              </a:rPr>
              <a:t>ความหมาย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Document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99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52400" y="1428736"/>
            <a:ext cx="917270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lnSpc>
                <a:spcPct val="120000"/>
              </a:lnSpc>
              <a:buFontTx/>
              <a:buChar char="•"/>
              <a:tabLst>
                <a:tab pos="457200" algn="l"/>
              </a:tabLst>
            </a:pPr>
            <a:r>
              <a:rPr lang="th-TH" sz="4800" b="1" dirty="0">
                <a:latin typeface="FreesiaUPC" pitchFamily="34" charset="-34"/>
                <a:cs typeface="FreesiaUPC" pitchFamily="34" charset="-34"/>
              </a:rPr>
              <a:t> คนส่วนใหญ่มักจะสับสนระหว่าง </a:t>
            </a:r>
            <a:r>
              <a:rPr lang="en-US" sz="4800" b="1" dirty="0">
                <a:solidFill>
                  <a:srgbClr val="FF00FF"/>
                </a:solidFill>
                <a:latin typeface="FreesiaUPC" pitchFamily="34" charset="-34"/>
                <a:cs typeface="FreesiaUPC" pitchFamily="34" charset="-34"/>
              </a:rPr>
              <a:t>HRD</a:t>
            </a:r>
            <a:r>
              <a:rPr lang="th-TH" sz="4800" b="1" dirty="0">
                <a:latin typeface="FreesiaUPC" pitchFamily="34" charset="-34"/>
                <a:cs typeface="FreesiaUPC" pitchFamily="34" charset="-34"/>
              </a:rPr>
              <a:t> และ </a:t>
            </a:r>
            <a:r>
              <a:rPr lang="en-US" sz="4800" b="1" dirty="0">
                <a:solidFill>
                  <a:srgbClr val="FF00FF"/>
                </a:solidFill>
                <a:latin typeface="FreesiaUPC" pitchFamily="34" charset="-34"/>
                <a:cs typeface="FreesiaUPC" pitchFamily="34" charset="-34"/>
              </a:rPr>
              <a:t>HRM</a:t>
            </a:r>
          </a:p>
          <a:p>
            <a:pPr>
              <a:lnSpc>
                <a:spcPct val="120000"/>
              </a:lnSpc>
              <a:buFontTx/>
              <a:buChar char="•"/>
              <a:tabLst>
                <a:tab pos="457200" algn="l"/>
              </a:tabLst>
            </a:pPr>
            <a:r>
              <a:rPr lang="th-TH" sz="4800" b="1" dirty="0">
                <a:latin typeface="FreesiaUPC" pitchFamily="34" charset="-34"/>
                <a:cs typeface="FreesiaUPC" pitchFamily="34" charset="-34"/>
              </a:rPr>
              <a:t> มองว่า </a:t>
            </a:r>
            <a:r>
              <a:rPr lang="en-US" sz="4800" b="1" dirty="0">
                <a:solidFill>
                  <a:srgbClr val="FF00FF"/>
                </a:solidFill>
                <a:latin typeface="FreesiaUPC" pitchFamily="34" charset="-34"/>
                <a:cs typeface="FreesiaUPC" pitchFamily="34" charset="-34"/>
              </a:rPr>
              <a:t>HRD</a:t>
            </a:r>
            <a:r>
              <a:rPr lang="en-US" sz="4800" b="1" dirty="0">
                <a:latin typeface="FreesiaUPC" pitchFamily="34" charset="-34"/>
                <a:cs typeface="FreesiaUPC" pitchFamily="34" charset="-34"/>
              </a:rPr>
              <a:t> </a:t>
            </a:r>
            <a:r>
              <a:rPr lang="th-TH" sz="4800" b="1" dirty="0">
                <a:latin typeface="FreesiaUPC" pitchFamily="34" charset="-34"/>
                <a:cs typeface="FreesiaUPC" pitchFamily="34" charset="-34"/>
              </a:rPr>
              <a:t>เป็นส่วนหนึ่งของงานด้าน </a:t>
            </a:r>
            <a:r>
              <a:rPr lang="en-US" sz="4800" b="1" dirty="0">
                <a:solidFill>
                  <a:srgbClr val="FF00FF"/>
                </a:solidFill>
                <a:latin typeface="FreesiaUPC" pitchFamily="34" charset="-34"/>
                <a:cs typeface="FreesiaUPC" pitchFamily="34" charset="-34"/>
              </a:rPr>
              <a:t>HR</a:t>
            </a:r>
            <a:r>
              <a:rPr lang="en-US" sz="4800" b="1" dirty="0">
                <a:latin typeface="FreesiaUPC" pitchFamily="34" charset="-34"/>
                <a:cs typeface="FreesiaUPC" pitchFamily="34" charset="-34"/>
              </a:rPr>
              <a:t> </a:t>
            </a:r>
          </a:p>
          <a:p>
            <a:pPr>
              <a:lnSpc>
                <a:spcPct val="120000"/>
              </a:lnSpc>
              <a:buFontTx/>
              <a:buChar char="•"/>
              <a:tabLst>
                <a:tab pos="457200" algn="l"/>
              </a:tabLst>
            </a:pPr>
            <a:r>
              <a:rPr lang="en-US" sz="4800" b="1" dirty="0">
                <a:latin typeface="FreesiaUPC" pitchFamily="34" charset="-34"/>
                <a:cs typeface="FreesiaUPC" pitchFamily="34" charset="-34"/>
              </a:rPr>
              <a:t> </a:t>
            </a:r>
            <a:r>
              <a:rPr lang="th-TH" sz="4800" b="1" dirty="0">
                <a:latin typeface="FreesiaUPC" pitchFamily="34" charset="-34"/>
                <a:cs typeface="FreesiaUPC" pitchFamily="34" charset="-34"/>
              </a:rPr>
              <a:t>มักใช้คำว่า </a:t>
            </a:r>
            <a:r>
              <a:rPr lang="en-US" sz="4800" b="1" dirty="0">
                <a:latin typeface="FreesiaUPC" pitchFamily="34" charset="-34"/>
                <a:cs typeface="FreesiaUPC" pitchFamily="34" charset="-34"/>
              </a:rPr>
              <a:t>Personnel Administration</a:t>
            </a:r>
            <a:endParaRPr lang="th-TH" sz="4800" b="1" dirty="0">
              <a:latin typeface="FreesiaUPC" pitchFamily="34" charset="-34"/>
              <a:cs typeface="FreesiaUPC" pitchFamily="34" charset="-34"/>
            </a:endParaRPr>
          </a:p>
          <a:p>
            <a:pPr>
              <a:lnSpc>
                <a:spcPct val="120000"/>
              </a:lnSpc>
              <a:buFontTx/>
              <a:buChar char="•"/>
              <a:tabLst>
                <a:tab pos="457200" algn="l"/>
              </a:tabLst>
            </a:pPr>
            <a:r>
              <a:rPr lang="th-TH" sz="4800" b="1" dirty="0">
                <a:latin typeface="FreesiaUPC" pitchFamily="34" charset="-34"/>
                <a:cs typeface="FreesiaUPC" pitchFamily="34" charset="-34"/>
              </a:rPr>
              <a:t> งานด้าน </a:t>
            </a:r>
            <a:r>
              <a:rPr lang="en-US" sz="4800" b="1" dirty="0">
                <a:solidFill>
                  <a:srgbClr val="FF00FF"/>
                </a:solidFill>
                <a:latin typeface="FreesiaUPC" pitchFamily="34" charset="-34"/>
                <a:cs typeface="FreesiaUPC" pitchFamily="34" charset="-34"/>
              </a:rPr>
              <a:t>HR</a:t>
            </a:r>
            <a:r>
              <a:rPr lang="en-US" sz="4800" b="1" dirty="0">
                <a:latin typeface="FreesiaUPC" pitchFamily="34" charset="-34"/>
                <a:cs typeface="FreesiaUPC" pitchFamily="34" charset="-34"/>
              </a:rPr>
              <a:t> </a:t>
            </a:r>
            <a:r>
              <a:rPr lang="th-TH" sz="4800" b="1" dirty="0">
                <a:latin typeface="FreesiaUPC" pitchFamily="34" charset="-34"/>
                <a:cs typeface="FreesiaUPC" pitchFamily="34" charset="-34"/>
              </a:rPr>
              <a:t>ส่วนใหญ่มิได้เน้นด้าน </a:t>
            </a:r>
            <a:r>
              <a:rPr lang="en-US" sz="4800" b="1" dirty="0">
                <a:solidFill>
                  <a:srgbClr val="FF00FF"/>
                </a:solidFill>
                <a:latin typeface="FreesiaUPC" pitchFamily="34" charset="-34"/>
                <a:cs typeface="FreesiaUPC" pitchFamily="34" charset="-34"/>
              </a:rPr>
              <a:t>HRD</a:t>
            </a:r>
            <a:r>
              <a:rPr lang="th-TH" sz="4800" b="1" dirty="0">
                <a:latin typeface="FreesiaUPC" pitchFamily="34" charset="-34"/>
                <a:cs typeface="FreesiaUPC" pitchFamily="34" charset="-34"/>
              </a:rPr>
              <a:t> </a:t>
            </a:r>
            <a:br>
              <a:rPr lang="th-TH" sz="4800" b="1" dirty="0">
                <a:latin typeface="FreesiaUPC" pitchFamily="34" charset="-34"/>
                <a:cs typeface="FreesiaUPC" pitchFamily="34" charset="-34"/>
              </a:rPr>
            </a:br>
            <a:r>
              <a:rPr lang="th-TH" sz="4800" b="1" dirty="0">
                <a:latin typeface="FreesiaUPC" pitchFamily="34" charset="-34"/>
                <a:cs typeface="FreesiaUPC" pitchFamily="34" charset="-34"/>
              </a:rPr>
              <a:t>  แต่จะเน้นด้าน </a:t>
            </a:r>
            <a:r>
              <a:rPr lang="en-US" sz="4800" b="1" dirty="0">
                <a:solidFill>
                  <a:srgbClr val="FF00FF"/>
                </a:solidFill>
                <a:latin typeface="FreesiaUPC" pitchFamily="34" charset="-34"/>
                <a:cs typeface="FreesiaUPC" pitchFamily="34" charset="-34"/>
              </a:rPr>
              <a:t>HRM</a:t>
            </a:r>
            <a:r>
              <a:rPr lang="th-TH" sz="4800" b="1" dirty="0">
                <a:latin typeface="FreesiaUPC" pitchFamily="34" charset="-34"/>
                <a:cs typeface="FreesiaUPC" pitchFamily="34" charset="-34"/>
              </a:rPr>
              <a:t> ตามวงรอบ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76200" y="228600"/>
            <a:ext cx="8893175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th-TH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 News" pitchFamily="34" charset="-34"/>
                <a:cs typeface="FreesiaUPC" pitchFamily="34" charset="-34"/>
              </a:rPr>
              <a:t>ความเป็นมา 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54163"/>
            <a:ext cx="8991600" cy="3751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20000"/>
              </a:lnSpc>
              <a:buFontTx/>
              <a:buChar char="•"/>
              <a:defRPr/>
            </a:pPr>
            <a:r>
              <a:rPr lang="th-TH" altLang="zh-CN" sz="4000" b="1" dirty="0">
                <a:solidFill>
                  <a:srgbClr val="0000CC"/>
                </a:solidFill>
                <a:latin typeface="Freesia News" pitchFamily="34" charset="-34"/>
                <a:cs typeface="FreesiaUPC" pitchFamily="34" charset="-34"/>
              </a:rPr>
              <a:t> ค.ศ.1964 (พ.ศ.2507) ปรากฏใช้คำนี้เป็นครั้งแรกในสหรัฐอเมริกา โดย </a:t>
            </a:r>
            <a:r>
              <a:rPr lang="en-US" altLang="zh-CN" sz="4000" b="1" dirty="0" err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ea typeface="SimSun" pitchFamily="2" charset="-122"/>
                <a:cs typeface="FreesiaUPC" pitchFamily="34" charset="-34"/>
              </a:rPr>
              <a:t>Harbison</a:t>
            </a:r>
            <a:r>
              <a:rPr lang="en-US" altLang="zh-CN" sz="4000" b="1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ea typeface="SimSun" pitchFamily="2" charset="-122"/>
                <a:cs typeface="FreesiaUPC" pitchFamily="34" charset="-34"/>
              </a:rPr>
              <a:t> and Myers</a:t>
            </a:r>
            <a:r>
              <a:rPr lang="en-US" altLang="zh-CN" sz="4000" b="1" dirty="0">
                <a:solidFill>
                  <a:srgbClr val="FF00FF"/>
                </a:solidFill>
                <a:latin typeface="Freesia News" pitchFamily="34" charset="-34"/>
                <a:ea typeface="SimSun" pitchFamily="2" charset="-122"/>
                <a:cs typeface="FreesiaUPC" pitchFamily="34" charset="-34"/>
              </a:rPr>
              <a:t> </a:t>
            </a:r>
          </a:p>
          <a:p>
            <a:pPr>
              <a:lnSpc>
                <a:spcPct val="120000"/>
              </a:lnSpc>
              <a:buFontTx/>
              <a:buChar char="•"/>
              <a:defRPr/>
            </a:pPr>
            <a:r>
              <a:rPr lang="th-TH" altLang="zh-CN" sz="4000" b="1" dirty="0">
                <a:solidFill>
                  <a:srgbClr val="0000CC"/>
                </a:solidFill>
                <a:latin typeface="Freesia News" pitchFamily="34" charset="-34"/>
                <a:cs typeface="FreesiaUPC" pitchFamily="34" charset="-34"/>
              </a:rPr>
              <a:t> ค.ศ.1969 (พ.ศ.2511) ถูกแนะนำให้รู้จักในการประชุม </a:t>
            </a:r>
            <a:r>
              <a:rPr lang="en-US" altLang="zh-CN" sz="4000" b="1" dirty="0">
                <a:solidFill>
                  <a:srgbClr val="0000CC"/>
                </a:solidFill>
                <a:latin typeface="Angsana New" pitchFamily="18" charset="-34"/>
                <a:ea typeface="SimSun" pitchFamily="2" charset="-122"/>
                <a:cs typeface="FreesiaUPC" pitchFamily="34" charset="-34"/>
              </a:rPr>
              <a:t>Miami Conference of the American Society of Training and Development : ASTD</a:t>
            </a:r>
            <a:r>
              <a:rPr lang="th-TH" altLang="zh-CN" sz="4000" b="1" dirty="0">
                <a:solidFill>
                  <a:srgbClr val="0000CC"/>
                </a:solidFill>
                <a:latin typeface="Freesia News" pitchFamily="34" charset="-34"/>
                <a:cs typeface="FreesiaUPC" pitchFamily="34" charset="-34"/>
              </a:rPr>
              <a:t> โดย  </a:t>
            </a:r>
            <a:r>
              <a:rPr lang="en-US" altLang="zh-CN" sz="4000" b="1" dirty="0">
                <a:solidFill>
                  <a:srgbClr val="FF00FF"/>
                </a:solidFill>
                <a:latin typeface="Angsana New" pitchFamily="18" charset="-34"/>
                <a:ea typeface="SimSun" pitchFamily="2" charset="-122"/>
                <a:cs typeface="FreesiaUPC" pitchFamily="34" charset="-34"/>
              </a:rPr>
              <a:t>Leonard Nadler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76200" y="228600"/>
            <a:ext cx="8893175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th-TH" sz="54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 News" pitchFamily="34" charset="-34"/>
                <a:cs typeface="FreesiaUPC" pitchFamily="34" charset="-34"/>
              </a:rPr>
              <a:t>เหตุผลและความจำเป็น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654175"/>
            <a:ext cx="9417050" cy="363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th-TH" sz="4800" b="1" dirty="0">
                <a:latin typeface="Freesia News" pitchFamily="34" charset="-34"/>
                <a:cs typeface="FreesiaUPC" pitchFamily="34" charset="-34"/>
              </a:rPr>
              <a:t>โลกมีการเคลื่อนไหวเปลี่ยนแปลงอยู่ตลอดเวลา </a:t>
            </a:r>
            <a:endParaRPr lang="en-US" sz="4800" b="1" dirty="0">
              <a:latin typeface="Freesia News" pitchFamily="34" charset="-34"/>
              <a:cs typeface="FreesiaUPC" pitchFamily="34" charset="-34"/>
            </a:endParaRP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th-TH" sz="4800" b="1" dirty="0">
                <a:latin typeface="Freesia News" pitchFamily="34" charset="-34"/>
                <a:cs typeface="FreesiaUPC" pitchFamily="34" charset="-34"/>
              </a:rPr>
              <a:t>โลกา</a:t>
            </a:r>
            <a:r>
              <a:rPr lang="th-TH" sz="4800" b="1" dirty="0" err="1">
                <a:latin typeface="Freesia News" pitchFamily="34" charset="-34"/>
                <a:cs typeface="FreesiaUPC" pitchFamily="34" charset="-34"/>
              </a:rPr>
              <a:t>ภิวัตน์</a:t>
            </a:r>
            <a:r>
              <a:rPr lang="th-TH" sz="4800" b="1" dirty="0">
                <a:latin typeface="Freesia News" pitchFamily="34" charset="-34"/>
                <a:cs typeface="FreesiaUPC" pitchFamily="34" charset="-34"/>
              </a:rPr>
              <a:t> </a:t>
            </a:r>
            <a:r>
              <a:rPr lang="th-TH" sz="4800" b="1" dirty="0">
                <a:latin typeface="Angsana New" pitchFamily="18" charset="-34"/>
                <a:cs typeface="FreesiaUPC" pitchFamily="34" charset="-34"/>
              </a:rPr>
              <a:t>(</a:t>
            </a:r>
            <a:r>
              <a:rPr lang="en-US" sz="4800" b="1" dirty="0">
                <a:latin typeface="Angsana New" pitchFamily="18" charset="-34"/>
                <a:cs typeface="FreesiaUPC" pitchFamily="34" charset="-34"/>
              </a:rPr>
              <a:t>globalization</a:t>
            </a:r>
            <a:r>
              <a:rPr lang="th-TH" sz="4800" b="1" dirty="0">
                <a:latin typeface="Angsana New" pitchFamily="18" charset="-34"/>
                <a:cs typeface="FreesiaUPC" pitchFamily="34" charset="-34"/>
              </a:rPr>
              <a:t>)</a:t>
            </a:r>
            <a:r>
              <a:rPr lang="th-TH" sz="4800" b="1" dirty="0">
                <a:latin typeface="Freesia News" pitchFamily="34" charset="-34"/>
                <a:cs typeface="FreesiaUPC" pitchFamily="34" charset="-34"/>
              </a:rPr>
              <a:t> </a:t>
            </a:r>
            <a:endParaRPr lang="en-US" sz="4800" b="1" dirty="0">
              <a:latin typeface="Freesia News" pitchFamily="34" charset="-34"/>
              <a:cs typeface="FreesiaUPC" pitchFamily="34" charset="-34"/>
            </a:endParaRP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th-TH" sz="4800" b="1" dirty="0">
                <a:latin typeface="Freesia News" pitchFamily="34" charset="-34"/>
                <a:cs typeface="FreesiaUPC" pitchFamily="34" charset="-34"/>
              </a:rPr>
              <a:t>เทคโนโลยีข้อมูลข่าวสาร </a:t>
            </a:r>
            <a:r>
              <a:rPr lang="th-TH" sz="4400" b="1" dirty="0">
                <a:latin typeface="Angsana New" pitchFamily="18" charset="-34"/>
                <a:cs typeface="FreesiaUPC" pitchFamily="34" charset="-34"/>
              </a:rPr>
              <a:t>(</a:t>
            </a:r>
            <a:r>
              <a:rPr lang="en-US" sz="4400" b="1" dirty="0">
                <a:latin typeface="Angsana New" pitchFamily="18" charset="-34"/>
                <a:cs typeface="FreesiaUPC" pitchFamily="34" charset="-34"/>
              </a:rPr>
              <a:t>information technology</a:t>
            </a:r>
            <a:r>
              <a:rPr lang="th-TH" sz="4400" b="1" dirty="0">
                <a:latin typeface="Angsana New" pitchFamily="18" charset="-34"/>
                <a:cs typeface="FreesiaUPC" pitchFamily="34" charset="-34"/>
              </a:rPr>
              <a:t>)</a:t>
            </a:r>
            <a:r>
              <a:rPr lang="th-TH" sz="4800" b="1" dirty="0">
                <a:latin typeface="Freesia News" pitchFamily="34" charset="-34"/>
                <a:cs typeface="FreesiaUPC" pitchFamily="34" charset="-34"/>
              </a:rPr>
              <a:t> </a:t>
            </a:r>
            <a:endParaRPr lang="en-US" sz="4800" b="1" dirty="0">
              <a:latin typeface="Freesia News" pitchFamily="34" charset="-34"/>
              <a:cs typeface="FreesiaUPC" pitchFamily="34" charset="-34"/>
            </a:endParaRP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th-TH" sz="4800" b="1" dirty="0">
                <a:latin typeface="Freesia News" pitchFamily="34" charset="-34"/>
                <a:cs typeface="FreesiaUPC" pitchFamily="34" charset="-34"/>
              </a:rPr>
              <a:t>การแข่งขันของประเทศ </a:t>
            </a:r>
            <a:r>
              <a:rPr lang="th-TH" sz="4800" b="1" dirty="0">
                <a:latin typeface="Angsana New" pitchFamily="18" charset="-34"/>
                <a:cs typeface="FreesiaUPC" pitchFamily="34" charset="-34"/>
              </a:rPr>
              <a:t>(</a:t>
            </a:r>
            <a:r>
              <a:rPr lang="en-US" sz="4800" b="1" dirty="0">
                <a:latin typeface="Angsana New" pitchFamily="18" charset="-34"/>
                <a:cs typeface="FreesiaUPC" pitchFamily="34" charset="-34"/>
              </a:rPr>
              <a:t>competition</a:t>
            </a:r>
            <a:r>
              <a:rPr lang="th-TH" sz="4800" b="1" dirty="0">
                <a:latin typeface="Angsana New" pitchFamily="18" charset="-34"/>
                <a:cs typeface="FreesiaUPC" pitchFamily="34" charset="-34"/>
              </a:rPr>
              <a:t>)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76200" y="228600"/>
            <a:ext cx="8893175" cy="83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th-TH" sz="54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 News" pitchFamily="34" charset="-34"/>
                <a:cs typeface="FreesiaUPC" pitchFamily="34" charset="-34"/>
              </a:rPr>
              <a:t>เหตุผลและความจำเป็น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2400" y="1471613"/>
            <a:ext cx="8839200" cy="469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110000"/>
              </a:lnSpc>
            </a:pPr>
            <a:r>
              <a:rPr lang="en-US" sz="4000" b="1" dirty="0">
                <a:latin typeface="FreesiaUPC" pitchFamily="34" charset="-34"/>
                <a:cs typeface="FreesiaUPC" pitchFamily="34" charset="-34"/>
              </a:rPr>
              <a:t>UNDP</a:t>
            </a:r>
            <a:r>
              <a:rPr lang="th-TH" sz="4000" b="1" dirty="0">
                <a:latin typeface="FreesiaUPC" pitchFamily="34" charset="-34"/>
                <a:cs typeface="FreesiaUPC" pitchFamily="34" charset="-34"/>
              </a:rPr>
              <a:t> </a:t>
            </a:r>
            <a:r>
              <a:rPr lang="th-TH" sz="4800" b="1" dirty="0">
                <a:latin typeface="FreesiaUPC" pitchFamily="34" charset="-34"/>
                <a:cs typeface="FreesiaUPC" pitchFamily="34" charset="-34"/>
              </a:rPr>
              <a:t>(2548) ไทยมีระดับการพัฒนา</a:t>
            </a:r>
            <a:r>
              <a:rPr lang="th-TH" sz="4800" b="1" i="1" u="sng" dirty="0">
                <a:latin typeface="FreesiaUPC" pitchFamily="34" charset="-34"/>
                <a:cs typeface="FreesiaUPC" pitchFamily="34" charset="-34"/>
              </a:rPr>
              <a:t>ปานกลาง</a:t>
            </a:r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th-TH" sz="4800" b="1" dirty="0">
                <a:latin typeface="FreesiaUPC" pitchFamily="34" charset="-34"/>
                <a:cs typeface="FreesiaUPC" pitchFamily="34" charset="-34"/>
              </a:rPr>
              <a:t>ดัชนีการพัฒนาคนอยู่ในลำดับที่ 73 จาก 177</a:t>
            </a:r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th-TH" sz="4400" b="1" dirty="0">
                <a:latin typeface="FreesiaUPC" pitchFamily="34" charset="-34"/>
                <a:cs typeface="FreesiaUPC" pitchFamily="34" charset="-34"/>
              </a:rPr>
              <a:t>1.การมีชีวิตยืนยาวและสุขภาพดี (อายุขัย)</a:t>
            </a:r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th-TH" sz="4400" b="1" dirty="0">
                <a:latin typeface="FreesiaUPC" pitchFamily="34" charset="-34"/>
                <a:cs typeface="FreesiaUPC" pitchFamily="34" charset="-34"/>
              </a:rPr>
              <a:t>2.ความรู้ (การรู้หนังสือและการเข้าเรียนต่อ)</a:t>
            </a:r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th-TH" sz="4400" b="1" dirty="0">
                <a:latin typeface="FreesiaUPC" pitchFamily="34" charset="-34"/>
                <a:cs typeface="FreesiaUPC" pitchFamily="34" charset="-34"/>
              </a:rPr>
              <a:t>3.มาตรฐานคุณภาพชีวิต (</a:t>
            </a:r>
            <a:r>
              <a:rPr lang="en-US" sz="4400" b="1" dirty="0">
                <a:latin typeface="FreesiaUPC" pitchFamily="34" charset="-34"/>
                <a:cs typeface="FreesiaUPC" pitchFamily="34" charset="-34"/>
              </a:rPr>
              <a:t>GDP </a:t>
            </a:r>
            <a:r>
              <a:rPr lang="th-TH" sz="4400" b="1" dirty="0">
                <a:latin typeface="FreesiaUPC" pitchFamily="34" charset="-34"/>
                <a:cs typeface="FreesiaUPC" pitchFamily="34" charset="-34"/>
              </a:rPr>
              <a:t>และความเท่าเทียม</a:t>
            </a:r>
            <a:br>
              <a:rPr lang="th-TH" sz="4400" b="1" dirty="0">
                <a:latin typeface="FreesiaUPC" pitchFamily="34" charset="-34"/>
                <a:cs typeface="FreesiaUPC" pitchFamily="34" charset="-34"/>
              </a:rPr>
            </a:br>
            <a:r>
              <a:rPr lang="th-TH" sz="4400" b="1" dirty="0">
                <a:latin typeface="FreesiaUPC" pitchFamily="34" charset="-34"/>
                <a:cs typeface="FreesiaUPC" pitchFamily="34" charset="-34"/>
              </a:rPr>
              <a:t>   ของอำนาจซื้อ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-76200" y="228600"/>
            <a:ext cx="8893175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th-TH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 News" pitchFamily="34" charset="-34"/>
                <a:cs typeface="FreesiaUPC" pitchFamily="34" charset="-34"/>
              </a:rPr>
              <a:t>เหตุผลและความจำเป็น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33375" y="1285860"/>
            <a:ext cx="8582025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th-TH" sz="4800" b="1" dirty="0">
                <a:latin typeface="Freesia News" pitchFamily="34" charset="-34"/>
                <a:cs typeface="FreesiaUPC" pitchFamily="34" charset="-34"/>
              </a:rPr>
              <a:t>สถาบันนานาชาติเพื่อการจัดการ </a:t>
            </a:r>
            <a:r>
              <a:rPr lang="th-TH" sz="4800" b="1" dirty="0">
                <a:latin typeface="Angsana New" pitchFamily="18" charset="-34"/>
                <a:cs typeface="FreesiaUPC" pitchFamily="34" charset="-34"/>
              </a:rPr>
              <a:t>(</a:t>
            </a:r>
            <a:r>
              <a:rPr lang="en-US" sz="4800" b="1" dirty="0">
                <a:latin typeface="Angsana New" pitchFamily="18" charset="-34"/>
                <a:cs typeface="FreesiaUPC" pitchFamily="34" charset="-34"/>
              </a:rPr>
              <a:t>IMD,2549</a:t>
            </a:r>
            <a:r>
              <a:rPr lang="th-TH" sz="4800" b="1" dirty="0">
                <a:latin typeface="Angsana New" pitchFamily="18" charset="-34"/>
                <a:cs typeface="FreesiaUPC" pitchFamily="34" charset="-34"/>
              </a:rPr>
              <a:t>) </a:t>
            </a:r>
            <a:r>
              <a:rPr lang="th-TH" sz="4800" b="1" dirty="0">
                <a:latin typeface="Freesia News" pitchFamily="34" charset="-34"/>
                <a:cs typeface="FreesiaUPC" pitchFamily="34" charset="-34"/>
              </a:rPr>
              <a:t>ความสามารถในการแข่งขันของไทยอยู่ในอันดับที่ 32 จาก 60 ดูจาก...		 </a:t>
            </a:r>
            <a:endParaRPr lang="en-US" sz="4800" b="1" dirty="0">
              <a:latin typeface="Freesia News" pitchFamily="34" charset="-34"/>
              <a:cs typeface="FreesiaUPC" pitchFamily="34" charset="-34"/>
            </a:endParaRPr>
          </a:p>
          <a:p>
            <a:r>
              <a:rPr lang="en-US" sz="4400" b="1" dirty="0">
                <a:latin typeface="AngsanaUPC" pitchFamily="18" charset="-34"/>
                <a:cs typeface="FreesiaUPC" pitchFamily="34" charset="-34"/>
              </a:rPr>
              <a:t>1.</a:t>
            </a:r>
            <a:r>
              <a:rPr lang="th-TH" sz="4400" b="1" dirty="0">
                <a:latin typeface="AngsanaUPC" pitchFamily="18" charset="-34"/>
                <a:cs typeface="FreesiaUPC" pitchFamily="34" charset="-34"/>
              </a:rPr>
              <a:t>เศรษฐกิจ </a:t>
            </a:r>
            <a:endParaRPr lang="en-US" sz="4400" b="1" dirty="0">
              <a:latin typeface="AngsanaUPC" pitchFamily="18" charset="-34"/>
              <a:cs typeface="FreesiaUPC" pitchFamily="34" charset="-34"/>
            </a:endParaRPr>
          </a:p>
          <a:p>
            <a:r>
              <a:rPr lang="en-US" sz="4400" b="1" dirty="0">
                <a:latin typeface="AngsanaUPC" pitchFamily="18" charset="-34"/>
                <a:cs typeface="FreesiaUPC" pitchFamily="34" charset="-34"/>
              </a:rPr>
              <a:t>2.</a:t>
            </a:r>
            <a:r>
              <a:rPr lang="th-TH" sz="4400" b="1" dirty="0">
                <a:latin typeface="AngsanaUPC" pitchFamily="18" charset="-34"/>
                <a:cs typeface="FreesiaUPC" pitchFamily="34" charset="-34"/>
              </a:rPr>
              <a:t>ประสิทธิภาพภาครัฐบาล </a:t>
            </a:r>
            <a:endParaRPr lang="en-US" sz="4400" b="1" dirty="0">
              <a:latin typeface="AngsanaUPC" pitchFamily="18" charset="-34"/>
              <a:cs typeface="FreesiaUPC" pitchFamily="34" charset="-34"/>
            </a:endParaRPr>
          </a:p>
          <a:p>
            <a:r>
              <a:rPr lang="en-US" sz="4400" b="1" dirty="0">
                <a:latin typeface="AngsanaUPC" pitchFamily="18" charset="-34"/>
                <a:cs typeface="FreesiaUPC" pitchFamily="34" charset="-34"/>
              </a:rPr>
              <a:t>3.</a:t>
            </a:r>
            <a:r>
              <a:rPr lang="th-TH" sz="4400" b="1" dirty="0">
                <a:latin typeface="AngsanaUPC" pitchFamily="18" charset="-34"/>
                <a:cs typeface="FreesiaUPC" pitchFamily="34" charset="-34"/>
              </a:rPr>
              <a:t>ประสิทธิภาพภาคธุรกิจ </a:t>
            </a:r>
            <a:endParaRPr lang="en-US" sz="4400" b="1" dirty="0">
              <a:latin typeface="AngsanaUPC" pitchFamily="18" charset="-34"/>
              <a:cs typeface="FreesiaUPC" pitchFamily="34" charset="-34"/>
            </a:endParaRPr>
          </a:p>
          <a:p>
            <a:r>
              <a:rPr lang="en-US" sz="4400" b="1" dirty="0">
                <a:latin typeface="AngsanaUPC" pitchFamily="18" charset="-34"/>
                <a:cs typeface="FreesiaUPC" pitchFamily="34" charset="-34"/>
              </a:rPr>
              <a:t>4.</a:t>
            </a:r>
            <a:r>
              <a:rPr lang="th-TH" sz="4400" b="1" dirty="0">
                <a:latin typeface="AngsanaUPC" pitchFamily="18" charset="-34"/>
                <a:cs typeface="FreesiaUPC" pitchFamily="34" charset="-34"/>
              </a:rPr>
              <a:t>โครงสร้างพื้นฐาน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52400" y="1536714"/>
            <a:ext cx="9067800" cy="382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130000"/>
              </a:lnSpc>
              <a:tabLst>
                <a:tab pos="457200" algn="l"/>
              </a:tabLst>
            </a:pPr>
            <a:r>
              <a:rPr lang="th-TH" sz="4400" b="1" dirty="0">
                <a:solidFill>
                  <a:srgbClr val="FF00FF"/>
                </a:solidFill>
                <a:latin typeface="Angsana New" pitchFamily="18" charset="-34"/>
                <a:cs typeface="Angsana New" pitchFamily="18" charset="-34"/>
              </a:rPr>
              <a:t>กระบวนทัศน์</a:t>
            </a:r>
            <a:r>
              <a:rPr lang="en-US" sz="4400" b="1" dirty="0">
                <a:solidFill>
                  <a:srgbClr val="FF00FF"/>
                </a:solidFill>
                <a:latin typeface="Angsana New" pitchFamily="18" charset="-34"/>
                <a:cs typeface="Angsana New" pitchFamily="18" charset="-34"/>
              </a:rPr>
              <a:t> = paradigm</a:t>
            </a:r>
            <a:r>
              <a:rPr lang="en-US" sz="4400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4400" b="1" dirty="0">
                <a:solidFill>
                  <a:srgbClr val="FF00FF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sz="4400" b="1" dirty="0">
                <a:solidFill>
                  <a:srgbClr val="FF00FF"/>
                </a:solidFill>
                <a:latin typeface="Angsana New" pitchFamily="18" charset="-34"/>
                <a:cs typeface="Angsana New" pitchFamily="18" charset="-34"/>
              </a:rPr>
              <a:t>M</a:t>
            </a:r>
            <a:r>
              <a:rPr lang="th-TH" sz="4400" b="1" dirty="0" err="1">
                <a:solidFill>
                  <a:srgbClr val="FF00FF"/>
                </a:solidFill>
                <a:latin typeface="Angsana New" pitchFamily="18" charset="-34"/>
                <a:cs typeface="Angsana New" pitchFamily="18" charset="-34"/>
              </a:rPr>
              <a:t>erriam</a:t>
            </a:r>
            <a:r>
              <a:rPr lang="th-TH" sz="4400" b="1" dirty="0">
                <a:solidFill>
                  <a:srgbClr val="FF00FF"/>
                </a:solidFill>
                <a:latin typeface="Angsana New" pitchFamily="18" charset="-34"/>
                <a:cs typeface="Angsana New" pitchFamily="18" charset="-34"/>
              </a:rPr>
              <a:t>-</a:t>
            </a:r>
            <a:r>
              <a:rPr lang="th-TH" sz="4400" b="1" dirty="0" err="1">
                <a:solidFill>
                  <a:srgbClr val="FF00FF"/>
                </a:solidFill>
                <a:latin typeface="Angsana New" pitchFamily="18" charset="-34"/>
                <a:cs typeface="Angsana New" pitchFamily="18" charset="-34"/>
              </a:rPr>
              <a:t>Webster</a:t>
            </a:r>
            <a:r>
              <a:rPr lang="th-TH" sz="4400" b="1" dirty="0">
                <a:solidFill>
                  <a:srgbClr val="FF00FF"/>
                </a:solidFill>
                <a:latin typeface="Angsana New" pitchFamily="18" charset="-34"/>
                <a:cs typeface="Angsana New" pitchFamily="18" charset="-34"/>
              </a:rPr>
              <a:t>)</a:t>
            </a:r>
            <a:r>
              <a:rPr lang="en-US" sz="4400" b="1" dirty="0"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>
              <a:lnSpc>
                <a:spcPct val="130000"/>
              </a:lnSpc>
              <a:tabLst>
                <a:tab pos="457200" algn="l"/>
              </a:tabLst>
            </a:pPr>
            <a:r>
              <a:rPr lang="th-TH" sz="3600" dirty="0">
                <a:latin typeface="Angsana New" pitchFamily="18" charset="-34"/>
                <a:cs typeface="Angsana New" pitchFamily="18" charset="-34"/>
              </a:rPr>
              <a:t>“a </a:t>
            </a:r>
            <a:r>
              <a:rPr lang="th-TH" sz="3600" dirty="0" err="1">
                <a:latin typeface="Angsana New" pitchFamily="18" charset="-34"/>
                <a:cs typeface="Angsana New" pitchFamily="18" charset="-34"/>
              </a:rPr>
              <a:t>philosophical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600" dirty="0" err="1">
                <a:latin typeface="Angsana New" pitchFamily="18" charset="-34"/>
                <a:cs typeface="Angsana New" pitchFamily="18" charset="-34"/>
              </a:rPr>
              <a:t>and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600" dirty="0" err="1">
                <a:latin typeface="Angsana New" pitchFamily="18" charset="-34"/>
                <a:cs typeface="Angsana New" pitchFamily="18" charset="-34"/>
              </a:rPr>
              <a:t>theoretical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600" dirty="0" err="1">
                <a:latin typeface="Angsana New" pitchFamily="18" charset="-34"/>
                <a:cs typeface="Angsana New" pitchFamily="18" charset="-34"/>
              </a:rPr>
              <a:t>framework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600" dirty="0" err="1">
                <a:latin typeface="Angsana New" pitchFamily="18" charset="-34"/>
                <a:cs typeface="Angsana New" pitchFamily="18" charset="-34"/>
              </a:rPr>
              <a:t>of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 a </a:t>
            </a:r>
            <a:r>
              <a:rPr lang="th-TH" sz="3600" dirty="0" err="1">
                <a:latin typeface="Angsana New" pitchFamily="18" charset="-34"/>
                <a:cs typeface="Angsana New" pitchFamily="18" charset="-34"/>
              </a:rPr>
              <a:t>scientific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600" dirty="0" err="1">
                <a:latin typeface="Angsana New" pitchFamily="18" charset="-34"/>
                <a:cs typeface="Angsana New" pitchFamily="18" charset="-34"/>
              </a:rPr>
              <a:t>school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>
              <a:lnSpc>
                <a:spcPct val="130000"/>
              </a:lnSpc>
              <a:tabLst>
                <a:tab pos="457200" algn="l"/>
              </a:tabLst>
            </a:pPr>
            <a:r>
              <a:rPr lang="th-TH" sz="3600" dirty="0" err="1">
                <a:latin typeface="Angsana New" pitchFamily="18" charset="-34"/>
                <a:cs typeface="Angsana New" pitchFamily="18" charset="-34"/>
              </a:rPr>
              <a:t>or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600" dirty="0" err="1">
                <a:latin typeface="Angsana New" pitchFamily="18" charset="-34"/>
                <a:cs typeface="Angsana New" pitchFamily="18" charset="-34"/>
              </a:rPr>
              <a:t>discipline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600" dirty="0" err="1">
                <a:latin typeface="Angsana New" pitchFamily="18" charset="-34"/>
                <a:cs typeface="Angsana New" pitchFamily="18" charset="-34"/>
              </a:rPr>
              <a:t>within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600" dirty="0" err="1">
                <a:latin typeface="Angsana New" pitchFamily="18" charset="-34"/>
                <a:cs typeface="Angsana New" pitchFamily="18" charset="-34"/>
              </a:rPr>
              <a:t>which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600" dirty="0" err="1">
                <a:latin typeface="Angsana New" pitchFamily="18" charset="-34"/>
                <a:cs typeface="Angsana New" pitchFamily="18" charset="-34"/>
              </a:rPr>
              <a:t>theories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, </a:t>
            </a:r>
            <a:r>
              <a:rPr lang="th-TH" sz="3600" dirty="0" err="1">
                <a:latin typeface="Angsana New" pitchFamily="18" charset="-34"/>
                <a:cs typeface="Angsana New" pitchFamily="18" charset="-34"/>
              </a:rPr>
              <a:t>laws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, </a:t>
            </a:r>
            <a:r>
              <a:rPr lang="th-TH" sz="3600" dirty="0" err="1">
                <a:latin typeface="Angsana New" pitchFamily="18" charset="-34"/>
                <a:cs typeface="Angsana New" pitchFamily="18" charset="-34"/>
              </a:rPr>
              <a:t>and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600" dirty="0" err="1">
                <a:latin typeface="Angsana New" pitchFamily="18" charset="-34"/>
                <a:cs typeface="Angsana New" pitchFamily="18" charset="-34"/>
              </a:rPr>
              <a:t>generalizations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>
              <a:lnSpc>
                <a:spcPct val="130000"/>
              </a:lnSpc>
              <a:tabLst>
                <a:tab pos="457200" algn="l"/>
              </a:tabLst>
            </a:pPr>
            <a:r>
              <a:rPr lang="th-TH" sz="3600" dirty="0" err="1">
                <a:latin typeface="Angsana New" pitchFamily="18" charset="-34"/>
                <a:cs typeface="Angsana New" pitchFamily="18" charset="-34"/>
              </a:rPr>
              <a:t>and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600" dirty="0" err="1">
                <a:latin typeface="Angsana New" pitchFamily="18" charset="-34"/>
                <a:cs typeface="Angsana New" pitchFamily="18" charset="-34"/>
              </a:rPr>
              <a:t>the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600" dirty="0" err="1">
                <a:latin typeface="Angsana New" pitchFamily="18" charset="-34"/>
                <a:cs typeface="Angsana New" pitchFamily="18" charset="-34"/>
              </a:rPr>
              <a:t>experiments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600" dirty="0" err="1">
                <a:latin typeface="Angsana New" pitchFamily="18" charset="-34"/>
                <a:cs typeface="Angsana New" pitchFamily="18" charset="-34"/>
              </a:rPr>
              <a:t>performed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600" dirty="0" err="1">
                <a:latin typeface="Angsana New" pitchFamily="18" charset="-34"/>
                <a:cs typeface="Angsana New" pitchFamily="18" charset="-34"/>
              </a:rPr>
              <a:t>in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600" dirty="0" err="1">
                <a:latin typeface="Angsana New" pitchFamily="18" charset="-34"/>
                <a:cs typeface="Angsana New" pitchFamily="18" charset="-34"/>
              </a:rPr>
              <a:t>support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600" dirty="0" err="1">
                <a:latin typeface="Angsana New" pitchFamily="18" charset="-34"/>
                <a:cs typeface="Angsana New" pitchFamily="18" charset="-34"/>
              </a:rPr>
              <a:t>of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600" dirty="0" err="1">
                <a:latin typeface="Angsana New" pitchFamily="18" charset="-34"/>
                <a:cs typeface="Angsana New" pitchFamily="18" charset="-34"/>
              </a:rPr>
              <a:t>them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600" dirty="0" err="1">
                <a:latin typeface="Angsana New" pitchFamily="18" charset="-34"/>
                <a:cs typeface="Angsana New" pitchFamily="18" charset="-34"/>
              </a:rPr>
              <a:t>are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600" dirty="0" err="1">
                <a:latin typeface="Angsana New" pitchFamily="18" charset="-34"/>
                <a:cs typeface="Angsana New" pitchFamily="18" charset="-34"/>
              </a:rPr>
              <a:t>formulated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; </a:t>
            </a:r>
            <a:r>
              <a:rPr lang="th-TH" sz="3600" i="1" dirty="0" err="1">
                <a:latin typeface="Angsana New" pitchFamily="18" charset="-34"/>
                <a:cs typeface="Angsana New" pitchFamily="18" charset="-34"/>
              </a:rPr>
              <a:t>broadly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 : a </a:t>
            </a:r>
            <a:r>
              <a:rPr lang="th-TH" sz="3600" dirty="0" err="1">
                <a:latin typeface="Angsana New" pitchFamily="18" charset="-34"/>
                <a:cs typeface="Angsana New" pitchFamily="18" charset="-34"/>
              </a:rPr>
              <a:t>philosophical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600" dirty="0" err="1">
                <a:latin typeface="Angsana New" pitchFamily="18" charset="-34"/>
                <a:cs typeface="Angsana New" pitchFamily="18" charset="-34"/>
              </a:rPr>
              <a:t>or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600" dirty="0" err="1">
                <a:latin typeface="Angsana New" pitchFamily="18" charset="-34"/>
                <a:cs typeface="Angsana New" pitchFamily="18" charset="-34"/>
              </a:rPr>
              <a:t>theoretical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600" dirty="0" err="1">
                <a:latin typeface="Angsana New" pitchFamily="18" charset="-34"/>
                <a:cs typeface="Angsana New" pitchFamily="18" charset="-34"/>
              </a:rPr>
              <a:t>framework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600" dirty="0" err="1">
                <a:latin typeface="Angsana New" pitchFamily="18" charset="-34"/>
                <a:cs typeface="Angsana New" pitchFamily="18" charset="-34"/>
              </a:rPr>
              <a:t>of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600" dirty="0" err="1">
                <a:latin typeface="Angsana New" pitchFamily="18" charset="-34"/>
                <a:cs typeface="Angsana New" pitchFamily="18" charset="-34"/>
              </a:rPr>
              <a:t>any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600" dirty="0" err="1">
                <a:latin typeface="Angsana New" pitchFamily="18" charset="-34"/>
                <a:cs typeface="Angsana New" pitchFamily="18" charset="-34"/>
              </a:rPr>
              <a:t>kind.</a:t>
            </a:r>
            <a:r>
              <a:rPr lang="th-TH" sz="3600" dirty="0">
                <a:latin typeface="Angsana New" pitchFamily="18" charset="-34"/>
                <a:cs typeface="Angsana New" pitchFamily="18" charset="-34"/>
              </a:rPr>
              <a:t>” 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76200" y="228600"/>
            <a:ext cx="8893175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th-TH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 News" pitchFamily="34" charset="-34"/>
                <a:cs typeface="FreesiaUPC" pitchFamily="34" charset="-34"/>
              </a:rPr>
              <a:t>ความหมาย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76200" y="228600"/>
            <a:ext cx="8893175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th-TH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 News" pitchFamily="34" charset="-34"/>
                <a:cs typeface="FreesiaUPC" pitchFamily="34" charset="-34"/>
              </a:rPr>
              <a:t>เหตุผลและความจำเป็น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62000" y="1428736"/>
            <a:ext cx="788228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th-TH" sz="4800" b="1" dirty="0">
                <a:latin typeface="FreesiaUPC" pitchFamily="34" charset="-34"/>
                <a:cs typeface="FreesiaUPC" pitchFamily="34" charset="-34"/>
              </a:rPr>
              <a:t>ประเทศ </a:t>
            </a:r>
            <a:r>
              <a:rPr lang="en-US" sz="4800" b="1" dirty="0">
                <a:latin typeface="FreesiaUPC" pitchFamily="34" charset="-34"/>
                <a:cs typeface="FreesiaUPC" pitchFamily="34" charset="-34"/>
              </a:rPr>
              <a:t>5</a:t>
            </a:r>
            <a:r>
              <a:rPr lang="th-TH" sz="4800" b="1" dirty="0">
                <a:latin typeface="FreesiaUPC" pitchFamily="34" charset="-34"/>
                <a:cs typeface="FreesiaUPC" pitchFamily="34" charset="-34"/>
              </a:rPr>
              <a:t> ลำดับแรกในด้านเศรษฐกิจ คือ </a:t>
            </a:r>
            <a:endParaRPr lang="en-US" sz="4800" b="1" dirty="0">
              <a:latin typeface="FreesiaUPC" pitchFamily="34" charset="-34"/>
              <a:cs typeface="FreesiaUPC" pitchFamily="34" charset="-34"/>
            </a:endParaRPr>
          </a:p>
          <a:p>
            <a:r>
              <a:rPr lang="en-US" sz="4800" b="1" dirty="0">
                <a:latin typeface="FreesiaUPC" pitchFamily="34" charset="-34"/>
                <a:cs typeface="FreesiaUPC" pitchFamily="34" charset="-34"/>
              </a:rPr>
              <a:t>1.</a:t>
            </a:r>
            <a:r>
              <a:rPr lang="th-TH" sz="4800" b="1" dirty="0">
                <a:latin typeface="FreesiaUPC" pitchFamily="34" charset="-34"/>
                <a:cs typeface="FreesiaUPC" pitchFamily="34" charset="-34"/>
              </a:rPr>
              <a:t>สหรัฐอเมริกา </a:t>
            </a:r>
            <a:endParaRPr lang="en-US" sz="4800" b="1" dirty="0">
              <a:latin typeface="FreesiaUPC" pitchFamily="34" charset="-34"/>
              <a:cs typeface="FreesiaUPC" pitchFamily="34" charset="-34"/>
            </a:endParaRPr>
          </a:p>
          <a:p>
            <a:r>
              <a:rPr lang="en-US" sz="4800" b="1" dirty="0">
                <a:latin typeface="FreesiaUPC" pitchFamily="34" charset="-34"/>
                <a:cs typeface="FreesiaUPC" pitchFamily="34" charset="-34"/>
              </a:rPr>
              <a:t>2.</a:t>
            </a:r>
            <a:r>
              <a:rPr lang="th-TH" sz="4800" b="1" dirty="0">
                <a:latin typeface="FreesiaUPC" pitchFamily="34" charset="-34"/>
                <a:cs typeface="FreesiaUPC" pitchFamily="34" charset="-34"/>
              </a:rPr>
              <a:t>ฮ่องกง </a:t>
            </a:r>
            <a:endParaRPr lang="en-US" sz="4800" b="1" dirty="0">
              <a:latin typeface="FreesiaUPC" pitchFamily="34" charset="-34"/>
              <a:cs typeface="FreesiaUPC" pitchFamily="34" charset="-34"/>
            </a:endParaRPr>
          </a:p>
          <a:p>
            <a:r>
              <a:rPr lang="en-US" sz="4800" b="1" dirty="0">
                <a:latin typeface="FreesiaUPC" pitchFamily="34" charset="-34"/>
                <a:cs typeface="FreesiaUPC" pitchFamily="34" charset="-34"/>
              </a:rPr>
              <a:t>3.</a:t>
            </a:r>
            <a:r>
              <a:rPr lang="th-TH" sz="4800" b="1" dirty="0">
                <a:latin typeface="FreesiaUPC" pitchFamily="34" charset="-34"/>
                <a:cs typeface="FreesiaUPC" pitchFamily="34" charset="-34"/>
              </a:rPr>
              <a:t>สิงคโปร์ </a:t>
            </a:r>
            <a:endParaRPr lang="en-US" sz="4800" b="1" dirty="0">
              <a:latin typeface="FreesiaUPC" pitchFamily="34" charset="-34"/>
              <a:cs typeface="FreesiaUPC" pitchFamily="34" charset="-34"/>
            </a:endParaRPr>
          </a:p>
          <a:p>
            <a:r>
              <a:rPr lang="en-US" sz="4800" b="1" dirty="0">
                <a:latin typeface="FreesiaUPC" pitchFamily="34" charset="-34"/>
                <a:cs typeface="FreesiaUPC" pitchFamily="34" charset="-34"/>
              </a:rPr>
              <a:t>4.</a:t>
            </a:r>
            <a:r>
              <a:rPr lang="th-TH" sz="4800" b="1" dirty="0" err="1">
                <a:latin typeface="FreesiaUPC" pitchFamily="34" charset="-34"/>
                <a:cs typeface="FreesiaUPC" pitchFamily="34" charset="-34"/>
              </a:rPr>
              <a:t>ไอซ์</a:t>
            </a:r>
            <a:r>
              <a:rPr lang="th-TH" sz="4800" b="1" dirty="0">
                <a:latin typeface="FreesiaUPC" pitchFamily="34" charset="-34"/>
                <a:cs typeface="FreesiaUPC" pitchFamily="34" charset="-34"/>
              </a:rPr>
              <a:t>แลนด์ </a:t>
            </a:r>
            <a:endParaRPr lang="en-US" sz="4800" b="1" dirty="0">
              <a:latin typeface="FreesiaUPC" pitchFamily="34" charset="-34"/>
              <a:cs typeface="FreesiaUPC" pitchFamily="34" charset="-34"/>
            </a:endParaRPr>
          </a:p>
          <a:p>
            <a:r>
              <a:rPr lang="en-US" sz="4800" b="1" dirty="0">
                <a:latin typeface="FreesiaUPC" pitchFamily="34" charset="-34"/>
                <a:cs typeface="FreesiaUPC" pitchFamily="34" charset="-34"/>
              </a:rPr>
              <a:t>5.</a:t>
            </a:r>
            <a:r>
              <a:rPr lang="th-TH" sz="4800" b="1" dirty="0">
                <a:latin typeface="FreesiaUPC" pitchFamily="34" charset="-34"/>
                <a:cs typeface="FreesiaUPC" pitchFamily="34" charset="-34"/>
              </a:rPr>
              <a:t>เดนมาร์ก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990600" y="1357298"/>
            <a:ext cx="7061549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buFontTx/>
              <a:buChar char="•"/>
              <a:tabLst>
                <a:tab pos="914400" algn="l"/>
              </a:tabLst>
              <a:defRPr/>
            </a:pPr>
            <a:r>
              <a:rPr lang="th-TH" sz="4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Freesia News" pitchFamily="34" charset="-34"/>
                <a:cs typeface="FreesiaUPC" pitchFamily="34" charset="-34"/>
              </a:rPr>
              <a:t> การปรับปรุงคุณภาพชีวิตของประชากร </a:t>
            </a:r>
            <a:endParaRPr lang="en-US" sz="4400" b="1" dirty="0">
              <a:effectLst>
                <a:outerShdw blurRad="38100" dist="38100" dir="2700000" algn="tl">
                  <a:srgbClr val="C0C0C0"/>
                </a:outerShdw>
              </a:effectLst>
              <a:latin typeface="Freesia News" pitchFamily="34" charset="-34"/>
              <a:cs typeface="FreesiaUPC" pitchFamily="34" charset="-34"/>
            </a:endParaRPr>
          </a:p>
          <a:p>
            <a:pPr>
              <a:buFontTx/>
              <a:buChar char="•"/>
              <a:tabLst>
                <a:tab pos="914400" algn="l"/>
              </a:tabLst>
              <a:defRPr/>
            </a:pPr>
            <a:r>
              <a:rPr lang="th-TH" sz="4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Freesia News" pitchFamily="34" charset="-34"/>
                <a:cs typeface="FreesiaUPC" pitchFamily="34" charset="-34"/>
              </a:rPr>
              <a:t> การเพิ่มรายได้ </a:t>
            </a:r>
            <a:endParaRPr lang="en-US" sz="4400" b="1" dirty="0">
              <a:effectLst>
                <a:outerShdw blurRad="38100" dist="38100" dir="2700000" algn="tl">
                  <a:srgbClr val="C0C0C0"/>
                </a:outerShdw>
              </a:effectLst>
              <a:latin typeface="Freesia News" pitchFamily="34" charset="-34"/>
              <a:cs typeface="FreesiaUPC" pitchFamily="34" charset="-34"/>
            </a:endParaRPr>
          </a:p>
          <a:p>
            <a:pPr>
              <a:buFontTx/>
              <a:buChar char="•"/>
              <a:tabLst>
                <a:tab pos="914400" algn="l"/>
              </a:tabLst>
              <a:defRPr/>
            </a:pPr>
            <a:r>
              <a:rPr lang="th-TH" sz="4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Freesia News" pitchFamily="34" charset="-34"/>
                <a:cs typeface="FreesiaUPC" pitchFamily="34" charset="-34"/>
              </a:rPr>
              <a:t> การจ้างงาน </a:t>
            </a:r>
            <a:endParaRPr lang="en-US" sz="4400" b="1" dirty="0">
              <a:effectLst>
                <a:outerShdw blurRad="38100" dist="38100" dir="2700000" algn="tl">
                  <a:srgbClr val="C0C0C0"/>
                </a:outerShdw>
              </a:effectLst>
              <a:latin typeface="Freesia News" pitchFamily="34" charset="-34"/>
              <a:cs typeface="FreesiaUPC" pitchFamily="34" charset="-34"/>
            </a:endParaRPr>
          </a:p>
          <a:p>
            <a:pPr>
              <a:buFontTx/>
              <a:buChar char="•"/>
              <a:tabLst>
                <a:tab pos="914400" algn="l"/>
              </a:tabLst>
              <a:defRPr/>
            </a:pPr>
            <a:r>
              <a:rPr lang="th-TH" sz="4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Freesia News" pitchFamily="34" charset="-34"/>
                <a:cs typeface="FreesiaUPC" pitchFamily="34" charset="-34"/>
              </a:rPr>
              <a:t> การกระจายรายได้ </a:t>
            </a:r>
            <a:endParaRPr lang="en-US" sz="4400" b="1" dirty="0">
              <a:effectLst>
                <a:outerShdw blurRad="38100" dist="38100" dir="2700000" algn="tl">
                  <a:srgbClr val="C0C0C0"/>
                </a:outerShdw>
              </a:effectLst>
              <a:latin typeface="Freesia News" pitchFamily="34" charset="-34"/>
              <a:cs typeface="FreesiaUPC" pitchFamily="34" charset="-34"/>
            </a:endParaRPr>
          </a:p>
          <a:p>
            <a:pPr>
              <a:buFontTx/>
              <a:buChar char="•"/>
              <a:tabLst>
                <a:tab pos="914400" algn="l"/>
              </a:tabLst>
              <a:defRPr/>
            </a:pPr>
            <a:r>
              <a:rPr lang="th-TH" sz="4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Freesia News" pitchFamily="34" charset="-34"/>
                <a:cs typeface="FreesiaUPC" pitchFamily="34" charset="-34"/>
              </a:rPr>
              <a:t> การลดความเหลื่อมล้ำของรายได้ </a:t>
            </a:r>
            <a:endParaRPr lang="en-US" sz="4400" b="1" dirty="0">
              <a:effectLst>
                <a:outerShdw blurRad="38100" dist="38100" dir="2700000" algn="tl">
                  <a:srgbClr val="C0C0C0"/>
                </a:outerShdw>
              </a:effectLst>
              <a:latin typeface="Freesia News" pitchFamily="34" charset="-34"/>
              <a:cs typeface="FreesiaUPC" pitchFamily="34" charset="-34"/>
            </a:endParaRPr>
          </a:p>
          <a:p>
            <a:pPr>
              <a:buFontTx/>
              <a:buChar char="•"/>
              <a:tabLst>
                <a:tab pos="914400" algn="l"/>
              </a:tabLst>
              <a:defRPr/>
            </a:pPr>
            <a:r>
              <a:rPr lang="th-TH" sz="4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Freesia News" pitchFamily="34" charset="-34"/>
                <a:cs typeface="FreesiaUPC" pitchFamily="34" charset="-34"/>
              </a:rPr>
              <a:t> การศึกษา </a:t>
            </a:r>
          </a:p>
          <a:p>
            <a:pPr>
              <a:buFontTx/>
              <a:buChar char="•"/>
              <a:tabLst>
                <a:tab pos="914400" algn="l"/>
              </a:tabLst>
              <a:defRPr/>
            </a:pPr>
            <a:r>
              <a:rPr lang="th-TH" sz="4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Freesia News" pitchFamily="34" charset="-34"/>
                <a:cs typeface="FreesiaUPC" pitchFamily="34" charset="-34"/>
              </a:rPr>
              <a:t> สุขอนามัย</a:t>
            </a:r>
            <a:r>
              <a:rPr lang="en-US" sz="4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Freesia News" pitchFamily="34" charset="-34"/>
                <a:cs typeface="FreesiaUPC" pitchFamily="34" charset="-34"/>
              </a:rPr>
              <a:t> 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6200" y="228600"/>
            <a:ext cx="8893175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th-TH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 News" pitchFamily="34" charset="-34"/>
                <a:cs typeface="FreesiaUPC" pitchFamily="34" charset="-34"/>
              </a:rPr>
              <a:t>เหตุผลและความจำเป็น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28600" y="1428736"/>
            <a:ext cx="8631238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buFontTx/>
              <a:buChar char="•"/>
              <a:tabLst>
                <a:tab pos="914400" algn="l"/>
              </a:tabLst>
              <a:defRPr/>
            </a:pPr>
            <a:r>
              <a:rPr lang="th-TH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Freesia News" pitchFamily="34" charset="-34"/>
                <a:cs typeface="FreesiaUPC" pitchFamily="34" charset="-34"/>
              </a:rPr>
              <a:t> คนไทยมีคุณธรรมนำความรอบรู้ รู้เท่าทันโลก </a:t>
            </a:r>
            <a:endParaRPr lang="en-US" sz="4000" b="1" dirty="0">
              <a:effectLst>
                <a:outerShdw blurRad="38100" dist="38100" dir="2700000" algn="tl">
                  <a:srgbClr val="C0C0C0"/>
                </a:outerShdw>
              </a:effectLst>
              <a:latin typeface="Freesia News" pitchFamily="34" charset="-34"/>
              <a:cs typeface="FreesiaUPC" pitchFamily="34" charset="-34"/>
            </a:endParaRPr>
          </a:p>
          <a:p>
            <a:pPr>
              <a:buFontTx/>
              <a:buChar char="•"/>
              <a:tabLst>
                <a:tab pos="914400" algn="l"/>
              </a:tabLst>
              <a:defRPr/>
            </a:pPr>
            <a:r>
              <a:rPr lang="th-TH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Freesia News" pitchFamily="34" charset="-34"/>
                <a:cs typeface="FreesiaUPC" pitchFamily="34" charset="-34"/>
              </a:rPr>
              <a:t> ครอบครัวอบอุ่น </a:t>
            </a:r>
            <a:endParaRPr lang="en-US" sz="4000" b="1" dirty="0">
              <a:effectLst>
                <a:outerShdw blurRad="38100" dist="38100" dir="2700000" algn="tl">
                  <a:srgbClr val="C0C0C0"/>
                </a:outerShdw>
              </a:effectLst>
              <a:latin typeface="Freesia News" pitchFamily="34" charset="-34"/>
              <a:cs typeface="FreesiaUPC" pitchFamily="34" charset="-34"/>
            </a:endParaRPr>
          </a:p>
          <a:p>
            <a:pPr>
              <a:buFontTx/>
              <a:buChar char="•"/>
              <a:tabLst>
                <a:tab pos="914400" algn="l"/>
              </a:tabLst>
              <a:defRPr/>
            </a:pPr>
            <a:r>
              <a:rPr lang="th-TH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Freesia News" pitchFamily="34" charset="-34"/>
                <a:cs typeface="FreesiaUPC" pitchFamily="34" charset="-34"/>
              </a:rPr>
              <a:t> ชุมชนเข้มแข็ง สังคมสันติสุข </a:t>
            </a:r>
            <a:endParaRPr lang="en-US" sz="4000" b="1" dirty="0">
              <a:effectLst>
                <a:outerShdw blurRad="38100" dist="38100" dir="2700000" algn="tl">
                  <a:srgbClr val="C0C0C0"/>
                </a:outerShdw>
              </a:effectLst>
              <a:latin typeface="Freesia News" pitchFamily="34" charset="-34"/>
              <a:cs typeface="FreesiaUPC" pitchFamily="34" charset="-34"/>
            </a:endParaRPr>
          </a:p>
          <a:p>
            <a:pPr>
              <a:buFontTx/>
              <a:buChar char="•"/>
              <a:tabLst>
                <a:tab pos="914400" algn="l"/>
              </a:tabLst>
              <a:defRPr/>
            </a:pPr>
            <a:r>
              <a:rPr lang="th-TH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Freesia News" pitchFamily="34" charset="-34"/>
                <a:cs typeface="FreesiaUPC" pitchFamily="34" charset="-34"/>
              </a:rPr>
              <a:t> เศรษฐกิจมีคุณภาพ เสถียรภาพ และเป็นธรรม </a:t>
            </a:r>
            <a:endParaRPr lang="en-US" sz="4000" b="1" dirty="0">
              <a:effectLst>
                <a:outerShdw blurRad="38100" dist="38100" dir="2700000" algn="tl">
                  <a:srgbClr val="C0C0C0"/>
                </a:outerShdw>
              </a:effectLst>
              <a:latin typeface="Freesia News" pitchFamily="34" charset="-34"/>
              <a:cs typeface="FreesiaUPC" pitchFamily="34" charset="-34"/>
            </a:endParaRPr>
          </a:p>
          <a:p>
            <a:pPr>
              <a:buFontTx/>
              <a:buChar char="•"/>
              <a:tabLst>
                <a:tab pos="914400" algn="l"/>
              </a:tabLst>
              <a:defRPr/>
            </a:pPr>
            <a:r>
              <a:rPr lang="th-TH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Freesia News" pitchFamily="34" charset="-34"/>
                <a:cs typeface="FreesiaUPC" pitchFamily="34" charset="-34"/>
              </a:rPr>
              <a:t> สิ่งแวดล้อมมีคุณภาพและทรัพยากรธรรมชาติที่ยั่งยืน </a:t>
            </a:r>
            <a:endParaRPr lang="en-US" sz="4000" b="1" dirty="0">
              <a:effectLst>
                <a:outerShdw blurRad="38100" dist="38100" dir="2700000" algn="tl">
                  <a:srgbClr val="C0C0C0"/>
                </a:outerShdw>
              </a:effectLst>
              <a:latin typeface="Freesia News" pitchFamily="34" charset="-34"/>
              <a:cs typeface="FreesiaUPC" pitchFamily="34" charset="-34"/>
            </a:endParaRPr>
          </a:p>
          <a:p>
            <a:pPr>
              <a:buFontTx/>
              <a:buChar char="•"/>
              <a:tabLst>
                <a:tab pos="914400" algn="l"/>
              </a:tabLst>
              <a:defRPr/>
            </a:pPr>
            <a:r>
              <a:rPr lang="th-TH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Freesia News" pitchFamily="34" charset="-34"/>
                <a:cs typeface="FreesiaUPC" pitchFamily="34" charset="-34"/>
              </a:rPr>
              <a:t> ระบบบริหารจัดการประเทศที่มี</a:t>
            </a:r>
            <a:r>
              <a:rPr lang="th-TH" sz="40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Freesia News" pitchFamily="34" charset="-34"/>
                <a:cs typeface="FreesiaUPC" pitchFamily="34" charset="-34"/>
              </a:rPr>
              <a:t>ธรรมาภิ</a:t>
            </a:r>
            <a:r>
              <a:rPr lang="th-TH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Freesia News" pitchFamily="34" charset="-34"/>
                <a:cs typeface="FreesiaUPC" pitchFamily="34" charset="-34"/>
              </a:rPr>
              <a:t>บาล </a:t>
            </a:r>
            <a:endParaRPr lang="en-US" sz="4000" b="1" dirty="0">
              <a:effectLst>
                <a:outerShdw blurRad="38100" dist="38100" dir="2700000" algn="tl">
                  <a:srgbClr val="C0C0C0"/>
                </a:outerShdw>
              </a:effectLst>
              <a:latin typeface="Freesia News" pitchFamily="34" charset="-34"/>
              <a:cs typeface="FreesiaUPC" pitchFamily="34" charset="-34"/>
            </a:endParaRPr>
          </a:p>
          <a:p>
            <a:pPr>
              <a:buFontTx/>
              <a:buChar char="•"/>
              <a:tabLst>
                <a:tab pos="914400" algn="l"/>
              </a:tabLst>
              <a:defRPr/>
            </a:pPr>
            <a:r>
              <a:rPr lang="th-TH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Freesia News" pitchFamily="34" charset="-34"/>
                <a:cs typeface="FreesiaUPC" pitchFamily="34" charset="-34"/>
              </a:rPr>
              <a:t> อยู่ในประชาคมโลกได้อย่างมีศักดิ์ศรี </a:t>
            </a: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0" y="65766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80000"/>
              </a:lnSpc>
            </a:pPr>
            <a:r>
              <a:rPr lang="th-TH" sz="4000" b="1" dirty="0">
                <a:solidFill>
                  <a:srgbClr val="FFFF00"/>
                </a:solidFill>
                <a:latin typeface="Freesia News" pitchFamily="34" charset="-34"/>
                <a:cs typeface="FreesiaUPC" pitchFamily="34" charset="-34"/>
              </a:rPr>
              <a:t>วิสัยทัศน์ประเทศไทย </a:t>
            </a:r>
          </a:p>
          <a:p>
            <a:pPr lvl="0" algn="ctr">
              <a:lnSpc>
                <a:spcPct val="80000"/>
              </a:lnSpc>
            </a:pPr>
            <a:r>
              <a:rPr lang="th-TH" sz="4000" b="1" dirty="0">
                <a:solidFill>
                  <a:srgbClr val="FFFF00"/>
                </a:solidFill>
                <a:latin typeface="Freesia News" pitchFamily="34" charset="-34"/>
                <a:cs typeface="FreesiaUPC" pitchFamily="34" charset="-34"/>
              </a:rPr>
              <a:t>สังคมอยู่เย็นเป็นสุขร่วมกัน (</a:t>
            </a:r>
            <a:r>
              <a:rPr lang="en-US" sz="4000" b="1" dirty="0">
                <a:solidFill>
                  <a:srgbClr val="FFFF00"/>
                </a:solidFill>
                <a:latin typeface="AngsanaUPC" pitchFamily="18" charset="-34"/>
                <a:cs typeface="AngsanaUPC" pitchFamily="18" charset="-34"/>
              </a:rPr>
              <a:t>Green and Happiness Society)</a:t>
            </a:r>
            <a:endParaRPr lang="th-TH" sz="4000" b="1" dirty="0">
              <a:solidFill>
                <a:srgbClr val="FFFF00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798513" y="1214422"/>
            <a:ext cx="7431087" cy="492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57200">
              <a:lnSpc>
                <a:spcPct val="110000"/>
              </a:lnSpc>
              <a:defRPr/>
            </a:pPr>
            <a:r>
              <a:rPr lang="th-TH" sz="4800" b="1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จำเนียร  จวงตระกูล </a:t>
            </a:r>
            <a:endParaRPr lang="en-US" sz="4800" b="1" dirty="0">
              <a:solidFill>
                <a:srgbClr val="FF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reesiaUPC" pitchFamily="34" charset="-34"/>
              <a:cs typeface="FreesiaUPC" pitchFamily="34" charset="-34"/>
            </a:endParaRPr>
          </a:p>
          <a:p>
            <a:pPr indent="457200">
              <a:lnSpc>
                <a:spcPct val="110000"/>
              </a:lnSpc>
              <a:defRPr/>
            </a:pPr>
            <a:r>
              <a:rPr lang="th-TH" sz="4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1.คลั่งไคล้ไหลหลงในปริญญาบัตร</a:t>
            </a:r>
            <a:endParaRPr lang="en-US" sz="4800" b="1" dirty="0">
              <a:effectLst>
                <a:outerShdw blurRad="38100" dist="38100" dir="2700000" algn="tl">
                  <a:srgbClr val="C0C0C0"/>
                </a:outerShdw>
              </a:effectLst>
              <a:latin typeface="FreesiaUPC" pitchFamily="34" charset="-34"/>
              <a:cs typeface="FreesiaUPC" pitchFamily="34" charset="-34"/>
            </a:endParaRPr>
          </a:p>
          <a:p>
            <a:pPr indent="457200">
              <a:lnSpc>
                <a:spcPct val="110000"/>
              </a:lnSpc>
              <a:defRPr/>
            </a:pPr>
            <a:r>
              <a:rPr lang="en-US" sz="4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2.</a:t>
            </a:r>
            <a:r>
              <a:rPr lang="th-TH" sz="4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ความมักง่าย รักสบายรักสนุก </a:t>
            </a:r>
          </a:p>
          <a:p>
            <a:pPr indent="457200">
              <a:lnSpc>
                <a:spcPct val="110000"/>
              </a:lnSpc>
              <a:defRPr/>
            </a:pPr>
            <a:r>
              <a:rPr lang="th-TH" sz="4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3.รังเกียจงานที่ทำด้วยมือ </a:t>
            </a:r>
            <a:endParaRPr lang="en-US" sz="4800" b="1" dirty="0">
              <a:effectLst>
                <a:outerShdw blurRad="38100" dist="38100" dir="2700000" algn="tl">
                  <a:srgbClr val="C0C0C0"/>
                </a:outerShdw>
              </a:effectLst>
              <a:latin typeface="FreesiaUPC" pitchFamily="34" charset="-34"/>
              <a:cs typeface="FreesiaUPC" pitchFamily="34" charset="-34"/>
            </a:endParaRPr>
          </a:p>
          <a:p>
            <a:pPr indent="457200">
              <a:lnSpc>
                <a:spcPct val="110000"/>
              </a:lnSpc>
              <a:defRPr/>
            </a:pPr>
            <a:r>
              <a:rPr lang="th-TH" sz="4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    “</a:t>
            </a:r>
            <a:r>
              <a:rPr lang="th-TH" sz="48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ขอให้ได้เป็นเจ้าคนนายคน” </a:t>
            </a:r>
            <a:endParaRPr lang="en-US" sz="4800" b="1" dirty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reesiaUPC" pitchFamily="34" charset="-34"/>
              <a:cs typeface="FreesiaUPC" pitchFamily="34" charset="-34"/>
            </a:endParaRPr>
          </a:p>
          <a:p>
            <a:pPr indent="457200">
              <a:lnSpc>
                <a:spcPct val="110000"/>
              </a:lnSpc>
              <a:defRPr/>
            </a:pPr>
            <a:r>
              <a:rPr lang="th-TH" sz="48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    “สิบพ่อค้าไม่เท่าพญาเลี้ยง” 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6200" y="228600"/>
            <a:ext cx="8893175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th-TH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 News" pitchFamily="34" charset="-34"/>
                <a:cs typeface="FreesiaUPC" pitchFamily="34" charset="-34"/>
              </a:rPr>
              <a:t>เหตุผลและความจำเป็น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76200" y="1428736"/>
            <a:ext cx="9082088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20000"/>
              </a:lnSpc>
              <a:buFont typeface="Wingdings" pitchFamily="2" charset="2"/>
              <a:buChar char="§"/>
              <a:defRPr/>
            </a:pPr>
            <a:r>
              <a:rPr lang="th-TH" sz="4400" b="1" dirty="0">
                <a:latin typeface="FreesiaUPC" pitchFamily="34" charset="-34"/>
                <a:cs typeface="FreesiaUPC" pitchFamily="34" charset="-34"/>
              </a:rPr>
              <a:t> ยึดติดกับความเคยชินแบบเดิมๆ เคยทำอย่างไร</a:t>
            </a:r>
            <a:br>
              <a:rPr lang="th-TH" sz="4400" b="1" dirty="0">
                <a:latin typeface="FreesiaUPC" pitchFamily="34" charset="-34"/>
                <a:cs typeface="FreesiaUPC" pitchFamily="34" charset="-34"/>
              </a:rPr>
            </a:br>
            <a:r>
              <a:rPr lang="th-TH" sz="4400" b="1" dirty="0">
                <a:latin typeface="FreesiaUPC" pitchFamily="34" charset="-34"/>
                <a:cs typeface="FreesiaUPC" pitchFamily="34" charset="-34"/>
              </a:rPr>
              <a:t>   ก็ทำอย่างนั้น </a:t>
            </a:r>
            <a:endParaRPr lang="en-US" sz="4400" b="1" dirty="0">
              <a:latin typeface="FreesiaUPC" pitchFamily="34" charset="-34"/>
              <a:cs typeface="FreesiaUPC" pitchFamily="34" charset="-34"/>
            </a:endParaRPr>
          </a:p>
          <a:p>
            <a:pPr>
              <a:lnSpc>
                <a:spcPct val="120000"/>
              </a:lnSpc>
              <a:buFont typeface="Wingdings" pitchFamily="2" charset="2"/>
              <a:buChar char="§"/>
              <a:defRPr/>
            </a:pPr>
            <a:r>
              <a:rPr lang="th-TH" sz="4400" b="1" dirty="0">
                <a:latin typeface="FreesiaUPC" pitchFamily="34" charset="-34"/>
                <a:cs typeface="FreesiaUPC" pitchFamily="34" charset="-34"/>
              </a:rPr>
              <a:t> ใช้</a:t>
            </a:r>
            <a:r>
              <a:rPr lang="th-TH" sz="4400" b="1" dirty="0" smtClean="0">
                <a:latin typeface="FreesiaUPC" pitchFamily="34" charset="-34"/>
                <a:cs typeface="FreesiaUPC" pitchFamily="34" charset="-34"/>
              </a:rPr>
              <a:t>คำพูด</a:t>
            </a:r>
            <a:r>
              <a:rPr lang="th-TH" sz="4400" b="1" dirty="0" smtClean="0">
                <a:solidFill>
                  <a:srgbClr val="FF00FF"/>
                </a:solidFill>
                <a:latin typeface="FreesiaUPC" pitchFamily="34" charset="-34"/>
                <a:cs typeface="FreesiaUPC" pitchFamily="34" charset="-34"/>
              </a:rPr>
              <a:t>ไม่เป็นไร</a:t>
            </a:r>
            <a:r>
              <a:rPr lang="th-TH" sz="4400" b="1" dirty="0" smtClean="0">
                <a:latin typeface="FreesiaUPC" pitchFamily="34" charset="-34"/>
                <a:cs typeface="FreesiaUPC" pitchFamily="34" charset="-34"/>
              </a:rPr>
              <a:t>มา</a:t>
            </a:r>
            <a:r>
              <a:rPr lang="th-TH" sz="4400" b="1" dirty="0">
                <a:latin typeface="FreesiaUPC" pitchFamily="34" charset="-34"/>
                <a:cs typeface="FreesiaUPC" pitchFamily="34" charset="-34"/>
              </a:rPr>
              <a:t>แก้ปัญหาแทน </a:t>
            </a:r>
            <a:endParaRPr lang="en-US" sz="4400" b="1" dirty="0">
              <a:latin typeface="FreesiaUPC" pitchFamily="34" charset="-34"/>
              <a:cs typeface="FreesiaUPC" pitchFamily="34" charset="-34"/>
            </a:endParaRPr>
          </a:p>
          <a:p>
            <a:pPr>
              <a:lnSpc>
                <a:spcPct val="120000"/>
              </a:lnSpc>
              <a:buFont typeface="Wingdings" pitchFamily="2" charset="2"/>
              <a:buChar char="§"/>
              <a:defRPr/>
            </a:pPr>
            <a:r>
              <a:rPr lang="th-TH" sz="4400" b="1" dirty="0">
                <a:latin typeface="FreesiaUPC" pitchFamily="34" charset="-34"/>
                <a:cs typeface="FreesiaUPC" pitchFamily="34" charset="-34"/>
              </a:rPr>
              <a:t> ไม่ซื่อสัตย์ ตรงไปตรงมา ชอบโกหกแม้เรื่องเล็กน้อย</a:t>
            </a:r>
            <a:endParaRPr lang="en-US" sz="4400" b="1" dirty="0">
              <a:latin typeface="FreesiaUPC" pitchFamily="34" charset="-34"/>
              <a:cs typeface="FreesiaUPC" pitchFamily="34" charset="-34"/>
            </a:endParaRPr>
          </a:p>
          <a:p>
            <a:pPr>
              <a:lnSpc>
                <a:spcPct val="120000"/>
              </a:lnSpc>
              <a:buFont typeface="Wingdings" pitchFamily="2" charset="2"/>
              <a:buChar char="§"/>
              <a:defRPr/>
            </a:pPr>
            <a:r>
              <a:rPr lang="th-TH" sz="4400" b="1" dirty="0">
                <a:latin typeface="FreesiaUPC" pitchFamily="34" charset="-34"/>
                <a:cs typeface="FreesiaUPC" pitchFamily="34" charset="-34"/>
              </a:rPr>
              <a:t> ระบบพวกพ้อง 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6200" y="228600"/>
            <a:ext cx="8893175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th-TH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 News" pitchFamily="34" charset="-34"/>
                <a:cs typeface="FreesiaUPC" pitchFamily="34" charset="-34"/>
              </a:rPr>
              <a:t>เหตุผลและความจำเป็น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28600" y="1357298"/>
            <a:ext cx="8915400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4400" b="1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Herbert  Phillips </a:t>
            </a:r>
            <a:r>
              <a:rPr lang="th-TH" sz="4400" b="1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 News" pitchFamily="34" charset="-34"/>
                <a:cs typeface="FreesiaUPC" pitchFamily="34" charset="-34"/>
              </a:rPr>
              <a:t>ได้ศึกษาพฤติกรรมของคน</a:t>
            </a:r>
            <a:r>
              <a:rPr lang="th-TH" sz="44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 News" pitchFamily="34" charset="-34"/>
                <a:cs typeface="FreesiaUPC" pitchFamily="34" charset="-34"/>
              </a:rPr>
              <a:t>ไทย</a:t>
            </a:r>
            <a:br>
              <a:rPr lang="th-TH" sz="44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 News" pitchFamily="34" charset="-34"/>
                <a:cs typeface="FreesiaUPC" pitchFamily="34" charset="-34"/>
              </a:rPr>
            </a:br>
            <a:r>
              <a:rPr lang="th-TH" sz="44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 News" pitchFamily="34" charset="-34"/>
                <a:cs typeface="FreesiaUPC" pitchFamily="34" charset="-34"/>
              </a:rPr>
              <a:t>ที่</a:t>
            </a:r>
            <a:r>
              <a:rPr lang="th-TH" sz="4400" b="1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 News" pitchFamily="34" charset="-34"/>
                <a:cs typeface="FreesiaUPC" pitchFamily="34" charset="-34"/>
              </a:rPr>
              <a:t>หมู่บ้านบางชัน</a:t>
            </a:r>
          </a:p>
          <a:p>
            <a:pPr>
              <a:defRPr/>
            </a:pPr>
            <a:r>
              <a:rPr lang="th-TH" sz="4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Freesia News" pitchFamily="34" charset="-34"/>
                <a:cs typeface="FreesiaUPC" pitchFamily="34" charset="-34"/>
              </a:rPr>
              <a:t>1.คนไทยชอบปฏิสัมพันธ์กัน</a:t>
            </a:r>
            <a:endParaRPr lang="en-US" sz="4400" b="1" dirty="0">
              <a:effectLst>
                <a:outerShdw blurRad="38100" dist="38100" dir="2700000" algn="tl">
                  <a:srgbClr val="C0C0C0"/>
                </a:outerShdw>
              </a:effectLst>
              <a:latin typeface="Freesia News" pitchFamily="34" charset="-34"/>
              <a:cs typeface="FreesiaUPC" pitchFamily="34" charset="-34"/>
            </a:endParaRPr>
          </a:p>
          <a:p>
            <a:pPr>
              <a:defRPr/>
            </a:pPr>
            <a:r>
              <a:rPr lang="th-TH" sz="4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Freesia News" pitchFamily="34" charset="-34"/>
                <a:cs typeface="FreesiaUPC" pitchFamily="34" charset="-34"/>
              </a:rPr>
              <a:t>2.ชอบความราบรื่นกลมกลืนทางสังคม</a:t>
            </a:r>
            <a:endParaRPr lang="en-US" sz="4400" b="1" dirty="0">
              <a:effectLst>
                <a:outerShdw blurRad="38100" dist="38100" dir="2700000" algn="tl">
                  <a:srgbClr val="C0C0C0"/>
                </a:outerShdw>
              </a:effectLst>
              <a:latin typeface="Freesia News" pitchFamily="34" charset="-34"/>
              <a:cs typeface="FreesiaUPC" pitchFamily="34" charset="-34"/>
            </a:endParaRPr>
          </a:p>
          <a:p>
            <a:pPr>
              <a:defRPr/>
            </a:pPr>
            <a:r>
              <a:rPr lang="th-TH" sz="4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Freesia News" pitchFamily="34" charset="-34"/>
                <a:cs typeface="FreesiaUPC" pitchFamily="34" charset="-34"/>
              </a:rPr>
              <a:t>3.หลีกเลี่ยงการเผชิญหน้า</a:t>
            </a:r>
            <a:endParaRPr lang="en-US" sz="4400" b="1" dirty="0">
              <a:effectLst>
                <a:outerShdw blurRad="38100" dist="38100" dir="2700000" algn="tl">
                  <a:srgbClr val="C0C0C0"/>
                </a:outerShdw>
              </a:effectLst>
              <a:latin typeface="Freesia News" pitchFamily="34" charset="-34"/>
              <a:cs typeface="FreesiaUPC" pitchFamily="34" charset="-34"/>
            </a:endParaRPr>
          </a:p>
          <a:p>
            <a:pPr>
              <a:defRPr/>
            </a:pPr>
            <a:r>
              <a:rPr lang="th-TH" sz="4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Freesia News" pitchFamily="34" charset="-34"/>
                <a:cs typeface="FreesiaUPC" pitchFamily="34" charset="-34"/>
              </a:rPr>
              <a:t>4.ไม่แสดงความรู้สึกลึกๆ ต่อกัน</a:t>
            </a:r>
            <a:r>
              <a:rPr lang="en-US" sz="4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Freesia News" pitchFamily="34" charset="-34"/>
                <a:cs typeface="FreesiaUPC" pitchFamily="34" charset="-34"/>
              </a:rPr>
              <a:t> </a:t>
            </a:r>
            <a:r>
              <a:rPr lang="th-TH" sz="4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Freesia News" pitchFamily="34" charset="-34"/>
                <a:cs typeface="FreesiaUPC" pitchFamily="34" charset="-34"/>
              </a:rPr>
              <a:t>จะยิ้มให้กันตลอด </a:t>
            </a:r>
            <a:endParaRPr lang="en-US" sz="4400" b="1" dirty="0">
              <a:effectLst>
                <a:outerShdw blurRad="38100" dist="38100" dir="2700000" algn="tl">
                  <a:srgbClr val="C0C0C0"/>
                </a:outerShdw>
              </a:effectLst>
              <a:latin typeface="Freesia News" pitchFamily="34" charset="-34"/>
              <a:cs typeface="FreesiaUPC" pitchFamily="34" charset="-34"/>
            </a:endParaRPr>
          </a:p>
          <a:p>
            <a:pPr>
              <a:defRPr/>
            </a:pPr>
            <a:r>
              <a:rPr lang="th-TH" sz="4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Freesia News" pitchFamily="34" charset="-34"/>
                <a:cs typeface="FreesiaUPC" pitchFamily="34" charset="-34"/>
              </a:rPr>
              <a:t>5.มีความอดทนสูง เก็บความรู้สึกเก่ง</a:t>
            </a:r>
            <a:endParaRPr lang="en-US" sz="4400" b="1" dirty="0">
              <a:effectLst>
                <a:outerShdw blurRad="38100" dist="38100" dir="2700000" algn="tl">
                  <a:srgbClr val="C0C0C0"/>
                </a:outerShdw>
              </a:effectLst>
              <a:latin typeface="Freesia News" pitchFamily="34" charset="-34"/>
              <a:cs typeface="FreesiaUPC" pitchFamily="34" charset="-34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6200" y="228600"/>
            <a:ext cx="8893175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th-TH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 News" pitchFamily="34" charset="-34"/>
                <a:cs typeface="FreesiaUPC" pitchFamily="34" charset="-34"/>
              </a:rPr>
              <a:t>เหตุผลและความจำเป็น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28600" y="1214422"/>
            <a:ext cx="89154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th-TH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FreesiaUPC" pitchFamily="34" charset="-34"/>
              </a:rPr>
              <a:t>6.เกรงใจ</a:t>
            </a:r>
            <a:endParaRPr lang="en-US" sz="4000" b="1" dirty="0">
              <a:effectLst>
                <a:outerShdw blurRad="38100" dist="38100" dir="2700000" algn="tl">
                  <a:srgbClr val="C0C0C0"/>
                </a:outerShdw>
              </a:effectLst>
              <a:latin typeface="Angsana New" pitchFamily="18" charset="-34"/>
              <a:cs typeface="FreesiaUPC" pitchFamily="34" charset="-34"/>
            </a:endParaRPr>
          </a:p>
          <a:p>
            <a:pPr>
              <a:defRPr/>
            </a:pPr>
            <a:r>
              <a:rPr 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FreesiaUPC" pitchFamily="34" charset="-34"/>
              </a:rPr>
              <a:t>7</a:t>
            </a:r>
            <a:r>
              <a:rPr lang="th-TH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FreesiaUPC" pitchFamily="34" charset="-34"/>
              </a:rPr>
              <a:t>.รักสนุก </a:t>
            </a:r>
          </a:p>
          <a:p>
            <a:pPr>
              <a:defRPr/>
            </a:pPr>
            <a:r>
              <a:rPr lang="th-TH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FreesiaUPC" pitchFamily="34" charset="-34"/>
              </a:rPr>
              <a:t>8.ปัจเจกนิยมสูง ตัวใครตัวมัน อิสระ ไม่ชอบถูกบังคับ </a:t>
            </a:r>
            <a:endParaRPr lang="en-US" sz="4000" b="1" dirty="0">
              <a:effectLst>
                <a:outerShdw blurRad="38100" dist="38100" dir="2700000" algn="tl">
                  <a:srgbClr val="C0C0C0"/>
                </a:outerShdw>
              </a:effectLst>
              <a:latin typeface="Angsana New" pitchFamily="18" charset="-34"/>
              <a:cs typeface="FreesiaUPC" pitchFamily="34" charset="-34"/>
            </a:endParaRPr>
          </a:p>
          <a:p>
            <a:pPr>
              <a:defRPr/>
            </a:pPr>
            <a:r>
              <a:rPr lang="th-TH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FreesiaUPC" pitchFamily="34" charset="-34"/>
              </a:rPr>
              <a:t>9.ไม่ชอบผูกมัดในระยะยาว ชอบกิจกรรมเฉพาะกิจ</a:t>
            </a:r>
            <a:endParaRPr lang="en-US" sz="4000" b="1" dirty="0">
              <a:effectLst>
                <a:outerShdw blurRad="38100" dist="38100" dir="2700000" algn="tl">
                  <a:srgbClr val="C0C0C0"/>
                </a:outerShdw>
              </a:effectLst>
              <a:latin typeface="Angsana New" pitchFamily="18" charset="-34"/>
              <a:cs typeface="FreesiaUPC" pitchFamily="34" charset="-34"/>
            </a:endParaRPr>
          </a:p>
          <a:p>
            <a:pPr>
              <a:defRPr/>
            </a:pPr>
            <a:r>
              <a:rPr lang="th-TH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FreesiaUPC" pitchFamily="34" charset="-34"/>
              </a:rPr>
              <a:t>10.ไม่ชอบแสดงความคิดเห็น/โต้แย้งในที่ประชุม </a:t>
            </a:r>
            <a:endParaRPr lang="en-US" sz="4000" b="1" dirty="0">
              <a:effectLst>
                <a:outerShdw blurRad="38100" dist="38100" dir="2700000" algn="tl">
                  <a:srgbClr val="C0C0C0"/>
                </a:outerShdw>
              </a:effectLst>
              <a:latin typeface="Angsana New" pitchFamily="18" charset="-34"/>
              <a:cs typeface="FreesiaUPC" pitchFamily="34" charset="-34"/>
            </a:endParaRPr>
          </a:p>
          <a:p>
            <a:pPr>
              <a:defRPr/>
            </a:pPr>
            <a:r>
              <a:rPr 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FreesiaUPC" pitchFamily="34" charset="-34"/>
              </a:rPr>
              <a:t>11</a:t>
            </a:r>
            <a:r>
              <a:rPr lang="th-TH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FreesiaUPC" pitchFamily="34" charset="-34"/>
              </a:rPr>
              <a:t>.มีความยืดหยุ่นสูง ปรับตัวเก่ง เข้าใจกฎระเบียบและกติกาทางสังคมดี แต่มักจะละเมิด ไม่มีการลงโทษผู้ละเมิด อยู่แบบถ้อยทีถ้อยอาศัยแล้วแต่กรรมเวร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6200" y="228600"/>
            <a:ext cx="8893175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th-TH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 News" pitchFamily="34" charset="-34"/>
                <a:cs typeface="FreesiaUPC" pitchFamily="34" charset="-34"/>
              </a:rPr>
              <a:t>เหตุผลและความจำเป็น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505200" y="1428736"/>
            <a:ext cx="56388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th-TH" sz="4000" b="1" dirty="0">
                <a:latin typeface="FreesiaUPC" pitchFamily="34" charset="-34"/>
                <a:cs typeface="FreesiaUPC" pitchFamily="34" charset="-34"/>
              </a:rPr>
              <a:t>เสนอ</a:t>
            </a:r>
            <a:r>
              <a:rPr lang="en-US" sz="4000" b="1" dirty="0">
                <a:latin typeface="FreesiaUPC" pitchFamily="34" charset="-34"/>
                <a:cs typeface="FreesiaUPC" pitchFamily="34" charset="-34"/>
              </a:rPr>
              <a:t> </a:t>
            </a:r>
            <a:r>
              <a:rPr lang="th-TH" sz="4000" b="1" dirty="0">
                <a:latin typeface="FreesiaUPC" pitchFamily="34" charset="-34"/>
                <a:cs typeface="FreesiaUPC" pitchFamily="34" charset="-34"/>
              </a:rPr>
              <a:t>2</a:t>
            </a:r>
            <a:r>
              <a:rPr lang="en-US" sz="4000" b="1" dirty="0">
                <a:latin typeface="FreesiaUPC" pitchFamily="34" charset="-34"/>
                <a:cs typeface="FreesiaUPC" pitchFamily="34" charset="-34"/>
              </a:rPr>
              <a:t> </a:t>
            </a:r>
            <a:r>
              <a:rPr lang="th-TH" sz="4000" b="1" dirty="0">
                <a:latin typeface="FreesiaUPC" pitchFamily="34" charset="-34"/>
                <a:cs typeface="FreesiaUPC" pitchFamily="34" charset="-34"/>
              </a:rPr>
              <a:t>กระบวนทัศน์ </a:t>
            </a:r>
          </a:p>
          <a:p>
            <a:pPr eaLnBrk="0" hangingPunct="0">
              <a:lnSpc>
                <a:spcPct val="130000"/>
              </a:lnSpc>
            </a:pPr>
            <a:r>
              <a:rPr lang="th-TH" sz="4000" b="1" dirty="0">
                <a:latin typeface="FreesiaUPC" pitchFamily="34" charset="-34"/>
                <a:cs typeface="FreesiaUPC" pitchFamily="34" charset="-34"/>
              </a:rPr>
              <a:t>1.กระบวนทัศน์การเรียนรู้ </a:t>
            </a:r>
          </a:p>
          <a:p>
            <a:pPr eaLnBrk="0" hangingPunct="0">
              <a:lnSpc>
                <a:spcPct val="130000"/>
              </a:lnSpc>
            </a:pPr>
            <a:r>
              <a:rPr lang="th-TH" sz="4000" b="1" dirty="0">
                <a:latin typeface="FreesiaUPC" pitchFamily="34" charset="-34"/>
                <a:cs typeface="FreesiaUPC" pitchFamily="34" charset="-34"/>
              </a:rPr>
              <a:t>  (</a:t>
            </a:r>
            <a:r>
              <a:rPr lang="en-US" sz="4000" b="1" dirty="0">
                <a:latin typeface="FreesiaUPC" pitchFamily="34" charset="-34"/>
                <a:cs typeface="FreesiaUPC" pitchFamily="34" charset="-34"/>
              </a:rPr>
              <a:t>learning paradigm</a:t>
            </a:r>
            <a:r>
              <a:rPr lang="th-TH" sz="4000" b="1" dirty="0">
                <a:latin typeface="FreesiaUPC" pitchFamily="34" charset="-34"/>
                <a:cs typeface="FreesiaUPC" pitchFamily="34" charset="-34"/>
              </a:rPr>
              <a:t>)</a:t>
            </a:r>
          </a:p>
          <a:p>
            <a:pPr eaLnBrk="0" hangingPunct="0">
              <a:lnSpc>
                <a:spcPct val="130000"/>
              </a:lnSpc>
            </a:pPr>
            <a:r>
              <a:rPr lang="th-TH" sz="4000" b="1" dirty="0">
                <a:latin typeface="FreesiaUPC" pitchFamily="34" charset="-34"/>
                <a:cs typeface="FreesiaUPC" pitchFamily="34" charset="-34"/>
              </a:rPr>
              <a:t>2.กระบวนทัศน์ผลการปฏิบัติงาน </a:t>
            </a:r>
          </a:p>
          <a:p>
            <a:pPr eaLnBrk="0" hangingPunct="0">
              <a:lnSpc>
                <a:spcPct val="130000"/>
              </a:lnSpc>
            </a:pPr>
            <a:r>
              <a:rPr lang="th-TH" sz="4000" b="1" dirty="0">
                <a:latin typeface="FreesiaUPC" pitchFamily="34" charset="-34"/>
                <a:cs typeface="FreesiaUPC" pitchFamily="34" charset="-34"/>
              </a:rPr>
              <a:t>  (</a:t>
            </a:r>
            <a:r>
              <a:rPr lang="en-US" sz="4000" b="1" dirty="0">
                <a:latin typeface="FreesiaUPC" pitchFamily="34" charset="-34"/>
                <a:cs typeface="FreesiaUPC" pitchFamily="34" charset="-34"/>
              </a:rPr>
              <a:t>performance paradigm</a:t>
            </a:r>
            <a:r>
              <a:rPr lang="th-TH" sz="4000" b="1" dirty="0">
                <a:latin typeface="FreesiaUPC" pitchFamily="34" charset="-34"/>
                <a:cs typeface="FreesiaUPC" pitchFamily="34" charset="-34"/>
              </a:rPr>
              <a:t>) 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85860"/>
            <a:ext cx="3389313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76200" y="228600"/>
            <a:ext cx="8893175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th-TH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 News" pitchFamily="34" charset="-34"/>
                <a:cs typeface="FreesiaUPC" pitchFamily="34" charset="-34"/>
              </a:rPr>
              <a:t>ความหมาย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071670" y="214290"/>
            <a:ext cx="502092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th-TH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กระบวนทัศน์การเรียนรู้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28596" y="1667896"/>
            <a:ext cx="86106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th-TH" sz="4800" b="1" dirty="0">
                <a:latin typeface="FreesiaUPC" pitchFamily="34" charset="-34"/>
                <a:cs typeface="FreesiaUPC" pitchFamily="34" charset="-34"/>
              </a:rPr>
              <a:t>มีรากเหง้ามาจากการเรียนรู้ของบุคคล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th-TH" sz="4800" b="1" dirty="0">
                <a:latin typeface="FreesiaUPC" pitchFamily="34" charset="-34"/>
                <a:cs typeface="FreesiaUPC" pitchFamily="34" charset="-34"/>
              </a:rPr>
              <a:t>เพื่อส่งเสริมความสามารถของปัจเจกบุคคล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th-TH" sz="4800" b="1" dirty="0">
                <a:latin typeface="FreesiaUPC" pitchFamily="34" charset="-34"/>
                <a:cs typeface="FreesiaUPC" pitchFamily="34" charset="-34"/>
              </a:rPr>
              <a:t>ให้มีจิตสำนึกและเอาชนะอุปสรรคได้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33384" y="1214422"/>
            <a:ext cx="9296400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th-TH" sz="3600" dirty="0">
                <a:latin typeface="FreesiaUPC" pitchFamily="34" charset="-34"/>
                <a:cs typeface="FreesiaUPC" pitchFamily="34" charset="-34"/>
              </a:rPr>
              <a:t>มีข้อสมมติฐาน ดังนี้ </a:t>
            </a:r>
            <a:endParaRPr lang="en-US" sz="3600" dirty="0">
              <a:latin typeface="FreesiaUPC" pitchFamily="34" charset="-34"/>
              <a:cs typeface="FreesiaUPC" pitchFamily="34" charset="-34"/>
            </a:endParaRPr>
          </a:p>
          <a:p>
            <a:r>
              <a:rPr lang="th-TH" sz="3600" dirty="0">
                <a:latin typeface="FreesiaUPC" pitchFamily="34" charset="-34"/>
                <a:cs typeface="FreesiaUPC" pitchFamily="34" charset="-34"/>
              </a:rPr>
              <a:t>1.การศึกษา การเจริญเติบโต การเรียนรู้ และการพัฒนาของ</a:t>
            </a:r>
            <a:br>
              <a:rPr lang="th-TH" sz="3600" dirty="0">
                <a:latin typeface="FreesiaUPC" pitchFamily="34" charset="-34"/>
                <a:cs typeface="FreesiaUPC" pitchFamily="34" charset="-34"/>
              </a:rPr>
            </a:br>
            <a:r>
              <a:rPr lang="th-TH" sz="3600" dirty="0">
                <a:latin typeface="FreesiaUPC" pitchFamily="34" charset="-34"/>
                <a:cs typeface="FreesiaUPC" pitchFamily="34" charset="-34"/>
              </a:rPr>
              <a:t>  ปัจเจกบุคคลเป็นสิ่งที่ดี</a:t>
            </a:r>
            <a:endParaRPr lang="en-US" sz="3600" dirty="0">
              <a:latin typeface="FreesiaUPC" pitchFamily="34" charset="-34"/>
              <a:cs typeface="FreesiaUPC" pitchFamily="34" charset="-34"/>
            </a:endParaRPr>
          </a:p>
          <a:p>
            <a:r>
              <a:rPr lang="th-TH" sz="3600" dirty="0">
                <a:latin typeface="FreesiaUPC" pitchFamily="34" charset="-34"/>
                <a:cs typeface="FreesiaUPC" pitchFamily="34" charset="-34"/>
              </a:rPr>
              <a:t>2.บุคคลควรจะได้รับการให้คุณค่า ไม่ใช่เพียงแต่เป็นทรัพยากร </a:t>
            </a:r>
            <a:br>
              <a:rPr lang="th-TH" sz="3600" dirty="0">
                <a:latin typeface="FreesiaUPC" pitchFamily="34" charset="-34"/>
                <a:cs typeface="FreesiaUPC" pitchFamily="34" charset="-34"/>
              </a:rPr>
            </a:br>
            <a:r>
              <a:rPr lang="th-TH" sz="3600" dirty="0">
                <a:latin typeface="FreesiaUPC" pitchFamily="34" charset="-34"/>
                <a:cs typeface="FreesiaUPC" pitchFamily="34" charset="-34"/>
              </a:rPr>
              <a:t>  ที่นำไปสู่ผลลัพธ์เท่านั้น </a:t>
            </a:r>
            <a:endParaRPr lang="en-US" sz="3600" dirty="0">
              <a:latin typeface="FreesiaUPC" pitchFamily="34" charset="-34"/>
              <a:cs typeface="FreesiaUPC" pitchFamily="34" charset="-34"/>
            </a:endParaRPr>
          </a:p>
          <a:p>
            <a:r>
              <a:rPr lang="th-TH" sz="3600" dirty="0">
                <a:latin typeface="FreesiaUPC" pitchFamily="34" charset="-34"/>
                <a:cs typeface="FreesiaUPC" pitchFamily="34" charset="-34"/>
              </a:rPr>
              <a:t>3.การเรียนรู้และการพัฒนาของปัจเจกบุคคลควรมีความสำคัญกว่า/ </a:t>
            </a:r>
            <a:br>
              <a:rPr lang="th-TH" sz="3600" dirty="0">
                <a:latin typeface="FreesiaUPC" pitchFamily="34" charset="-34"/>
                <a:cs typeface="FreesiaUPC" pitchFamily="34" charset="-34"/>
              </a:rPr>
            </a:br>
            <a:r>
              <a:rPr lang="th-TH" sz="3600" dirty="0">
                <a:latin typeface="FreesiaUPC" pitchFamily="34" charset="-34"/>
                <a:cs typeface="FreesiaUPC" pitchFamily="34" charset="-34"/>
              </a:rPr>
              <a:t>  เท่ากับความต้องการขององค์กร</a:t>
            </a:r>
            <a:endParaRPr lang="en-US" sz="3600" dirty="0">
              <a:latin typeface="FreesiaUPC" pitchFamily="34" charset="-34"/>
              <a:cs typeface="FreesiaUPC" pitchFamily="34" charset="-34"/>
            </a:endParaRPr>
          </a:p>
          <a:p>
            <a:r>
              <a:rPr lang="th-TH" sz="3600" dirty="0">
                <a:latin typeface="FreesiaUPC" pitchFamily="34" charset="-34"/>
                <a:cs typeface="FreesiaUPC" pitchFamily="34" charset="-34"/>
              </a:rPr>
              <a:t>4.ผลลัพธ์เบื้องต้นของการพัฒนาทรัพยากรมนุษย์ คือ การเรียนรู้</a:t>
            </a:r>
            <a:br>
              <a:rPr lang="th-TH" sz="3600" dirty="0">
                <a:latin typeface="FreesiaUPC" pitchFamily="34" charset="-34"/>
                <a:cs typeface="FreesiaUPC" pitchFamily="34" charset="-34"/>
              </a:rPr>
            </a:br>
            <a:r>
              <a:rPr lang="th-TH" sz="3600" dirty="0">
                <a:latin typeface="FreesiaUPC" pitchFamily="34" charset="-34"/>
                <a:cs typeface="FreesiaUPC" pitchFamily="34" charset="-34"/>
              </a:rPr>
              <a:t>  และการพัฒนา</a:t>
            </a:r>
            <a:endParaRPr lang="en-US" sz="3600" dirty="0"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071670" y="214290"/>
            <a:ext cx="502092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th-TH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กระบวนทัศน์การเรียนรู้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335765"/>
            <a:ext cx="9220200" cy="4593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90000"/>
              </a:lnSpc>
            </a:pPr>
            <a:r>
              <a:rPr lang="th-TH" sz="3600" dirty="0">
                <a:latin typeface="FreesiaUPC" pitchFamily="34" charset="-34"/>
                <a:cs typeface="FreesiaUPC" pitchFamily="34" charset="-34"/>
              </a:rPr>
              <a:t>5.องค์กรจะก้าวหน้าที่สุด ถ้าปัจเจกบุคคลได้รับการ</a:t>
            </a:r>
            <a:r>
              <a:rPr lang="th-TH" sz="3600" dirty="0" smtClean="0">
                <a:latin typeface="FreesiaUPC" pitchFamily="34" charset="-34"/>
                <a:cs typeface="FreesiaUPC" pitchFamily="34" charset="-34"/>
              </a:rPr>
              <a:t>พัฒนาอย่าง</a:t>
            </a:r>
            <a:r>
              <a:rPr lang="th-TH" sz="3600" dirty="0">
                <a:latin typeface="FreesiaUPC" pitchFamily="34" charset="-34"/>
                <a:cs typeface="FreesiaUPC" pitchFamily="34" charset="-34"/>
              </a:rPr>
              <a:t>เต็มที่</a:t>
            </a:r>
            <a:endParaRPr lang="en-US" sz="3600" dirty="0">
              <a:latin typeface="FreesiaUPC" pitchFamily="34" charset="-34"/>
              <a:cs typeface="FreesiaUPC" pitchFamily="34" charset="-34"/>
            </a:endParaRPr>
          </a:p>
          <a:p>
            <a:pPr>
              <a:lnSpc>
                <a:spcPct val="90000"/>
              </a:lnSpc>
            </a:pPr>
            <a:r>
              <a:rPr lang="th-TH" sz="3600" dirty="0">
                <a:latin typeface="FreesiaUPC" pitchFamily="34" charset="-34"/>
                <a:cs typeface="FreesiaUPC" pitchFamily="34" charset="-34"/>
              </a:rPr>
              <a:t>6.ปัจเจกบุคคลควรเป็นผู้ควบคุมกระบวนการเรียนรู้ของตนเอง</a:t>
            </a:r>
            <a:br>
              <a:rPr lang="th-TH" sz="3600" dirty="0">
                <a:latin typeface="FreesiaUPC" pitchFamily="34" charset="-34"/>
                <a:cs typeface="FreesiaUPC" pitchFamily="34" charset="-34"/>
              </a:rPr>
            </a:br>
            <a:r>
              <a:rPr lang="th-TH" sz="3600" dirty="0">
                <a:latin typeface="FreesiaUPC" pitchFamily="34" charset="-34"/>
                <a:cs typeface="FreesiaUPC" pitchFamily="34" charset="-34"/>
              </a:rPr>
              <a:t>  เพราะบุคคลมีสมรรถนะและแรงจูงใจในการเรียนรู้</a:t>
            </a:r>
          </a:p>
          <a:p>
            <a:pPr>
              <a:lnSpc>
                <a:spcPct val="90000"/>
              </a:lnSpc>
            </a:pPr>
            <a:r>
              <a:rPr lang="th-TH" sz="3600" dirty="0">
                <a:latin typeface="FreesiaUPC" pitchFamily="34" charset="-34"/>
                <a:cs typeface="FreesiaUPC" pitchFamily="34" charset="-34"/>
              </a:rPr>
              <a:t>7.การพัฒนาปัจเจกบุคคลควรเป็นแบบองค์รวม ไม่เพียงแต่</a:t>
            </a:r>
            <a:br>
              <a:rPr lang="th-TH" sz="3600" dirty="0">
                <a:latin typeface="FreesiaUPC" pitchFamily="34" charset="-34"/>
                <a:cs typeface="FreesiaUPC" pitchFamily="34" charset="-34"/>
              </a:rPr>
            </a:br>
            <a:r>
              <a:rPr lang="th-TH" sz="3600" dirty="0">
                <a:latin typeface="FreesiaUPC" pitchFamily="34" charset="-34"/>
                <a:cs typeface="FreesiaUPC" pitchFamily="34" charset="-34"/>
              </a:rPr>
              <a:t>  เฉพาะทักษะ/ความสามารถในการปฏิบัติงานเท่านั้น</a:t>
            </a:r>
            <a:endParaRPr lang="en-US" sz="3600" dirty="0">
              <a:latin typeface="FreesiaUPC" pitchFamily="34" charset="-34"/>
              <a:cs typeface="FreesiaUPC" pitchFamily="34" charset="-34"/>
            </a:endParaRPr>
          </a:p>
          <a:p>
            <a:pPr>
              <a:lnSpc>
                <a:spcPct val="90000"/>
              </a:lnSpc>
            </a:pPr>
            <a:r>
              <a:rPr lang="th-TH" sz="3600" dirty="0">
                <a:latin typeface="FreesiaUPC" pitchFamily="34" charset="-34"/>
                <a:cs typeface="FreesiaUPC" pitchFamily="34" charset="-34"/>
              </a:rPr>
              <a:t>8.องค์กรจะต้องจัดหาหนทางเพื่อให้บุคคลบรรลุศักยภาพสูงสุด</a:t>
            </a:r>
            <a:br>
              <a:rPr lang="th-TH" sz="3600" dirty="0">
                <a:latin typeface="FreesiaUPC" pitchFamily="34" charset="-34"/>
                <a:cs typeface="FreesiaUPC" pitchFamily="34" charset="-34"/>
              </a:rPr>
            </a:br>
            <a:r>
              <a:rPr lang="th-TH" sz="3600" dirty="0">
                <a:latin typeface="FreesiaUPC" pitchFamily="34" charset="-34"/>
                <a:cs typeface="FreesiaUPC" pitchFamily="34" charset="-34"/>
              </a:rPr>
              <a:t>  ของมนุษย์ โดยผ่านงานที่มีความหมาย</a:t>
            </a:r>
            <a:endParaRPr lang="en-US" sz="3600" dirty="0">
              <a:latin typeface="FreesiaUPC" pitchFamily="34" charset="-34"/>
              <a:cs typeface="FreesiaUPC" pitchFamily="34" charset="-34"/>
            </a:endParaRPr>
          </a:p>
          <a:p>
            <a:pPr>
              <a:lnSpc>
                <a:spcPct val="90000"/>
              </a:lnSpc>
            </a:pPr>
            <a:r>
              <a:rPr lang="th-TH" sz="3600" dirty="0">
                <a:latin typeface="FreesiaUPC" pitchFamily="34" charset="-34"/>
                <a:cs typeface="FreesiaUPC" pitchFamily="34" charset="-34"/>
              </a:rPr>
              <a:t>9.การเน้นย้ำที่ผลการปฏิบัติงาน เป็นการมองบุคคลแบบเครื่องจักร</a:t>
            </a:r>
            <a:br>
              <a:rPr lang="th-TH" sz="3600" dirty="0">
                <a:latin typeface="FreesiaUPC" pitchFamily="34" charset="-34"/>
                <a:cs typeface="FreesiaUPC" pitchFamily="34" charset="-34"/>
              </a:rPr>
            </a:br>
            <a:r>
              <a:rPr lang="th-TH" sz="3600" dirty="0">
                <a:latin typeface="FreesiaUPC" pitchFamily="34" charset="-34"/>
                <a:cs typeface="FreesiaUPC" pitchFamily="34" charset="-34"/>
              </a:rPr>
              <a:t>  ซึ่งขวางกั้นบุคคลไม่ให้ก้าวไปสู่ศักยภาพสูงสุด 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071670" y="214290"/>
            <a:ext cx="502092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th-TH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กระบวนทัศน์การเรียนรู้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57194" y="1417156"/>
            <a:ext cx="89154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th-TH" sz="4000" dirty="0">
                <a:latin typeface="FreesiaUPC" pitchFamily="34" charset="-34"/>
                <a:cs typeface="FreesiaUPC" pitchFamily="34" charset="-34"/>
              </a:rPr>
              <a:t>การเรียนรู้ของบุคคล เกิดจากความสัมพันธ์ 4 ขั้นตอน</a:t>
            </a:r>
            <a:r>
              <a:rPr lang="en-US" sz="4000" dirty="0">
                <a:latin typeface="FreesiaUPC" pitchFamily="34" charset="-34"/>
                <a:cs typeface="FreesiaUPC" pitchFamily="34" charset="-34"/>
              </a:rPr>
              <a:t>   </a:t>
            </a:r>
          </a:p>
          <a:p>
            <a:pPr>
              <a:lnSpc>
                <a:spcPct val="110000"/>
              </a:lnSpc>
            </a:pPr>
            <a:r>
              <a:rPr lang="th-TH" sz="4000" dirty="0">
                <a:latin typeface="FreesiaUPC" pitchFamily="34" charset="-34"/>
                <a:cs typeface="FreesiaUPC" pitchFamily="34" charset="-34"/>
              </a:rPr>
              <a:t>1.ความต้องการว่าจะเรียนรู้อะไร</a:t>
            </a:r>
            <a:r>
              <a:rPr lang="en-US" sz="4000" dirty="0">
                <a:latin typeface="FreesiaUPC" pitchFamily="34" charset="-34"/>
                <a:cs typeface="FreesiaUPC" pitchFamily="34" charset="-34"/>
              </a:rPr>
              <a:t>/</a:t>
            </a:r>
            <a:r>
              <a:rPr lang="th-TH" sz="4000" dirty="0">
                <a:latin typeface="FreesiaUPC" pitchFamily="34" charset="-34"/>
                <a:cs typeface="FreesiaUPC" pitchFamily="34" charset="-34"/>
              </a:rPr>
              <a:t>แก้ปัญหาเรื่องใด </a:t>
            </a:r>
          </a:p>
          <a:p>
            <a:pPr>
              <a:lnSpc>
                <a:spcPct val="110000"/>
              </a:lnSpc>
            </a:pPr>
            <a:r>
              <a:rPr lang="th-TH" sz="4000" dirty="0">
                <a:latin typeface="FreesiaUPC" pitchFamily="34" charset="-34"/>
                <a:cs typeface="FreesiaUPC" pitchFamily="34" charset="-34"/>
              </a:rPr>
              <a:t>2.เรียนรู้ในระบบโรงเรียน/ตามอัธยาศัย/ไม่เป็นทางการ</a:t>
            </a:r>
          </a:p>
          <a:p>
            <a:pPr>
              <a:lnSpc>
                <a:spcPct val="110000"/>
              </a:lnSpc>
            </a:pPr>
            <a:r>
              <a:rPr lang="th-TH" sz="4000" dirty="0">
                <a:latin typeface="FreesiaUPC" pitchFamily="34" charset="-34"/>
                <a:cs typeface="FreesiaUPC" pitchFamily="34" charset="-34"/>
              </a:rPr>
              <a:t>3.การทดสอบและผลสะท้อนจากการพยายาม</a:t>
            </a:r>
            <a:r>
              <a:rPr lang="th-TH" sz="4000" dirty="0" smtClean="0">
                <a:latin typeface="FreesiaUPC" pitchFamily="34" charset="-34"/>
                <a:cs typeface="FreesiaUPC" pitchFamily="34" charset="-34"/>
              </a:rPr>
              <a:t>เรียนรู้ของ</a:t>
            </a:r>
            <a:r>
              <a:rPr lang="th-TH" sz="4000" dirty="0">
                <a:latin typeface="FreesiaUPC" pitchFamily="34" charset="-34"/>
                <a:cs typeface="FreesiaUPC" pitchFamily="34" charset="-34"/>
              </a:rPr>
              <a:t>บุคคล</a:t>
            </a:r>
          </a:p>
          <a:p>
            <a:pPr>
              <a:lnSpc>
                <a:spcPct val="110000"/>
              </a:lnSpc>
            </a:pPr>
            <a:r>
              <a:rPr lang="th-TH" sz="4000" dirty="0">
                <a:latin typeface="FreesiaUPC" pitchFamily="34" charset="-34"/>
                <a:cs typeface="FreesiaUPC" pitchFamily="34" charset="-34"/>
              </a:rPr>
              <a:t>4.การประยุกต์ข้อมูลที่ได้จากสถานการณ์ต่างๆ ไปสู่</a:t>
            </a:r>
            <a:br>
              <a:rPr lang="th-TH" sz="4000" dirty="0">
                <a:latin typeface="FreesiaUPC" pitchFamily="34" charset="-34"/>
                <a:cs typeface="FreesiaUPC" pitchFamily="34" charset="-34"/>
              </a:rPr>
            </a:br>
            <a:r>
              <a:rPr lang="th-TH" sz="4000" dirty="0">
                <a:latin typeface="FreesiaUPC" pitchFamily="34" charset="-34"/>
                <a:cs typeface="FreesiaUPC" pitchFamily="34" charset="-34"/>
              </a:rPr>
              <a:t>  </a:t>
            </a:r>
            <a:r>
              <a:rPr lang="th-TH" sz="4000" dirty="0" smtClean="0">
                <a:latin typeface="FreesiaUPC" pitchFamily="34" charset="-34"/>
                <a:cs typeface="FreesiaUPC" pitchFamily="34" charset="-34"/>
              </a:rPr>
              <a:t> การ</a:t>
            </a:r>
            <a:r>
              <a:rPr lang="th-TH" sz="4000" dirty="0">
                <a:latin typeface="FreesiaUPC" pitchFamily="34" charset="-34"/>
                <a:cs typeface="FreesiaUPC" pitchFamily="34" charset="-34"/>
              </a:rPr>
              <a:t>เรียนรู้ใหม่ๆ เช่น การขับรถ</a:t>
            </a:r>
            <a:r>
              <a:rPr lang="en-US" sz="4000" dirty="0">
                <a:latin typeface="FreesiaUPC" pitchFamily="34" charset="-34"/>
                <a:cs typeface="FreesiaUPC" pitchFamily="34" charset="-34"/>
              </a:rPr>
              <a:t> </a:t>
            </a:r>
            <a:r>
              <a:rPr lang="th-TH" sz="4000" dirty="0">
                <a:latin typeface="FreesiaUPC" pitchFamily="34" charset="-34"/>
                <a:cs typeface="FreesiaUPC" pitchFamily="34" charset="-34"/>
              </a:rPr>
              <a:t>การใช้คอมพิวเตอร์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071670" y="214290"/>
            <a:ext cx="502092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th-TH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กระบวนทัศน์การเรียนรู้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04800" y="1285860"/>
            <a:ext cx="86868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th-TH" sz="4400" b="1" dirty="0">
                <a:solidFill>
                  <a:srgbClr val="FF00FF"/>
                </a:solidFill>
                <a:latin typeface="FreesiaUPC" pitchFamily="34" charset="-34"/>
                <a:cs typeface="FreesiaUPC" pitchFamily="34" charset="-34"/>
              </a:rPr>
              <a:t>การเรียนรู้ของผู้ใหญ่  </a:t>
            </a:r>
            <a:endParaRPr lang="en-US" sz="4400" b="1" dirty="0">
              <a:solidFill>
                <a:srgbClr val="FF00FF"/>
              </a:solidFill>
              <a:latin typeface="FreesiaUPC" pitchFamily="34" charset="-34"/>
              <a:cs typeface="FreesiaUPC" pitchFamily="34" charset="-34"/>
            </a:endParaRPr>
          </a:p>
          <a:p>
            <a:r>
              <a:rPr lang="th-TH" sz="4400" b="1" dirty="0">
                <a:latin typeface="FreesiaUPC" pitchFamily="34" charset="-34"/>
                <a:cs typeface="FreesiaUPC" pitchFamily="34" charset="-34"/>
              </a:rPr>
              <a:t>1.ผู้ใหญ่จำเป็นต้องรู้ว่าเรียนไปทำไม</a:t>
            </a:r>
            <a:endParaRPr lang="en-US" sz="4400" b="1" dirty="0">
              <a:latin typeface="FreesiaUPC" pitchFamily="34" charset="-34"/>
              <a:cs typeface="FreesiaUPC" pitchFamily="34" charset="-34"/>
            </a:endParaRPr>
          </a:p>
          <a:p>
            <a:r>
              <a:rPr lang="th-TH" sz="4400" b="1" dirty="0">
                <a:latin typeface="FreesiaUPC" pitchFamily="34" charset="-34"/>
                <a:cs typeface="FreesiaUPC" pitchFamily="34" charset="-34"/>
              </a:rPr>
              <a:t>2.ความคิดของผู้ใหญ่จะเคลื่อนไปสู่ทิศทางของตน</a:t>
            </a:r>
            <a:endParaRPr lang="en-US" sz="4400" b="1" dirty="0">
              <a:latin typeface="FreesiaUPC" pitchFamily="34" charset="-34"/>
              <a:cs typeface="FreesiaUPC" pitchFamily="34" charset="-34"/>
            </a:endParaRPr>
          </a:p>
          <a:p>
            <a:r>
              <a:rPr lang="th-TH" sz="4400" b="1" dirty="0">
                <a:latin typeface="FreesiaUPC" pitchFamily="34" charset="-34"/>
                <a:cs typeface="FreesiaUPC" pitchFamily="34" charset="-34"/>
              </a:rPr>
              <a:t>3.ประสบการณ์เดิมเป็นทรัพยากรที่มีคุณค่า</a:t>
            </a:r>
          </a:p>
          <a:p>
            <a:r>
              <a:rPr lang="th-TH" sz="4400" b="1" dirty="0">
                <a:latin typeface="FreesiaUPC" pitchFamily="34" charset="-34"/>
                <a:cs typeface="FreesiaUPC" pitchFamily="34" charset="-34"/>
              </a:rPr>
              <a:t>4.ตรงกับความจำเป็นในชีวิต/การปฏิบัติงาน</a:t>
            </a:r>
            <a:endParaRPr lang="en-US" sz="4400" b="1" dirty="0">
              <a:latin typeface="FreesiaUPC" pitchFamily="34" charset="-34"/>
              <a:cs typeface="FreesiaUPC" pitchFamily="34" charset="-34"/>
            </a:endParaRPr>
          </a:p>
          <a:p>
            <a:r>
              <a:rPr lang="th-TH" sz="4400" b="1" dirty="0">
                <a:latin typeface="FreesiaUPC" pitchFamily="34" charset="-34"/>
                <a:cs typeface="FreesiaUPC" pitchFamily="34" charset="-34"/>
              </a:rPr>
              <a:t>5.ใช้ชีวิตเป็นศูนย์กลางให้บรรลุศักยภาพสูงสุด</a:t>
            </a:r>
          </a:p>
          <a:p>
            <a:r>
              <a:rPr lang="th-TH" sz="4400" b="1" dirty="0">
                <a:latin typeface="FreesiaUPC" pitchFamily="34" charset="-34"/>
                <a:cs typeface="FreesiaUPC" pitchFamily="34" charset="-34"/>
              </a:rPr>
              <a:t>6.แรงจูงใจภายในมากกว่าภายนอก</a:t>
            </a:r>
            <a:r>
              <a:rPr lang="en-US" sz="4400" b="1" dirty="0">
                <a:latin typeface="FreesiaUPC" pitchFamily="34" charset="-34"/>
                <a:cs typeface="FreesiaUPC" pitchFamily="34" charset="-34"/>
              </a:rPr>
              <a:t> 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071670" y="214290"/>
            <a:ext cx="502092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th-TH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กระบวนทัศน์การเรียนรู้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1282</Words>
  <Application>Microsoft Office PowerPoint</Application>
  <PresentationFormat>นำเสนอทางหน้าจอ (4:3)</PresentationFormat>
  <Paragraphs>197</Paragraphs>
  <Slides>36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36</vt:i4>
      </vt:variant>
    </vt:vector>
  </HeadingPairs>
  <TitlesOfParts>
    <vt:vector size="37" baseType="lpstr">
      <vt:lpstr>ชุดรูปแบบของ Office</vt:lpstr>
      <vt:lpstr>ภาพนิ่ง 1</vt:lpstr>
      <vt:lpstr>ภาพนิ่ง 2</vt:lpstr>
      <vt:lpstr>ภาพนิ่ง 3</vt:lpstr>
      <vt:lpstr>ภาพนิ่ง 4</vt:lpstr>
      <vt:lpstr>ภาพนิ่ง 5</vt:lpstr>
      <vt:lpstr>ภาพนิ่ง 6</vt:lpstr>
      <vt:lpstr>ภาพนิ่ง 7</vt:lpstr>
      <vt:lpstr>ภาพนิ่ง 8</vt:lpstr>
      <vt:lpstr>ภาพนิ่ง 9</vt:lpstr>
      <vt:lpstr>ภาพนิ่ง 10</vt:lpstr>
      <vt:lpstr>ภาพนิ่ง 11</vt:lpstr>
      <vt:lpstr>ภาพนิ่ง 12</vt:lpstr>
      <vt:lpstr>ภาพนิ่ง 13</vt:lpstr>
      <vt:lpstr>ภาพนิ่ง 14</vt:lpstr>
      <vt:lpstr>ภาพนิ่ง 15</vt:lpstr>
      <vt:lpstr>ภาพนิ่ง 16</vt:lpstr>
      <vt:lpstr>ภาพนิ่ง 17</vt:lpstr>
      <vt:lpstr>ภาพนิ่ง 18</vt:lpstr>
      <vt:lpstr>ภาพนิ่ง 19</vt:lpstr>
      <vt:lpstr>ภาพนิ่ง 20</vt:lpstr>
      <vt:lpstr>ภาพนิ่ง 21</vt:lpstr>
      <vt:lpstr>ภาพนิ่ง 22</vt:lpstr>
      <vt:lpstr>ภาพนิ่ง 23</vt:lpstr>
      <vt:lpstr>ภาพนิ่ง 24</vt:lpstr>
      <vt:lpstr>ภาพนิ่ง 25</vt:lpstr>
      <vt:lpstr>ภาพนิ่ง 26</vt:lpstr>
      <vt:lpstr>ภาพนิ่ง 27</vt:lpstr>
      <vt:lpstr>ภาพนิ่ง 28</vt:lpstr>
      <vt:lpstr>ภาพนิ่ง 29</vt:lpstr>
      <vt:lpstr>ภาพนิ่ง 30</vt:lpstr>
      <vt:lpstr>ภาพนิ่ง 31</vt:lpstr>
      <vt:lpstr>ภาพนิ่ง 32</vt:lpstr>
      <vt:lpstr>ภาพนิ่ง 33</vt:lpstr>
      <vt:lpstr>ภาพนิ่ง 34</vt:lpstr>
      <vt:lpstr>ภาพนิ่ง 35</vt:lpstr>
      <vt:lpstr>ภาพนิ่ง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DELL</dc:creator>
  <cp:lastModifiedBy>DELL</cp:lastModifiedBy>
  <cp:revision>15</cp:revision>
  <dcterms:created xsi:type="dcterms:W3CDTF">2013-11-08T04:28:14Z</dcterms:created>
  <dcterms:modified xsi:type="dcterms:W3CDTF">2014-01-11T04:04:11Z</dcterms:modified>
</cp:coreProperties>
</file>