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423" r:id="rId3"/>
    <p:sldId id="425" r:id="rId4"/>
    <p:sldId id="426" r:id="rId5"/>
    <p:sldId id="473" r:id="rId6"/>
    <p:sldId id="474" r:id="rId7"/>
    <p:sldId id="468" r:id="rId8"/>
    <p:sldId id="469" r:id="rId9"/>
    <p:sldId id="470" r:id="rId10"/>
    <p:sldId id="472" r:id="rId11"/>
    <p:sldId id="461" r:id="rId12"/>
    <p:sldId id="462" r:id="rId13"/>
    <p:sldId id="464" r:id="rId14"/>
    <p:sldId id="465" r:id="rId15"/>
    <p:sldId id="466" r:id="rId16"/>
    <p:sldId id="467" r:id="rId17"/>
    <p:sldId id="431" r:id="rId18"/>
    <p:sldId id="432" r:id="rId19"/>
    <p:sldId id="433" r:id="rId20"/>
    <p:sldId id="434" r:id="rId21"/>
    <p:sldId id="436" r:id="rId22"/>
    <p:sldId id="437" r:id="rId23"/>
    <p:sldId id="438" r:id="rId24"/>
    <p:sldId id="439" r:id="rId25"/>
    <p:sldId id="440" r:id="rId26"/>
    <p:sldId id="452" r:id="rId27"/>
    <p:sldId id="453" r:id="rId28"/>
    <p:sldId id="454" r:id="rId29"/>
    <p:sldId id="455" r:id="rId30"/>
    <p:sldId id="408" r:id="rId31"/>
    <p:sldId id="409" r:id="rId32"/>
    <p:sldId id="410" r:id="rId33"/>
    <p:sldId id="412" r:id="rId34"/>
    <p:sldId id="413" r:id="rId35"/>
    <p:sldId id="416" r:id="rId36"/>
    <p:sldId id="417" r:id="rId37"/>
    <p:sldId id="418" r:id="rId38"/>
    <p:sldId id="419" r:id="rId39"/>
    <p:sldId id="420" r:id="rId40"/>
    <p:sldId id="421" r:id="rId41"/>
    <p:sldId id="422" r:id="rId4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C136F-A435-4596-86A3-D8875B36EDF2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B691C-0742-4642-ADBC-0DCCB8C5CE8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0"/>
            <a:ext cx="1139825" cy="68580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white">
          <a:xfrm>
            <a:off x="0" y="6072206"/>
            <a:ext cx="9144000" cy="785794"/>
          </a:xfrm>
          <a:prstGeom prst="rect">
            <a:avLst/>
          </a:prstGeom>
          <a:solidFill>
            <a:schemeClr val="folHlink">
              <a:alpha val="3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5" name="Freeform 20"/>
          <p:cNvSpPr>
            <a:spLocks/>
          </p:cNvSpPr>
          <p:nvPr/>
        </p:nvSpPr>
        <p:spPr bwMode="gray">
          <a:xfrm>
            <a:off x="0" y="0"/>
            <a:ext cx="9144000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49" y="2"/>
              </a:cxn>
              <a:cxn ang="0">
                <a:pos x="5048" y="1458"/>
              </a:cxn>
              <a:cxn ang="0">
                <a:pos x="0" y="1471"/>
              </a:cxn>
              <a:cxn ang="0">
                <a:pos x="0" y="0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3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gray">
          <a:xfrm>
            <a:off x="0" y="0"/>
            <a:ext cx="89916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971800"/>
            <a:ext cx="4343400" cy="685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B8B0-6065-40B3-81F5-4D10DCF1E1DC}" type="datetimeFigureOut">
              <a:rPr lang="th-TH" smtClean="0"/>
              <a:pPr/>
              <a:t>11/01/57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83B7-D9FD-47F0-B3E1-5782FF634C3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www.stewleonards.com/StewPix/departments/dept_001_md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http://gotoknow.org/file/nathamon/1.bmp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57214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2644224"/>
            <a:ext cx="8893175" cy="34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กระบวน</a:t>
            </a:r>
            <a:r>
              <a:rPr lang="th-TH" sz="5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ทัศน์</a:t>
            </a: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/>
            </a:r>
            <a:b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</a:b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การพัฒนาทรัพยากรมนุษย์และชุมชนในองค์กร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(</a:t>
            </a:r>
            <a:r>
              <a:rPr 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HCRD Paradigm in Organization</a:t>
            </a: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)</a:t>
            </a:r>
            <a:endParaRPr lang="en-US" sz="48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th-TH" sz="4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th-TH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รศ.</a:t>
            </a:r>
            <a:r>
              <a:rPr lang="th-TH" sz="4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น.ท.</a:t>
            </a:r>
            <a:r>
              <a:rPr lang="th-TH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ดร.สุมิตร  สุวรรณ</a:t>
            </a:r>
            <a:r>
              <a:rPr lang="th-TH" sz="3600" b="1" dirty="0">
                <a:latin typeface="Angsana New" pitchFamily="18" charset="-34"/>
                <a:cs typeface="FreesiaUPC" pitchFamily="34" charset="-34"/>
              </a:rPr>
              <a:t> </a:t>
            </a:r>
            <a:endParaRPr lang="en-US" sz="3600" b="1" dirty="0">
              <a:latin typeface="Angsana New" pitchFamily="18" charset="-34"/>
              <a:cs typeface="FreesiaUPC" pitchFamily="34" charset="-34"/>
            </a:endParaRPr>
          </a:p>
        </p:txBody>
      </p:sp>
      <p:pic>
        <p:nvPicPr>
          <p:cNvPr id="8" name="Picture 7" descr="KU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366830"/>
            <a:ext cx="1276352" cy="127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1500166" y="242978"/>
            <a:ext cx="6072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90000"/>
              </a:lnSpc>
              <a:defRPr/>
            </a:pPr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FreesiaUPC" pitchFamily="34" charset="-34"/>
              </a:rPr>
              <a:t>รหัสวิชา 02190551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RD-OD (Kai-ming_Cheng)_Pag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1588"/>
            <a:ext cx="914876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1398588" y="76200"/>
            <a:ext cx="673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5400" b="1" dirty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ตัวอย่างแผนผังโครงสร้างองค์กร</a:t>
            </a:r>
          </a:p>
        </p:txBody>
      </p:sp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90678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366645" y="169111"/>
            <a:ext cx="83487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sz="4800" b="1" dirty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ตัวอย่างแผนผังโครงสร้าง</a:t>
            </a:r>
            <a:r>
              <a:rPr lang="th-TH" sz="4800" b="1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องค์กรที่พัฒนาแล้ว</a:t>
            </a:r>
            <a:endParaRPr lang="th-TH" sz="4800" b="1" dirty="0">
              <a:solidFill>
                <a:srgbClr val="FFFF0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7848600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มีการเติบโตอย่างรวดเร็ว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มีการจัดตั้งเป็นกระทรวง ทบวง กรม...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รวมศูนย์อำนาจ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ความมีประสิทธิภาพ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ความล่าช้า/สายการบังคับบัญชาที่ยาว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กฎระเบียบ/ขั้นตอนวิธีการปฏิบัติมาก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4600" y="133350"/>
            <a:ext cx="4002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องค์กรราชการไทย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7848600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การเล่นพรรคเล่นพวก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การประเมินผลเพื่อแต่งตั้งโยกย้าย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การพิจารณาความดีความชอบ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เงินเดือนน้อย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การทุจริตคอร์รัปชั่น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คนรุ่นใหม่ (คนเก่ง) ไม่เข้าสู่ระบบราชการ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2004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553200" y="1524000"/>
            <a:ext cx="20574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chemeClr val="bg1"/>
                </a:solidFill>
              </a:rPr>
              <a:t>สมองไหล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4600" y="133350"/>
            <a:ext cx="4002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องค์กรราชการไทย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990600" y="1752600"/>
            <a:ext cx="7315200" cy="305435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th-TH" sz="5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...สายโลหิต ศิษย์ข้างเคียง </a:t>
            </a:r>
            <a:br>
              <a:rPr lang="th-TH" sz="5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5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เสบียงหลังบ้าน กราบกรานสอพลอ ล่อไข่แดง แกร่งวิชา ถลามาเอง...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4600" y="133350"/>
            <a:ext cx="4002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องค์กรราชการไทย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31600"/>
            <a:ext cx="9144000" cy="1754326"/>
          </a:xfrm>
          <a:prstGeom prst="rect">
            <a:avLst/>
          </a:prstGeom>
          <a:solidFill>
            <a:srgbClr val="FFAFD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dirty="0" smtClean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“</a:t>
            </a:r>
            <a:r>
              <a:rPr lang="th-TH" sz="5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ระบบราชการ คือ ฝึกการไร้ความสามารถ” </a:t>
            </a:r>
            <a:r>
              <a:rPr lang="en-US" sz="5400" b="1" dirty="0" smtClean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trained incapacity</a:t>
            </a:r>
            <a:endParaRPr lang="th-TH" sz="5400" b="1" dirty="0">
              <a:solidFill>
                <a:srgbClr val="0000CC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14554"/>
            <a:ext cx="2389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24200" y="2714620"/>
            <a:ext cx="5149167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2F2FFF"/>
                </a:solidFill>
                <a:latin typeface="FreesiaUPC" pitchFamily="34" charset="-34"/>
                <a:cs typeface="FreesiaUPC" pitchFamily="34" charset="-34"/>
              </a:rPr>
              <a:t>Robert </a:t>
            </a:r>
            <a:r>
              <a:rPr lang="en-US" sz="4800" b="1" dirty="0" err="1">
                <a:solidFill>
                  <a:srgbClr val="2F2FFF"/>
                </a:solidFill>
                <a:latin typeface="FreesiaUPC" pitchFamily="34" charset="-34"/>
                <a:cs typeface="FreesiaUPC" pitchFamily="34" charset="-34"/>
              </a:rPr>
              <a:t>K.Merton</a:t>
            </a:r>
            <a:endParaRPr lang="en-US" sz="4800" b="1" dirty="0">
              <a:solidFill>
                <a:srgbClr val="2F2FFF"/>
              </a:solidFill>
              <a:latin typeface="FreesiaUPC" pitchFamily="34" charset="-34"/>
              <a:cs typeface="FreesiaUPC" pitchFamily="34" charset="-34"/>
            </a:endParaRPr>
          </a:p>
          <a:p>
            <a:pPr algn="ctr">
              <a:lnSpc>
                <a:spcPct val="130000"/>
              </a:lnSpc>
            </a:pPr>
            <a:r>
              <a:rPr lang="th-TH" sz="4800" b="1" dirty="0">
                <a:solidFill>
                  <a:srgbClr val="2F2FFF"/>
                </a:solidFill>
                <a:latin typeface="FreesiaUPC" pitchFamily="34" charset="-34"/>
                <a:cs typeface="FreesiaUPC" pitchFamily="34" charset="-34"/>
              </a:rPr>
              <a:t>นักสังคมวิทยา ชาวอเมริกัน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71470" y="1571612"/>
            <a:ext cx="959910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ความเชื่อ/ค่านิยม/งานพิธี/เรื่องราว/ตำนาน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กระตุ้นความรู้สึกผูกพันระหว่างสมาชิก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หยั่งรากลึกใน</a:t>
            </a:r>
            <a:r>
              <a:rPr lang="th-TH" sz="4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อดีตส่ง</a:t>
            </a: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ผลกระทบในปัจจุบันและอนาคต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เป็นบรรทัดฐานที่ยึดถือร่วมกัน 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เป็นทั้งจุดแข็งและจุดอ่อนขององค์กร</a:t>
            </a:r>
            <a:r>
              <a:rPr lang="en-US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43174" y="152400"/>
            <a:ext cx="3721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วัฒนธรรมองค์กร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1357298"/>
            <a:ext cx="83327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03200">
              <a:lnSpc>
                <a:spcPct val="120000"/>
              </a:lnSpc>
            </a:pP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มีหน้าที่ 4 ประการ คือ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latin typeface="FreesiaUPC" pitchFamily="34" charset="-34"/>
              <a:cs typeface="FreesiaUPC" pitchFamily="34" charset="-34"/>
            </a:endParaRPr>
          </a:p>
          <a:p>
            <a:pPr indent="203200"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1.ให้ความรู้สึกที่เป็นเอกลักษณ์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 indent="203200"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2.กระตุ้นความรู้สึกผูกพันร่วมกัน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 indent="203200"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3.ส่งเสริมความมั่นคงของระบบสังคม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 indent="203200"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4.มีอิทธิพลต่อพฤติกรรมที่ช่วยให้บุคคลเข้าใจเหตุผล</a:t>
            </a:r>
          </a:p>
          <a:p>
            <a:pPr indent="203200"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สิ่งแวดล้อมได้</a:t>
            </a:r>
            <a:r>
              <a:rPr lang="en-US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70069" y="152400"/>
            <a:ext cx="56880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วัฒนธรรมองค์กรที่เข้มแข็ง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6838" y="1357298"/>
            <a:ext cx="88185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1.มุ่งการกระทำ มีความเป็นทางการน้อย มีความคล่องตัว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2.อยู่ใกล้ชิดกับลูกค้าและการบริการ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3.ส่งเสริมความเป็นอิสระและความคิดสร้างสรรค์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4.รักษาบรรยากาศที่ไว้วางใจและการสื่อสารแบบสองทาง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5.โครงสร้างที่เรียบง่าย มีระดับหรือสายงานการบริหารสั้น</a:t>
            </a:r>
          </a:p>
          <a:p>
            <a:pPr>
              <a:lnSpc>
                <a:spcPct val="12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6.มีการควบคุมอย่างเข้มงวด แต่ผ่อนปรนและมีอิสระ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57422" y="152400"/>
            <a:ext cx="4367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วัฒนธรรมองค์กรที่ดี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Documen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08843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8425" y="139683"/>
            <a:ext cx="88931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การพัฒนาทรัพยากรมนุษย์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1406" y="1428736"/>
            <a:ext cx="91085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1.เรื่องราวที่เล่าซ้ำอยู่บ่อยครั้งบนพื้นฐานของเหตุการณ์จริง 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3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2.สัญลักษณ์ เช่น </a:t>
            </a:r>
            <a:r>
              <a:rPr lang="th-TH" sz="4000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โล</a:t>
            </a: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โก รางวัล โปสเตอร์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3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3.งานพิธีจนกลายเป็นข้อผูกพันระหว่างพนักงานได้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3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4.คำขวัญขององค์กร คือ วลีหรือโวหารที่แสดงให้เห็นถึง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30000"/>
              </a:lnSpc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ค่านิยมที่สำคัญขององค์กร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2" y="166688"/>
            <a:ext cx="89566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วัฒนธรรมองค์กรไม่สามารถสังเกตและอธิบายได้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06" y="1285860"/>
            <a:ext cx="89297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buFont typeface="Symbol" pitchFamily="18" charset="2"/>
              <a:buNone/>
              <a:tabLst>
                <a:tab pos="457200" algn="l"/>
              </a:tabLst>
            </a:pP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บริษัทไม</a:t>
            </a:r>
            <a:r>
              <a:rPr lang="th-TH" sz="4000" b="1" dirty="0" err="1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โครซอพท์</a:t>
            </a:r>
            <a:endParaRPr lang="th-TH" sz="4000" b="1" dirty="0">
              <a:solidFill>
                <a:srgbClr val="FF00FF"/>
              </a:solidFill>
              <a:latin typeface="FreesiaUPC" pitchFamily="34" charset="-34"/>
              <a:cs typeface="FreesiaUPC" pitchFamily="34" charset="-34"/>
            </a:endParaRPr>
          </a:p>
          <a:p>
            <a:pPr algn="ctr" eaLnBrk="0" hangingPunct="0">
              <a:buFont typeface="Symbol" pitchFamily="18" charset="2"/>
              <a:buNone/>
              <a:tabLst>
                <a:tab pos="4572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พนักงานสามารถ</a:t>
            </a: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เข้าพบนาย</a:t>
            </a:r>
            <a:r>
              <a:rPr lang="th-TH" sz="4000" b="1" dirty="0" err="1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บิลล์</a:t>
            </a: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เกต </a:t>
            </a: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ได้</a:t>
            </a:r>
          </a:p>
          <a:p>
            <a:pPr algn="ctr" eaLnBrk="0" hangingPunct="0">
              <a:buFont typeface="Symbol" pitchFamily="18" charset="2"/>
              <a:buNone/>
              <a:tabLst>
                <a:tab pos="4572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โดย</a:t>
            </a: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ผ่านทาง</a:t>
            </a: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ระบบอิเล็กทรอนิกส์</a:t>
            </a: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เม</a:t>
            </a:r>
            <a:r>
              <a:rPr lang="th-TH" sz="4000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ลของ</a:t>
            </a: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บริษัท </a:t>
            </a: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และ</a:t>
            </a:r>
          </a:p>
          <a:p>
            <a:pPr algn="ctr" eaLnBrk="0" hangingPunct="0">
              <a:buFont typeface="Symbol" pitchFamily="18" charset="2"/>
              <a:buNone/>
              <a:tabLst>
                <a:tab pos="4572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เขา</a:t>
            </a: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จะพยายามตอบ</a:t>
            </a: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คำถามแต่</a:t>
            </a: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ละข้อภายในวันที่เขาได้รับ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70325"/>
            <a:ext cx="43434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7356" y="152400"/>
            <a:ext cx="534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ตัวอย่างวัฒนธรรมองค์กร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01700" y="1295400"/>
            <a:ext cx="850745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>
              <a:tabLst>
                <a:tab pos="457200" algn="l"/>
              </a:tabLst>
            </a:pPr>
            <a:r>
              <a:rPr lang="th-TH" sz="4000" b="1" dirty="0" err="1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สตูว์</a:t>
            </a: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 เลีย</a:t>
            </a:r>
            <a:r>
              <a:rPr lang="th-TH" sz="4000" b="1" dirty="0" err="1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วนาร์ด</a:t>
            </a: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 (</a:t>
            </a:r>
            <a:r>
              <a:rPr lang="en-US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Stew Leonard</a:t>
            </a: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) </a:t>
            </a:r>
          </a:p>
          <a:p>
            <a:pPr indent="457200">
              <a:tabLst>
                <a:tab pos="4572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ร้านขายนมที่ใหญ่ที่สุดในโลก	</a:t>
            </a:r>
            <a:endParaRPr lang="en-US" sz="40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pPr indent="457200">
              <a:tabLst>
                <a:tab pos="457200" algn="l"/>
              </a:tabLst>
            </a:pPr>
            <a:r>
              <a:rPr lang="en-US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Rule 1: The customer is always right </a:t>
            </a:r>
          </a:p>
          <a:p>
            <a:pPr indent="457200">
              <a:tabLst>
                <a:tab pos="457200" algn="l"/>
              </a:tabLst>
            </a:pPr>
            <a:r>
              <a:rPr lang="en-US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Rule 2: If, The customer is ever wrong reread role 1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pic>
        <p:nvPicPr>
          <p:cNvPr id="5" name="mainImage" descr="'Stew and the Rock'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786050" y="3992587"/>
            <a:ext cx="39624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7356" y="152400"/>
            <a:ext cx="5349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ตัวอย่างวัฒนธรรมองค์กร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357298"/>
            <a:ext cx="847379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การใช้อิทธิพลต่อพฤติกรรมของบุคคลอื่น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ทั้งความคิด ความรู้สึก และการกระทำของผู้ตาม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ผู้นำที่เป็นทางการ (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formal leadership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) 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ผู้นำที่ไม่เป็นทางการ (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informal leadership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) </a:t>
            </a:r>
          </a:p>
          <a:p>
            <a:pPr>
              <a:lnSpc>
                <a:spcPct val="12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ผู้บริหาร คือ ผู้ที่ได้รับการแต่งตั้งเป็นทางการ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28926" y="152400"/>
            <a:ext cx="3194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ความเป็นผู้นำ </a:t>
            </a:r>
            <a:endParaRPr lang="en-US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282" y="1357298"/>
            <a:ext cx="8794395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03200">
              <a:lnSpc>
                <a:spcPct val="130000"/>
              </a:lnSpc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1.ผู้นำแบบเผด็จการ (</a:t>
            </a:r>
            <a:r>
              <a:rPr lang="en-US" sz="4800" b="1" dirty="0">
                <a:latin typeface="FreesiaUPC" pitchFamily="34" charset="-34"/>
                <a:cs typeface="FreesiaUPC" pitchFamily="34" charset="-34"/>
              </a:rPr>
              <a:t>autocratic leader</a:t>
            </a: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) 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 indent="203200">
              <a:lnSpc>
                <a:spcPct val="130000"/>
              </a:lnSpc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2.ผู้นำแบบมีส่วนร่วม (</a:t>
            </a:r>
            <a:r>
              <a:rPr lang="en-US" sz="4800" b="1" dirty="0">
                <a:latin typeface="FreesiaUPC" pitchFamily="34" charset="-34"/>
                <a:cs typeface="FreesiaUPC" pitchFamily="34" charset="-34"/>
              </a:rPr>
              <a:t>participative leader</a:t>
            </a: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) 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 indent="203200">
              <a:lnSpc>
                <a:spcPct val="130000"/>
              </a:lnSpc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3.ผู้นำแบบประชาธิปไตย (</a:t>
            </a:r>
            <a:r>
              <a:rPr lang="en-US" sz="4800" b="1" dirty="0">
                <a:latin typeface="FreesiaUPC" pitchFamily="34" charset="-34"/>
                <a:cs typeface="FreesiaUPC" pitchFamily="34" charset="-34"/>
              </a:rPr>
              <a:t>democratic leader</a:t>
            </a: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) </a:t>
            </a:r>
          </a:p>
          <a:p>
            <a:pPr indent="203200">
              <a:lnSpc>
                <a:spcPct val="130000"/>
              </a:lnSpc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4.ผู้นำแบบเสรีนิยม (</a:t>
            </a:r>
            <a:r>
              <a:rPr lang="en-US" sz="4800" b="1" dirty="0">
                <a:latin typeface="FreesiaUPC" pitchFamily="34" charset="-34"/>
                <a:cs typeface="FreesiaUPC" pitchFamily="34" charset="-34"/>
              </a:rPr>
              <a:t>laissez-faire leader</a:t>
            </a: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)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3240" y="152400"/>
            <a:ext cx="271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ประเภทผู้นำ</a:t>
            </a:r>
            <a:endParaRPr lang="en-US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6934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ความรู้/สติปัญญา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ความคิดริเริ่มสร้างสรรค์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ความกล้าหาญ/เด็ดขาด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ความเข้มแข็ง/อดทน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ความยุติธรรม/ความซื่อสัตย์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ศีลธรรม/คุณธรรม/จริยธรรม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ความเชื่อมั่นในตนเอง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000" b="1" dirty="0" err="1">
                <a:latin typeface="FreesiaUPC" pitchFamily="34" charset="-34"/>
                <a:cs typeface="FreesiaUPC" pitchFamily="34" charset="-34"/>
              </a:rPr>
              <a:t>มนุษย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สัมพันธ์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59098" y="152400"/>
            <a:ext cx="3284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ลักษณะผู้นำที่ดี</a:t>
            </a:r>
            <a:endParaRPr lang="en-US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0" y="1143000"/>
            <a:ext cx="87645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จริยธรรม (</a:t>
            </a:r>
            <a:r>
              <a:rPr lang="en-US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ethic</a:t>
            </a: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) พจนานุกรมไทย หมายถึง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</a:t>
            </a:r>
            <a:endParaRPr lang="en-US" sz="4000" b="1" dirty="0"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ธรรมที่เป็นข้อประพฤติ ศีลธรรมอันดี</a:t>
            </a:r>
            <a:r>
              <a:rPr lang="en-US" sz="4000" b="1" dirty="0">
                <a:latin typeface="FreesiaUPC" pitchFamily="34" charset="-34"/>
                <a:cs typeface="FreesiaUPC" pitchFamily="34" charset="-34"/>
              </a:rPr>
              <a:t>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เป็นเรื่องเกี่ยวกับความดีงามทางสังคมมนุษย์ </a:t>
            </a:r>
            <a:endParaRPr lang="en-US" sz="4000" b="1" dirty="0"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การแยกสิ่งถูกจากผิด ดีจากเลว </a:t>
            </a:r>
            <a:endParaRPr lang="en-US" sz="4000" b="1" dirty="0"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เป็นสถานการณ์ความขัดแย้งเกี่ยวกับความถูก/ความผิด</a:t>
            </a:r>
            <a:endParaRPr lang="en-US" sz="4000" b="1" dirty="0"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ยึดถือหลักการ บรรทัดฐาน และมาตรฐานการปฏิบัติ </a:t>
            </a:r>
            <a:endParaRPr lang="en-US" sz="4000" b="1" dirty="0"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บางครั้งมาตรฐานอาจอยู่ในสถานการณ์ที่คลุมเครือ</a:t>
            </a:r>
            <a:endParaRPr lang="en-US" sz="4000" b="1" dirty="0">
              <a:latin typeface="FreesiaUPC" pitchFamily="34" charset="-34"/>
              <a:cs typeface="FreesiaUPC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  </a:t>
            </a:r>
            <a:r>
              <a:rPr lang="th-TH" sz="40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- ความยุติธรรมกับความเมตตา </a:t>
            </a:r>
            <a:endParaRPr lang="en-US" sz="4000" b="1" dirty="0">
              <a:solidFill>
                <a:srgbClr val="0000CC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sz="40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  - ความจริงกับความจงรักภักดี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0" y="152400"/>
            <a:ext cx="6473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จริยธรรมกับการพัฒนาองค์กร </a:t>
            </a:r>
            <a:endParaRPr lang="en-US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22363" y="1428736"/>
            <a:ext cx="7444667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10000"/>
              </a:lnSpc>
              <a:buFontTx/>
              <a:buChar char="•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การให้สินบนเจ้าหน้าที่ของรัฐ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การพูดโกหกกับพนักงานและลูกค้า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การทำลายสภาพแวดล้อม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การทิ้งของเสียลงในแม่น้ำ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buFontTx/>
              <a:buChar char="•"/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การสร้างความเจ็บปวดให้กับผู้ใช้แรงงาน </a:t>
            </a:r>
          </a:p>
          <a:p>
            <a:pPr>
              <a:lnSpc>
                <a:spcPct val="11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- การเลิกจ้าง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4000" y="152400"/>
            <a:ext cx="61483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การปฏิบัติอย่างไม่มีจริยธรรม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7800" y="1285860"/>
            <a:ext cx="6008376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1.ทำสิ่งที่ดีที่สุดเพื่อคนหมู่มาก </a:t>
            </a:r>
          </a:p>
          <a:p>
            <a:pPr>
              <a:lnSpc>
                <a:spcPct val="120000"/>
              </a:lnSpc>
            </a:pPr>
            <a:r>
              <a:rPr lang="th-TH" sz="4400" b="1" dirty="0">
                <a:solidFill>
                  <a:srgbClr val="003399"/>
                </a:solidFill>
                <a:latin typeface="FreesiaUPC" pitchFamily="34" charset="-34"/>
                <a:cs typeface="FreesiaUPC" pitchFamily="34" charset="-34"/>
              </a:rPr>
              <a:t>  (หลักข้อสุดท้ายของการตัดสินใจ)</a:t>
            </a:r>
            <a:endParaRPr lang="en-US" sz="4400" b="1" dirty="0">
              <a:solidFill>
                <a:srgbClr val="003399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2.ทำตามหลักที่รู้สึกว่าเป็นไปได้ </a:t>
            </a:r>
          </a:p>
          <a:p>
            <a:pPr>
              <a:lnSpc>
                <a:spcPct val="120000"/>
              </a:lnSpc>
            </a:pPr>
            <a:r>
              <a:rPr lang="th-TH" sz="4400" b="1" dirty="0">
                <a:solidFill>
                  <a:srgbClr val="003399"/>
                </a:solidFill>
                <a:latin typeface="FreesiaUPC" pitchFamily="34" charset="-34"/>
                <a:cs typeface="FreesiaUPC" pitchFamily="34" charset="-34"/>
              </a:rPr>
              <a:t>  (หลักแนวคิดที่มีกฎเกณฑ์)</a:t>
            </a:r>
            <a:endParaRPr lang="en-US" sz="4400" b="1" dirty="0">
              <a:solidFill>
                <a:srgbClr val="003399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3.ทำสิ่งที่เราอยากให้ผู้อื่นทำต่อเรา </a:t>
            </a:r>
          </a:p>
          <a:p>
            <a:pPr>
              <a:lnSpc>
                <a:spcPct val="120000"/>
              </a:lnSpc>
            </a:pPr>
            <a:r>
              <a:rPr lang="th-TH" sz="4400" b="1" dirty="0">
                <a:solidFill>
                  <a:srgbClr val="003399"/>
                </a:solidFill>
                <a:latin typeface="FreesiaUPC" pitchFamily="34" charset="-34"/>
                <a:cs typeface="FreesiaUPC" pitchFamily="34" charset="-34"/>
              </a:rPr>
              <a:t>  (เอาใจเขามาใส่ใจเรา)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52400"/>
            <a:ext cx="856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แนวทางการตัดสินใจสำหรับการแก้ปัญหา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800" y="1428736"/>
            <a:ext cx="89114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1.ความซื่อสัตย์ ไม่ปฏิเสธ ไม่ให้สิ่งที่ลูกค้าไม่ต้องการ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2.เปิดเผย จริงใจ อธิบายอย่างชัดเจน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3.ทำงานที่สามารถทำได้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4.ทำงานอย่างรวดเร็วและทันที 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5.คำนึงถึงสิทธิและความเป็นส่วนตัวของลูกค้า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1538" y="152400"/>
            <a:ext cx="68246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จรรยาบรรณในการพัฒนาองค์กร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1406" y="1285860"/>
            <a:ext cx="8763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th-TH" sz="4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400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เคิร์ท</a:t>
            </a: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400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ลูวิน</a:t>
            </a: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(</a:t>
            </a:r>
            <a:r>
              <a:rPr lang="en-US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Kurt </a:t>
            </a:r>
            <a:r>
              <a:rPr lang="en-US" sz="4400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Lewin</a:t>
            </a: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)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นักจิตวิทยาชาวอเมริกัน เชื้อสายเยอรมัน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มีชีวิตอยู่ในช่วงปี ค.ศ.1898-1947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ผู้ที่เริ่มต้นศึกษาการพัฒนาองค์กร 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พ.ศ.2519-2520 เริ่มเผยแพร่เข้าสู่ประเทศไทย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ระยะแรกมุ่งเน้นการฝึกอบรมเป็นหลัก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ระยะหลังเน้นการปรับปรุงประสิทธิผลขององค์กร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00166" y="219654"/>
            <a:ext cx="614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th-TH" sz="54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การพัฒนาองค์กร</a:t>
            </a:r>
            <a:endParaRPr lang="en-US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13" y="1381125"/>
            <a:ext cx="1614487" cy="26574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14282" y="240549"/>
            <a:ext cx="8709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ทฤษฎีที่เป็นรากฐานการพัฒนาทรัพยากรมนุษย์</a:t>
            </a:r>
          </a:p>
        </p:txBody>
      </p:sp>
      <p:pic>
        <p:nvPicPr>
          <p:cNvPr id="5" name="Picture 6" descr="http://gotoknow.org/file/nathamon/1.bmp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928794" y="1371600"/>
            <a:ext cx="50292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144033" y="5425875"/>
            <a:ext cx="6428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th-TH" sz="3600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ที่มา </a:t>
            </a:r>
            <a:r>
              <a:rPr lang="en-US" sz="3600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: Richard </a:t>
            </a:r>
            <a:r>
              <a:rPr lang="en-US" sz="3600" dirty="0" err="1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A.Swanson</a:t>
            </a:r>
            <a:r>
              <a:rPr lang="en-US" sz="3600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 Elwood </a:t>
            </a:r>
            <a:r>
              <a:rPr lang="en-US" sz="3600" dirty="0" err="1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F.Holton</a:t>
            </a:r>
            <a:r>
              <a:rPr lang="en-US" sz="3600" dirty="0">
                <a:solidFill>
                  <a:schemeClr val="hlink"/>
                </a:solidFill>
                <a:latin typeface="AngsanaUPC" pitchFamily="18" charset="-34"/>
                <a:cs typeface="AngsanaUPC" pitchFamily="18" charset="-34"/>
              </a:rPr>
              <a:t>, 2001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541397"/>
            <a:ext cx="94488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ทฤษฎีทางเศรษฐศาสตร์ 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(Economic Theory)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  </a:t>
            </a: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- ทฤษฎีการขาดแคลนทรัพยากร </a:t>
            </a:r>
            <a:r>
              <a:rPr lang="th-TH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Scarce Resource Theory</a:t>
            </a:r>
            <a:r>
              <a:rPr lang="th-TH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) </a:t>
            </a:r>
            <a:endParaRPr lang="en-US" sz="3200" b="1" dirty="0">
              <a:solidFill>
                <a:srgbClr val="0000CC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  - ทฤษฎีทรัพยากรที่ยั่งยืน </a:t>
            </a:r>
            <a:r>
              <a:rPr lang="th-TH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Sustainable Resource Theory</a:t>
            </a:r>
            <a:r>
              <a:rPr lang="th-TH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)</a:t>
            </a:r>
            <a:r>
              <a:rPr lang="en-US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</a:t>
            </a: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  - ทฤษฎีทุนมนุษย์ </a:t>
            </a:r>
            <a:r>
              <a:rPr lang="th-TH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Human Capital Theory</a:t>
            </a:r>
            <a:r>
              <a:rPr lang="th-TH" sz="32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)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 </a:t>
            </a:r>
          </a:p>
          <a:p>
            <a:pPr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ทฤษฎีระบบ 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(System Theory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)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282" y="240549"/>
            <a:ext cx="8709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ทฤษฎีที่เป็นรากฐานการพัฒนาทรัพยากรมนุษย์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1338" y="115888"/>
            <a:ext cx="73437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32" y="1482725"/>
            <a:ext cx="9282146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ทฤษฎีทางจิตวิทยา 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(Psychological Theory) </a:t>
            </a:r>
            <a:endParaRPr lang="th-TH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  </a:t>
            </a: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- ทฤษฎีพฤติกรรมนิยม (</a:t>
            </a:r>
            <a:r>
              <a:rPr lang="en-US" sz="4400" b="1" dirty="0" err="1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Behavism</a:t>
            </a:r>
            <a:r>
              <a:rPr lang="en-US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Theory</a:t>
            </a: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)</a:t>
            </a:r>
            <a:endParaRPr lang="en-US" sz="4400" b="1" dirty="0">
              <a:solidFill>
                <a:srgbClr val="0000CC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  - </a:t>
            </a:r>
            <a:r>
              <a:rPr lang="th-TH" sz="4400" b="1" dirty="0" smtClean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ทฤษฎีพุทธนิยม/ปัญญานิยม </a:t>
            </a: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Cognitivism</a:t>
            </a:r>
            <a:r>
              <a:rPr lang="en-US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Theory</a:t>
            </a: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)</a:t>
            </a:r>
            <a:endParaRPr lang="en-US" sz="4400" b="1" dirty="0">
              <a:solidFill>
                <a:srgbClr val="0000CC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  - ทฤษฎีมนุษย์นิยม (</a:t>
            </a:r>
            <a:r>
              <a:rPr lang="en-US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Humanism Theory</a:t>
            </a: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) </a:t>
            </a:r>
            <a:endParaRPr lang="en-US" sz="4400" b="1" dirty="0">
              <a:solidFill>
                <a:srgbClr val="0000CC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10000"/>
              </a:lnSpc>
              <a:tabLst>
                <a:tab pos="457200" algn="l"/>
              </a:tabLst>
            </a:pP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  - </a:t>
            </a:r>
            <a:r>
              <a:rPr lang="th-TH" sz="4400" b="1" dirty="0" smtClean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ทฤษฎีการสร้างความรู้ด้วยตนเอง </a:t>
            </a:r>
            <a:br>
              <a:rPr lang="th-TH" sz="4400" b="1" dirty="0" smtClean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4400" b="1" dirty="0" smtClean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      (</a:t>
            </a:r>
            <a:r>
              <a:rPr lang="en-US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Constructivism Theory</a:t>
            </a:r>
            <a:r>
              <a:rPr lang="th-TH" sz="4400" b="1" dirty="0">
                <a:solidFill>
                  <a:srgbClr val="0000CC"/>
                </a:solidFill>
                <a:latin typeface="FreesiaUPC" pitchFamily="34" charset="-34"/>
                <a:cs typeface="FreesiaUPC" pitchFamily="34" charset="-34"/>
              </a:rPr>
              <a:t>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4282" y="240549"/>
            <a:ext cx="8709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ทฤษฎีที่เป็นรากฐานการพัฒนาทรัพยากรมนุษย์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428860" y="1357298"/>
            <a:ext cx="65722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th-TH" sz="40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บริหารแบบวิทยาศาสตร์ </a:t>
            </a:r>
            <a:r>
              <a:rPr lang="en-US" sz="40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: </a:t>
            </a: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en-US" sz="40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Frederick </a:t>
            </a:r>
            <a:r>
              <a:rPr lang="en-US" sz="4000" b="1" dirty="0" err="1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W.Taylor</a:t>
            </a:r>
            <a:endParaRPr lang="en-US" sz="4000" b="1" dirty="0">
              <a:solidFill>
                <a:srgbClr val="FF00FF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 การ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แบ่งงานกันทำตามความเชี่ยวชาญ/</a:t>
            </a: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   ความ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ชำนาญเฉพาะ </a:t>
            </a:r>
            <a:endParaRPr lang="th-TH" sz="4000" b="1" dirty="0" smtClean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 เน้น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เวลา มาตรฐาน เงิน</a:t>
            </a: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ค่าตอบแทน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  <a:tabLst>
                <a:tab pos="457200" algn="l"/>
              </a:tabLst>
            </a:pP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 การ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ควบคุมโดยหัวหน้า/ผู้จัดการ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23066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190749" y="164255"/>
            <a:ext cx="47387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tabLst>
                <a:tab pos="457200" algn="l"/>
              </a:tabLst>
            </a:pPr>
            <a:r>
              <a:rPr lang="th-TH" sz="48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ทฤษฎีองค์กรสมัยดั้งเดิม</a:t>
            </a:r>
            <a:endParaRPr lang="en-US" sz="48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" y="1530350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h-TH" sz="40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การบริหารระบบรา</a:t>
            </a:r>
            <a:r>
              <a:rPr lang="th-TH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ชการ (</a:t>
            </a:r>
            <a:r>
              <a:rPr lang="en-US" sz="40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Bureaucracy</a:t>
            </a:r>
            <a:r>
              <a:rPr lang="th-TH" sz="40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)</a:t>
            </a:r>
            <a:r>
              <a:rPr lang="en-US" sz="40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4000" b="1" dirty="0" err="1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Max</a:t>
            </a:r>
            <a:r>
              <a:rPr lang="th-TH" sz="40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000" b="1" dirty="0" err="1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Weber</a:t>
            </a:r>
            <a:endParaRPr lang="th-TH" sz="4000" b="1" dirty="0">
              <a:solidFill>
                <a:srgbClr val="FF00FF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1.การแบ่งงานกันทำตามความสามารถ</a:t>
            </a:r>
          </a:p>
          <a:p>
            <a:pPr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2.สายการบังคับบัญชา</a:t>
            </a:r>
          </a:p>
          <a:p>
            <a:pPr>
              <a:tabLst>
                <a:tab pos="457200" algn="l"/>
              </a:tabLst>
            </a:pP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3.กฎเกณฑ์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/ระเบียบที่แน่นอน</a:t>
            </a:r>
          </a:p>
          <a:p>
            <a:pPr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4.ไม่ยึดถือองค์กรเป็นส่วนตัว</a:t>
            </a:r>
          </a:p>
          <a:p>
            <a:pPr>
              <a:tabLst>
                <a:tab pos="457200" algn="l"/>
              </a:tabLst>
            </a:pP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5.ความก้าวหน้าในอาชีพ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5992"/>
            <a:ext cx="22812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190749" y="164255"/>
            <a:ext cx="47387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tabLst>
                <a:tab pos="457200" algn="l"/>
              </a:tabLst>
            </a:pPr>
            <a:r>
              <a:rPr lang="th-TH" sz="48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ทฤษฎีองค์กรสมัยดั้งเดิม</a:t>
            </a:r>
            <a:endParaRPr lang="en-US" sz="48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66800" y="1524000"/>
            <a:ext cx="6172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th-TH" sz="48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ทฤษฎีมนุษย์สัมพันธ์ 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การจูงใจ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ทฤษฎีลำดับขั้นความต้องการ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ทฤษฎี </a:t>
            </a:r>
            <a:r>
              <a:rPr lang="en-US" sz="4800" b="1" dirty="0">
                <a:latin typeface="FreesiaUPC" pitchFamily="34" charset="-34"/>
                <a:cs typeface="FreesiaUPC" pitchFamily="34" charset="-34"/>
              </a:rPr>
              <a:t>X </a:t>
            </a: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ทฤษฎี </a:t>
            </a:r>
            <a:r>
              <a:rPr lang="en-US" sz="4800" b="1" dirty="0">
                <a:latin typeface="FreesiaUPC" pitchFamily="34" charset="-34"/>
                <a:cs typeface="FreesiaUPC" pitchFamily="34" charset="-34"/>
              </a:rPr>
              <a:t>Y</a:t>
            </a: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ทฤษฎีสองปัจจัย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28794" y="219654"/>
            <a:ext cx="51435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th-TH" sz="54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ทฤษฎีองค์กรสมัยใหม่ </a:t>
            </a:r>
            <a:endParaRPr lang="en-US" sz="5400" b="1" dirty="0">
              <a:solidFill>
                <a:srgbClr val="FF00FF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28556" y="1469959"/>
            <a:ext cx="73152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0800">
              <a:lnSpc>
                <a:spcPct val="110000"/>
              </a:lnSpc>
              <a:buClr>
                <a:schemeClr val="tx1"/>
              </a:buClr>
              <a:buFontTx/>
              <a:buChar char="•"/>
              <a:tabLst>
                <a:tab pos="457200" algn="l"/>
              </a:tabLst>
            </a:pPr>
            <a:r>
              <a:rPr lang="en-US" sz="44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Hawthorne Studies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ค.ศ.1924-1932 </a:t>
            </a:r>
          </a:p>
          <a:p>
            <a:pPr indent="50800"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ความสัมพันธ์ระหว่างบุคคลที่ทำงาน</a:t>
            </a:r>
          </a:p>
          <a:p>
            <a:pPr indent="50800"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ผลตอบแทนที่ไม่ใช่ตัวเงิน</a:t>
            </a:r>
          </a:p>
          <a:p>
            <a:pPr indent="50800">
              <a:lnSpc>
                <a:spcPct val="110000"/>
              </a:lnSpc>
              <a:buFontTx/>
              <a:buChar char="•"/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การจูงใจ ขวัญของคนงาน และผลผลิต </a:t>
            </a:r>
          </a:p>
          <a:p>
            <a:pPr indent="50800">
              <a:lnSpc>
                <a:spcPct val="110000"/>
              </a:lnSpc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 มีความสัมพันธ์กันเสมอ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3756" y="1395417"/>
            <a:ext cx="2057400" cy="26765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2285984" y="142852"/>
            <a:ext cx="446406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0800">
              <a:lnSpc>
                <a:spcPct val="110000"/>
              </a:lnSpc>
              <a:tabLst>
                <a:tab pos="457200" algn="l"/>
              </a:tabLst>
            </a:pPr>
            <a:r>
              <a:rPr lang="th-TH" sz="54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ทฤษฎีมนุษย์สัมพันธ์ </a:t>
            </a:r>
            <a:endParaRPr lang="en-US" sz="5400" b="1" dirty="0">
              <a:solidFill>
                <a:srgbClr val="FF00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929454" y="4185175"/>
            <a:ext cx="2045753" cy="83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50800">
              <a:lnSpc>
                <a:spcPct val="110000"/>
              </a:lnSpc>
              <a:tabLst>
                <a:tab pos="457200" algn="l"/>
              </a:tabLst>
            </a:pPr>
            <a:r>
              <a:rPr lang="en-US" sz="44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Elton Mayo</a:t>
            </a:r>
            <a:endParaRPr lang="en-US" sz="4400" b="1" dirty="0">
              <a:solidFill>
                <a:srgbClr val="FF00FF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248400" y="5000625"/>
            <a:ext cx="27432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50800" algn="ctr">
              <a:lnSpc>
                <a:spcPct val="110000"/>
              </a:lnSpc>
              <a:tabLst>
                <a:tab pos="457200" algn="l"/>
              </a:tabLst>
            </a:pPr>
            <a:r>
              <a:rPr lang="en-US" sz="2800">
                <a:solidFill>
                  <a:srgbClr val="FF00FF"/>
                </a:solidFill>
                <a:latin typeface="Comic Sans MS" pitchFamily="66" charset="0"/>
              </a:rPr>
              <a:t>Maslow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1438" y="1676400"/>
            <a:ext cx="2398712" cy="3048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4478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142844" y="142852"/>
            <a:ext cx="8786842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0800" algn="ctr">
              <a:lnSpc>
                <a:spcPct val="110000"/>
              </a:lnSpc>
              <a:tabLst>
                <a:tab pos="457200" algn="l"/>
              </a:tabLst>
            </a:pPr>
            <a:r>
              <a:rPr lang="th-TH" sz="54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ทฤษฎีลำดับขั้นความต้องการของมนุษย์ </a:t>
            </a:r>
            <a:endParaRPr lang="en-US" sz="5400" b="1" dirty="0">
              <a:solidFill>
                <a:srgbClr val="FF00FF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32" y="1524000"/>
            <a:ext cx="8763000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th-TH" sz="4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</a:t>
            </a: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ลาภ - เงิน ทอง </a:t>
            </a:r>
          </a:p>
          <a:p>
            <a:pPr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2.ยศ - ปริญญาบัตร ตำแหน่ง หน้าที่ เหรียญตรา</a:t>
            </a:r>
          </a:p>
          <a:p>
            <a:pPr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3.สรรเสริญ - การยกย่อง เคารพนับถือ รักใคร่  </a:t>
            </a:r>
          </a:p>
          <a:p>
            <a:pPr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4.สุข - ทางกายและใจ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9766" y="95245"/>
            <a:ext cx="827563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th-TH" sz="48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ความต้องการของมนุษย์ในพระพุทธศาสนา</a:t>
            </a:r>
            <a:r>
              <a:rPr lang="th-TH" sz="48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th-TH" sz="4800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76290" y="214290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ทฤษฎี </a:t>
            </a:r>
            <a:r>
              <a:rPr 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X </a:t>
            </a: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ทฤษฎี </a:t>
            </a:r>
            <a:r>
              <a:rPr 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Y</a:t>
            </a: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: Douglas McGregor</a:t>
            </a:r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pic>
        <p:nvPicPr>
          <p:cNvPr id="5" name="Picture 5" descr="Douglas-McGregor-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285992"/>
            <a:ext cx="2592388" cy="2411413"/>
          </a:xfrm>
          <a:prstGeom prst="rect">
            <a:avLst/>
          </a:prstGeom>
          <a:solidFill>
            <a:srgbClr val="FCAAF2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850" y="1214422"/>
            <a:ext cx="89835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การเปลี่ยนความเชื่อ ทัศนคติ ค่านิยม โครงสร้างองค์กร 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การปรังปรุงแก้ไขปัญหาขององค์กร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การปรับปรุงการปฏิบัติงานขององค์กรให้ดีขึ้น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กระทำโดยผู้บริหารระดับสูง ผู้จัดการ และพนักงาน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ใช้ทฤษฎีเป็นฐาน เทคโนโลยี พฤติกรรมศาสตร์ประยุกต์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การ</a:t>
            </a: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วิจัยปฏิบัติการ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เพื่อให้องค์กรปรับตัวเข้ากับเทคโนโลยีใหม่/ตลาด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เพื่อปรับปรุงประสิทธิผลขององค์กร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00166" y="219654"/>
            <a:ext cx="614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th-TH" sz="54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การพัฒนาองค์กร</a:t>
            </a:r>
            <a:endParaRPr lang="en-US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Group 19"/>
          <p:cNvGraphicFramePr>
            <a:graphicFrameLocks noGrp="1"/>
          </p:cNvGraphicFramePr>
          <p:nvPr/>
        </p:nvGraphicFramePr>
        <p:xfrm>
          <a:off x="0" y="0"/>
          <a:ext cx="9144000" cy="6488430"/>
        </p:xfrm>
        <a:graphic>
          <a:graphicData uri="http://schemas.openxmlformats.org/drawingml/2006/table">
            <a:tbl>
              <a:tblPr/>
              <a:tblGrid>
                <a:gridCol w="4552950"/>
                <a:gridCol w="459105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ทฤษฎี  </a:t>
                      </a:r>
                      <a:r>
                        <a:rPr kumimoji="0" lang="en-US" altLang="zh-C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X</a:t>
                      </a:r>
                      <a:endParaRPr kumimoji="0" lang="en-US" altLang="zh-C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SimSun" pitchFamily="2" charset="-122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ทฤษฎี  </a:t>
                      </a:r>
                      <a:r>
                        <a:rPr kumimoji="0" lang="en-US" altLang="zh-C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Y</a:t>
                      </a:r>
                      <a:endParaRPr kumimoji="0" lang="en-US" altLang="zh-C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SimSun" pitchFamily="2" charset="-122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5848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1.มนุษย์เป็นสัตว์ชนิดหนึ่ง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th-TH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2.ความชั่วร้ายเป็นมรดกที่มนุษย์ได้รับ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มาตามธรรมชาติ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3.มนุษย์ถูกผลักดันให้กระทำสิ่งต่างๆ 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ด้วยความต้องการทางร่างกาย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4.สิ่งจูงใจของมนุษย์ คือ การใช้อำนาจ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ขู่เข็ญบังคับ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5.การชิงดีชิงเด่นเป็นรากฐานของมนุษย์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ในการปฏิบัติต่อกัน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6.หน่วยสังคมที่สำคัญของมนุษย์ คือ 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ตนเอง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7.การมองโลกในแง่ร้ายเป็นของมนุษย์</a:t>
                      </a:r>
                      <a:endParaRPr kumimoji="0" lang="th-TH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17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1.มนุษย์รู้จักประมาณขีดความสามารถ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ของตนเอง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2.ความดีเป็นมรดกที่มนุษย์ได้รับ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มาตามธรรมชาติ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3.มนุษย์ถูกผลักดันให้กระทำในสิ่งต่างๆ 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เพราะคุณค่าของความเป็นคน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4.การให้ความร่วมมือด้วยความสมัครใจ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เป็นผลการจูงใจของมนุษย์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5.การให้ความร่วมมือร่วมใจเป็นรากฐาน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ของมนุษย์ในการปฏิบัติต่อกัน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6.หน่วยที่สำคัญของมนุษย์ คือ การทำงาน</a:t>
                      </a:r>
                      <a:b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</a:b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    ร่วมกันเป็นกลุ่ม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C007F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th-TH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ngsana New" pitchFamily="18" charset="-34"/>
                          <a:ea typeface="SimSun" pitchFamily="2" charset="-122"/>
                          <a:cs typeface="FreesiaUPC" pitchFamily="34" charset="-34"/>
                        </a:rPr>
                        <a:t>7.การมองโลกในแง่ดี เป็นปกติของ มนุษย์</a:t>
                      </a:r>
                      <a:endParaRPr kumimoji="0" lang="th-TH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FreesiaUPC" pitchFamily="34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D4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81000" y="1330325"/>
            <a:ext cx="8458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en-US" sz="44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Frederick </a:t>
            </a:r>
            <a:r>
              <a:rPr lang="en-US" sz="4400" b="1" dirty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Herzberg</a:t>
            </a: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1.ปัจจัยจูงใจ (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motivator factors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)</a:t>
            </a: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4400" b="1" dirty="0">
                <a:solidFill>
                  <a:srgbClr val="2F2FFF"/>
                </a:solidFill>
                <a:latin typeface="FreesiaUPC" pitchFamily="34" charset="-34"/>
                <a:cs typeface="FreesiaUPC" pitchFamily="34" charset="-34"/>
              </a:rPr>
              <a:t>งานที่ท้าทาย ความรู้สึกสำเร็จ...</a:t>
            </a: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2.ปัจจัยอนามัย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hygiene factor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)</a:t>
            </a:r>
          </a:p>
          <a:p>
            <a:pPr>
              <a:lnSpc>
                <a:spcPct val="120000"/>
              </a:lnSpc>
              <a:tabLst>
                <a:tab pos="4572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400" b="1" dirty="0">
                <a:solidFill>
                  <a:srgbClr val="2F2FFF"/>
                </a:solidFill>
                <a:latin typeface="FreesiaUPC" pitchFamily="34" charset="-34"/>
                <a:cs typeface="FreesiaUPC" pitchFamily="34" charset="-34"/>
              </a:rPr>
              <a:t>นโยบายการบริหาร สภาพแวดล้อม...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138" y="1714488"/>
            <a:ext cx="1973262" cy="2819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785786" y="71414"/>
            <a:ext cx="728667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tabLst>
                <a:tab pos="457200" algn="l"/>
              </a:tabLst>
            </a:pPr>
            <a:r>
              <a:rPr lang="th-TH" sz="5400" b="1" dirty="0" smtClean="0">
                <a:solidFill>
                  <a:srgbClr val="FF00FF"/>
                </a:solidFill>
                <a:latin typeface="FreesiaUPC" pitchFamily="34" charset="-34"/>
                <a:cs typeface="FreesiaUPC" pitchFamily="34" charset="-34"/>
              </a:rPr>
              <a:t>ทฤษฎีสองปัจจัย	</a:t>
            </a:r>
            <a:endParaRPr lang="en-US" sz="5400" b="1" dirty="0">
              <a:solidFill>
                <a:srgbClr val="FF00FF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57158" y="1285860"/>
            <a:ext cx="77882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1.การเคลื่อนไหวมาสู่ความเจริญในศตวรรษที่ 20 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- การทำให้เป็นอุตสาหกรรม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- การยุบรวมบริษัท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2.การเปลี่ยนแปลงที่เร็วขึ้นกว่าเดิมด้วยเทคโนโลยี 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- การส่งมอบสินค้าเพียงชั่วข้ามคืน 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- การติดต่อทางโทรศัพท์/อี</a:t>
            </a:r>
            <a:r>
              <a:rPr lang="th-TH" sz="4000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เมลล์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3.กฎระเบียบที่เพิ่มความยุ่งยากในการบริหาร</a:t>
            </a:r>
            <a:endParaRPr lang="en-US" sz="4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4.ประเด็นจริยธรรมและคุณธรรม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7158" y="169863"/>
            <a:ext cx="8440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สาเหตุและสิ่งท้าทายในการพัฒนาองค์กร</a:t>
            </a:r>
            <a:endParaRPr lang="en-US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" y="1586745"/>
            <a:ext cx="8852103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03200"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1.องค์กรที่มุ่งกำไรและองค์กรที่ไม่มุ่งกำไร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 indent="203200"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2.องค์กรภาคเอกชนและองค์กรภาครัฐ </a:t>
            </a:r>
            <a:endParaRPr lang="en-US" sz="4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 indent="203200"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3.องค์กรผลิตและองค์กรบริการ </a:t>
            </a:r>
          </a:p>
          <a:p>
            <a:pPr indent="203200">
              <a:lnSpc>
                <a:spcPct val="120000"/>
              </a:lnSpc>
            </a:pP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4</a:t>
            </a:r>
            <a:r>
              <a:rPr lang="en-US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.</a:t>
            </a:r>
            <a:r>
              <a:rPr lang="th-TH" sz="4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องค์กรที่เป็นทางการและองค์กรที่ไม่เป็นทางการ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71800" y="152400"/>
            <a:ext cx="3255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ประเภทองค์กร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32" y="1285860"/>
            <a:ext cx="936987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เกี่ยวข้องกับเกษตรกรรม/งานฝีมือ 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มีขนาดเล็ก 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จัดโครงสร้างองค์กรแบบง่ายๆ เติบโตอย่างช้าๆ 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ไม่ชัดเจนในขอบเขตและภารกิจ 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สมาชิกในองค์กรจะใช้การสื่อสารเป็นภาษาพูด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86050" y="152400"/>
            <a:ext cx="3433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องค์กรในยุคเก่า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663" y="1571612"/>
            <a:ext cx="8745537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30000"/>
              </a:lnSpc>
              <a:buFontTx/>
              <a:buChar char="•"/>
              <a:tabLst>
                <a:tab pos="6604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มีความสลับซับซ้อนและมีขนาดใหญ่ขึ้น </a:t>
            </a:r>
            <a:endParaRPr lang="en-US" sz="48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30000"/>
              </a:lnSpc>
              <a:buFontTx/>
              <a:buChar char="•"/>
              <a:tabLst>
                <a:tab pos="6604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มีขอบเขตที่ชัดเจน </a:t>
            </a:r>
          </a:p>
          <a:p>
            <a:pPr>
              <a:lnSpc>
                <a:spcPct val="130000"/>
              </a:lnSpc>
              <a:buFontTx/>
              <a:buChar char="•"/>
              <a:tabLst>
                <a:tab pos="660400" algn="l"/>
              </a:tabLst>
            </a:pPr>
            <a:r>
              <a:rPr lang="th-TH" sz="4800" b="1" dirty="0">
                <a:latin typeface="FreesiaUPC" pitchFamily="34" charset="-34"/>
                <a:cs typeface="FreesiaUPC" pitchFamily="34" charset="-34"/>
              </a:rPr>
              <a:t> การติดต่อสื่อสารเป็นทางการโดยใช้การเขียน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1243" y="142875"/>
            <a:ext cx="9256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องค์กรยุคการพัฒนา</a:t>
            </a:r>
            <a:r>
              <a:rPr lang="en-US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: Modernization Theory</a:t>
            </a:r>
            <a:endParaRPr lang="th-TH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80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5720" y="1285860"/>
            <a:ext cx="872867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มีขนาดเล็กหรือปานกลาง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โครงสร้างองค์กรจะมีความยืดหยุ่น/แบบราบ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การติดต่อสื่อสารจะผ่านระบบอิเลคทรอนิคส์ </a:t>
            </a:r>
            <a:endParaRPr lang="en-US" sz="4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พนักงานอาจทำงานที่บ้านโดยใช้</a:t>
            </a:r>
            <a:r>
              <a:rPr lang="th-TH" sz="4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คอมพิวเตอร์</a:t>
            </a:r>
            <a:endParaRPr lang="en-US" sz="44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120000"/>
              </a:lnSpc>
              <a:buFontTx/>
              <a:buChar char="•"/>
              <a:tabLst>
                <a:tab pos="660400" algn="l"/>
              </a:tabLst>
            </a:pP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ลดพื้นที่ขององค์กรและลดต้นทุนอสังหาริมทรัพย์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133350"/>
            <a:ext cx="764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องค์กรยุคหลัง </a:t>
            </a:r>
            <a:r>
              <a:rPr lang="en-US" sz="5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Modernization Theory</a:t>
            </a:r>
            <a:endParaRPr lang="th-TH" sz="54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1501</Words>
  <Application>Microsoft Office PowerPoint</Application>
  <PresentationFormat>นำเสนอทางหน้าจอ (4:3)</PresentationFormat>
  <Paragraphs>233</Paragraphs>
  <Slides>41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2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DELL</dc:creator>
  <cp:lastModifiedBy>DELL</cp:lastModifiedBy>
  <cp:revision>24</cp:revision>
  <dcterms:created xsi:type="dcterms:W3CDTF">2013-11-08T04:28:14Z</dcterms:created>
  <dcterms:modified xsi:type="dcterms:W3CDTF">2014-01-11T03:59:34Z</dcterms:modified>
</cp:coreProperties>
</file>