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handoutMasterIdLst>
    <p:handoutMasterId r:id="rId30"/>
  </p:handoutMasterIdLst>
  <p:sldIdLst>
    <p:sldId id="323" r:id="rId2"/>
    <p:sldId id="281" r:id="rId3"/>
    <p:sldId id="279" r:id="rId4"/>
    <p:sldId id="280" r:id="rId5"/>
    <p:sldId id="283" r:id="rId6"/>
    <p:sldId id="284" r:id="rId7"/>
    <p:sldId id="286" r:id="rId8"/>
    <p:sldId id="282" r:id="rId9"/>
    <p:sldId id="291" r:id="rId10"/>
    <p:sldId id="285" r:id="rId11"/>
    <p:sldId id="287" r:id="rId12"/>
    <p:sldId id="288" r:id="rId13"/>
    <p:sldId id="289" r:id="rId14"/>
    <p:sldId id="290" r:id="rId15"/>
    <p:sldId id="308" r:id="rId16"/>
    <p:sldId id="292" r:id="rId17"/>
    <p:sldId id="309" r:id="rId18"/>
    <p:sldId id="310" r:id="rId19"/>
    <p:sldId id="293" r:id="rId20"/>
    <p:sldId id="319" r:id="rId21"/>
    <p:sldId id="294" r:id="rId22"/>
    <p:sldId id="312" r:id="rId23"/>
    <p:sldId id="313" r:id="rId24"/>
    <p:sldId id="314" r:id="rId25"/>
    <p:sldId id="315" r:id="rId26"/>
    <p:sldId id="317" r:id="rId27"/>
    <p:sldId id="32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itchFamily="34" charset="0"/>
        <a:ea typeface="+mn-ea"/>
        <a:cs typeface="FreesiaUPC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FF00"/>
    <a:srgbClr val="003399"/>
    <a:srgbClr val="FF00FF"/>
    <a:srgbClr val="FF99FF"/>
    <a:srgbClr val="339933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ลักษณะชุดรูปแบบ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7CE84F3-28C3-443E-9E96-99CF82512B78}" styleName="ลักษณะสีเข้ม 1 - เน้น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91" autoAdjust="0"/>
    <p:restoredTop sz="94667" autoAdjust="0"/>
  </p:normalViewPr>
  <p:slideViewPr>
    <p:cSldViewPr>
      <p:cViewPr>
        <p:scale>
          <a:sx n="60" d="100"/>
          <a:sy n="60" d="100"/>
        </p:scale>
        <p:origin x="-155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7A074B-C470-499D-AEC8-CA47DAF9E0C3}" type="datetimeFigureOut">
              <a:rPr lang="th-TH"/>
              <a:pPr>
                <a:defRPr/>
              </a:pPr>
              <a:t>11/01/57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1FB6E5-042A-42EF-99EE-AD5A4F2B6CD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FE4358-E735-4709-8D51-B1FF4B7DD4FD}" type="datetimeFigureOut">
              <a:rPr lang="th-TH"/>
              <a:pPr>
                <a:defRPr/>
              </a:pPr>
              <a:t>11/01/57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985F66-85B9-4607-8E93-F4804F6C228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3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รูปแบบอิสระ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grpSp>
        <p:nvGrpSpPr>
          <p:cNvPr id="6" name="กลุ่ม 5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10" name="ตัวยึดวันที่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75AB9-B2F4-40A9-A808-19BA8ACE4C9C}" type="datetimeFigureOut">
              <a:rPr lang="en-US"/>
              <a:pPr>
                <a:defRPr/>
              </a:pPr>
              <a:t>1/11/2014</a:t>
            </a:fld>
            <a:endParaRPr lang="en-US"/>
          </a:p>
        </p:txBody>
      </p:sp>
      <p:sp>
        <p:nvSpPr>
          <p:cNvPr id="11" name="ตัวยึดท้ายกระดาษ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D6FAF-B2B1-4298-96A5-79C37A891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2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white">
          <a:xfrm>
            <a:off x="0" y="6072206"/>
            <a:ext cx="9144000" cy="785794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5" name="Freeform 20"/>
          <p:cNvSpPr>
            <a:spLocks/>
          </p:cNvSpPr>
          <p:nvPr/>
        </p:nvSpPr>
        <p:spPr bwMode="gray">
          <a:xfrm>
            <a:off x="0" y="0"/>
            <a:ext cx="91440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gray">
          <a:xfrm>
            <a:off x="0" y="0"/>
            <a:ext cx="89916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แบบอิสระ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รูปแบบอิสระ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grpSp>
        <p:nvGrpSpPr>
          <p:cNvPr id="6" name="กลุ่ม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7E2F0-637F-4775-9A4D-616640ACC40E}" type="datetimeFigureOut">
              <a:rPr lang="en-US"/>
              <a:pPr>
                <a:defRPr/>
              </a:pPr>
              <a:t>1/11/2014</a:t>
            </a:fld>
            <a:endParaRPr lang="en-US"/>
          </a:p>
        </p:txBody>
      </p:sp>
      <p:sp>
        <p:nvSpPr>
          <p:cNvPr id="10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38E3A9-FDE6-4FA5-8991-B21144D27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2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ดและมนมุมสี่เหลี่ยมหนึ่งมุม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สามเหลี่ยมมุมฉาก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9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1902C-3775-482F-96C4-DDE7BDB47C33}" type="datetimeFigureOut">
              <a:rPr lang="en-US"/>
              <a:pPr>
                <a:defRPr/>
              </a:pPr>
              <a:t>1/11/2014</a:t>
            </a:fld>
            <a:endParaRPr lang="en-US"/>
          </a:p>
        </p:txBody>
      </p:sp>
      <p:sp>
        <p:nvSpPr>
          <p:cNvPr id="10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536EC-A699-4633-B5B5-ACEF54013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gray">
          <a:xfrm>
            <a:off x="0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white">
          <a:xfrm>
            <a:off x="0" y="6072206"/>
            <a:ext cx="9144000" cy="785794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6" name="Freeform 20"/>
          <p:cNvSpPr>
            <a:spLocks/>
          </p:cNvSpPr>
          <p:nvPr userDrawn="1"/>
        </p:nvSpPr>
        <p:spPr bwMode="gray">
          <a:xfrm>
            <a:off x="0" y="0"/>
            <a:ext cx="91440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gray">
          <a:xfrm>
            <a:off x="0" y="0"/>
            <a:ext cx="89916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9" r:id="rId2"/>
    <p:sldLayoutId id="2147483771" r:id="rId3"/>
    <p:sldLayoutId id="2147483768" r:id="rId4"/>
    <p:sldLayoutId id="2147483767" r:id="rId5"/>
    <p:sldLayoutId id="2147483766" r:id="rId6"/>
    <p:sldLayoutId id="2147483765" r:id="rId7"/>
    <p:sldLayoutId id="2147483764" r:id="rId8"/>
    <p:sldLayoutId id="2147483772" r:id="rId9"/>
    <p:sldLayoutId id="2147483763" r:id="rId10"/>
    <p:sldLayoutId id="2147483762" r:id="rId11"/>
    <p:sldLayoutId id="2147483773" r:id="rId12"/>
  </p:sldLayoutIdLst>
  <p:transition spd="slow">
    <p:diamond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57214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2644224"/>
            <a:ext cx="8893175" cy="34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กระบวน</a:t>
            </a:r>
            <a:r>
              <a:rPr lang="th-TH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ทัศน์</a:t>
            </a: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/>
            </a:r>
            <a:b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</a:b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การพัฒนาทรัพยากรมนุษย์และชุมชนในองค์กร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(</a:t>
            </a:r>
            <a:r>
              <a:rPr 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HCRD Paradigm in Organization</a:t>
            </a: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)</a:t>
            </a:r>
            <a:endParaRPr lang="en-US" sz="4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th-TH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รศ.</a:t>
            </a:r>
            <a:r>
              <a:rPr lang="th-TH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น.ท.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ดร.สุมิตร  สุวรรณ</a:t>
            </a: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 </a:t>
            </a:r>
            <a:endParaRPr lang="en-US" sz="3600" b="1" dirty="0">
              <a:latin typeface="Angsana New" pitchFamily="18" charset="-34"/>
              <a:cs typeface="FreesiaUPC" pitchFamily="34" charset="-34"/>
            </a:endParaRPr>
          </a:p>
        </p:txBody>
      </p:sp>
      <p:pic>
        <p:nvPicPr>
          <p:cNvPr id="8" name="Picture 7" descr="KU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66830"/>
            <a:ext cx="1276352" cy="127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1500166" y="242978"/>
            <a:ext cx="6072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รหัสวิชา 02190551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371600" y="1447800"/>
            <a:ext cx="6553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4800" b="1" dirty="0" err="1">
                <a:solidFill>
                  <a:srgbClr val="3333CC"/>
                </a:solidFill>
                <a:latin typeface="FreesiaUPC" pitchFamily="34" charset="-34"/>
              </a:rPr>
              <a:t>ระบบคุณธรรม</a:t>
            </a:r>
            <a:r>
              <a:rPr lang="en-US" sz="4800" b="1" dirty="0">
                <a:solidFill>
                  <a:srgbClr val="3333CC"/>
                </a:solidFill>
                <a:latin typeface="FreesiaUPC" pitchFamily="34" charset="-34"/>
              </a:rPr>
              <a:t>: Merit System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4800" b="1" dirty="0">
                <a:latin typeface="FreesiaUPC" pitchFamily="34" charset="-34"/>
              </a:rPr>
              <a:t> </a:t>
            </a:r>
            <a:r>
              <a:rPr lang="en-US" sz="4800" b="1" dirty="0" err="1">
                <a:latin typeface="FreesiaUPC" pitchFamily="34" charset="-34"/>
              </a:rPr>
              <a:t>หลักความเสมอภาค</a:t>
            </a:r>
            <a:endParaRPr lang="en-US" sz="4800" b="1" dirty="0">
              <a:latin typeface="FreesiaUPC" pitchFamily="34" charset="-34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4800" b="1" dirty="0">
                <a:latin typeface="FreesiaUPC" pitchFamily="34" charset="-34"/>
              </a:rPr>
              <a:t> </a:t>
            </a:r>
            <a:r>
              <a:rPr lang="en-US" sz="4800" b="1" dirty="0" err="1">
                <a:latin typeface="FreesiaUPC" pitchFamily="34" charset="-34"/>
              </a:rPr>
              <a:t>หลักความสามารถ</a:t>
            </a:r>
            <a:endParaRPr lang="en-US" sz="4800" b="1" dirty="0">
              <a:latin typeface="FreesiaUPC" pitchFamily="34" charset="-34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4800" b="1" dirty="0">
                <a:latin typeface="FreesiaUPC" pitchFamily="34" charset="-34"/>
              </a:rPr>
              <a:t> </a:t>
            </a:r>
            <a:r>
              <a:rPr lang="en-US" sz="4800" b="1" dirty="0" err="1">
                <a:latin typeface="FreesiaUPC" pitchFamily="34" charset="-34"/>
              </a:rPr>
              <a:t>หลักความมั่นคงในอาชีพ</a:t>
            </a:r>
            <a:endParaRPr lang="en-US" sz="4800" b="1" dirty="0">
              <a:latin typeface="FreesiaUPC" pitchFamily="34" charset="-34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4800" b="1" dirty="0">
                <a:latin typeface="FreesiaUPC" pitchFamily="34" charset="-34"/>
              </a:rPr>
              <a:t> </a:t>
            </a:r>
            <a:r>
              <a:rPr lang="en-US" sz="4800" b="1" dirty="0" err="1">
                <a:latin typeface="FreesiaUPC" pitchFamily="34" charset="-34"/>
              </a:rPr>
              <a:t>หลักความเป็นกลางทางการเมือง</a:t>
            </a:r>
            <a:endParaRPr lang="th-TH" sz="4800" b="1" dirty="0">
              <a:latin typeface="FreesiaUPC" pitchFamily="34" charset="-34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หลักการบริหารงานบุคคล</a:t>
            </a:r>
            <a:endParaRPr lang="th-TH" sz="32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281113" y="152400"/>
            <a:ext cx="7165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FreesiaUPC" pitchFamily="34" charset="-34"/>
              </a:rPr>
              <a:t>1.</a:t>
            </a:r>
            <a:r>
              <a:rPr lang="en-US" sz="5400" b="1" dirty="0" smtClean="0">
                <a:solidFill>
                  <a:srgbClr val="FFFF00"/>
                </a:solidFill>
              </a:rPr>
              <a:t>การวิ</a:t>
            </a:r>
            <a:r>
              <a:rPr lang="en-US" sz="5400" b="1" dirty="0">
                <a:solidFill>
                  <a:srgbClr val="FFFF00"/>
                </a:solidFill>
              </a:rPr>
              <a:t>เคราะห์งาน </a:t>
            </a:r>
            <a:r>
              <a:rPr lang="th-TH" sz="3200" b="1" dirty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Job Analysis</a:t>
            </a:r>
            <a:r>
              <a:rPr lang="th-TH" sz="3200" b="1" dirty="0">
                <a:solidFill>
                  <a:srgbClr val="FFFF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200400" y="3336925"/>
            <a:ext cx="2713038" cy="7016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chemeClr val="bg1"/>
                </a:solidFill>
              </a:rPr>
              <a:t>การวิเคราะห์งาน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52400" y="2406650"/>
            <a:ext cx="3306763" cy="6413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0000FF"/>
                </a:solidFill>
              </a:rPr>
              <a:t>ภารกิจ/งานที่จะต้องทำ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438400" y="4343400"/>
            <a:ext cx="41910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h-TH" sz="3600" b="1"/>
              <a:t>คุณสมบัติของผู้ที่จะทำงาน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990600" y="5327650"/>
            <a:ext cx="1622425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/>
              <a:t>  ความรู้  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581400" y="5372100"/>
            <a:ext cx="1762125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/>
              <a:t>   ทักษะ   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6188075" y="5378450"/>
            <a:ext cx="2041525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/>
              <a:t>ความสามารถ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5661025" y="2362200"/>
            <a:ext cx="3330575" cy="64135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0000FF"/>
                </a:solidFill>
              </a:rPr>
              <a:t>หน้าที่/ความรับผิดชอบ</a:t>
            </a:r>
          </a:p>
        </p:txBody>
      </p:sp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3124200" y="1371600"/>
            <a:ext cx="2819400" cy="7016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chemeClr val="bg1"/>
                </a:solidFill>
              </a:rPr>
              <a:t>เป้าหมายองค์กร</a:t>
            </a: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4495800" y="40386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4495800" y="502920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4495800" y="5029200"/>
            <a:ext cx="2438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H="1">
            <a:off x="2057400" y="5029200"/>
            <a:ext cx="2514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4495800" y="20574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3429000" y="27432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V="1">
            <a:off x="4495800" y="2743200"/>
            <a:ext cx="1143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2420938" y="161925"/>
            <a:ext cx="41322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chemeClr val="bg1"/>
                </a:solidFill>
              </a:rPr>
              <a:t>วิธี</a:t>
            </a:r>
            <a:r>
              <a:rPr lang="en-US" sz="5400" b="1">
                <a:solidFill>
                  <a:schemeClr val="bg1"/>
                </a:solidFill>
              </a:rPr>
              <a:t>การวิเคราะห์งาน</a:t>
            </a:r>
            <a:endParaRPr lang="th-TH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53340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sz="4800" b="1" dirty="0">
                <a:solidFill>
                  <a:srgbClr val="0000FF"/>
                </a:solidFill>
              </a:rPr>
              <a:t> การสังเกต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sz="4800" b="1" dirty="0">
                <a:solidFill>
                  <a:srgbClr val="0000FF"/>
                </a:solidFill>
              </a:rPr>
              <a:t> การสัมภาษณ์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sz="4800" b="1" dirty="0">
                <a:solidFill>
                  <a:srgbClr val="0000FF"/>
                </a:solidFill>
              </a:rPr>
              <a:t> การประชุม/สัมมนา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sz="4800" b="1" dirty="0">
                <a:solidFill>
                  <a:srgbClr val="0000FF"/>
                </a:solidFill>
              </a:rPr>
              <a:t> การใช้สติปัญญา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sz="4800" b="1" dirty="0">
                <a:solidFill>
                  <a:srgbClr val="0000FF"/>
                </a:solidFill>
              </a:rPr>
              <a:t> การจินตนาการ</a:t>
            </a: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81200"/>
            <a:ext cx="32766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2439988" y="161925"/>
            <a:ext cx="4189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chemeClr val="bg1"/>
                </a:solidFill>
              </a:rPr>
              <a:t>ผล</a:t>
            </a:r>
            <a:r>
              <a:rPr lang="en-US" sz="5400" b="1">
                <a:solidFill>
                  <a:schemeClr val="bg1"/>
                </a:solidFill>
              </a:rPr>
              <a:t>การวิเคราะห์งาน</a:t>
            </a:r>
            <a:endParaRPr lang="th-TH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6868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คำบรรยายลักษณะงาน </a:t>
            </a:r>
            <a:r>
              <a:rPr lang="th-TH" sz="2400" b="1" dirty="0">
                <a:latin typeface="Comic Sans MS" pitchFamily="66" charset="0"/>
              </a:rPr>
              <a:t>(</a:t>
            </a:r>
            <a:r>
              <a:rPr lang="en-US" sz="2400" b="1" dirty="0">
                <a:latin typeface="Comic Sans MS" pitchFamily="66" charset="0"/>
              </a:rPr>
              <a:t>Job Description : JD</a:t>
            </a:r>
            <a:r>
              <a:rPr lang="th-TH" sz="2400" b="1" dirty="0"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ข้อกำหนดคุณสมบัติเฉพาะงาน </a:t>
            </a:r>
            <a:r>
              <a:rPr lang="th-TH" sz="2400" b="1" dirty="0">
                <a:latin typeface="Comic Sans MS" pitchFamily="66" charset="0"/>
              </a:rPr>
              <a:t>(</a:t>
            </a:r>
            <a:r>
              <a:rPr lang="en-US" sz="2400" b="1" dirty="0">
                <a:latin typeface="Comic Sans MS" pitchFamily="66" charset="0"/>
              </a:rPr>
              <a:t>Job Specification</a:t>
            </a:r>
            <a:r>
              <a:rPr lang="th-TH" sz="2400" b="1" dirty="0"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มาตรฐานการทำงาน </a:t>
            </a:r>
            <a:r>
              <a:rPr lang="th-TH" sz="2400" b="1" dirty="0">
                <a:latin typeface="Comic Sans MS" pitchFamily="66" charset="0"/>
              </a:rPr>
              <a:t>(</a:t>
            </a:r>
            <a:r>
              <a:rPr lang="en-US" sz="2400" b="1" dirty="0">
                <a:latin typeface="Comic Sans MS" pitchFamily="66" charset="0"/>
              </a:rPr>
              <a:t>Job Standard</a:t>
            </a:r>
            <a:r>
              <a:rPr lang="th-TH" sz="2400" b="1" dirty="0"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การประเมินค่างาน </a:t>
            </a:r>
            <a:r>
              <a:rPr lang="th-TH" sz="2400" b="1" dirty="0">
                <a:latin typeface="Comic Sans MS" pitchFamily="66" charset="0"/>
              </a:rPr>
              <a:t>(</a:t>
            </a:r>
            <a:r>
              <a:rPr lang="en-US" sz="2400" b="1" dirty="0">
                <a:latin typeface="Comic Sans MS" pitchFamily="66" charset="0"/>
              </a:rPr>
              <a:t>Job Evaluation</a:t>
            </a:r>
            <a:r>
              <a:rPr lang="th-TH" sz="2400" b="1" dirty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676400" y="161925"/>
            <a:ext cx="65854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FreesiaUPC" pitchFamily="34" charset="-34"/>
              </a:rPr>
              <a:t>2.</a:t>
            </a:r>
            <a:r>
              <a:rPr lang="en-US" sz="5400" b="1" dirty="0" smtClean="0">
                <a:solidFill>
                  <a:srgbClr val="FFFF00"/>
                </a:solidFill>
              </a:rPr>
              <a:t>การ</a:t>
            </a:r>
            <a:r>
              <a:rPr lang="th-TH" sz="5400" b="1" dirty="0">
                <a:solidFill>
                  <a:srgbClr val="FFFF00"/>
                </a:solidFill>
              </a:rPr>
              <a:t>วางแผนทรัพยากรมนุษย์</a:t>
            </a:r>
            <a:endParaRPr lang="th-TH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sym typeface="Wingdings" pitchFamily="2" charset="2"/>
              </a:rPr>
              <a:t></a:t>
            </a:r>
            <a:r>
              <a:rPr lang="th-TH" b="1" dirty="0"/>
              <a:t>การคาดการณ์ความต้องการทรัพยากรมนุษย์ขององค์กรล่วงหน้า ประเภท ระดับ จำนวน เวลา</a:t>
            </a:r>
          </a:p>
          <a:p>
            <a:pPr>
              <a:spcBef>
                <a:spcPct val="50000"/>
              </a:spcBef>
            </a:pPr>
            <a:r>
              <a:rPr lang="th-TH" b="1" dirty="0">
                <a:sym typeface="Wingdings" pitchFamily="2" charset="2"/>
              </a:rPr>
              <a:t></a:t>
            </a:r>
            <a:r>
              <a:rPr lang="th-TH" b="1" dirty="0"/>
              <a:t>ใช้หลักการทางสถิติและคณิตศาสตร์ </a:t>
            </a:r>
            <a:br>
              <a:rPr lang="th-TH" b="1" dirty="0"/>
            </a:br>
            <a:r>
              <a:rPr lang="th-TH" b="1" dirty="0"/>
              <a:t>    </a:t>
            </a:r>
            <a:r>
              <a:rPr lang="en-US" b="1" dirty="0" smtClean="0"/>
              <a:t> </a:t>
            </a:r>
            <a:r>
              <a:rPr lang="en-US" sz="2800" b="1" dirty="0" smtClean="0">
                <a:latin typeface="Comic Sans MS" pitchFamily="66" charset="0"/>
              </a:rPr>
              <a:t>Linear </a:t>
            </a:r>
            <a:r>
              <a:rPr lang="en-US" sz="2800" b="1" dirty="0">
                <a:latin typeface="Comic Sans MS" pitchFamily="66" charset="0"/>
              </a:rPr>
              <a:t>Programming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Comic Sans MS" pitchFamily="66" charset="0"/>
              </a:rPr>
              <a:t>    Regression Technique</a:t>
            </a:r>
            <a:endParaRPr lang="th-TH" sz="2800" b="1" dirty="0">
              <a:latin typeface="Comic Sans MS" pitchFamily="66" charset="0"/>
            </a:endParaRPr>
          </a:p>
        </p:txBody>
      </p:sp>
      <p:pic>
        <p:nvPicPr>
          <p:cNvPr id="8" name="Imagem 7" descr="matematic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95300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143000" y="1295400"/>
            <a:ext cx="86868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th-TH" b="1" dirty="0">
                <a:solidFill>
                  <a:srgbClr val="FF00FF"/>
                </a:solidFill>
                <a:latin typeface="FreesiaUPC" pitchFamily="34" charset="-34"/>
              </a:rPr>
              <a:t>แผนกลยุทธ์องค์กร </a:t>
            </a:r>
            <a:r>
              <a:rPr lang="en-US" b="1" dirty="0">
                <a:solidFill>
                  <a:srgbClr val="FF00FF"/>
                </a:solidFill>
                <a:latin typeface="FreesiaUPC" pitchFamily="34" charset="-34"/>
              </a:rPr>
              <a:t>: </a:t>
            </a:r>
            <a:r>
              <a:rPr lang="th-TH" b="1" dirty="0">
                <a:solidFill>
                  <a:srgbClr val="FF00FF"/>
                </a:solidFill>
                <a:latin typeface="FreesiaUPC" pitchFamily="34" charset="-34"/>
              </a:rPr>
              <a:t>การลดขนาด </a:t>
            </a:r>
            <a:r>
              <a:rPr lang="en-US" b="1" dirty="0">
                <a:solidFill>
                  <a:srgbClr val="FF00FF"/>
                </a:solidFill>
                <a:latin typeface="FreesiaUPC" pitchFamily="34" charset="-34"/>
              </a:rPr>
              <a:t>(downsizing)</a:t>
            </a:r>
            <a:r>
              <a:rPr lang="th-TH" b="1" dirty="0">
                <a:solidFill>
                  <a:srgbClr val="FF00FF"/>
                </a:solidFill>
                <a:latin typeface="FreesiaUPC" pitchFamily="34" charset="-34"/>
              </a:rPr>
              <a:t> </a:t>
            </a:r>
            <a:endParaRPr lang="en-US" b="1" dirty="0">
              <a:latin typeface="FreesiaUPC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 dirty="0" smtClean="0">
                <a:latin typeface="FreesiaUPC" pitchFamily="34" charset="-34"/>
              </a:rPr>
              <a:t> การ</a:t>
            </a:r>
            <a:r>
              <a:rPr lang="th-TH" b="1" dirty="0">
                <a:latin typeface="FreesiaUPC" pitchFamily="34" charset="-34"/>
              </a:rPr>
              <a:t>ลดจำนวน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 dirty="0" smtClean="0">
                <a:latin typeface="FreesiaUPC" pitchFamily="34" charset="-34"/>
              </a:rPr>
              <a:t> การ</a:t>
            </a:r>
            <a:r>
              <a:rPr lang="th-TH" b="1" dirty="0">
                <a:latin typeface="FreesiaUPC" pitchFamily="34" charset="-34"/>
              </a:rPr>
              <a:t>ลดตำแหน่ง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 dirty="0" smtClean="0">
                <a:latin typeface="FreesiaUPC" pitchFamily="34" charset="-34"/>
              </a:rPr>
              <a:t> การ</a:t>
            </a:r>
            <a:r>
              <a:rPr lang="th-TH" b="1" dirty="0">
                <a:latin typeface="FreesiaUPC" pitchFamily="34" charset="-34"/>
              </a:rPr>
              <a:t>ลดค่าจ้าง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 dirty="0" smtClean="0">
                <a:latin typeface="FreesiaUPC" pitchFamily="34" charset="-34"/>
              </a:rPr>
              <a:t> การ</a:t>
            </a:r>
            <a:r>
              <a:rPr lang="th-TH" b="1" dirty="0">
                <a:latin typeface="FreesiaUPC" pitchFamily="34" charset="-34"/>
              </a:rPr>
              <a:t>โยกย้าย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 dirty="0" smtClean="0">
                <a:latin typeface="FreesiaUPC" pitchFamily="34" charset="-34"/>
              </a:rPr>
              <a:t> การ</a:t>
            </a:r>
            <a:r>
              <a:rPr lang="th-TH" b="1" dirty="0">
                <a:latin typeface="FreesiaUPC" pitchFamily="34" charset="-34"/>
              </a:rPr>
              <a:t>เฉลี่ยงาน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 dirty="0" smtClean="0">
                <a:latin typeface="FreesiaUPC" pitchFamily="34" charset="-34"/>
              </a:rPr>
              <a:t> การ</a:t>
            </a:r>
            <a:r>
              <a:rPr lang="th-TH" b="1" dirty="0">
                <a:latin typeface="FreesiaUPC" pitchFamily="34" charset="-34"/>
              </a:rPr>
              <a:t>เกษียณก่อนอายุ</a:t>
            </a:r>
            <a:endParaRPr lang="th-TH" dirty="0">
              <a:latin typeface="FreesiaUPC" pitchFamily="34" charset="-34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th-TH" b="1" dirty="0" smtClean="0">
                <a:latin typeface="FreesiaUPC" pitchFamily="34" charset="-34"/>
              </a:rPr>
              <a:t> การ</a:t>
            </a:r>
            <a:r>
              <a:rPr lang="th-TH" b="1" dirty="0">
                <a:latin typeface="FreesiaUPC" pitchFamily="34" charset="-34"/>
              </a:rPr>
              <a:t>ออกโดยปกติ 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676400" y="161925"/>
            <a:ext cx="65854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FreesiaUPC" pitchFamily="34" charset="-34"/>
              </a:rPr>
              <a:t>2.</a:t>
            </a:r>
            <a:r>
              <a:rPr lang="en-US" sz="5400" b="1" dirty="0" smtClean="0">
                <a:solidFill>
                  <a:srgbClr val="FFFF00"/>
                </a:solidFill>
              </a:rPr>
              <a:t>การ</a:t>
            </a:r>
            <a:r>
              <a:rPr lang="th-TH" sz="5400" b="1" dirty="0">
                <a:solidFill>
                  <a:srgbClr val="FFFF00"/>
                </a:solidFill>
              </a:rPr>
              <a:t>วางแผนทรัพยากรมนุษย์</a:t>
            </a:r>
            <a:endParaRPr lang="th-TH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5173" name="Oval 5"/>
          <p:cNvSpPr>
            <a:spLocks noChangeArrowheads="1"/>
          </p:cNvSpPr>
          <p:nvPr/>
        </p:nvSpPr>
        <p:spPr bwMode="auto">
          <a:xfrm>
            <a:off x="4953000" y="2667000"/>
            <a:ext cx="3581400" cy="2362200"/>
          </a:xfrm>
          <a:prstGeom prst="ellipse">
            <a:avLst/>
          </a:prstGeom>
          <a:solidFill>
            <a:srgbClr val="00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solidFill>
                  <a:schemeClr val="bg1"/>
                </a:solidFill>
              </a:rPr>
              <a:t>ลดต้นทุน </a:t>
            </a:r>
          </a:p>
          <a:p>
            <a:pPr algn="ctr"/>
            <a:r>
              <a:rPr lang="th-TH" b="1">
                <a:solidFill>
                  <a:schemeClr val="bg1"/>
                </a:solidFill>
              </a:rPr>
              <a:t>เพิ่มผลกำไร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1828800" y="152400"/>
            <a:ext cx="61847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</a:rPr>
              <a:t>3.การ</a:t>
            </a:r>
            <a:r>
              <a:rPr lang="th-TH" sz="5400" b="1" dirty="0">
                <a:solidFill>
                  <a:srgbClr val="FFFF00"/>
                </a:solidFill>
              </a:rPr>
              <a:t>สรรหาและการคัดเลือก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066800" y="1524000"/>
            <a:ext cx="7543800" cy="418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b="1" dirty="0"/>
              <a:t>คุณลักษณะที่จำเป็น 4 ข้อ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ความรู้ </a:t>
            </a:r>
            <a:r>
              <a:rPr lang="th-TH" sz="2800" b="1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Knowledge</a:t>
            </a:r>
            <a:r>
              <a:rPr lang="th-TH" sz="2800" b="1" dirty="0"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ทักษะ </a:t>
            </a:r>
            <a:r>
              <a:rPr lang="th-TH" sz="2800" b="1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Skills</a:t>
            </a:r>
            <a:r>
              <a:rPr lang="th-TH" sz="2800" b="1" dirty="0"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ความสามารถ </a:t>
            </a:r>
            <a:r>
              <a:rPr lang="th-TH" sz="2800" b="1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ability</a:t>
            </a:r>
            <a:r>
              <a:rPr lang="th-TH" sz="2800" b="1" dirty="0">
                <a:latin typeface="Comic Sans MS" pitchFamily="66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คุณลักษณะ/ความสามารถพิเศษอื่นๆ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575" y="1295400"/>
            <a:ext cx="24098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1828800" y="152400"/>
            <a:ext cx="618470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</a:rPr>
              <a:t>3.การ</a:t>
            </a:r>
            <a:r>
              <a:rPr lang="th-TH" sz="5400" b="1" dirty="0">
                <a:solidFill>
                  <a:srgbClr val="FFFF00"/>
                </a:solidFill>
              </a:rPr>
              <a:t>สรรหาและการคัดเลือก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066800" y="1517824"/>
            <a:ext cx="7467600" cy="45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th-TH" b="1" dirty="0"/>
              <a:t>การได้มาซึ่ง “คนดี”+“คนเก่ง”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เงินเดือน/ค่าตอบแทน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สวัสดิการ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ความมั่นคงในการทำงาน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วิธีการทำงาน/ลักษณะงานที่ทำ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สภาพแวดล้อม/บรรยากาศในการทำงาน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นโยบายผู้บริหารองค์กร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066800" y="152400"/>
            <a:ext cx="7221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5400" b="1">
                <a:solidFill>
                  <a:schemeClr val="bg1"/>
                </a:solidFill>
              </a:rPr>
              <a:t>ขั้นตอนการสรรหาและการคัดเลือก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6705600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การรับสมัคร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การตรวจสอบหลักฐาน/คุณสมบัติ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การทดสอบข้อเขียน/สัมภาษณ์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การตรวจร่างกาย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การตรวจสอบประวัติ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การบรรจุ</a:t>
            </a:r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814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1905000" y="152400"/>
            <a:ext cx="6272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</a:rPr>
              <a:t>4.การ</a:t>
            </a:r>
            <a:r>
              <a:rPr lang="th-TH" sz="5400" b="1" dirty="0">
                <a:solidFill>
                  <a:srgbClr val="FFFF00"/>
                </a:solidFill>
              </a:rPr>
              <a:t>ฝึกอบรมและการพัฒนา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6106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th-TH" b="1" dirty="0">
                <a:sym typeface="Wingdings" pitchFamily="2" charset="2"/>
              </a:rPr>
              <a:t></a:t>
            </a:r>
            <a:r>
              <a:rPr lang="th-TH" b="1" dirty="0"/>
              <a:t>การฝึกอบรม </a:t>
            </a:r>
            <a:r>
              <a:rPr lang="th-TH" sz="2800" b="1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Training</a:t>
            </a:r>
            <a:r>
              <a:rPr lang="th-TH" sz="2800" b="1" dirty="0">
                <a:latin typeface="Comic Sans MS" pitchFamily="66" charset="0"/>
              </a:rPr>
              <a:t>)</a:t>
            </a:r>
            <a:r>
              <a:rPr lang="th-TH" b="1" dirty="0"/>
              <a:t> การทำให้คนเหมาะสมกับงานทั้งความรู้ ทักษะ ทัศนคติ และพฤติกรรม ไปสู่ตำแหน่งหน้าที่/อาชีพ เพื่อประสิทธิภาพ</a:t>
            </a:r>
            <a:br>
              <a:rPr lang="th-TH" b="1" dirty="0"/>
            </a:br>
            <a:r>
              <a:rPr lang="th-TH" b="1" dirty="0"/>
              <a:t>การทำงานขององค์กร นำมาซึ่ง “กำไร”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การบริหารทรัพยากรมนุษย์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HRM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pic>
        <p:nvPicPr>
          <p:cNvPr id="8" name="Imagem 7" descr="matematic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181600"/>
            <a:ext cx="114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1135062" y="1219200"/>
            <a:ext cx="5646738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th-TH" sz="4000" b="1" dirty="0"/>
              <a:t>1.การวิเคราะห์และออกแบบงาน</a:t>
            </a:r>
            <a:endParaRPr lang="en-US" sz="4000" b="1" dirty="0"/>
          </a:p>
          <a:p>
            <a:pPr>
              <a:lnSpc>
                <a:spcPct val="90000"/>
              </a:lnSpc>
            </a:pPr>
            <a:r>
              <a:rPr lang="th-TH" sz="4000" b="1" dirty="0"/>
              <a:t>2.การวางแผนทรัพยากรมนุษย์ </a:t>
            </a:r>
            <a:endParaRPr lang="en-US" sz="4000" b="1" dirty="0"/>
          </a:p>
          <a:p>
            <a:pPr>
              <a:lnSpc>
                <a:spcPct val="90000"/>
              </a:lnSpc>
            </a:pPr>
            <a:r>
              <a:rPr lang="th-TH" sz="4000" b="1" dirty="0"/>
              <a:t>3.การสรรหาและการคัดเลือก </a:t>
            </a:r>
            <a:endParaRPr lang="en-US" sz="4000" b="1" dirty="0"/>
          </a:p>
          <a:p>
            <a:pPr>
              <a:lnSpc>
                <a:spcPct val="90000"/>
              </a:lnSpc>
            </a:pPr>
            <a:r>
              <a:rPr lang="th-TH" sz="4000" b="1" dirty="0"/>
              <a:t>4.การฝึกอบรมและการพัฒนา </a:t>
            </a:r>
          </a:p>
          <a:p>
            <a:pPr>
              <a:lnSpc>
                <a:spcPct val="90000"/>
              </a:lnSpc>
            </a:pPr>
            <a:r>
              <a:rPr lang="th-TH" sz="4000" b="1" dirty="0"/>
              <a:t>5.การจ่ายค่าตอบแทน </a:t>
            </a:r>
          </a:p>
          <a:p>
            <a:pPr>
              <a:lnSpc>
                <a:spcPct val="90000"/>
              </a:lnSpc>
            </a:pPr>
            <a:r>
              <a:rPr lang="th-TH" sz="4000" b="1" dirty="0"/>
              <a:t>6.สวัสดิการและผลประโยชน์เกื้อกูล </a:t>
            </a:r>
          </a:p>
          <a:p>
            <a:pPr>
              <a:lnSpc>
                <a:spcPct val="90000"/>
              </a:lnSpc>
            </a:pPr>
            <a:r>
              <a:rPr lang="th-TH" sz="4000" b="1" dirty="0"/>
              <a:t>7.แรงงานสัมพันธ์ </a:t>
            </a:r>
          </a:p>
          <a:p>
            <a:pPr>
              <a:lnSpc>
                <a:spcPct val="90000"/>
              </a:lnSpc>
            </a:pPr>
            <a:r>
              <a:rPr lang="th-TH" sz="4000" b="1" dirty="0"/>
              <a:t>8.การประเมินผลการปฏิบัติงาน </a:t>
            </a:r>
          </a:p>
          <a:p>
            <a:pPr>
              <a:lnSpc>
                <a:spcPct val="90000"/>
              </a:lnSpc>
            </a:pPr>
            <a:r>
              <a:rPr lang="th-TH" sz="4000" b="1" dirty="0">
                <a:solidFill>
                  <a:srgbClr val="0000CC"/>
                </a:solidFill>
              </a:rPr>
              <a:t>9.การพัฒนาองค์กร 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524000" y="152400"/>
            <a:ext cx="6310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chemeClr val="bg1"/>
                </a:solidFill>
              </a:rPr>
              <a:t>วิธีการฝึกอบรมและการพัฒนา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6200" y="1573213"/>
            <a:ext cx="8610600" cy="45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b="1" dirty="0"/>
              <a:t> การบรรยาย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b="1" dirty="0"/>
              <a:t> การประชุม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b="1" dirty="0"/>
              <a:t> การสัมมนา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b="1" dirty="0"/>
              <a:t> การสาธิต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b="1" dirty="0"/>
              <a:t> การฝึกปฏิบัติงานในหน้าที่ </a:t>
            </a:r>
            <a:r>
              <a:rPr lang="en-US" sz="2800" b="1" dirty="0">
                <a:latin typeface="Comic Sans MS" pitchFamily="66" charset="0"/>
              </a:rPr>
              <a:t>OJT</a:t>
            </a:r>
            <a:endParaRPr lang="th-TH" sz="2800" b="1" dirty="0">
              <a:latin typeface="Comic Sans MS" pitchFamily="66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b="1" dirty="0"/>
              <a:t> การใช้คอมพิวเตอร์ </a:t>
            </a:r>
            <a:r>
              <a:rPr lang="en-US" sz="2800" b="1" dirty="0">
                <a:latin typeface="Comic Sans MS" pitchFamily="66" charset="0"/>
              </a:rPr>
              <a:t>E-learning</a:t>
            </a:r>
            <a:endParaRPr lang="th-TH" sz="2800" b="1" dirty="0">
              <a:latin typeface="Comic Sans MS" pitchFamily="66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b="1" dirty="0">
                <a:cs typeface="Arial" pitchFamily="34" charset="0"/>
              </a:rPr>
              <a:t> </a:t>
            </a:r>
            <a:r>
              <a:rPr lang="th-TH" b="1" dirty="0">
                <a:latin typeface="Comic Sans MS" pitchFamily="66" charset="0"/>
              </a:rPr>
              <a:t>การให้การศึกษาแบบเป็นทางการ(ตรี-โท-เอก)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1143000"/>
            <a:ext cx="3314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2560638" y="152400"/>
            <a:ext cx="47067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</a:rPr>
              <a:t>5.การ</a:t>
            </a:r>
            <a:r>
              <a:rPr lang="th-TH" sz="5400" b="1" dirty="0">
                <a:solidFill>
                  <a:srgbClr val="FFFF00"/>
                </a:solidFill>
              </a:rPr>
              <a:t>จ่ายค่าตอบแทน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1143000" y="1295400"/>
            <a:ext cx="70104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h-TH" b="1" dirty="0"/>
              <a:t>วัตถุประสงค์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ดึงดูดคนเก่งให้เข้ามาทำงาน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สร้างการจูงใจในการปฏิบัติงาน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สร้างขวัญกำลังใจ/ความพึงพอใจ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รักษาคนที่มีความรู้ให้อยู่กับองค์กร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มีผลงานดีขึ้น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2057400" y="152400"/>
            <a:ext cx="5145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chemeClr val="bg1"/>
                </a:solidFill>
              </a:rPr>
              <a:t>หลักการจ่ายค่าตอบแทน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143000" y="1447800"/>
            <a:ext cx="61722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th-TH" b="1" dirty="0"/>
              <a:t> หลักการแข่งขัน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b="1" dirty="0"/>
              <a:t> หลักความเป็นธรรม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b="1" dirty="0"/>
              <a:t> หลักความเสมอภาค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b="1" dirty="0"/>
              <a:t> หลักความสมเหตุสมผล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b="1" dirty="0"/>
              <a:t> หลักการจูงใจ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b="1" dirty="0"/>
              <a:t> หลักความสามารถในการจ่าย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1752600" y="152400"/>
            <a:ext cx="579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chemeClr val="bg1"/>
                </a:solidFill>
              </a:rPr>
              <a:t>รูปแบบการจ่ายค่าตอบแทน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1066800" y="1447800"/>
            <a:ext cx="6172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เงินเดือน </a:t>
            </a:r>
            <a:r>
              <a:rPr lang="th-TH" sz="2800" b="1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salary</a:t>
            </a:r>
            <a:r>
              <a:rPr lang="th-TH" sz="2800" b="1" dirty="0"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ค่านายหน้า </a:t>
            </a:r>
            <a:r>
              <a:rPr lang="th-TH" sz="2800" b="1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commission</a:t>
            </a:r>
            <a:r>
              <a:rPr lang="th-TH" sz="2800" b="1" dirty="0"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เงินรางวัล </a:t>
            </a:r>
            <a:r>
              <a:rPr lang="th-TH" sz="2800" b="1" dirty="0">
                <a:latin typeface="Comic Sans MS" pitchFamily="66" charset="0"/>
              </a:rPr>
              <a:t>(</a:t>
            </a:r>
            <a:r>
              <a:rPr lang="en-US" sz="2800" b="1" dirty="0">
                <a:latin typeface="Comic Sans MS" pitchFamily="66" charset="0"/>
              </a:rPr>
              <a:t>bonus</a:t>
            </a:r>
            <a:r>
              <a:rPr lang="th-TH" sz="2800" b="1" dirty="0">
                <a:latin typeface="Comic Sans MS" pitchFamily="66" charset="0"/>
              </a:rPr>
              <a:t>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การแบ่งส่วนกำไร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th-TH" b="1" dirty="0"/>
              <a:t> การเป็นเจ้าของหุ้น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342900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051300"/>
            <a:ext cx="33909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1143000" y="152400"/>
            <a:ext cx="74366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</a:rPr>
              <a:t>6.สวัสดิการ</a:t>
            </a:r>
            <a:r>
              <a:rPr lang="th-TH" sz="5400" b="1" dirty="0">
                <a:solidFill>
                  <a:srgbClr val="FFFF00"/>
                </a:solidFill>
              </a:rPr>
              <a:t>และผลประโยชน์เกื้อกูล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219200" y="1371600"/>
            <a:ext cx="7467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 dirty="0"/>
              <a:t>สวัสดิการตามที่กฎหมายกำหนด</a:t>
            </a:r>
          </a:p>
          <a:p>
            <a:pPr>
              <a:buFont typeface="Wingdings" pitchFamily="2" charset="2"/>
              <a:buChar char="§"/>
            </a:pPr>
            <a:r>
              <a:rPr lang="th-TH" b="1" dirty="0"/>
              <a:t> การรักษาพยาบาล</a:t>
            </a:r>
          </a:p>
          <a:p>
            <a:pPr>
              <a:buFont typeface="Wingdings" pitchFamily="2" charset="2"/>
              <a:buChar char="§"/>
            </a:pPr>
            <a:r>
              <a:rPr lang="th-TH" b="1" dirty="0"/>
              <a:t> การประกันสังคม</a:t>
            </a:r>
          </a:p>
          <a:p>
            <a:pPr>
              <a:buFont typeface="Wingdings" pitchFamily="2" charset="2"/>
              <a:buChar char="§"/>
            </a:pPr>
            <a:r>
              <a:rPr lang="th-TH" b="1" dirty="0"/>
              <a:t> </a:t>
            </a:r>
            <a:r>
              <a:rPr lang="th-TH" b="1" dirty="0" err="1"/>
              <a:t>สวัสดิ</a:t>
            </a:r>
            <a:r>
              <a:rPr lang="th-TH" b="1" dirty="0"/>
              <a:t>ภาพและความปลอดภัย</a:t>
            </a:r>
          </a:p>
          <a:p>
            <a:pPr>
              <a:buFont typeface="Wingdings" pitchFamily="2" charset="2"/>
              <a:buChar char="§"/>
            </a:pPr>
            <a:r>
              <a:rPr lang="th-TH" b="1" dirty="0"/>
              <a:t> ค่าเช่าบ้าน</a:t>
            </a:r>
          </a:p>
          <a:p>
            <a:pPr>
              <a:buFont typeface="Wingdings" pitchFamily="2" charset="2"/>
              <a:buChar char="§"/>
            </a:pPr>
            <a:r>
              <a:rPr lang="th-TH" b="1" dirty="0"/>
              <a:t> ค่าเล่าเรียนบุตร</a:t>
            </a:r>
          </a:p>
          <a:p>
            <a:pPr>
              <a:buFont typeface="Wingdings" pitchFamily="2" charset="2"/>
              <a:buChar char="§"/>
            </a:pPr>
            <a:r>
              <a:rPr lang="th-TH" b="1" dirty="0"/>
              <a:t> บำเหน็จ/บำนาญ/</a:t>
            </a:r>
            <a:r>
              <a:rPr lang="th-TH" b="1" dirty="0" err="1"/>
              <a:t>กบข.</a:t>
            </a:r>
            <a:endParaRPr lang="th-TH" b="1" dirty="0"/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143000" y="152400"/>
            <a:ext cx="74366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</a:rPr>
              <a:t>6.สวัสดิการ</a:t>
            </a:r>
            <a:r>
              <a:rPr lang="th-TH" sz="5400" b="1" dirty="0">
                <a:solidFill>
                  <a:srgbClr val="FFFF00"/>
                </a:solidFill>
              </a:rPr>
              <a:t>และผลประโยชน์เกื้อกูล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143000" y="1371600"/>
            <a:ext cx="7467600" cy="498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th-TH" b="1" dirty="0"/>
              <a:t>สวัสดิการนอกเหนือจากที่กฎหมายกำหนด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b="1" dirty="0"/>
              <a:t> </a:t>
            </a:r>
            <a:r>
              <a:rPr lang="th-TH" b="1" dirty="0" smtClean="0"/>
              <a:t>ที่</a:t>
            </a:r>
            <a:r>
              <a:rPr lang="th-TH" b="1" dirty="0"/>
              <a:t>อยู่อาศัย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b="1" dirty="0"/>
              <a:t> รถรับส่ง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b="1" dirty="0"/>
              <a:t> ค่าน้ำมันรถ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b="1" dirty="0"/>
              <a:t> ชุดทำงาน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b="1" dirty="0"/>
              <a:t> กิจกรรมนันทนาการ ร้านค้า และกีฬา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b="1" dirty="0"/>
              <a:t> การประกันชีวิต/การประกันสุขภาพ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b="1" dirty="0"/>
              <a:t> เงินช่วยเหลือ</a:t>
            </a:r>
            <a:r>
              <a:rPr lang="th-TH" b="1" u="sng" dirty="0"/>
              <a:t>ค่าทำศพ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867025" y="152400"/>
            <a:ext cx="38587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</a:rPr>
              <a:t>7.แรงงาน</a:t>
            </a:r>
            <a:r>
              <a:rPr lang="th-TH" sz="5400" b="1" dirty="0">
                <a:solidFill>
                  <a:srgbClr val="FFFF00"/>
                </a:solidFill>
              </a:rPr>
              <a:t>สัมพันธ์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7630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ความสัมพันธ์ระหว่างนายจ้างกับลูกจ้าง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</a:t>
            </a:r>
            <a:r>
              <a:rPr lang="th-TH" b="1" dirty="0" err="1"/>
              <a:t>พรบ.</a:t>
            </a:r>
            <a:r>
              <a:rPr lang="th-TH" b="1" dirty="0"/>
              <a:t>คุ้มครองแรงงาน พ.ศ.2551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b="1" dirty="0"/>
              <a:t>  </a:t>
            </a:r>
            <a:r>
              <a:rPr lang="th-TH" b="1" dirty="0">
                <a:solidFill>
                  <a:srgbClr val="0000CC"/>
                </a:solidFill>
              </a:rPr>
              <a:t>- การใช้แรงงานชาย หญิง เด็ก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b="1" dirty="0">
                <a:solidFill>
                  <a:srgbClr val="0000CC"/>
                </a:solidFill>
              </a:rPr>
              <a:t>  - ค่าจ้าง ค่าล่วงเวลา ชั่วโมงทำงาน วันหยุด วันลา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b="1" dirty="0">
                <a:solidFill>
                  <a:srgbClr val="0000CC"/>
                </a:solidFill>
              </a:rPr>
              <a:t>  - ความปลอดภัย อาชีวอนามัย สภาพแวดล้อม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b="1" dirty="0">
                <a:solidFill>
                  <a:srgbClr val="0000CC"/>
                </a:solidFill>
              </a:rPr>
              <a:t>  - สวัสดิการ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th-TH" b="1" dirty="0">
                <a:solidFill>
                  <a:srgbClr val="0000CC"/>
                </a:solidFill>
              </a:rPr>
              <a:t>  - ค่าชดเชย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2057400" y="152400"/>
            <a:ext cx="4951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>
                <a:solidFill>
                  <a:schemeClr val="bg1"/>
                </a:solidFill>
              </a:rPr>
              <a:t>รูปแบบแรงงานสัมพันธ์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40386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แบบทวิภาคี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แบบไตรภาคี </a:t>
            </a:r>
            <a:endParaRPr lang="th-TH" b="1" dirty="0">
              <a:solidFill>
                <a:srgbClr val="0000CC"/>
              </a:solidFill>
            </a:endParaRPr>
          </a:p>
        </p:txBody>
      </p:sp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3528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401763"/>
            <a:ext cx="4724400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การพัฒนาองค์กร</a:t>
            </a:r>
            <a:endParaRPr lang="th-TH" sz="48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6200" y="1295400"/>
            <a:ext cx="927850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4000" b="1" dirty="0"/>
              <a:t> การปรับรื้อระบบ </a:t>
            </a:r>
            <a:r>
              <a:rPr lang="en-US" sz="4000" dirty="0">
                <a:latin typeface="Comic Sans MS" pitchFamily="66" charset="0"/>
              </a:rPr>
              <a:t>(reengineering)</a:t>
            </a:r>
            <a:r>
              <a:rPr lang="en-US" sz="4000" b="1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/>
              <a:t> การคิดใหม่ </a:t>
            </a:r>
            <a:r>
              <a:rPr lang="en-US" sz="4000" dirty="0">
                <a:latin typeface="Comic Sans MS" pitchFamily="66" charset="0"/>
              </a:rPr>
              <a:t>(rethinking)</a:t>
            </a:r>
            <a:r>
              <a:rPr lang="en-US" sz="4000" b="1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/>
              <a:t> การออกแบบใหม่ </a:t>
            </a:r>
            <a:r>
              <a:rPr lang="en-US" sz="4000" dirty="0">
                <a:latin typeface="Comic Sans MS" pitchFamily="66" charset="0"/>
              </a:rPr>
              <a:t>(redesign) 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/>
              <a:t> การปรับโครงสร้างองค์กรใหม่ </a:t>
            </a:r>
            <a:r>
              <a:rPr lang="en-US" sz="4000" dirty="0">
                <a:latin typeface="Comic Sans MS" pitchFamily="66" charset="0"/>
              </a:rPr>
              <a:t>(reorganization)</a:t>
            </a:r>
            <a:r>
              <a:rPr lang="en-US" sz="4000" b="1" dirty="0"/>
              <a:t>  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/>
              <a:t> การเทียบเคียงมาตรฐาน </a:t>
            </a:r>
            <a:r>
              <a:rPr lang="th-TH" sz="4000" dirty="0">
                <a:latin typeface="Comic Sans MS" pitchFamily="66" charset="0"/>
              </a:rPr>
              <a:t>(</a:t>
            </a:r>
            <a:r>
              <a:rPr lang="en-US" sz="4000" dirty="0">
                <a:latin typeface="Comic Sans MS" pitchFamily="66" charset="0"/>
              </a:rPr>
              <a:t>benchmarking</a:t>
            </a:r>
            <a:r>
              <a:rPr lang="th-TH" sz="4000" dirty="0">
                <a:latin typeface="Comic Sans MS" pitchFamily="66" charset="0"/>
              </a:rPr>
              <a:t>)</a:t>
            </a:r>
            <a:r>
              <a:rPr lang="th-TH" sz="4000" b="1" dirty="0"/>
              <a:t> </a:t>
            </a:r>
            <a:endParaRPr lang="en-US" sz="4000" b="1" dirty="0"/>
          </a:p>
          <a:p>
            <a:pPr>
              <a:buFont typeface="Wingdings" pitchFamily="2" charset="2"/>
              <a:buChar char="§"/>
            </a:pPr>
            <a:r>
              <a:rPr lang="th-TH" sz="4000" b="1" dirty="0"/>
              <a:t> การมอบอำนาจ </a:t>
            </a:r>
            <a:r>
              <a:rPr lang="th-TH" sz="4000" dirty="0">
                <a:latin typeface="Comic Sans MS" pitchFamily="66" charset="0"/>
              </a:rPr>
              <a:t>(</a:t>
            </a:r>
            <a:r>
              <a:rPr lang="en-US" sz="4000" dirty="0">
                <a:latin typeface="Comic Sans MS" pitchFamily="66" charset="0"/>
              </a:rPr>
              <a:t>empowering</a:t>
            </a:r>
            <a:r>
              <a:rPr lang="th-TH" sz="4000" dirty="0">
                <a:latin typeface="Comic Sans MS" pitchFamily="66" charset="0"/>
              </a:rPr>
              <a:t>)</a:t>
            </a:r>
            <a:r>
              <a:rPr lang="th-TH" sz="4000" b="1" dirty="0"/>
              <a:t> </a:t>
            </a:r>
            <a:endParaRPr lang="en-US" sz="4000" b="1" dirty="0"/>
          </a:p>
          <a:p>
            <a:pPr>
              <a:buFont typeface="Wingdings" pitchFamily="2" charset="2"/>
              <a:buChar char="§"/>
            </a:pPr>
            <a:r>
              <a:rPr lang="th-TH" sz="4000" b="1" dirty="0"/>
              <a:t> การบริหารคุณภาพโดยส่วนรวม</a:t>
            </a:r>
            <a:r>
              <a:rPr lang="th-TH" sz="4000" dirty="0">
                <a:latin typeface="Comic Sans MS" pitchFamily="66" charset="0"/>
              </a:rPr>
              <a:t> </a:t>
            </a:r>
            <a:r>
              <a:rPr lang="th-TH" sz="4000" b="1" dirty="0">
                <a:latin typeface="Comic Sans MS" pitchFamily="66" charset="0"/>
              </a:rPr>
              <a:t>(</a:t>
            </a:r>
            <a:r>
              <a:rPr lang="en-US" sz="4000" b="1" dirty="0">
                <a:latin typeface="Comic Sans MS" pitchFamily="66" charset="0"/>
              </a:rPr>
              <a:t>TQM</a:t>
            </a:r>
            <a:r>
              <a:rPr lang="th-TH" sz="4000" b="1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>
                <a:latin typeface="Comic Sans MS" pitchFamily="66" charset="0"/>
              </a:rPr>
              <a:t> </a:t>
            </a:r>
            <a:r>
              <a:rPr lang="th-TH" sz="4000" b="1" dirty="0" smtClean="0">
                <a:latin typeface="Comic Sans MS" pitchFamily="66" charset="0"/>
              </a:rPr>
              <a:t>การจัดการความรู้/องค์กรแห่งการเรียนรู้</a:t>
            </a:r>
            <a:endParaRPr lang="th-TH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การบริหารทรัพยากรมนุษย์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HRM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67737" y="1371600"/>
            <a:ext cx="87238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b="1" dirty="0"/>
              <a:t> คนส่วนใหญ่มักจะสับสนระหว่าง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HRD</a:t>
            </a:r>
            <a:r>
              <a:rPr lang="th-TH" b="1" dirty="0"/>
              <a:t> และ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HRM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b="1" dirty="0"/>
              <a:t> มองว่า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HRD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th-TH" b="1" dirty="0"/>
              <a:t>เป็นส่วนหนึ่งของงานด้าน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HR</a:t>
            </a:r>
            <a:r>
              <a:rPr lang="en-US" b="1" dirty="0"/>
              <a:t> 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en-US" b="1" dirty="0"/>
              <a:t> </a:t>
            </a:r>
            <a:r>
              <a:rPr lang="th-TH" b="1" dirty="0"/>
              <a:t>มักใช้คำว่า </a:t>
            </a:r>
            <a:r>
              <a:rPr lang="en-US" sz="3200" b="1" dirty="0">
                <a:latin typeface="Comic Sans MS" pitchFamily="66" charset="0"/>
              </a:rPr>
              <a:t>Personnel Administration</a:t>
            </a:r>
            <a:endParaRPr lang="th-TH" b="1" dirty="0"/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b="1" dirty="0"/>
              <a:t> งานด้าน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HR</a:t>
            </a:r>
            <a:r>
              <a:rPr lang="en-US" b="1" dirty="0"/>
              <a:t> </a:t>
            </a:r>
            <a:r>
              <a:rPr lang="th-TH" b="1" dirty="0"/>
              <a:t>ส่วน</a:t>
            </a:r>
            <a:r>
              <a:rPr lang="th-TH" b="1" dirty="0" smtClean="0"/>
              <a:t>ใหญ่มิได้</a:t>
            </a:r>
            <a:r>
              <a:rPr lang="th-TH" b="1" dirty="0"/>
              <a:t>เน้นด้าน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HRD</a:t>
            </a:r>
            <a:r>
              <a:rPr lang="th-TH" sz="3200" b="1" dirty="0">
                <a:latin typeface="Comic Sans MS" pitchFamily="66" charset="0"/>
              </a:rPr>
              <a:t> </a:t>
            </a:r>
            <a:r>
              <a:rPr lang="th-TH" b="1" dirty="0"/>
              <a:t/>
            </a:r>
            <a:br>
              <a:rPr lang="th-TH" b="1" dirty="0"/>
            </a:br>
            <a:r>
              <a:rPr lang="th-TH" b="1" dirty="0"/>
              <a:t>  แต่จะเน้น</a:t>
            </a:r>
            <a:r>
              <a:rPr lang="th-TH" b="1" dirty="0" smtClean="0"/>
              <a:t>ด้านการบริหารจัดการตาม</a:t>
            </a:r>
            <a:r>
              <a:rPr lang="th-TH" b="1" dirty="0"/>
              <a:t>วงรอบ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3138488" y="1447800"/>
            <a:ext cx="3392275" cy="70788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66FF"/>
                </a:solidFill>
              </a:rPr>
              <a:t>1.การ</a:t>
            </a:r>
            <a:r>
              <a:rPr lang="th-TH" sz="4000" b="1" dirty="0">
                <a:solidFill>
                  <a:srgbClr val="0066FF"/>
                </a:solidFill>
              </a:rPr>
              <a:t>สรรหาคัดเลือก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0" y="3336925"/>
            <a:ext cx="3456395" cy="707886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</a:rPr>
              <a:t>5.การ</a:t>
            </a:r>
            <a:r>
              <a:rPr lang="th-TH" sz="4000" b="1" dirty="0">
                <a:solidFill>
                  <a:schemeClr val="bg1"/>
                </a:solidFill>
              </a:rPr>
              <a:t>ฝึกอบรมพัฒนา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019800" y="2362200"/>
            <a:ext cx="308129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0000FF"/>
                </a:solidFill>
              </a:rPr>
              <a:t>  </a:t>
            </a:r>
            <a:r>
              <a:rPr lang="th-TH" sz="4000" b="1" dirty="0" smtClean="0">
                <a:solidFill>
                  <a:srgbClr val="0000FF"/>
                </a:solidFill>
              </a:rPr>
              <a:t>2.การ</a:t>
            </a:r>
            <a:r>
              <a:rPr lang="th-TH" sz="4000" b="1" dirty="0">
                <a:solidFill>
                  <a:srgbClr val="0000FF"/>
                </a:solidFill>
              </a:rPr>
              <a:t>บรรจุ/ใช้  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กระบวนการบริหารทรัพยากรมนุษย์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0" y="2270125"/>
            <a:ext cx="3259226" cy="7078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  </a:t>
            </a:r>
            <a:r>
              <a:rPr lang="th-TH" sz="4000" b="1" dirty="0" smtClean="0">
                <a:solidFill>
                  <a:schemeClr val="bg1"/>
                </a:solidFill>
              </a:rPr>
              <a:t>6.การ</a:t>
            </a:r>
            <a:r>
              <a:rPr lang="th-TH" sz="4000" b="1" dirty="0">
                <a:solidFill>
                  <a:schemeClr val="bg1"/>
                </a:solidFill>
              </a:rPr>
              <a:t>พ้นจากงาน  </a:t>
            </a:r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6004999" y="3422650"/>
            <a:ext cx="3139001" cy="70788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  </a:t>
            </a:r>
            <a:r>
              <a:rPr lang="th-TH" sz="4000" b="1" dirty="0" smtClean="0">
                <a:solidFill>
                  <a:schemeClr val="bg1"/>
                </a:solidFill>
              </a:rPr>
              <a:t>3.การ</a:t>
            </a:r>
            <a:r>
              <a:rPr lang="th-TH" sz="4000" b="1" dirty="0">
                <a:solidFill>
                  <a:schemeClr val="bg1"/>
                </a:solidFill>
              </a:rPr>
              <a:t>ประเมินผล </a:t>
            </a: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6835775" y="5410200"/>
            <a:ext cx="2003425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chemeClr val="bg1"/>
                </a:solidFill>
              </a:rPr>
              <a:t>ค่าตอบแทน</a:t>
            </a:r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3200400" y="4260850"/>
            <a:ext cx="3217547" cy="707886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  </a:t>
            </a:r>
            <a:r>
              <a:rPr lang="th-TH" sz="4000" b="1" dirty="0" smtClean="0">
                <a:solidFill>
                  <a:schemeClr val="bg1"/>
                </a:solidFill>
              </a:rPr>
              <a:t>4.การ</a:t>
            </a:r>
            <a:r>
              <a:rPr lang="th-TH" sz="4000" b="1" dirty="0">
                <a:solidFill>
                  <a:schemeClr val="bg1"/>
                </a:solidFill>
              </a:rPr>
              <a:t>รักษา/จูงใจ </a:t>
            </a:r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3200400" y="5403850"/>
            <a:ext cx="3013075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chemeClr val="bg1"/>
                </a:solidFill>
              </a:rPr>
              <a:t>การเลื่อนตำแหน่ง </a:t>
            </a:r>
          </a:p>
        </p:txBody>
      </p:sp>
      <p:sp>
        <p:nvSpPr>
          <p:cNvPr id="108574" name="Line 30"/>
          <p:cNvSpPr>
            <a:spLocks noChangeShapeType="1"/>
          </p:cNvSpPr>
          <p:nvPr/>
        </p:nvSpPr>
        <p:spPr bwMode="auto">
          <a:xfrm>
            <a:off x="6553200" y="1752600"/>
            <a:ext cx="1066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76" name="Line 32"/>
          <p:cNvSpPr>
            <a:spLocks noChangeShapeType="1"/>
          </p:cNvSpPr>
          <p:nvPr/>
        </p:nvSpPr>
        <p:spPr bwMode="auto">
          <a:xfrm>
            <a:off x="7620000" y="3048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78" name="Line 34"/>
          <p:cNvSpPr>
            <a:spLocks noChangeShapeType="1"/>
          </p:cNvSpPr>
          <p:nvPr/>
        </p:nvSpPr>
        <p:spPr bwMode="auto">
          <a:xfrm>
            <a:off x="7620000" y="4114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79" name="Line 35"/>
          <p:cNvSpPr>
            <a:spLocks noChangeShapeType="1"/>
          </p:cNvSpPr>
          <p:nvPr/>
        </p:nvSpPr>
        <p:spPr bwMode="auto">
          <a:xfrm flipH="1">
            <a:off x="5867400" y="4114800"/>
            <a:ext cx="1676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80" name="Line 36"/>
          <p:cNvSpPr>
            <a:spLocks noChangeShapeType="1"/>
          </p:cNvSpPr>
          <p:nvPr/>
        </p:nvSpPr>
        <p:spPr bwMode="auto">
          <a:xfrm flipH="1" flipV="1">
            <a:off x="3276600" y="2590800"/>
            <a:ext cx="2743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81" name="Line 37"/>
          <p:cNvSpPr>
            <a:spLocks noChangeShapeType="1"/>
          </p:cNvSpPr>
          <p:nvPr/>
        </p:nvSpPr>
        <p:spPr bwMode="auto">
          <a:xfrm flipH="1" flipV="1">
            <a:off x="3429000" y="38100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83" name="Line 39"/>
          <p:cNvSpPr>
            <a:spLocks noChangeShapeType="1"/>
          </p:cNvSpPr>
          <p:nvPr/>
        </p:nvSpPr>
        <p:spPr bwMode="auto">
          <a:xfrm>
            <a:off x="4648200" y="4953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85" name="Line 41"/>
          <p:cNvSpPr>
            <a:spLocks noChangeShapeType="1"/>
          </p:cNvSpPr>
          <p:nvPr/>
        </p:nvSpPr>
        <p:spPr bwMode="auto">
          <a:xfrm>
            <a:off x="6248400" y="5791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87" name="Line 43"/>
          <p:cNvSpPr>
            <a:spLocks noChangeShapeType="1"/>
          </p:cNvSpPr>
          <p:nvPr/>
        </p:nvSpPr>
        <p:spPr bwMode="auto">
          <a:xfrm>
            <a:off x="1371600" y="2971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88" name="Line 44"/>
          <p:cNvSpPr>
            <a:spLocks noChangeShapeType="1"/>
          </p:cNvSpPr>
          <p:nvPr/>
        </p:nvSpPr>
        <p:spPr bwMode="auto">
          <a:xfrm flipV="1">
            <a:off x="1447800" y="1752600"/>
            <a:ext cx="1676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89" name="Line 45"/>
          <p:cNvSpPr>
            <a:spLocks noChangeShapeType="1"/>
          </p:cNvSpPr>
          <p:nvPr/>
        </p:nvSpPr>
        <p:spPr bwMode="auto">
          <a:xfrm>
            <a:off x="1524000" y="4038600"/>
            <a:ext cx="1676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457200" y="5403850"/>
            <a:ext cx="2201863" cy="701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chemeClr val="bg1"/>
                </a:solidFill>
              </a:rPr>
              <a:t>  สวัสดิการ  </a:t>
            </a:r>
          </a:p>
        </p:txBody>
      </p:sp>
      <p:sp>
        <p:nvSpPr>
          <p:cNvPr id="108591" name="Line 47"/>
          <p:cNvSpPr>
            <a:spLocks noChangeShapeType="1"/>
          </p:cNvSpPr>
          <p:nvPr/>
        </p:nvSpPr>
        <p:spPr bwMode="auto">
          <a:xfrm flipH="1">
            <a:off x="1828800" y="4953000"/>
            <a:ext cx="2819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93" name="Line 49"/>
          <p:cNvSpPr>
            <a:spLocks noChangeShapeType="1"/>
          </p:cNvSpPr>
          <p:nvPr/>
        </p:nvSpPr>
        <p:spPr bwMode="auto">
          <a:xfrm>
            <a:off x="4648200" y="4953000"/>
            <a:ext cx="2895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94" name="Line 50"/>
          <p:cNvSpPr>
            <a:spLocks noChangeShapeType="1"/>
          </p:cNvSpPr>
          <p:nvPr/>
        </p:nvSpPr>
        <p:spPr bwMode="auto">
          <a:xfrm>
            <a:off x="4648200" y="21336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08595" name="Line 51"/>
          <p:cNvSpPr>
            <a:spLocks noChangeShapeType="1"/>
          </p:cNvSpPr>
          <p:nvPr/>
        </p:nvSpPr>
        <p:spPr bwMode="auto">
          <a:xfrm flipH="1">
            <a:off x="3429000" y="2667000"/>
            <a:ext cx="2590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การบริหารทรัพยากรมนุษย์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HRM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28600" y="1489075"/>
            <a:ext cx="87630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h-TH" sz="4000" b="1">
                <a:solidFill>
                  <a:srgbClr val="FF00FF"/>
                </a:solidFill>
              </a:rPr>
              <a:t>สุนันทา เลาหนันทน์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th-TH" sz="4000" b="1"/>
              <a:t> การตัดสินใจและการปฏิบัติการที่เกี่ยวกับบุคลากร...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h-TH" sz="4000" b="1">
                <a:solidFill>
                  <a:srgbClr val="FF00FF"/>
                </a:solidFill>
              </a:rPr>
              <a:t>พะยอม วงศ์สารศรี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sz="4000" b="1"/>
              <a:t> กระบวนการที่ผู้บริหารใช้ศิลปและกลยุทธ์ดำเนินการสรรหา คัดเลือก และบรรจุคนที่เหมาะสมให้ปฏิบัติงานในองค์กร รวมทั้งการพัฒนาธำรงรักษา และการพ้นจากงาน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การบริหารทรัพยากรมนุษย์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HRM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7696200" cy="356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th-TH" b="1" dirty="0"/>
              <a:t>วัตถุประสงค์สำคัญ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สนองความต้องการทางสังคม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สนองความต้องการด้านการบริหาร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th-TH" b="1" dirty="0"/>
              <a:t> สนองความต้องการของพนักงาน</a:t>
            </a:r>
          </a:p>
        </p:txBody>
      </p:sp>
      <p:sp>
        <p:nvSpPr>
          <p:cNvPr id="111620" name="Oval 4"/>
          <p:cNvSpPr>
            <a:spLocks noChangeArrowheads="1"/>
          </p:cNvSpPr>
          <p:nvPr/>
        </p:nvSpPr>
        <p:spPr bwMode="auto">
          <a:xfrm>
            <a:off x="6477000" y="2286000"/>
            <a:ext cx="2590800" cy="2362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solidFill>
                  <a:schemeClr val="bg1"/>
                </a:solidFill>
              </a:rPr>
              <a:t>ประสิทธิผล</a:t>
            </a:r>
            <a:br>
              <a:rPr lang="th-TH" b="1">
                <a:solidFill>
                  <a:schemeClr val="bg1"/>
                </a:solidFill>
              </a:rPr>
            </a:br>
            <a:r>
              <a:rPr lang="th-TH" b="1">
                <a:solidFill>
                  <a:schemeClr val="bg1"/>
                </a:solidFill>
              </a:rPr>
              <a:t>ขององค์กร</a:t>
            </a:r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ทรัพยากรในการบริหาร 4 </a:t>
            </a:r>
            <a:r>
              <a:rPr lang="en-US" sz="5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M</a:t>
            </a:r>
            <a:endParaRPr lang="th-TH" sz="32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685800" y="1800225"/>
            <a:ext cx="4191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b="1">
                <a:solidFill>
                  <a:srgbClr val="0000FF"/>
                </a:solidFill>
                <a:latin typeface="Comic Sans MS" pitchFamily="66" charset="0"/>
              </a:rPr>
              <a:t> Man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b="1">
                <a:solidFill>
                  <a:srgbClr val="0000FF"/>
                </a:solidFill>
                <a:latin typeface="Comic Sans MS" pitchFamily="66" charset="0"/>
              </a:rPr>
              <a:t> Money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b="1">
                <a:solidFill>
                  <a:srgbClr val="0000FF"/>
                </a:solidFill>
                <a:latin typeface="Comic Sans MS" pitchFamily="66" charset="0"/>
              </a:rPr>
              <a:t> Material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4000" b="1">
                <a:solidFill>
                  <a:srgbClr val="0000FF"/>
                </a:solidFill>
                <a:latin typeface="Comic Sans MS" pitchFamily="66" charset="0"/>
              </a:rPr>
              <a:t> Management</a:t>
            </a:r>
            <a:endParaRPr lang="th-TH" sz="4000" b="1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62063"/>
            <a:ext cx="39624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771900"/>
            <a:ext cx="39624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3276600" y="1524000"/>
            <a:ext cx="2209800" cy="1295400"/>
          </a:xfrm>
          <a:prstGeom prst="ellipse">
            <a:avLst/>
          </a:prstGeom>
          <a:solidFill>
            <a:srgbClr val="FF99FF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4800" b="1">
                <a:solidFill>
                  <a:srgbClr val="0000FF"/>
                </a:solidFill>
              </a:rPr>
              <a:t>คน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048000" y="3521075"/>
            <a:ext cx="2789238" cy="14319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b="1">
                <a:solidFill>
                  <a:schemeClr val="bg1"/>
                </a:solidFill>
              </a:rPr>
              <a:t>องค์กรที่ประสบ</a:t>
            </a:r>
          </a:p>
          <a:p>
            <a:pPr algn="ctr"/>
            <a:r>
              <a:rPr lang="th-TH" b="1">
                <a:solidFill>
                  <a:schemeClr val="bg1"/>
                </a:solidFill>
              </a:rPr>
              <a:t>ความสำเร็จ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609600" y="4572000"/>
            <a:ext cx="1981200" cy="1062038"/>
          </a:xfrm>
          <a:prstGeom prst="ellipse">
            <a:avLst/>
          </a:prstGeom>
          <a:solidFill>
            <a:srgbClr val="FFFF00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0000FF"/>
                </a:solidFill>
              </a:rPr>
              <a:t>ทุน</a:t>
            </a:r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6216650" y="4602163"/>
            <a:ext cx="2089150" cy="1112837"/>
          </a:xfrm>
          <a:prstGeom prst="ellipse">
            <a:avLst/>
          </a:prstGeom>
          <a:solidFill>
            <a:srgbClr val="00FFCC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0000FF"/>
                </a:solidFill>
              </a:rPr>
              <a:t>เทคโนโลยี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H="1">
            <a:off x="2438400" y="4289425"/>
            <a:ext cx="544513" cy="51117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V="1">
            <a:off x="4419600" y="2819400"/>
            <a:ext cx="0" cy="685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5832475" y="4365625"/>
            <a:ext cx="644525" cy="51117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98425" y="228600"/>
            <a:ext cx="8893175" cy="86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 News" pitchFamily="34" charset="-34"/>
              </a:rPr>
              <a:t>การบริหารทรัพยากรมนุษย์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HRM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ngsana New" pitchFamily="18" charset="-34"/>
            </a:endParaRPr>
          </a:p>
        </p:txBody>
      </p:sp>
      <p:sp>
        <p:nvSpPr>
          <p:cNvPr id="116755" name="AutoShape 19"/>
          <p:cNvSpPr>
            <a:spLocks noChangeArrowheads="1"/>
          </p:cNvSpPr>
          <p:nvPr/>
        </p:nvSpPr>
        <p:spPr bwMode="auto">
          <a:xfrm>
            <a:off x="3124200" y="5257800"/>
            <a:ext cx="2590800" cy="228600"/>
          </a:xfrm>
          <a:prstGeom prst="leftRightArrow">
            <a:avLst>
              <a:gd name="adj1" fmla="val 50000"/>
              <a:gd name="adj2" fmla="val 22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6758" name="AutoShape 22"/>
          <p:cNvSpPr>
            <a:spLocks noChangeArrowheads="1"/>
          </p:cNvSpPr>
          <p:nvPr/>
        </p:nvSpPr>
        <p:spPr bwMode="auto">
          <a:xfrm rot="2667686">
            <a:off x="4953000" y="3581400"/>
            <a:ext cx="2590800" cy="228600"/>
          </a:xfrm>
          <a:prstGeom prst="leftRightArrow">
            <a:avLst>
              <a:gd name="adj1" fmla="val 50000"/>
              <a:gd name="adj2" fmla="val 22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6759" name="AutoShape 23"/>
          <p:cNvSpPr>
            <a:spLocks noChangeArrowheads="1"/>
          </p:cNvSpPr>
          <p:nvPr/>
        </p:nvSpPr>
        <p:spPr bwMode="auto">
          <a:xfrm rot="-2664542">
            <a:off x="1219200" y="3505200"/>
            <a:ext cx="2590800" cy="228600"/>
          </a:xfrm>
          <a:prstGeom prst="leftRightArrow">
            <a:avLst>
              <a:gd name="adj1" fmla="val 50000"/>
              <a:gd name="adj2" fmla="val 226667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1066800" y="1524000"/>
            <a:ext cx="15240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solidFill>
                  <a:schemeClr val="bg1"/>
                </a:solidFill>
              </a:rPr>
              <a:t>คนดี</a:t>
            </a: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auto">
          <a:xfrm>
            <a:off x="6172200" y="1524000"/>
            <a:ext cx="17526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>
                <a:solidFill>
                  <a:schemeClr val="bg1"/>
                </a:solidFill>
              </a:rPr>
              <a:t>คนเก่ง</a:t>
            </a:r>
          </a:p>
        </p:txBody>
      </p:sp>
      <p:sp>
        <p:nvSpPr>
          <p:cNvPr id="116763" name="AutoShape 27"/>
          <p:cNvSpPr>
            <a:spLocks noChangeArrowheads="1"/>
          </p:cNvSpPr>
          <p:nvPr/>
        </p:nvSpPr>
        <p:spPr bwMode="auto">
          <a:xfrm>
            <a:off x="5486400" y="1828800"/>
            <a:ext cx="6858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6764" name="AutoShape 28"/>
          <p:cNvSpPr>
            <a:spLocks noChangeArrowheads="1"/>
          </p:cNvSpPr>
          <p:nvPr/>
        </p:nvSpPr>
        <p:spPr bwMode="auto">
          <a:xfrm rot="10800000">
            <a:off x="2590800" y="1828800"/>
            <a:ext cx="6858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ชีวิตชีวา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ชีวิตชีวา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2842</TotalTime>
  <Words>963</Words>
  <Application>Microsoft Office PowerPoint</Application>
  <PresentationFormat>นำเสนอทางหน้าจอ (4:3)</PresentationFormat>
  <Paragraphs>183</Paragraphs>
  <Slides>27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28" baseType="lpstr">
      <vt:lpstr>ไหลเวียน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Bowzaa...KU.69</dc:creator>
  <cp:lastModifiedBy>DELL</cp:lastModifiedBy>
  <cp:revision>291</cp:revision>
  <dcterms:created xsi:type="dcterms:W3CDTF">2006-08-16T00:00:00Z</dcterms:created>
  <dcterms:modified xsi:type="dcterms:W3CDTF">2014-01-11T04:01:03Z</dcterms:modified>
</cp:coreProperties>
</file>