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331" r:id="rId2"/>
    <p:sldId id="318" r:id="rId3"/>
    <p:sldId id="333" r:id="rId4"/>
    <p:sldId id="359" r:id="rId5"/>
    <p:sldId id="362" r:id="rId6"/>
    <p:sldId id="360" r:id="rId7"/>
    <p:sldId id="361" r:id="rId8"/>
    <p:sldId id="363" r:id="rId9"/>
    <p:sldId id="334" r:id="rId10"/>
    <p:sldId id="365" r:id="rId11"/>
    <p:sldId id="364" r:id="rId12"/>
    <p:sldId id="330" r:id="rId13"/>
    <p:sldId id="336" r:id="rId14"/>
    <p:sldId id="328" r:id="rId15"/>
    <p:sldId id="32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itchFamily="34" charset="0"/>
        <a:ea typeface="+mn-ea"/>
        <a:cs typeface="FreesiaUPC" pitchFamily="34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FF"/>
    <a:srgbClr val="008000"/>
    <a:srgbClr val="0000FF"/>
    <a:srgbClr val="CC99FF"/>
    <a:srgbClr val="00FFCC"/>
    <a:srgbClr val="99CCFF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1" autoAdjust="0"/>
    <p:restoredTop sz="94667" autoAdjust="0"/>
  </p:normalViewPr>
  <p:slideViewPr>
    <p:cSldViewPr>
      <p:cViewPr>
        <p:scale>
          <a:sx n="60" d="100"/>
          <a:sy n="60" d="100"/>
        </p:scale>
        <p:origin x="-155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F513867F-2B2C-4FFB-AF15-A2207AD12D95}" type="datetimeFigureOut">
              <a:rPr lang="th-TH"/>
              <a:pPr>
                <a:defRPr/>
              </a:pPr>
              <a:t>11/01/57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4E84C8ED-BCD1-41E3-A138-F35B797C674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7C83238-8FF3-4AC0-B45E-20D1B281B407}" type="datetimeFigureOut">
              <a:rPr lang="th-TH"/>
              <a:pPr>
                <a:defRPr/>
              </a:pPr>
              <a:t>11/01/57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D606B90-85A0-4AD0-BDF2-A62D70E0B6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.wav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5" name="รูปแบบอิสระ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grpSp>
        <p:nvGrpSpPr>
          <p:cNvPr id="6" name="กลุ่ม 5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cs typeface="+mn-cs"/>
              </a:endParaRPr>
            </a:p>
          </p:txBody>
        </p: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0" name="ตัวยึดวันที่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1478BD-8530-4D4F-B69B-45D6660C8CA6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11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1A5EC6-41DE-4956-A0D4-E9CCB127B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  <p:sndAc>
      <p:stSnd>
        <p:snd r:embed="rId2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6072206"/>
            <a:ext cx="9144000" cy="785794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แบบอิสระ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5" name="รูปแบบอิสระ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grpSp>
        <p:nvGrpSpPr>
          <p:cNvPr id="6" name="กลุ่ม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รูปแบบอิสระ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cs typeface="+mn-cs"/>
              </a:endParaRPr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latin typeface="+mn-lt"/>
                <a:cs typeface="+mn-cs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92A662-A26B-41A9-A733-E2C643AA467C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10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254C01-1A6E-4313-B586-908033774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  <p:sndAc>
      <p:stSnd>
        <p:snd r:embed="rId2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และมนมุมสี่เหลี่ยมหนึ่งมุม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สามเหลี่ยมมุมฉาก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8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latin typeface="+mn-lt"/>
              <a:cs typeface="+mn-cs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BE7CC8-FEF1-47E3-AA13-DFB9593BCB41}" type="datetimeFigureOut">
              <a:rPr lang="en-US"/>
              <a:pPr>
                <a:defRPr/>
              </a:pPr>
              <a:t>1/11/2014</a:t>
            </a:fld>
            <a:endParaRPr lang="en-US"/>
          </a:p>
        </p:txBody>
      </p:sp>
      <p:sp>
        <p:nvSpPr>
          <p:cNvPr id="10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FD8533-CE71-4C61-8737-88E3A426E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 userDrawn="1"/>
        </p:nvSpPr>
        <p:spPr bwMode="white">
          <a:xfrm>
            <a:off x="0" y="6072206"/>
            <a:ext cx="9144000" cy="785794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6" name="Freeform 20"/>
          <p:cNvSpPr>
            <a:spLocks/>
          </p:cNvSpPr>
          <p:nvPr userDrawn="1"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ransition spd="slow">
    <p:plu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h.wikipedia.org/wiki/%E0%B8%82%E0%B9%89%E0%B8%AD%E0%B8%A1%E0%B8%B9%E0%B8%A5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h.wikipedia.org/wiki/%E0%B8%9B%E0%B8%B1%E0%B8%8D%E0%B8%8D%E0%B8%B2" TargetMode="External"/><Relationship Id="rId5" Type="http://schemas.openxmlformats.org/officeDocument/2006/relationships/hyperlink" Target="http://th.wikipedia.org/wiki/%E0%B8%84%E0%B8%A7%E0%B8%B2%E0%B8%A1%E0%B8%A3%E0%B8%B9%E0%B9%89" TargetMode="External"/><Relationship Id="rId4" Type="http://schemas.openxmlformats.org/officeDocument/2006/relationships/hyperlink" Target="http://th.wikipedia.org/wiki/%E0%B8%AA%E0%B8%B2%E0%B8%A3%E0%B8%AA%E0%B8%99%E0%B9%80%E0%B8%97%E0%B8%A8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57214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200" y="2644224"/>
            <a:ext cx="8893175" cy="349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กระบวน</a:t>
            </a:r>
            <a:r>
              <a:rPr lang="th-TH" sz="54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ทัศน์</a:t>
            </a: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/>
            </a:r>
            <a:b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</a:b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การพัฒนาทรัพยากรมนุษย์และชุมชนในองค์กร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(</a:t>
            </a:r>
            <a:r>
              <a:rPr lang="en-US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HCRD Paradigm in Organization</a:t>
            </a:r>
            <a:r>
              <a:rPr lang="th-TH" sz="48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)</a:t>
            </a:r>
            <a:endParaRPr lang="en-US" sz="48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 algn="ctr" eaLnBrk="0" hangingPunct="0">
              <a:lnSpc>
                <a:spcPct val="90000"/>
              </a:lnSpc>
              <a:defRPr/>
            </a:pPr>
            <a:endParaRPr lang="th-TH" sz="48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รศ.</a:t>
            </a:r>
            <a:r>
              <a:rPr lang="th-TH" sz="4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น.ท.</a:t>
            </a:r>
            <a:r>
              <a:rPr lang="th-TH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ดร.สุมิตร  สุวรรณ</a:t>
            </a:r>
            <a:r>
              <a:rPr lang="th-TH" sz="3600" b="1" dirty="0">
                <a:latin typeface="Angsana New" pitchFamily="18" charset="-34"/>
                <a:cs typeface="FreesiaUPC" pitchFamily="34" charset="-34"/>
              </a:rPr>
              <a:t> </a:t>
            </a:r>
            <a:endParaRPr lang="en-US" sz="3600" b="1" dirty="0">
              <a:latin typeface="Angsana New" pitchFamily="18" charset="-34"/>
              <a:cs typeface="FreesiaUPC" pitchFamily="34" charset="-34"/>
            </a:endParaRPr>
          </a:p>
        </p:txBody>
      </p:sp>
      <p:pic>
        <p:nvPicPr>
          <p:cNvPr id="8" name="Picture 7" descr="KU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366830"/>
            <a:ext cx="1276352" cy="1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สี่เหลี่ยมผืนผ้า 8"/>
          <p:cNvSpPr/>
          <p:nvPr/>
        </p:nvSpPr>
        <p:spPr>
          <a:xfrm>
            <a:off x="1500166" y="242978"/>
            <a:ext cx="6072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90000"/>
              </a:lnSpc>
              <a:defRPr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FreesiaUPC" pitchFamily="34" charset="-34"/>
              </a:rPr>
              <a:t>รหัสวิชา 02190551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057400" y="152400"/>
            <a:ext cx="50497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</a:rPr>
              <a:t>เทคนิค/วิธีการฝึกอบรม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295400" y="1573213"/>
            <a:ext cx="73914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 smtClean="0"/>
              <a:t> การ</a:t>
            </a:r>
            <a:r>
              <a:rPr lang="th-TH" b="1" dirty="0"/>
              <a:t>ฝึกปฏิบัติงานในหน้าที่ </a:t>
            </a:r>
            <a:r>
              <a:rPr lang="en-US" sz="2800" b="1" dirty="0">
                <a:latin typeface="Comic Sans MS" pitchFamily="66" charset="0"/>
              </a:rPr>
              <a:t>OJT</a:t>
            </a:r>
            <a:endParaRPr lang="th-TH" sz="2800" b="1" dirty="0">
              <a:latin typeface="Comic Sans MS" pitchFamily="66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/>
              <a:t> การใช้คอมพิวเตอร์ </a:t>
            </a:r>
            <a:r>
              <a:rPr lang="en-US" sz="2800" b="1" dirty="0" smtClean="0">
                <a:latin typeface="Comic Sans MS" pitchFamily="66" charset="0"/>
              </a:rPr>
              <a:t>E-learning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FreesiaUPC" pitchFamily="34" charset="-34"/>
              </a:rPr>
              <a:t> </a:t>
            </a:r>
            <a:r>
              <a:rPr lang="th-TH" b="1" dirty="0" smtClean="0">
                <a:latin typeface="FreesiaUPC" pitchFamily="34" charset="-34"/>
              </a:rPr>
              <a:t>เกมการบริ</a:t>
            </a:r>
            <a:r>
              <a:rPr lang="th-TH" dirty="0" smtClean="0">
                <a:latin typeface="FreesiaUPC" pitchFamily="34" charset="-34"/>
              </a:rPr>
              <a:t>หาร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 smtClean="0">
                <a:latin typeface="FreesiaUPC" pitchFamily="34" charset="-34"/>
              </a:rPr>
              <a:t> การแสดงบทบาทสมมติ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dirty="0" smtClean="0">
                <a:latin typeface="FreesiaUPC" pitchFamily="34" charset="-34"/>
              </a:rPr>
              <a:t> กรณีศึกษา</a:t>
            </a:r>
            <a:endParaRPr lang="th-TH" b="1" dirty="0" smtClean="0">
              <a:latin typeface="FreesiaUPC" pitchFamily="34" charset="-34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dirty="0" smtClean="0">
                <a:latin typeface="FreesiaUPC" pitchFamily="34" charset="-34"/>
              </a:rPr>
              <a:t> </a:t>
            </a:r>
            <a:r>
              <a:rPr lang="th-TH" b="1" dirty="0" err="1" smtClean="0">
                <a:latin typeface="FreesiaUPC" pitchFamily="34" charset="-34"/>
              </a:rPr>
              <a:t>ทัศน</a:t>
            </a:r>
            <a:r>
              <a:rPr lang="th-TH" b="1" dirty="0" smtClean="0">
                <a:latin typeface="FreesiaUPC" pitchFamily="34" charset="-34"/>
              </a:rPr>
              <a:t>ศึกษา/ดูงาน</a:t>
            </a:r>
            <a:r>
              <a:rPr lang="en-US" b="1" dirty="0" smtClean="0">
                <a:latin typeface="FreesiaUPC" pitchFamily="34" charset="-34"/>
              </a:rPr>
              <a:t> </a:t>
            </a:r>
            <a:endParaRPr lang="th-TH" b="1" dirty="0">
              <a:latin typeface="FreesiaUPC" pitchFamily="34" charset="-34"/>
            </a:endParaRPr>
          </a:p>
        </p:txBody>
      </p:sp>
      <p:pic>
        <p:nvPicPr>
          <p:cNvPr id="5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:\My Documents\Desktop\แบบสอบถามความพึงพอใจผู้เข้ารับการอบรม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76800" cy="6880847"/>
          </a:xfrm>
          <a:prstGeom prst="rect">
            <a:avLst/>
          </a:prstGeom>
          <a:noFill/>
        </p:spPr>
      </p:pic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5536235" y="2439650"/>
            <a:ext cx="2693365" cy="144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th-TH" dirty="0" smtClean="0">
                <a:solidFill>
                  <a:srgbClr val="0000CC"/>
                </a:solidFill>
              </a:rPr>
              <a:t>การประเมินผล</a:t>
            </a:r>
          </a:p>
          <a:p>
            <a:pPr algn="ctr"/>
            <a:r>
              <a:rPr lang="th-TH" b="1" dirty="0" smtClean="0">
                <a:solidFill>
                  <a:srgbClr val="0000CC"/>
                </a:solidFill>
              </a:rPr>
              <a:t>การฝึกอบรม</a:t>
            </a:r>
            <a:endParaRPr lang="th-TH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395288" y="1749425"/>
            <a:ext cx="86407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lnSpc>
                <a:spcPct val="90000"/>
              </a:lnSpc>
              <a:buFont typeface="Wingdings" pitchFamily="2" charset="2"/>
              <a:buNone/>
              <a:defRPr/>
            </a:pPr>
            <a:endParaRPr lang="th-TH" sz="4000">
              <a:effectLst>
                <a:outerShdw blurRad="38100" dist="38100" dir="2700000" algn="tl">
                  <a:srgbClr val="1F497D"/>
                </a:outerShdw>
              </a:effectLst>
              <a:latin typeface="FreesiaUPC" pitchFamily="34" charset="-34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691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h-TH" sz="1800" b="0">
              <a:cs typeface="Arial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84300" y="115888"/>
            <a:ext cx="6769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5400">
                <a:solidFill>
                  <a:srgbClr val="F0FD4D"/>
                </a:solidFill>
                <a:latin typeface="FreesiaUPC" pitchFamily="34" charset="-34"/>
              </a:rPr>
              <a:t>Knowledge </a:t>
            </a:r>
            <a:r>
              <a:rPr lang="en-US" sz="5400">
                <a:solidFill>
                  <a:srgbClr val="F0FD4D"/>
                </a:solidFill>
                <a:latin typeface="FreesiaUPC" pitchFamily="34" charset="-34"/>
              </a:rPr>
              <a:t>M</a:t>
            </a:r>
            <a:r>
              <a:rPr lang="pt-BR" sz="5400">
                <a:solidFill>
                  <a:srgbClr val="F0FD4D"/>
                </a:solidFill>
                <a:latin typeface="FreesiaUPC" pitchFamily="34" charset="-34"/>
              </a:rPr>
              <a:t>anagement </a:t>
            </a:r>
            <a:r>
              <a:rPr lang="th-TH" sz="5400">
                <a:solidFill>
                  <a:srgbClr val="F0FD4D"/>
                </a:solidFill>
                <a:latin typeface="FreesiaUPC" pitchFamily="34" charset="-34"/>
              </a:rPr>
              <a:t>(</a:t>
            </a:r>
            <a:r>
              <a:rPr lang="pt-BR" sz="5400">
                <a:solidFill>
                  <a:srgbClr val="F0FD4D"/>
                </a:solidFill>
                <a:latin typeface="FreesiaUPC" pitchFamily="34" charset="-34"/>
              </a:rPr>
              <a:t>KM)</a:t>
            </a:r>
            <a:endParaRPr lang="th-TH" sz="5400">
              <a:solidFill>
                <a:srgbClr val="F0FD4D"/>
              </a:solidFill>
              <a:latin typeface="FreesiaUPC" pitchFamily="34" charset="-34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4350" y="1728787"/>
            <a:ext cx="81724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buFont typeface="Wingdings" pitchFamily="2" charset="2"/>
              <a:buChar char="Ø"/>
            </a:pPr>
            <a:r>
              <a:rPr lang="th-TH" dirty="0"/>
              <a:t>การรวบรวม สร้าง จัดระเบียบ แลกเปลี่ยน และประยุกต์ใช้ความรู้ในองค์กร โดยพัฒนาระบบจาก </a:t>
            </a:r>
            <a:r>
              <a:rPr lang="th-TH" dirty="0">
                <a:solidFill>
                  <a:srgbClr val="0000CC"/>
                </a:solidFill>
                <a:hlinkClick r:id="rId3" tooltip="ข้อมูล"/>
              </a:rPr>
              <a:t>ข้อมูล</a:t>
            </a:r>
            <a:r>
              <a:rPr lang="th-TH" dirty="0"/>
              <a:t> ไปสู่ </a:t>
            </a:r>
            <a:r>
              <a:rPr lang="th-TH" dirty="0">
                <a:hlinkClick r:id="rId4" tooltip="สารสนเทศ"/>
              </a:rPr>
              <a:t>สารสนเทศ</a:t>
            </a:r>
            <a:r>
              <a:rPr lang="th-TH" dirty="0"/>
              <a:t> เพื่อให้เกิด </a:t>
            </a:r>
            <a:r>
              <a:rPr lang="th-TH" dirty="0">
                <a:hlinkClick r:id="rId5" tooltip="ความรู้"/>
              </a:rPr>
              <a:t>ความรู้</a:t>
            </a:r>
            <a:r>
              <a:rPr lang="th-TH" dirty="0"/>
              <a:t> และ </a:t>
            </a:r>
            <a:r>
              <a:rPr lang="th-TH" dirty="0">
                <a:hlinkClick r:id="rId6" tooltip="ปัญญา"/>
              </a:rPr>
              <a:t>ปัญญา</a:t>
            </a:r>
            <a:r>
              <a:rPr lang="th-TH" dirty="0"/>
              <a:t> ในที่สุด </a:t>
            </a:r>
            <a:endParaRPr lang="pt-BR" dirty="0"/>
          </a:p>
        </p:txBody>
      </p:sp>
      <p:pic>
        <p:nvPicPr>
          <p:cNvPr id="6" name="Imagem 7" descr="matematica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773113" y="1371600"/>
            <a:ext cx="86756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th-TH" dirty="0">
                <a:solidFill>
                  <a:srgbClr val="0000CC"/>
                </a:solidFill>
                <a:sym typeface="Wingdings 2" pitchFamily="18" charset="2"/>
              </a:rPr>
              <a:t>ขั้นที่ 1 การจัดตั้งกลุ่ม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การค้นหาผู้นำ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กำหนดความต้องการ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การเข้าร่วมกลุ่มโดยสมัครใจ ซื่อสัตย์และภักดี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สิ่งแวดล้อมที่คล้ายคลึงกัน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มีวัยใกล้เคียงกัน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เพศเดียวกัน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ความสัมพันธ์ไม่ขัดแย้ง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สถานการณ์บีบตัว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5263" y="152400"/>
            <a:ext cx="8567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</a:rPr>
              <a:t>การสร้างเครือข่าย</a:t>
            </a:r>
          </a:p>
        </p:txBody>
      </p:sp>
      <p:pic>
        <p:nvPicPr>
          <p:cNvPr id="5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750888" y="1371600"/>
            <a:ext cx="816451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th-TH" dirty="0">
                <a:solidFill>
                  <a:srgbClr val="0000CC"/>
                </a:solidFill>
                <a:sym typeface="Wingdings 2" pitchFamily="18" charset="2"/>
              </a:rPr>
              <a:t>ขั้นที่ 2 การเคลื่อนไหวของกลุ่ม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การประชุมพบปะแลกเปลี่ยน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การส่งเสริมแนวคิด ยกระดับจิตของสมาชิก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การมีระเบียบวินัย/กฎเกณฑ์ของกลุ่ม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การส่งเสริมสัมพันธภาพบุคคล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การส่งเสริมกิจกรรม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การส่งเสริมวิชาการ/ความรู้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การส่งเสริมผลประโยชน์ร่วม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การส่งเสริมและดำรงไว้ซึ่งสถานภาพผูกพัน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5263" y="152400"/>
            <a:ext cx="8567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</a:rPr>
              <a:t>การสร้างเครือข่าย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8066087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defRPr/>
            </a:pPr>
            <a:r>
              <a:rPr lang="th-TH" dirty="0">
                <a:solidFill>
                  <a:srgbClr val="0000CC"/>
                </a:solidFill>
                <a:sym typeface="Wingdings 2" pitchFamily="18" charset="2"/>
              </a:rPr>
              <a:t>ขั้นที่ 3 การเจริญเติบโตของกลุ่ม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การทำกลุ่มเล็กให้เป็นกลุ่มใหญ่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การนำตัวแทนของแต่ละกลุ่มมารวมกัน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การสร้างผลประโยชน์ร่วม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การสร้างกิจกรรมพึ่งพา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การสนธิวิชาการ/ความรู้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การสร้างพลังร่วม (ทุน วิชาการ กำลังคน)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การลดความสิ้นเปลือง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th-TH" dirty="0">
                <a:solidFill>
                  <a:schemeClr val="tx1">
                    <a:lumMod val="95000"/>
                    <a:lumOff val="5000"/>
                  </a:schemeClr>
                </a:solidFill>
                <a:sym typeface="Wingdings 2" pitchFamily="18" charset="2"/>
              </a:rPr>
              <a:t> การสร้างพลังต่อรอง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95263" y="152400"/>
            <a:ext cx="8567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dirty="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FreesiaUPC" pitchFamily="34" charset="-34"/>
              </a:rPr>
              <a:t>การสร้างเครือข่าย</a:t>
            </a:r>
          </a:p>
        </p:txBody>
      </p:sp>
      <p:pic>
        <p:nvPicPr>
          <p:cNvPr id="5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04800" y="1295400"/>
            <a:ext cx="8763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การศึกษา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การฝึกอบรม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</a:t>
            </a: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ประชุม/สัมมนา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FreesiaUPC" pitchFamily="34" charset="-34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การศึกษาดูงาน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การให้คำปรึกษา/พี่เลี้ยง/การสอนงาน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การจัดห้องสมุด/แหล่งเรียนรู้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การจัดการความรู้ (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KM</a:t>
            </a: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th-TH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การสร้าง</a:t>
            </a: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เครือข่าย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การพัฒนาขีดความสามารถ/สมรรถนะ (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competency</a:t>
            </a: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100000"/>
              <a:buFont typeface="Wingdings" pitchFamily="2" charset="2"/>
              <a:buChar char="§"/>
              <a:tabLst>
                <a:tab pos="457200" algn="l"/>
              </a:tabLst>
              <a:defRPr/>
            </a:pPr>
            <a:r>
              <a:rPr lang="th-TH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iaUPC" pitchFamily="34" charset="-34"/>
              </a:rPr>
              <a:t> การพัฒนาอาชีพ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FreesiaUPC" pitchFamily="34" charset="-34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115888"/>
            <a:ext cx="8118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h-TH" sz="5400" dirty="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กลยุทธ์/วิธีการพัฒนาทรัพยากรมนุษย์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227048" y="152400"/>
            <a:ext cx="27927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</a:rPr>
              <a:t>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610600" cy="3342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h-TH" b="1" dirty="0">
                <a:sym typeface="Wingdings" pitchFamily="2" charset="2"/>
              </a:rPr>
              <a:t></a:t>
            </a:r>
            <a:r>
              <a:rPr lang="th-TH" b="1" dirty="0"/>
              <a:t>การฝึกอบรม </a:t>
            </a:r>
            <a:r>
              <a:rPr lang="th-TH" sz="2800" b="1" dirty="0">
                <a:latin typeface="Comic Sans MS" pitchFamily="66" charset="0"/>
              </a:rPr>
              <a:t>(</a:t>
            </a:r>
            <a:r>
              <a:rPr lang="en-US" sz="2800" b="1" dirty="0">
                <a:latin typeface="Comic Sans MS" pitchFamily="66" charset="0"/>
              </a:rPr>
              <a:t>Training</a:t>
            </a:r>
            <a:r>
              <a:rPr lang="th-TH" sz="2800" b="1" dirty="0">
                <a:latin typeface="Comic Sans MS" pitchFamily="66" charset="0"/>
              </a:rPr>
              <a:t>)</a:t>
            </a:r>
            <a:r>
              <a:rPr lang="th-TH" b="1" dirty="0"/>
              <a:t> การทำให้คนเหมาะสมกับงานทั้งความรู้ ทักษะ ทัศนคติ และพฤติกรรม ไปสู่ตำแหน่งหน้าที่/อาชีพ เพื่อประสิทธิภาพ</a:t>
            </a:r>
            <a:br>
              <a:rPr lang="th-TH" b="1" dirty="0"/>
            </a:br>
            <a:r>
              <a:rPr lang="th-TH" b="1" dirty="0" smtClean="0"/>
              <a:t>ในการ</a:t>
            </a:r>
            <a:r>
              <a:rPr lang="th-TH" b="1" dirty="0"/>
              <a:t>ทำงานของ</a:t>
            </a:r>
            <a:r>
              <a:rPr lang="th-TH" b="1" dirty="0" smtClean="0"/>
              <a:t>องค์กร</a:t>
            </a:r>
            <a:endParaRPr lang="th-TH" b="1" dirty="0"/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676400" y="152400"/>
            <a:ext cx="5860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</a:rPr>
              <a:t>การฝึกอบรมก่อนประจำการ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0" y="1340108"/>
            <a:ext cx="838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 smtClean="0"/>
              <a:t>   1.เพื่อให้ความรู้ความเข้าใจก่อนการปฏิบัติงาน </a:t>
            </a:r>
            <a:br>
              <a:rPr lang="th-TH" b="1" dirty="0" smtClean="0"/>
            </a:br>
            <a:r>
              <a:rPr lang="th-TH" b="1" dirty="0" smtClean="0"/>
              <a:t>ลดปัญหาในการทำงาน</a:t>
            </a:r>
            <a:endParaRPr lang="th-TH" dirty="0"/>
          </a:p>
          <a:p>
            <a:pPr>
              <a:spcBef>
                <a:spcPct val="50000"/>
              </a:spcBef>
            </a:pPr>
            <a:r>
              <a:rPr lang="th-TH" b="1" dirty="0" smtClean="0"/>
              <a:t>   2.เพื่อพัฒนาบุคลิกภาพและการเป็นผู้นำให้เหมาะสมกับตำแหน่งหน้าที่</a:t>
            </a:r>
          </a:p>
          <a:p>
            <a:pPr>
              <a:spcBef>
                <a:spcPct val="50000"/>
              </a:spcBef>
            </a:pPr>
            <a:r>
              <a:rPr lang="th-TH" dirty="0" smtClean="0"/>
              <a:t>   3.เพื่อสร้างความเชื่อมั่นและความภาคภูมิใจ พร้อมที่จะทำงานให้กับองค์กร</a:t>
            </a:r>
            <a:endParaRPr lang="th-TH" b="1" dirty="0" smtClean="0"/>
          </a:p>
        </p:txBody>
      </p: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295400" y="152400"/>
            <a:ext cx="65437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</a:rPr>
              <a:t>การฝึกอบรมระหว่างประจำการ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0" y="1340108"/>
            <a:ext cx="838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 smtClean="0"/>
              <a:t>   1.เพื่อเพิ่มพูนความรู้ ทักษะ ทัศนคติ สมรรถนะในการทำงาน</a:t>
            </a:r>
            <a:endParaRPr lang="th-TH" dirty="0"/>
          </a:p>
          <a:p>
            <a:pPr>
              <a:spcBef>
                <a:spcPct val="50000"/>
              </a:spcBef>
            </a:pPr>
            <a:r>
              <a:rPr lang="th-TH" b="1" dirty="0" smtClean="0"/>
              <a:t>   2.เพื่อเลื่อนตำแหน่งหน้าที่ ระดับ ชั้นยศ หรือการโยกย้าย</a:t>
            </a:r>
          </a:p>
          <a:p>
            <a:pPr>
              <a:spcBef>
                <a:spcPct val="50000"/>
              </a:spcBef>
            </a:pPr>
            <a:r>
              <a:rPr lang="th-TH" dirty="0" smtClean="0"/>
              <a:t>   3.เพื่อให้ปฏิบัติหน้าที่ได้เหมาะสมกับนโยบาย/การเปลี่ยนแปลงโครงสร้างองค์กร</a:t>
            </a:r>
            <a:endParaRPr lang="th-TH" b="1" dirty="0" smtClean="0"/>
          </a:p>
        </p:txBody>
      </p: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228600" y="152400"/>
            <a:ext cx="88408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dirty="0" smtClean="0">
                <a:solidFill>
                  <a:schemeClr val="bg1"/>
                </a:solidFill>
              </a:rPr>
              <a:t>การหาความต้องการจำเป็นใน</a:t>
            </a:r>
            <a:r>
              <a:rPr lang="th-TH" sz="5400" b="1" dirty="0" smtClean="0">
                <a:solidFill>
                  <a:schemeClr val="bg1"/>
                </a:solidFill>
              </a:rPr>
              <a:t>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47800" y="1813679"/>
            <a:ext cx="59436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800" dirty="0" smtClean="0">
                <a:latin typeface="Comic Sans MS" pitchFamily="66" charset="0"/>
              </a:rPr>
              <a:t> การสังเกต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800" b="1" dirty="0" smtClean="0">
                <a:latin typeface="Comic Sans MS" pitchFamily="66" charset="0"/>
              </a:rPr>
              <a:t> การสอบถาม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800" dirty="0" smtClean="0">
                <a:latin typeface="Comic Sans MS" pitchFamily="66" charset="0"/>
              </a:rPr>
              <a:t> การทดสอบ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800" b="1" dirty="0" smtClean="0">
                <a:latin typeface="Comic Sans MS" pitchFamily="66" charset="0"/>
              </a:rPr>
              <a:t> </a:t>
            </a:r>
            <a:r>
              <a:rPr lang="th-TH" sz="4800" dirty="0" smtClean="0">
                <a:latin typeface="Comic Sans MS" pitchFamily="66" charset="0"/>
              </a:rPr>
              <a:t>การเมินปฏิบัติการปฏิบัติงาน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sz="4800" b="1" dirty="0" smtClean="0">
                <a:latin typeface="Comic Sans MS" pitchFamily="66" charset="0"/>
              </a:rPr>
              <a:t> การประเมินความพึงพอใจ</a:t>
            </a:r>
            <a:endParaRPr lang="th-TH" sz="4800" b="1" dirty="0">
              <a:latin typeface="Comic Sans MS" pitchFamily="66" charset="0"/>
            </a:endParaRP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676400" y="152400"/>
            <a:ext cx="570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dirty="0" smtClean="0">
                <a:solidFill>
                  <a:schemeClr val="bg1"/>
                </a:solidFill>
              </a:rPr>
              <a:t>การเขียนโครง</a:t>
            </a:r>
            <a:r>
              <a:rPr lang="th-TH" sz="5400" b="1" dirty="0" smtClean="0">
                <a:solidFill>
                  <a:schemeClr val="bg1"/>
                </a:solidFill>
              </a:rPr>
              <a:t>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1.ชื่อโครงการ</a:t>
            </a:r>
          </a:p>
          <a:p>
            <a:r>
              <a:rPr lang="th-TH" dirty="0" smtClean="0"/>
              <a:t>2.หลักการและเหตุผล</a:t>
            </a:r>
          </a:p>
          <a:p>
            <a:r>
              <a:rPr lang="th-TH" dirty="0" smtClean="0"/>
              <a:t>3.วัตถุประสงค์ในการฝึกอบรม</a:t>
            </a:r>
          </a:p>
          <a:p>
            <a:r>
              <a:rPr lang="th-TH" dirty="0" smtClean="0"/>
              <a:t>4.คุณสมบัติและจำนวนผู้เข้ารับการฝึกอบรม</a:t>
            </a:r>
          </a:p>
          <a:p>
            <a:r>
              <a:rPr lang="th-TH" dirty="0" smtClean="0"/>
              <a:t>5.หลักสูตร/เนื้อหาในการฝึกอบรม</a:t>
            </a:r>
          </a:p>
          <a:p>
            <a:r>
              <a:rPr lang="th-TH" dirty="0" smtClean="0"/>
              <a:t>6.ระยะเวลาในการฝึกอบรม</a:t>
            </a:r>
            <a:endParaRPr lang="th-TH" dirty="0"/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676400" y="152400"/>
            <a:ext cx="570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dirty="0" smtClean="0">
                <a:solidFill>
                  <a:schemeClr val="bg1"/>
                </a:solidFill>
              </a:rPr>
              <a:t>การเขียนโครง</a:t>
            </a:r>
            <a:r>
              <a:rPr lang="th-TH" sz="5400" b="1" dirty="0" smtClean="0">
                <a:solidFill>
                  <a:schemeClr val="bg1"/>
                </a:solidFill>
              </a:rPr>
              <a:t>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769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7.เทคนิค/วิธีการฝึกอบรม</a:t>
            </a:r>
          </a:p>
          <a:p>
            <a:r>
              <a:rPr lang="th-TH" dirty="0" smtClean="0"/>
              <a:t>8.วิทยากร</a:t>
            </a:r>
          </a:p>
          <a:p>
            <a:r>
              <a:rPr lang="th-TH" dirty="0" smtClean="0"/>
              <a:t>9.สถานที่ฝึกอบรม/ที่พัก/ที่ศึกษาดูงาน</a:t>
            </a:r>
          </a:p>
          <a:p>
            <a:r>
              <a:rPr lang="th-TH" dirty="0" smtClean="0"/>
              <a:t>10.คณะผู้ดำเนินการฝึกอบรม</a:t>
            </a:r>
          </a:p>
          <a:p>
            <a:r>
              <a:rPr lang="th-TH" dirty="0" smtClean="0"/>
              <a:t>11.งบประมาณ</a:t>
            </a:r>
          </a:p>
        </p:txBody>
      </p:sp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2057400" y="152400"/>
            <a:ext cx="50497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5400" b="1" dirty="0" smtClean="0">
                <a:solidFill>
                  <a:schemeClr val="bg1"/>
                </a:solidFill>
              </a:rPr>
              <a:t>เทคนิค/วิธีการฝึกอบรม</a:t>
            </a:r>
            <a:endParaRPr lang="th-TH" sz="5400" b="1" dirty="0">
              <a:solidFill>
                <a:schemeClr val="bg1"/>
              </a:solidFill>
            </a:endParaRP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066800" y="1573213"/>
            <a:ext cx="7620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/>
              <a:t> การบรรยาย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/>
              <a:t> การประชุม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/>
              <a:t> การสัมมนา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/>
              <a:t> </a:t>
            </a:r>
            <a:r>
              <a:rPr lang="th-TH" b="1" dirty="0" smtClean="0"/>
              <a:t>การอภิปราย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dirty="0" smtClean="0">
                <a:latin typeface="Comic Sans MS" pitchFamily="66" charset="0"/>
              </a:rPr>
              <a:t> การระดมสมอง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 smtClean="0">
                <a:latin typeface="Comic Sans MS" pitchFamily="66" charset="0"/>
              </a:rPr>
              <a:t> </a:t>
            </a:r>
            <a:r>
              <a:rPr lang="th-TH" dirty="0" smtClean="0"/>
              <a:t>การสาธิต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th-TH" b="1" dirty="0" smtClean="0">
                <a:latin typeface="Comic Sans MS" pitchFamily="66" charset="0"/>
              </a:rPr>
              <a:t> การฝึกปฏิบัติ</a:t>
            </a:r>
            <a:endParaRPr lang="th-TH" b="1" dirty="0">
              <a:latin typeface="Comic Sans MS" pitchFamily="66" charset="0"/>
            </a:endParaRPr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2192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ชีวิตชีวา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.xml><?xml version="1.0" encoding="utf-8"?>
<a:themeOverride xmlns:a="http://schemas.openxmlformats.org/drawingml/2006/main">
  <a:clrScheme name="ชีวิตชีวา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2987</TotalTime>
  <Words>514</Words>
  <Application>Microsoft Office PowerPoint</Application>
  <PresentationFormat>นำเสนอทางหน้าจอ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ไหลเวียน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Bowzaa...KU.69</dc:creator>
  <cp:lastModifiedBy>DELL</cp:lastModifiedBy>
  <cp:revision>295</cp:revision>
  <dcterms:created xsi:type="dcterms:W3CDTF">2006-08-16T00:00:00Z</dcterms:created>
  <dcterms:modified xsi:type="dcterms:W3CDTF">2014-01-11T04:05:34Z</dcterms:modified>
</cp:coreProperties>
</file>