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81" r:id="rId2"/>
    <p:sldId id="384" r:id="rId3"/>
    <p:sldId id="385" r:id="rId4"/>
    <p:sldId id="386" r:id="rId5"/>
    <p:sldId id="414" r:id="rId6"/>
    <p:sldId id="416" r:id="rId7"/>
    <p:sldId id="432" r:id="rId8"/>
    <p:sldId id="431" r:id="rId9"/>
    <p:sldId id="417" r:id="rId10"/>
    <p:sldId id="418" r:id="rId11"/>
    <p:sldId id="424" r:id="rId12"/>
    <p:sldId id="425" r:id="rId13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CC"/>
    <a:srgbClr val="000000"/>
    <a:srgbClr val="000066"/>
    <a:srgbClr val="FFCCFF"/>
    <a:srgbClr val="00FF00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70" d="100"/>
          <a:sy n="70" d="100"/>
        </p:scale>
        <p:origin x="-7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5" name="Picture 7" descr="อ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014515"/>
            <a:ext cx="1972638" cy="270988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92387" y="2514600"/>
            <a:ext cx="6551613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พ.ต.ท.สถาพร รอดโพธิ์ทอง</a:t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กองบังคับการปราบปรามการกระทำผิดเกี่ยวกับอาชญากรรมทางเศรษฐกิจ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4738" y="1477220"/>
            <a:ext cx="8069262" cy="515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6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สอบกลางภาค           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</a:p>
          <a:p>
            <a:pPr eaLnBrk="0" hangingPunct="0">
              <a:lnSpc>
                <a:spcPct val="40000"/>
              </a:lnSpc>
              <a:spcBef>
                <a:spcPct val="6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สอบปลายภาค          30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</a:p>
          <a:p>
            <a:pPr eaLnBrk="0" hangingPunct="0">
              <a:lnSpc>
                <a:spcPct val="40000"/>
              </a:lnSpc>
              <a:spcBef>
                <a:spcPct val="6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งาน 2 ชิ้น			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2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</a:p>
          <a:p>
            <a:pPr eaLnBrk="0" hangingPunct="0">
              <a:lnSpc>
                <a:spcPct val="40000"/>
              </a:lnSpc>
              <a:spcBef>
                <a:spcPct val="6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การเข้าชั้นเรียน        10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</a:p>
          <a:p>
            <a:pPr eaLnBrk="0" hangingPunct="0">
              <a:lnSpc>
                <a:spcPct val="40000"/>
              </a:lnSpc>
              <a:spcBef>
                <a:spcPct val="6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ระเบียบ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	             10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 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         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รวม        </a:t>
            </a:r>
            <a:r>
              <a:rPr lang="th-TH" sz="4800" b="1" u="sng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100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en-US" sz="5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</a:t>
            </a:r>
            <a:r>
              <a:rPr lang="th-TH" sz="48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ขาดเกิน 5 ครั้ง หมดสิทธิ์สอบ</a:t>
            </a:r>
            <a:r>
              <a:rPr lang="en-US" sz="5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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  <a:sym typeface="Wingdings" pitchFamily="2" charset="2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286000" y="304800"/>
            <a:ext cx="44310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การวัดผลการเรียน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52638" y="1472148"/>
            <a:ext cx="52562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85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คะแนน ขึ้นไป  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	A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eaLnBrk="0" fontAlgn="b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80-84 คะแนน 	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B</a:t>
            </a:r>
            <a:r>
              <a:rPr lang="en-US" sz="4800" b="1" baseline="300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+</a:t>
            </a:r>
            <a:endParaRPr lang="th-TH" sz="4800" b="1" baseline="300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eaLnBrk="0" fontAlgn="b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75-79 คะแนน 	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B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eaLnBrk="0" fontAlgn="b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65-74 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คะแนน 	</a:t>
            </a: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C</a:t>
            </a:r>
            <a:r>
              <a:rPr lang="en-US" sz="4800" b="1" baseline="300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+</a:t>
            </a:r>
            <a:endParaRPr lang="en-US" sz="4800" b="1" baseline="30000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eaLnBrk="0" fontAlgn="b" hangingPunct="0">
              <a:spcBef>
                <a:spcPts val="0"/>
              </a:spcBef>
              <a:buClr>
                <a:srgbClr val="000099"/>
              </a:buClr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55-64 คะแนน 	</a:t>
            </a:r>
            <a:r>
              <a:rPr lang="en-US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C</a:t>
            </a:r>
            <a:endParaRPr lang="en-US" sz="4800" b="1" baseline="30000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76400" y="228600"/>
            <a:ext cx="5660524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การประเมินผลการเรียน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3575" y="1219200"/>
            <a:ext cx="8480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จุดมุ่งหมาย</a:t>
            </a:r>
            <a:r>
              <a:rPr lang="en-US" sz="48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:</a:t>
            </a:r>
            <a:endParaRPr lang="th-TH" sz="4800" b="1" dirty="0">
              <a:solidFill>
                <a:srgbClr val="FF33CC"/>
              </a:solidFill>
              <a:latin typeface="FreesiaUPC" pitchFamily="34" charset="-34"/>
              <a:cs typeface="FreesiaUPC" pitchFamily="34" charset="-34"/>
            </a:endParaRPr>
          </a:p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1.มีความรอบรู้กว้างขวางทันกับโลก</a:t>
            </a:r>
          </a:p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2.มีความเข้าใจธรรมชาติ ตนเอง และสังคม</a:t>
            </a:r>
          </a:p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3.มีปัญญาในการคิดวิเคราะห์อย่างมีเหตุผล</a:t>
            </a:r>
          </a:p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4.มีคุณธรรม จริยธรรม</a:t>
            </a:r>
          </a:p>
          <a:p>
            <a:pPr eaLnBrk="0" hangingPunct="0">
              <a:spcBef>
                <a:spcPts val="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5.ดำรงชีวิตอยู่ในสังคมได้อย่างมีความสุข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4800" y="228600"/>
            <a:ext cx="8401659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วิชา</a:t>
            </a:r>
            <a:r>
              <a:rPr lang="th-TH" sz="60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บูรณา</a:t>
            </a: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 หมวดวิชาศึกษาทั่วไป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3393" y="228600"/>
            <a:ext cx="5598007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แผนภาพวิชา</a:t>
            </a:r>
            <a:r>
              <a:rPr lang="th-TH" sz="60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บูรณา</a:t>
            </a: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 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143000" y="1143000"/>
            <a:ext cx="7772400" cy="5218110"/>
            <a:chOff x="720" y="648"/>
            <a:chExt cx="4896" cy="3287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894" y="3409"/>
              <a:ext cx="2722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lnSpc>
                  <a:spcPct val="80000"/>
                </a:lnSpc>
                <a:spcBef>
                  <a:spcPct val="50000"/>
                </a:spcBef>
                <a:buClr>
                  <a:srgbClr val="000099"/>
                </a:buClr>
                <a:buFont typeface="Monotype Sorts"/>
                <a:buNone/>
              </a:pPr>
              <a:r>
                <a:rPr lang="th-TH" sz="5400" b="1" dirty="0">
                  <a:solidFill>
                    <a:srgbClr val="0033CC"/>
                  </a:solidFill>
                  <a:latin typeface="FreesiaUPC" pitchFamily="34" charset="-34"/>
                  <a:cs typeface="FreesiaUPC" pitchFamily="34" charset="-34"/>
                </a:rPr>
                <a:t>ธรรมชาติแวดล้อม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20" y="3432"/>
              <a:ext cx="998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Clr>
                  <a:srgbClr val="000099"/>
                </a:buClr>
                <a:buFont typeface="Monotype Sorts"/>
                <a:buNone/>
              </a:pPr>
              <a:r>
                <a:rPr lang="th-TH" sz="5400" b="1" dirty="0">
                  <a:solidFill>
                    <a:srgbClr val="0033CC"/>
                  </a:solidFill>
                  <a:latin typeface="FreesiaUPC" pitchFamily="34" charset="-34"/>
                  <a:cs typeface="FreesiaUPC" pitchFamily="34" charset="-34"/>
                </a:rPr>
                <a:t>สังคม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00" y="648"/>
              <a:ext cx="1451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  <a:buClr>
                  <a:srgbClr val="000099"/>
                </a:buClr>
                <a:buFont typeface="Monotype Sorts"/>
                <a:buNone/>
              </a:pPr>
              <a:r>
                <a:rPr lang="th-TH" sz="5400" b="1" dirty="0">
                  <a:solidFill>
                    <a:srgbClr val="0033CC"/>
                  </a:solidFill>
                  <a:latin typeface="FreesiaUPC" pitchFamily="34" charset="-34"/>
                  <a:cs typeface="FreesiaUPC" pitchFamily="34" charset="-34"/>
                </a:rPr>
                <a:t>ชีวิต</a:t>
              </a:r>
            </a:p>
          </p:txBody>
        </p:sp>
      </p:grp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476375" y="1627188"/>
            <a:ext cx="6337300" cy="381793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E3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th-TH"/>
          </a:p>
        </p:txBody>
      </p:sp>
      <p:pic>
        <p:nvPicPr>
          <p:cNvPr id="11" name="Picture 8" descr="picture0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6550" y="3317875"/>
            <a:ext cx="4254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picture0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2188" y="3284538"/>
            <a:ext cx="4175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643438" y="1700213"/>
            <a:ext cx="0" cy="12239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th-TH"/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19250" y="4510088"/>
            <a:ext cx="6049963" cy="863600"/>
            <a:chOff x="1020" y="2841"/>
            <a:chExt cx="3811" cy="544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1020" y="2841"/>
              <a:ext cx="1134" cy="544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>
              <a:spAutoFit/>
            </a:bodyPr>
            <a:lstStyle/>
            <a:p>
              <a:endParaRPr lang="th-TH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3606" y="2841"/>
              <a:ext cx="1225" cy="544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>
              <a:spAutoFit/>
            </a:bodyPr>
            <a:lstStyle/>
            <a:p>
              <a:endParaRPr lang="th-TH"/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208971" y="228600"/>
            <a:ext cx="5357557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ขอบเขตเนื้อหารายวิชา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843213" y="1052513"/>
            <a:ext cx="3816350" cy="1152525"/>
          </a:xfrm>
          <a:prstGeom prst="cloudCallout">
            <a:avLst>
              <a:gd name="adj1" fmla="val -1954"/>
              <a:gd name="adj2" fmla="val 101380"/>
            </a:avLst>
          </a:prstGeom>
          <a:gradFill flip="none" rotWithShape="1">
            <a:gsLst>
              <a:gs pos="0">
                <a:srgbClr val="9933FF">
                  <a:tint val="66000"/>
                  <a:satMod val="160000"/>
                </a:srgbClr>
              </a:gs>
              <a:gs pos="50000">
                <a:srgbClr val="9933FF">
                  <a:tint val="44500"/>
                  <a:satMod val="160000"/>
                </a:srgbClr>
              </a:gs>
              <a:gs pos="100000">
                <a:srgbClr val="9933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480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วัฒนธรรม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072188" y="4643438"/>
            <a:ext cx="3059112" cy="1223962"/>
          </a:xfrm>
          <a:prstGeom prst="cloudCallout">
            <a:avLst>
              <a:gd name="adj1" fmla="val -51162"/>
              <a:gd name="adj2" fmla="val -90560"/>
            </a:avLst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ctr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การเมือง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500313" y="5500688"/>
            <a:ext cx="3311525" cy="1152525"/>
          </a:xfrm>
          <a:prstGeom prst="cloudCallout">
            <a:avLst>
              <a:gd name="adj1" fmla="val 14968"/>
              <a:gd name="adj2" fmla="val -105667"/>
            </a:avLst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กฎหมาย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857875" y="2071688"/>
            <a:ext cx="3286125" cy="1079500"/>
          </a:xfrm>
          <a:prstGeom prst="cloudCallout">
            <a:avLst>
              <a:gd name="adj1" fmla="val -43528"/>
              <a:gd name="adj2" fmla="val 92588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480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เศรษฐกิจ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0" y="2071678"/>
            <a:ext cx="3635375" cy="1295400"/>
          </a:xfrm>
          <a:prstGeom prst="cloudCallout">
            <a:avLst>
              <a:gd name="adj1" fmla="val 43404"/>
              <a:gd name="adj2" fmla="val 61376"/>
            </a:avLst>
          </a:prstGeom>
          <a:gradFill flip="none" rotWithShape="1">
            <a:gsLst>
              <a:gs pos="0">
                <a:srgbClr val="CC66FF">
                  <a:tint val="66000"/>
                  <a:satMod val="160000"/>
                </a:srgbClr>
              </a:gs>
              <a:gs pos="50000">
                <a:srgbClr val="CC66FF">
                  <a:tint val="44500"/>
                  <a:satMod val="160000"/>
                </a:srgbClr>
              </a:gs>
              <a:gs pos="100000">
                <a:srgbClr val="CC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480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สังคม</a:t>
            </a:r>
          </a:p>
        </p:txBody>
      </p:sp>
      <p:pic>
        <p:nvPicPr>
          <p:cNvPr id="10" name="Picture 10" descr="DSC049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857500"/>
            <a:ext cx="2540000" cy="190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0" y="4286256"/>
            <a:ext cx="3741740" cy="1079500"/>
          </a:xfrm>
          <a:prstGeom prst="cloudCallout">
            <a:avLst>
              <a:gd name="adj1" fmla="val 39426"/>
              <a:gd name="adj2" fmla="val -74298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4800" dirty="0">
                <a:solidFill>
                  <a:srgbClr val="000099"/>
                </a:solidFill>
                <a:latin typeface="JasmineUPC" pitchFamily="18" charset="-34"/>
                <a:cs typeface="JasmineUPC" pitchFamily="18" charset="-34"/>
              </a:rPr>
              <a:t>สิ่งแวดล้อม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14400" y="2000071"/>
            <a:ext cx="6503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ดร.สุมิตร สุวรรณ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ภาควิชาการพัฒนาทรัพยากรมนุษย์และชุมชน</a:t>
            </a:r>
          </a:p>
        </p:txBody>
      </p:sp>
      <p:pic>
        <p:nvPicPr>
          <p:cNvPr id="9" name="รูปภาพ 8" descr="st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831614"/>
            <a:ext cx="1524000" cy="1730986"/>
          </a:xfrm>
          <a:prstGeom prst="rect">
            <a:avLst/>
          </a:prstGeom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640026" y="4362271"/>
            <a:ext cx="6503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ดร.ฐณัฐ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วงศ์สายเชื้อ</a:t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ภาควิชาการพัฒนาทรัพยากรมนุษย์และชุมชน</a:t>
            </a:r>
          </a:p>
        </p:txBody>
      </p:sp>
      <p:pic>
        <p:nvPicPr>
          <p:cNvPr id="12" name="รูปภาพ 11" descr="รูปถ่าย2 30 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1371600"/>
            <a:ext cx="1746494" cy="19812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38400" y="1981200"/>
            <a:ext cx="5791200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ผศ.</a:t>
            </a: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อรวรรณ์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ทองเพิ่ม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ภาควิชาครุศึกษา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8" name="Picture 1" descr="ผศ.อรวรรณ์ ทองเพิ่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1548" y="1357298"/>
            <a:ext cx="1571652" cy="2198114"/>
          </a:xfrm>
          <a:prstGeom prst="rect">
            <a:avLst/>
          </a:prstGeom>
          <a:noFill/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66800" y="4369272"/>
            <a:ext cx="630078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ดร.ประพันธ์ เกียรติเผ่า</a:t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ภาควิชาพลศึกษาและกีฬา</a:t>
            </a:r>
          </a:p>
        </p:txBody>
      </p:sp>
      <p:pic>
        <p:nvPicPr>
          <p:cNvPr id="10" name="Picture 1" descr="http://www.pe.edu.kps.ku.ac.th/Staff/อ.ดร.ประพันธ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3352800"/>
            <a:ext cx="1600200" cy="2133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90801" y="4419600"/>
            <a:ext cx="6553200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อาจารย์ภัท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รา</a:t>
            </a: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นิษฐ์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ศรีมงคล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กลุ่มสาระสังคมศึกษา โรงเรียนสาธิตฯ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4800" y="1596783"/>
            <a:ext cx="6934200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ผศ.</a:t>
            </a: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ณัฐฐิ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ยา  จิตรฉ่ำ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กลุ่มสาระสังคมศึกษา โรงเรียนสาธิตฯ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49154" name="Picture 2" descr="http://kus.kps.ku.ac.th/satit/new/staff/images/social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6865" y="1371601"/>
            <a:ext cx="1804735" cy="2285999"/>
          </a:xfrm>
          <a:prstGeom prst="rect">
            <a:avLst/>
          </a:prstGeom>
          <a:noFill/>
        </p:spPr>
      </p:pic>
      <p:pic>
        <p:nvPicPr>
          <p:cNvPr id="49156" name="Picture 4" descr="http://kus.kps.ku.ac.th/satit/new/staff/images/social/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342639"/>
            <a:ext cx="1752600" cy="221996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95600" y="1901583"/>
            <a:ext cx="6300787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ผศ.วลี  สงสุ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วงค์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สาขาเศรษฐศาสตร์และบริหารธุรกิจ</a:t>
            </a:r>
          </a:p>
        </p:txBody>
      </p:sp>
      <p:pic>
        <p:nvPicPr>
          <p:cNvPr id="6" name="Picture 6" descr="wal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57313"/>
            <a:ext cx="1784350" cy="2376487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3000" y="4293072"/>
            <a:ext cx="619283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อ.จุรี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วรรณ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จันพลา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สาขาเศรษฐศาสตร์และบริหารธุรกิจ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</a:p>
        </p:txBody>
      </p:sp>
      <p:pic>
        <p:nvPicPr>
          <p:cNvPr id="10" name="Picture 8" descr="อ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330575"/>
            <a:ext cx="1674812" cy="22320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สี่เหลี่ยมผืนผ้า 2"/>
          <p:cNvSpPr/>
          <p:nvPr/>
        </p:nvSpPr>
        <p:spPr>
          <a:xfrm>
            <a:off x="2667000" y="228600"/>
            <a:ext cx="3796232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คณาจารย์ผู้สอน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7000" y="4038600"/>
            <a:ext cx="6300787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ดร.</a:t>
            </a:r>
            <a:r>
              <a:rPr lang="th-TH" sz="5400" b="1" dirty="0" err="1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ชัยวัฒน์</a:t>
            </a: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ประสงค์สร้าง</a:t>
            </a: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สาขาธุรกิจอุตสาหกรรมบริการ</a:t>
            </a:r>
            <a:endParaRPr lang="th-TH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8" name="Picture 11" descr="somnu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371600"/>
            <a:ext cx="1828800" cy="2305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6300787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/>
              <a:buNone/>
            </a:pPr>
            <a: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อ.สมนึก  จงไพบูลย์กิจ</a:t>
            </a:r>
            <a:br>
              <a:rPr lang="th-TH" sz="5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สาขาเศรษฐศาสตร์และบริหารธุรกิจ</a:t>
            </a:r>
          </a:p>
        </p:txBody>
      </p:sp>
      <p:pic>
        <p:nvPicPr>
          <p:cNvPr id="11" name="รูปภาพ 10" descr="dr.chaiw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150" y="2941940"/>
            <a:ext cx="1882850" cy="262066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3789</TotalTime>
  <Words>160</Words>
  <Application>Microsoft Office PowerPoint</Application>
  <PresentationFormat>นำเสนอทางหน้าจอ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413</cp:revision>
  <dcterms:created xsi:type="dcterms:W3CDTF">2009-04-05T13:21:52Z</dcterms:created>
  <dcterms:modified xsi:type="dcterms:W3CDTF">2013-06-09T05:53:03Z</dcterms:modified>
</cp:coreProperties>
</file>