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429" r:id="rId2"/>
    <p:sldId id="431" r:id="rId3"/>
    <p:sldId id="432" r:id="rId4"/>
    <p:sldId id="436" r:id="rId5"/>
    <p:sldId id="439" r:id="rId6"/>
    <p:sldId id="442" r:id="rId7"/>
    <p:sldId id="445" r:id="rId8"/>
    <p:sldId id="472" r:id="rId9"/>
    <p:sldId id="454" r:id="rId10"/>
    <p:sldId id="456" r:id="rId11"/>
    <p:sldId id="460" r:id="rId12"/>
    <p:sldId id="464" r:id="rId13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  <a:srgbClr val="FF33CC"/>
    <a:srgbClr val="000066"/>
    <a:srgbClr val="FFCCFF"/>
    <a:srgbClr val="00FF00"/>
    <a:srgbClr val="8E84D8"/>
    <a:srgbClr val="00FFFF"/>
    <a:srgbClr val="0000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377" autoAdjust="0"/>
    <p:restoredTop sz="93734" autoAdjust="0"/>
  </p:normalViewPr>
  <p:slideViewPr>
    <p:cSldViewPr>
      <p:cViewPr>
        <p:scale>
          <a:sx n="70" d="100"/>
          <a:sy n="70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4"/>
    </p:cViewPr>
  </p:sorterViewPr>
  <p:notesViewPr>
    <p:cSldViewPr>
      <p:cViewPr varScale="1">
        <p:scale>
          <a:sx n="71" d="100"/>
          <a:sy n="71" d="100"/>
        </p:scale>
        <p:origin x="-1974" y="-108"/>
      </p:cViewPr>
      <p:guideLst>
        <p:guide orient="horz" pos="3132"/>
        <p:guide pos="214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23E404-7A43-45AD-A551-92B7669E5C83}" type="datetimeFigureOut">
              <a:rPr lang="th-TH"/>
              <a:pPr>
                <a:defRPr/>
              </a:pPr>
              <a:t>09/06/56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70F2474-E1DB-4E8C-855B-0D1C5E57777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D4C321-87EC-48F7-8037-728B196B7D90}" type="datetimeFigureOut">
              <a:rPr lang="th-TH"/>
              <a:pPr>
                <a:defRPr/>
              </a:pPr>
              <a:t>09/06/56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04FC3B-B5A5-4A06-9DB8-07BF93EA098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white">
          <a:xfrm>
            <a:off x="0" y="5562600"/>
            <a:ext cx="9144000" cy="1295400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10800000">
            <a:off x="152400" y="5657850"/>
            <a:ext cx="1143000" cy="1123950"/>
            <a:chOff x="4848" y="3552"/>
            <a:chExt cx="720" cy="708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>
              <a:off x="4848" y="374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>
              <a:off x="5184" y="3552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>
              <a:off x="5183" y="392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</p:grp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wheel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60388" y="1219200"/>
            <a:ext cx="83550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"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พฤติกรรมมนุษย์</a:t>
            </a:r>
          </a:p>
          <a:p>
            <a:pPr fontAlgn="b"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การขัดเกลาทางสังคม</a:t>
            </a:r>
          </a:p>
          <a:p>
            <a:pPr fontAlgn="b"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การจัดระเบียบทางสังคม</a:t>
            </a:r>
          </a:p>
          <a:p>
            <a:pPr fontAlgn="b"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สังคมมนุษย์และการตั้งถิ่นฐาน</a:t>
            </a:r>
          </a:p>
          <a:p>
            <a:pPr fontAlgn="b"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การเปลี่ยนแปลงทางสังคมและ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วัฒนธรรม</a:t>
            </a:r>
          </a:p>
          <a:p>
            <a:pPr fontAlgn="b">
              <a:spcBef>
                <a:spcPts val="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สิ่งแวดล้อม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28800" y="228600"/>
            <a:ext cx="5543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เนื้อหา </a:t>
            </a:r>
            <a:r>
              <a:rPr lang="th-TH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(กลางภาค)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23988" y="1295400"/>
            <a:ext cx="74914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พัฒนาการการเมืองการปกครอง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สถานการณ์การเมืองปัจจุบัน 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องค์ประกอบของรัฐ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ระบอบการปกครอง 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โครงสร้างทางการเมือง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การมีส่วนร่วมทางการเมือง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 รัฐธรรมนูญ 2550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9250" y="76200"/>
            <a:ext cx="58324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มนุษย์กับการเมือง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419225" y="1230898"/>
            <a:ext cx="7724775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FontTx/>
              <a:buBlip>
                <a:blip r:embed="rId3"/>
              </a:buBlip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ลักษณะและที่มาของกฎหมาย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FontTx/>
              <a:buBlip>
                <a:blip r:embed="rId3"/>
              </a:buBlip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ระบบกฎหมาย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FontTx/>
              <a:buBlip>
                <a:blip r:embed="rId3"/>
              </a:buBlip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การออกกฎหมาย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FontTx/>
              <a:buBlip>
                <a:blip r:embed="rId3"/>
              </a:buBlip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การบังคับใช้กฎหมาย</a:t>
            </a:r>
            <a:endParaRPr lang="th-TH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FontTx/>
              <a:buBlip>
                <a:blip r:embed="rId3"/>
              </a:buBlip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ประเภท</a:t>
            </a: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กฎหมาย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FontTx/>
              <a:buBlip>
                <a:blip r:embed="rId3"/>
              </a:buBlip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กฎหมายอาญา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FontTx/>
              <a:buBlip>
                <a:blip r:embed="rId3"/>
              </a:buBlip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กฎหมายแพ่งและพาณิชย์</a:t>
            </a:r>
            <a:endParaRPr lang="th-TH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Blip>
                <a:blip r:embed="rId3"/>
              </a:buBlip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b="1" dirty="0" err="1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พรบ.</a:t>
            </a:r>
            <a:r>
              <a:rPr lang="th-TH" sz="40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ว่าด้วยการกระทำผิดเกี่ยวกับคอมพิวเตอร์</a:t>
            </a:r>
            <a:endParaRPr lang="en-US" sz="4000" dirty="0" smtClean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FF33CC"/>
              </a:buClr>
              <a:buFontTx/>
              <a:buBlip>
                <a:blip r:embed="rId3"/>
              </a:buBlip>
            </a:pP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พรบ.</a:t>
            </a:r>
            <a:r>
              <a:rPr lang="th-TH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จราจรทางบก</a:t>
            </a:r>
            <a:endParaRPr lang="th-TH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457200" y="228600"/>
            <a:ext cx="8229600" cy="777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FreesiaUPC" pitchFamily="34" charset="-34"/>
                <a:ea typeface="+mj-ea"/>
                <a:cs typeface="FreesiaUPC" pitchFamily="34" charset="-34"/>
              </a:rPr>
              <a:t>มนุษย์กับกฎหมาย</a:t>
            </a:r>
            <a:endParaRPr kumimoji="0" lang="th-TH" sz="6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FreesiaUPC" pitchFamily="34" charset="-34"/>
              <a:ea typeface="+mj-ea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85812" y="1447800"/>
            <a:ext cx="83581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">
              <a:spcBef>
                <a:spcPts val="0"/>
              </a:spcBef>
              <a:buClr>
                <a:srgbClr val="000000"/>
              </a:buClr>
              <a:buSzPct val="85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ด้านการเมือง-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คอร์รัปชั่น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/การก่อการร้าย</a:t>
            </a:r>
          </a:p>
          <a:p>
            <a:pPr fontAlgn="b">
              <a:spcBef>
                <a:spcPts val="0"/>
              </a:spcBef>
              <a:buClr>
                <a:srgbClr val="000000"/>
              </a:buClr>
              <a:buSzPct val="85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ด้านเศรษฐกิจ-ความยากจน/การว่างงาน</a:t>
            </a:r>
          </a:p>
          <a:p>
            <a:pPr fontAlgn="b">
              <a:spcBef>
                <a:spcPts val="0"/>
              </a:spcBef>
              <a:buClr>
                <a:srgbClr val="000000"/>
              </a:buClr>
              <a:buSzPct val="85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ด้านวัฒนธรรม-ค่านิยมทางเพศ</a:t>
            </a:r>
          </a:p>
          <a:p>
            <a:pPr fontAlgn="b">
              <a:spcBef>
                <a:spcPts val="0"/>
              </a:spcBef>
              <a:buClr>
                <a:srgbClr val="000000"/>
              </a:buClr>
              <a:buSzPct val="85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ด้านสิ่งแวดล้อม-มลพิษ/โลก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ร้อน/น้ำท่วม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  <a:p>
            <a:pPr fontAlgn="b">
              <a:spcBef>
                <a:spcPts val="0"/>
              </a:spcBef>
              <a:buClr>
                <a:srgbClr val="000000"/>
              </a:buClr>
              <a:buSzPct val="85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ด้านอื่นๆ-อาชญากรรม/การฆ่าตัวตาย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92275" y="228600"/>
            <a:ext cx="5832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ปัญหาสังคม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58915" y="1541347"/>
            <a:ext cx="6756423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มนุษย์กับเศรษฐกิจ</a:t>
            </a:r>
          </a:p>
          <a:p>
            <a:pPr fontAlgn="b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มนุษย์กับการเมือง</a:t>
            </a:r>
          </a:p>
          <a:p>
            <a:pPr fontAlgn="b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มนุษย์กับ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กฎหมาย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fontAlgn="b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ปัญหาสังคม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24075" y="228600"/>
            <a:ext cx="5543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เนื้อหา </a:t>
            </a:r>
            <a:r>
              <a:rPr lang="th-TH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(ปลายภาค)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228600"/>
            <a:ext cx="5473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30300" y="1295400"/>
            <a:ext cx="76327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ลักษณะพฤติกรรมมนุษย์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ระบบที่เกี่ยวข้องกับพฤติกรรมมนุษย์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1.ระบบชีววิทยา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2.ระบบจิตวิทยา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3.ระบบ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สังคม</a:t>
            </a:r>
            <a:endParaRPr lang="th-TH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1563" y="1371600"/>
            <a:ext cx="7920037" cy="419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องค์กรที่ให้การขัดเกลา</a:t>
            </a:r>
            <a:b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ครอบครัว สถานศึกษา ศาสนา </a:t>
            </a:r>
            <a:b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กลุ่มเพื่อน กลุ่มอาชีพ สื่อมวลชน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รูปแบบการขัดเกลาทางสังคม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ผลของการขัดเกลาทางสังคม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04800" y="228600"/>
            <a:ext cx="8475397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การขัดเกลาทางสังคม </a:t>
            </a:r>
            <a:r>
              <a:rPr lang="th-TH" sz="6000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(</a:t>
            </a:r>
            <a:r>
              <a:rPr lang="en-US" sz="6000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socialization</a:t>
            </a:r>
            <a:r>
              <a:rPr lang="th-TH" sz="6000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)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62000" y="1641475"/>
            <a:ext cx="8610600" cy="3235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0" indent="-363538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บรรทัดฐาน(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Norms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)วิถีประชา จารีต กฎหมาย</a:t>
            </a:r>
            <a:r>
              <a:rPr kumimoji="0" lang="th-TH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 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eesiaUPC" pitchFamily="34" charset="-34"/>
              <a:cs typeface="FreesiaUPC" pitchFamily="34" charset="-34"/>
            </a:endParaRPr>
          </a:p>
          <a:p>
            <a:pPr marL="363538" marR="0" lvl="0" indent="-363538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สถานภาพ (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Status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) </a:t>
            </a:r>
          </a:p>
          <a:p>
            <a:pPr marL="363538" marR="0" lvl="0" indent="-363538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บทบาท (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Role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marL="363538" marR="0" lvl="0" indent="-363538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การควบคุมทางสังคม (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Social control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marL="363538" marR="0" lvl="0" indent="-363538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esiaUPC" pitchFamily="34" charset="-34"/>
                <a:cs typeface="FreesiaUPC" pitchFamily="34" charset="-34"/>
              </a:rPr>
              <a:t>รูปแบบการจัดระเบียบ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670820" y="228600"/>
            <a:ext cx="5796780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การจัดระเบียบทางสังคม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16013" y="1371600"/>
            <a:ext cx="7488237" cy="432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  <a:buClr>
                <a:srgbClr val="000000"/>
              </a:buClr>
              <a:buSzPct val="80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พื้นฐานของมนุษย์โดยธรรมชาติ</a:t>
            </a:r>
          </a:p>
          <a:p>
            <a:pPr fontAlgn="b">
              <a:lnSpc>
                <a:spcPct val="20000"/>
              </a:lnSpc>
              <a:spcBef>
                <a:spcPct val="50000"/>
              </a:spcBef>
              <a:buClr>
                <a:srgbClr val="000000"/>
              </a:buClr>
              <a:buSzPct val="80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ลักษณะสังคมไทย</a:t>
            </a:r>
          </a:p>
          <a:p>
            <a:pPr fontAlgn="b">
              <a:lnSpc>
                <a:spcPct val="50000"/>
              </a:lnSpc>
              <a:spcBef>
                <a:spcPct val="50000"/>
              </a:spcBef>
              <a:buClr>
                <a:srgbClr val="000000"/>
              </a:buClr>
              <a:buSzPct val="80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การจัดกลุ่มทางสังคม</a:t>
            </a:r>
          </a:p>
          <a:p>
            <a:pPr fontAlgn="b">
              <a:lnSpc>
                <a:spcPct val="50000"/>
              </a:lnSpc>
              <a:spcBef>
                <a:spcPct val="50000"/>
              </a:spcBef>
              <a:buClr>
                <a:srgbClr val="000000"/>
              </a:buClr>
              <a:buSzPct val="80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การตั้งบ้านเรือน</a:t>
            </a:r>
          </a:p>
          <a:p>
            <a:pPr fontAlgn="b">
              <a:lnSpc>
                <a:spcPct val="50000"/>
              </a:lnSpc>
              <a:spcBef>
                <a:spcPct val="50000"/>
              </a:spcBef>
              <a:buClr>
                <a:srgbClr val="000000"/>
              </a:buClr>
              <a:buSzPct val="80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การอพยพย้ายถิ่นฐาน</a:t>
            </a:r>
          </a:p>
          <a:p>
            <a:pPr fontAlgn="b">
              <a:lnSpc>
                <a:spcPct val="50000"/>
              </a:lnSpc>
              <a:spcBef>
                <a:spcPct val="50000"/>
              </a:spcBef>
              <a:buClr>
                <a:srgbClr val="000000"/>
              </a:buClr>
              <a:buSzPct val="80000"/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การใช้ที่ดินในแต่ละภาค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17254" y="219670"/>
            <a:ext cx="70599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สังคมมนุษย์และการตั้งถิ่นฐาน</a:t>
            </a:r>
            <a:endParaRPr lang="th-TH" sz="6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76325" y="1693747"/>
            <a:ext cx="7991475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latin typeface="JasmineUPC" pitchFamily="18" charset="-34"/>
                <a:cs typeface="FreesiaUPC" pitchFamily="34" charset="-34"/>
              </a:rPr>
              <a:t>ความหมายและลักษณะทั่วไป</a:t>
            </a:r>
          </a:p>
          <a:p>
            <a:pPr fontAlgn="b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 smtClean="0">
                <a:solidFill>
                  <a:srgbClr val="000000"/>
                </a:solidFill>
                <a:latin typeface="JasmineUPC" pitchFamily="18" charset="-34"/>
                <a:cs typeface="FreesiaUPC" pitchFamily="34" charset="-34"/>
              </a:rPr>
              <a:t>สาเหตุและปัจจัยการ</a:t>
            </a:r>
            <a:r>
              <a:rPr lang="th-TH" sz="4800" b="1" dirty="0">
                <a:solidFill>
                  <a:srgbClr val="000000"/>
                </a:solidFill>
                <a:latin typeface="JasmineUPC" pitchFamily="18" charset="-34"/>
                <a:cs typeface="FreesiaUPC" pitchFamily="34" charset="-34"/>
              </a:rPr>
              <a:t>เปลี่ยนแปลง</a:t>
            </a:r>
          </a:p>
          <a:p>
            <a:pPr fontAlgn="b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>
                <a:solidFill>
                  <a:srgbClr val="000000"/>
                </a:solidFill>
                <a:latin typeface="JasmineUPC" pitchFamily="18" charset="-34"/>
                <a:cs typeface="FreesiaUPC" pitchFamily="34" charset="-34"/>
              </a:rPr>
              <a:t>รูปแบบการ</a:t>
            </a:r>
            <a:r>
              <a:rPr lang="th-TH" sz="4800" b="1" dirty="0" smtClean="0">
                <a:solidFill>
                  <a:srgbClr val="000000"/>
                </a:solidFill>
                <a:latin typeface="JasmineUPC" pitchFamily="18" charset="-34"/>
                <a:cs typeface="FreesiaUPC" pitchFamily="34" charset="-34"/>
              </a:rPr>
              <a:t>เปลี่ยนแปลง</a:t>
            </a:r>
          </a:p>
          <a:p>
            <a:pPr fontAlgn="b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Blip>
                <a:blip r:embed="rId3"/>
              </a:buBlip>
            </a:pPr>
            <a:r>
              <a:rPr lang="th-TH" sz="4800" b="1" dirty="0" smtClean="0">
                <a:solidFill>
                  <a:srgbClr val="000000"/>
                </a:solidFill>
                <a:latin typeface="JasmineUPC" pitchFamily="18" charset="-34"/>
                <a:cs typeface="FreesiaUPC" pitchFamily="34" charset="-34"/>
              </a:rPr>
              <a:t>ทฤษฎีการเปลี่ยนแปลงทางสังคม</a:t>
            </a:r>
            <a:endParaRPr lang="th-TH" sz="4800" b="1" dirty="0">
              <a:solidFill>
                <a:srgbClr val="000000"/>
              </a:solidFill>
              <a:latin typeface="JasmineUPC" pitchFamily="18" charset="-34"/>
              <a:cs typeface="FreesiaUPC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6252" y="385870"/>
            <a:ext cx="8662948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5400" b="1" dirty="0" smtClean="0">
                <a:solidFill>
                  <a:schemeClr val="bg1"/>
                </a:solidFill>
                <a:latin typeface="Lily News" pitchFamily="34" charset="-34"/>
                <a:cs typeface="FreesiaUPC" pitchFamily="34" charset="-34"/>
              </a:rPr>
              <a:t>การเปลี่ยนแปลงทางสังคมและวัฒนธรรม</a:t>
            </a:r>
            <a:endParaRPr lang="th-TH" sz="5400" b="1" dirty="0">
              <a:solidFill>
                <a:schemeClr val="bg1"/>
              </a:solidFill>
              <a:latin typeface="Lily News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2275" y="152400"/>
            <a:ext cx="58324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สิ่งแวดล้อม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1331416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ความหมายและเภทของสิ่งแวดล้อม</a:t>
            </a:r>
          </a:p>
          <a:p>
            <a:pPr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ความสัมพันธ์ระหว่างมนุษย์กับสิ่งแวดล้อม</a:t>
            </a:r>
            <a:endParaRPr lang="en-US" sz="4400" dirty="0" smtClean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ปัญหาสิ่งแวดล้อม</a:t>
            </a:r>
          </a:p>
          <a:p>
            <a:pPr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สถานการณ์สิ่งแวดล้อมโลก</a:t>
            </a:r>
          </a:p>
          <a:p>
            <a:pPr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มาตรการทางด้านสิ่งแวดล้อมและการร่วมมือในสังคมโลก</a:t>
            </a:r>
            <a:endParaRPr lang="en-US" sz="4400" dirty="0" smtClean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9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16013" y="1524000"/>
            <a:ext cx="7200900" cy="394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lnSpc>
                <a:spcPct val="80000"/>
              </a:lnSpc>
              <a:spcBef>
                <a:spcPct val="50000"/>
              </a:spcBef>
              <a:buClr>
                <a:srgbClr val="000000"/>
              </a:buClr>
              <a:buFont typeface="Monotype Sorts" pitchFamily="2" charset="2"/>
              <a:buNone/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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หน่วย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เศรษฐกิจ</a:t>
            </a:r>
          </a:p>
          <a:p>
            <a:pPr fontAlgn="b">
              <a:lnSpc>
                <a:spcPct val="60000"/>
              </a:lnSpc>
              <a:spcBef>
                <a:spcPct val="50000"/>
              </a:spcBef>
              <a:buClr>
                <a:srgbClr val="000000"/>
              </a:buClr>
              <a:buFont typeface="Monotype Sorts" pitchFamily="2" charset="2"/>
              <a:buNone/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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กิจกรรม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ทางเศรษฐกิจ</a:t>
            </a:r>
          </a:p>
          <a:p>
            <a:pPr fontAlgn="b">
              <a:lnSpc>
                <a:spcPct val="60000"/>
              </a:lnSpc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ระบบเศรษฐกิจมี 3 ระบบ</a:t>
            </a:r>
          </a:p>
          <a:p>
            <a:pPr fontAlgn="b">
              <a:lnSpc>
                <a:spcPct val="60000"/>
              </a:lnSpc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การพัฒนาเศรษฐกิจแบบทุนนิยม</a:t>
            </a:r>
          </a:p>
          <a:p>
            <a:pPr fontAlgn="b">
              <a:lnSpc>
                <a:spcPct val="60000"/>
              </a:lnSpc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เศรษฐกิจแบบพอเพียง   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92275" y="333375"/>
            <a:ext cx="5832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มนุษย์กับเศรษฐกิจ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146TGp_biz_light_v2">
  <a:themeElements>
    <a:clrScheme name="146TGp_biz_light_v2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2_146TGp_biz_light_v2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6TGp_biz_light_v2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3891</TotalTime>
  <Words>378</Words>
  <Application>Microsoft Office PowerPoint</Application>
  <PresentationFormat>นำเสนอทางหน้าจอ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2_146TGp_biz_light_v2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WincoolV4</dc:creator>
  <cp:lastModifiedBy>DELL</cp:lastModifiedBy>
  <cp:revision>429</cp:revision>
  <dcterms:created xsi:type="dcterms:W3CDTF">2009-04-05T13:21:52Z</dcterms:created>
  <dcterms:modified xsi:type="dcterms:W3CDTF">2013-06-09T05:54:30Z</dcterms:modified>
</cp:coreProperties>
</file>