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1" r:id="rId1"/>
  </p:sldMasterIdLst>
  <p:notesMasterIdLst>
    <p:notesMasterId r:id="rId38"/>
  </p:notesMasterIdLst>
  <p:handoutMasterIdLst>
    <p:handoutMasterId r:id="rId39"/>
  </p:handoutMasterIdLst>
  <p:sldIdLst>
    <p:sldId id="381" r:id="rId2"/>
    <p:sldId id="432" r:id="rId3"/>
    <p:sldId id="513" r:id="rId4"/>
    <p:sldId id="514" r:id="rId5"/>
    <p:sldId id="515" r:id="rId6"/>
    <p:sldId id="517" r:id="rId7"/>
    <p:sldId id="518" r:id="rId8"/>
    <p:sldId id="519" r:id="rId9"/>
    <p:sldId id="520" r:id="rId10"/>
    <p:sldId id="556" r:id="rId11"/>
    <p:sldId id="561" r:id="rId12"/>
    <p:sldId id="526" r:id="rId13"/>
    <p:sldId id="527" r:id="rId14"/>
    <p:sldId id="529" r:id="rId15"/>
    <p:sldId id="530" r:id="rId16"/>
    <p:sldId id="531" r:id="rId17"/>
    <p:sldId id="532" r:id="rId18"/>
    <p:sldId id="533" r:id="rId19"/>
    <p:sldId id="534" r:id="rId20"/>
    <p:sldId id="535" r:id="rId21"/>
    <p:sldId id="536" r:id="rId22"/>
    <p:sldId id="537" r:id="rId23"/>
    <p:sldId id="539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548" r:id="rId33"/>
    <p:sldId id="549" r:id="rId34"/>
    <p:sldId id="550" r:id="rId35"/>
    <p:sldId id="551" r:id="rId36"/>
    <p:sldId id="552" r:id="rId37"/>
  </p:sldIdLst>
  <p:sldSz cx="9144000" cy="6858000" type="screen4x3"/>
  <p:notesSz cx="6815138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CC"/>
    <a:srgbClr val="000000"/>
    <a:srgbClr val="000066"/>
    <a:srgbClr val="FFCCFF"/>
    <a:srgbClr val="00FF00"/>
    <a:srgbClr val="8E84D8"/>
    <a:srgbClr val="00FFFF"/>
    <a:srgbClr val="000099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horzBarState="maximized">
    <p:restoredLeft sz="15377" autoAdjust="0"/>
    <p:restoredTop sz="93734" autoAdjust="0"/>
  </p:normalViewPr>
  <p:slideViewPr>
    <p:cSldViewPr>
      <p:cViewPr>
        <p:scale>
          <a:sx n="80" d="100"/>
          <a:sy n="80" d="100"/>
        </p:scale>
        <p:origin x="-10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14"/>
    </p:cViewPr>
  </p:sorterViewPr>
  <p:notesViewPr>
    <p:cSldViewPr>
      <p:cViewPr varScale="1">
        <p:scale>
          <a:sx n="71" d="100"/>
          <a:sy n="71" d="100"/>
        </p:scale>
        <p:origin x="-1974" y="-108"/>
      </p:cViewPr>
      <p:guideLst>
        <p:guide orient="horz" pos="3132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423E404-7A43-45AD-A551-92B7669E5C83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70F2474-E1DB-4E8C-855B-0D1C5E57777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D4C321-87EC-48F7-8037-728B196B7D90}" type="datetimeFigureOut">
              <a:rPr lang="th-TH"/>
              <a:pPr>
                <a:defRPr/>
              </a:pPr>
              <a:t>09/06/56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1514" y="4722694"/>
            <a:ext cx="545211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60335" y="9443662"/>
            <a:ext cx="2953226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04FC3B-B5A5-4A06-9DB8-07BF93EA098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7"/>
          <p:cNvSpPr>
            <a:spLocks noChangeArrowheads="1"/>
          </p:cNvSpPr>
          <p:nvPr/>
        </p:nvSpPr>
        <p:spPr bwMode="gray">
          <a:xfrm>
            <a:off x="0" y="0"/>
            <a:ext cx="1139825" cy="6858000"/>
          </a:xfrm>
          <a:prstGeom prst="rect">
            <a:avLst/>
          </a:prstGeom>
          <a:solidFill>
            <a:schemeClr val="bg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white">
          <a:xfrm>
            <a:off x="0" y="5562600"/>
            <a:ext cx="9144000" cy="1295400"/>
          </a:xfrm>
          <a:prstGeom prst="rect">
            <a:avLst/>
          </a:prstGeom>
          <a:solidFill>
            <a:schemeClr val="folHlink"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5" name="Freeform 20"/>
          <p:cNvSpPr>
            <a:spLocks/>
          </p:cNvSpPr>
          <p:nvPr/>
        </p:nvSpPr>
        <p:spPr bwMode="gray">
          <a:xfrm>
            <a:off x="0" y="0"/>
            <a:ext cx="9144000" cy="129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49" y="2"/>
              </a:cxn>
              <a:cxn ang="0">
                <a:pos x="5048" y="1458"/>
              </a:cxn>
              <a:cxn ang="0">
                <a:pos x="0" y="1471"/>
              </a:cxn>
              <a:cxn ang="0">
                <a:pos x="0" y="0"/>
              </a:cxn>
            </a:cxnLst>
            <a:rect l="0" t="0" r="r" b="b"/>
            <a:pathLst>
              <a:path w="5049" h="1471">
                <a:moveTo>
                  <a:pt x="0" y="0"/>
                </a:moveTo>
                <a:lnTo>
                  <a:pt x="5049" y="2"/>
                </a:lnTo>
                <a:lnTo>
                  <a:pt x="5048" y="1458"/>
                </a:lnTo>
                <a:lnTo>
                  <a:pt x="0" y="1471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>
              <a:alpha val="73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grpSp>
        <p:nvGrpSpPr>
          <p:cNvPr id="6" name="Group 16"/>
          <p:cNvGrpSpPr>
            <a:grpSpLocks/>
          </p:cNvGrpSpPr>
          <p:nvPr userDrawn="1"/>
        </p:nvGrpSpPr>
        <p:grpSpPr bwMode="auto">
          <a:xfrm rot="10800000">
            <a:off x="152400" y="5657850"/>
            <a:ext cx="1143000" cy="1123950"/>
            <a:chOff x="4848" y="3552"/>
            <a:chExt cx="720" cy="708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gray">
            <a:xfrm>
              <a:off x="4848" y="374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gray">
            <a:xfrm>
              <a:off x="5184" y="3552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  <p:sp>
          <p:nvSpPr>
            <p:cNvPr id="9" name="AutoShape 23"/>
            <p:cNvSpPr>
              <a:spLocks noChangeArrowheads="1"/>
            </p:cNvSpPr>
            <p:nvPr/>
          </p:nvSpPr>
          <p:spPr bwMode="gray">
            <a:xfrm>
              <a:off x="5183" y="3924"/>
              <a:ext cx="384" cy="336"/>
            </a:xfrm>
            <a:prstGeom prst="hexagon">
              <a:avLst>
                <a:gd name="adj" fmla="val 28571"/>
                <a:gd name="vf" fmla="val 115470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 sz="1800">
                <a:cs typeface="+mn-cs"/>
              </a:endParaRPr>
            </a:p>
          </p:txBody>
        </p:sp>
      </p:grpSp>
      <p:sp>
        <p:nvSpPr>
          <p:cNvPr id="10" name="Rectangle 19"/>
          <p:cNvSpPr>
            <a:spLocks noChangeArrowheads="1"/>
          </p:cNvSpPr>
          <p:nvPr userDrawn="1"/>
        </p:nvSpPr>
        <p:spPr bwMode="gray">
          <a:xfrm>
            <a:off x="0" y="0"/>
            <a:ext cx="8991600" cy="1143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505200" y="2971800"/>
            <a:ext cx="43434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ransition>
    <p:wheel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1350" y="304800"/>
            <a:ext cx="8502650" cy="55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รหัสวิชา  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01999141 </a:t>
            </a:r>
            <a: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6000" b="1" dirty="0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มนุษย์กับสังคม (</a:t>
            </a:r>
            <a:r>
              <a:rPr lang="en-US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Man and Society</a:t>
            </a:r>
            <a:r>
              <a:rPr lang="th-TH" sz="60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)</a:t>
            </a: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endParaRPr lang="th-TH" sz="6000" b="1" dirty="0">
              <a:solidFill>
                <a:srgbClr val="FF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algn="ctr" eaLnBrk="0" hangingPunct="0">
              <a:spcBef>
                <a:spcPct val="60000"/>
              </a:spcBef>
              <a:buClr>
                <a:srgbClr val="000099"/>
              </a:buClr>
              <a:buFont typeface="Monotype Sorts" pitchFamily="2" charset="2"/>
              <a:buNone/>
              <a:defRPr/>
            </a:pPr>
            <a:r>
              <a:rPr lang="th-TH" sz="54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รศ.</a:t>
            </a:r>
            <a:r>
              <a:rPr lang="th-TH" sz="5400" b="1" dirty="0" err="1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น.ท.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ดร.สุมิตร  </a:t>
            </a: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สุวรรณ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/>
            </a:r>
            <a:b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</a:b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ประธานรายวิชา </a:t>
            </a:r>
          </a:p>
        </p:txBody>
      </p:sp>
      <p:pic>
        <p:nvPicPr>
          <p:cNvPr id="9" name="Picture 6" descr="ku_color_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438400"/>
            <a:ext cx="12827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57200" y="76200"/>
            <a:ext cx="8153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อัตราการดื่มเหล้า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">
              <a:spcBef>
                <a:spcPts val="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พ.ศ.2544-2554 คนไทยอายุมากกว่า 15 ปี</a:t>
            </a: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ดื่มเหล้าลดลงจาก 32.7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% </a:t>
            </a: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เป็น 30.0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%</a:t>
            </a:r>
            <a:endParaRPr lang="th-TH" sz="48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ผู้ชายลดลงจาก 54.5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% </a:t>
            </a: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เป็น 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53.4%</a:t>
            </a:r>
            <a:endParaRPr lang="th-TH" sz="4800" b="1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 fontAlgn="b">
              <a:spcBef>
                <a:spcPts val="0"/>
              </a:spcBef>
              <a:buClr>
                <a:srgbClr val="000099"/>
              </a:buClr>
              <a:buFont typeface="Wingdings" pitchFamily="2" charset="2"/>
              <a:buChar char="§"/>
            </a:pP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ผู้หญิงเพิ่มขึ้นจาก 9.8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% </a:t>
            </a:r>
            <a:r>
              <a:rPr lang="th-TH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เป็น </a:t>
            </a:r>
            <a:r>
              <a:rPr lang="en-US" sz="4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10.9%</a:t>
            </a:r>
            <a:endParaRPr lang="th-TH" sz="48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1143000" y="1689080"/>
            <a:ext cx="794543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h-TH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...อัน</a:t>
            </a: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สุรา แปลว่าเหล้า หมามะแดก</a:t>
            </a:r>
          </a:p>
          <a:p>
            <a:pPr>
              <a:spcBef>
                <a:spcPts val="0"/>
              </a:spcBef>
            </a:pPr>
            <a:r>
              <a:rPr lang="th-TH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คนก็แปลก แดกด้วย มะอายหมา</a:t>
            </a:r>
          </a:p>
          <a:p>
            <a:pPr>
              <a:spcBef>
                <a:spcPts val="0"/>
              </a:spcBef>
            </a:pPr>
            <a:r>
              <a:rPr lang="th-TH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เราก็แปลก แดกด้วย ตายล่ะหว่า</a:t>
            </a:r>
          </a:p>
          <a:p>
            <a:pPr>
              <a:spcBef>
                <a:spcPts val="0"/>
              </a:spcBef>
            </a:pPr>
            <a:r>
              <a:rPr lang="th-TH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มะอายหมา มะว่าแปลก แดกเข้า</a:t>
            </a:r>
            <a:r>
              <a:rPr lang="th-TH" sz="5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ไป...</a:t>
            </a:r>
            <a:endParaRPr lang="th-TH" sz="5400" b="1" dirty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65625" y="2590800"/>
            <a:ext cx="4625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h-TH" sz="5400" b="1" dirty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คน/มนุษย์ คืออะไร</a:t>
            </a:r>
            <a:r>
              <a:rPr lang="en-US" sz="5400" b="1" dirty="0">
                <a:solidFill>
                  <a:srgbClr val="FF3399"/>
                </a:solidFill>
                <a:latin typeface="FreesiaUPC" pitchFamily="34" charset="-34"/>
                <a:cs typeface="FreesiaUPC" pitchFamily="34" charset="-34"/>
              </a:rPr>
              <a:t>?</a:t>
            </a:r>
            <a:endParaRPr lang="th-TH" sz="5400" b="1" dirty="0">
              <a:solidFill>
                <a:srgbClr val="FF3399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/>
          <a:srcRect l="16245" t="13780" r="40202" b="10806"/>
          <a:stretch>
            <a:fillRect/>
          </a:stretch>
        </p:blipFill>
        <p:spPr bwMode="auto">
          <a:xfrm>
            <a:off x="0" y="1295400"/>
            <a:ext cx="4248150" cy="5516563"/>
          </a:xfrm>
          <a:prstGeom prst="rect">
            <a:avLst/>
          </a:prstGeom>
          <a:noFill/>
          <a:ln w="9525">
            <a:solidFill>
              <a:srgbClr val="FF66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71563" y="1371600"/>
            <a:ext cx="8072437" cy="446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สารานุกรม... </a:t>
            </a:r>
            <a:r>
              <a:rPr lang="th-TH" sz="48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(วิกิพี</a:t>
            </a:r>
            <a:r>
              <a:rPr lang="th-TH" sz="4800" b="1" i="1" dirty="0" err="1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เดีย</a:t>
            </a:r>
            <a:r>
              <a:rPr lang="th-TH" sz="4800" b="1" i="1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 News" pitchFamily="34" charset="-34"/>
                <a:cs typeface="FreesiaUPC" pitchFamily="34" charset="-34"/>
              </a:rPr>
              <a:t>)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 เป็น</a:t>
            </a:r>
            <a:r>
              <a:rPr lang="th-TH" sz="4800" b="1" dirty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สิ่งมีชีวิต มีสมองที่พัฒนาอย่างมาก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 มี</a:t>
            </a:r>
            <a:r>
              <a:rPr lang="th-TH" sz="4800" b="1" dirty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ความสามารถในการใช้เหตุผล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   </a:t>
            </a:r>
            <a:r>
              <a:rPr lang="th-TH" sz="4800" b="1" dirty="0">
                <a:solidFill>
                  <a:srgbClr val="000000"/>
                </a:solidFill>
                <a:latin typeface="Freesia News" pitchFamily="34" charset="-34"/>
                <a:cs typeface="FreesiaUPC" pitchFamily="34" charset="-34"/>
              </a:rPr>
              <a:t>การพูด การใช้ภาษา การใคร่ครวญ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มี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การจัดโครงสร้างสังคมอันซับซ้อน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 มี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การพัฒนาเทคโนโลยีที่ซับซ้อน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76338" y="1844675"/>
            <a:ext cx="8043862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th-TH" sz="4800" b="1" dirty="0">
                <a:solidFill>
                  <a:srgbClr val="FF33CC"/>
                </a:solidFill>
                <a:cs typeface="FreesiaUPC" pitchFamily="34" charset="-34"/>
              </a:rPr>
              <a:t>คัมภีร์</a:t>
            </a:r>
            <a:r>
              <a:rPr lang="th-TH" sz="4800" b="1" dirty="0" err="1">
                <a:solidFill>
                  <a:srgbClr val="FF33CC"/>
                </a:solidFill>
                <a:cs typeface="FreesiaUPC" pitchFamily="34" charset="-34"/>
              </a:rPr>
              <a:t>ไบเบิล</a:t>
            </a:r>
            <a:r>
              <a:rPr lang="th-TH" sz="4800" b="1" dirty="0">
                <a:solidFill>
                  <a:srgbClr val="FF33CC"/>
                </a:solidFill>
                <a:cs typeface="FreesiaUPC" pitchFamily="34" charset="-34"/>
              </a:rPr>
              <a:t>...</a:t>
            </a:r>
          </a:p>
          <a:p>
            <a:pPr>
              <a:lnSpc>
                <a:spcPct val="110000"/>
              </a:lnSpc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...มนุษย์ถูกสร้างมาจากดิน จากการทรงสร้างของ</a:t>
            </a:r>
            <a:r>
              <a:rPr lang="th-TH" sz="4800" b="1" i="1" dirty="0">
                <a:solidFill>
                  <a:srgbClr val="FF33CC"/>
                </a:solidFill>
                <a:cs typeface="FreesiaUPC" pitchFamily="34" charset="-34"/>
              </a:rPr>
              <a:t>พระเจ้า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ให้เป็นชายและหญิง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...</a:t>
            </a:r>
            <a:endParaRPr lang="th-TH" sz="4800" b="1" dirty="0">
              <a:solidFill>
                <a:srgbClr val="000000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85844" y="1643050"/>
            <a:ext cx="7781956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ความ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แตกต่างของมนุษย์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ก่อให้เกิดวัฒนธรรม 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ความเชื่อ ตำนาน 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พิธีกรรม คุณค่า </a:t>
            </a:r>
            <a:r>
              <a:rPr lang="th-TH" sz="4800" b="1" dirty="0" err="1">
                <a:solidFill>
                  <a:srgbClr val="000000"/>
                </a:solidFill>
                <a:cs typeface="FreesiaUPC" pitchFamily="34" charset="-34"/>
              </a:rPr>
              <a:t>ปทัส</a:t>
            </a: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ฐานทาง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สังคม...</a:t>
            </a:r>
            <a:endParaRPr lang="th-TH" sz="4800" b="1" dirty="0">
              <a:solidFill>
                <a:srgbClr val="000000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19200" y="76200"/>
            <a:ext cx="6699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ลักษณะของพฤติกรรม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47720" y="1676400"/>
            <a:ext cx="8172480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1.พฤติกรรม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ภายนอก (มองเห็น)</a:t>
            </a:r>
            <a:endParaRPr lang="th-TH" sz="44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99"/>
                </a:solidFill>
                <a:cs typeface="FreesiaUPC" pitchFamily="34" charset="-34"/>
              </a:rPr>
              <a:t>เช่น การกิน การเต้น การ</a:t>
            </a:r>
            <a:r>
              <a:rPr lang="th-TH" sz="4400" b="1" dirty="0">
                <a:solidFill>
                  <a:srgbClr val="000099"/>
                </a:solidFill>
                <a:cs typeface="FreesiaUPC" pitchFamily="34" charset="-34"/>
              </a:rPr>
              <a:t>เดิน การพูด การยิ้ม...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2.พฤติกรรม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ภายใน (มอง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ไม่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เห็น)</a:t>
            </a:r>
            <a:endParaRPr lang="th-TH" sz="44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99"/>
                </a:solidFill>
                <a:cs typeface="FreesiaUPC" pitchFamily="34" charset="-34"/>
              </a:rPr>
              <a:t>เช่น </a:t>
            </a:r>
            <a:r>
              <a:rPr lang="th-TH" sz="4400" b="1" dirty="0">
                <a:solidFill>
                  <a:srgbClr val="000099"/>
                </a:solidFill>
                <a:cs typeface="FreesiaUPC" pitchFamily="34" charset="-34"/>
              </a:rPr>
              <a:t>ความคิด ความ</a:t>
            </a:r>
            <a:r>
              <a:rPr lang="th-TH" sz="4400" b="1" dirty="0" smtClean="0">
                <a:solidFill>
                  <a:srgbClr val="000099"/>
                </a:solidFill>
                <a:cs typeface="FreesiaUPC" pitchFamily="34" charset="-34"/>
              </a:rPr>
              <a:t>เชื่อ ความรู้สึก</a:t>
            </a:r>
            <a:r>
              <a:rPr lang="th-TH" sz="4400" b="1" dirty="0">
                <a:solidFill>
                  <a:srgbClr val="000099"/>
                </a:solidFill>
                <a:cs typeface="FreesiaUPC" pitchFamily="34" charset="-34"/>
              </a:rPr>
              <a:t>...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87488" y="1341438"/>
            <a:ext cx="7275512" cy="437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1.กลุ่มโครงสร้างของจิต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2.กลุ่มหน้าที่ของจิต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3.กลุ่มพฤติกรรมนิยม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4.กลุ่มจิตวิทยา</a:t>
            </a:r>
            <a:r>
              <a:rPr lang="th-TH" sz="4400" b="1" dirty="0" err="1">
                <a:solidFill>
                  <a:srgbClr val="000000"/>
                </a:solidFill>
                <a:cs typeface="FreesiaUPC" pitchFamily="34" charset="-34"/>
              </a:rPr>
              <a:t>เกสตัสท์</a:t>
            </a:r>
            <a:endParaRPr lang="th-TH" sz="44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5.กลุ่มจิตวิเคราะห์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6.กลุ่ม</a:t>
            </a:r>
            <a:r>
              <a:rPr lang="th-TH" sz="4400" b="1" dirty="0" err="1">
                <a:solidFill>
                  <a:srgbClr val="000000"/>
                </a:solidFill>
                <a:cs typeface="FreesiaUPC" pitchFamily="34" charset="-34"/>
              </a:rPr>
              <a:t>มนุษย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นิยม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7.กลุ่มจิตวิทยาการคิดการเข้าใจ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5850" y="2007477"/>
            <a:ext cx="7905750" cy="242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1.กลุ่มโครงสร้างของจิต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การ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รับรู้ด้วยประสาทสัมผัส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ต่างๆ เกี่ยวข้อง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กับการ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แสดงพฤติกรรมของมนุษย์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5850" y="1925638"/>
            <a:ext cx="8134350" cy="242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2.กลุ่มหน้าที่ของจิต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การ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คิด การรับรู้  นิสัย และอารมณ์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เกี่ยวข้อง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กับพฤติกรรมของ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มนุษย์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130300" y="1295400"/>
            <a:ext cx="76327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ลักษณะพฤติกรรมมนุษย์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ระบบที่เกี่ยวข้องกับพฤติกรรมมนุษย์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1.ระบบชีววิทยา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2.ระบบจิตวิทยา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   3.ระบบ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สังคม</a:t>
            </a:r>
            <a:endParaRPr lang="th-TH" sz="48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03312" y="1915043"/>
            <a:ext cx="8497888" cy="2428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3.กลุ่มพฤติกรรมนิยม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การ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กระทำ/พฤติกรรมภายนอกที่สังเกตได้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มีความสัมพันธ์กับสิ่งแวดล้อมที่มากระตุ้น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5850" y="2101298"/>
            <a:ext cx="8134350" cy="2394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4.กลุ่มจิตวิทยา</a:t>
            </a:r>
            <a:r>
              <a:rPr lang="th-TH" sz="4400" b="1" dirty="0" err="1">
                <a:solidFill>
                  <a:srgbClr val="000000"/>
                </a:solidFill>
                <a:cs typeface="FreesiaUPC" pitchFamily="34" charset="-34"/>
              </a:rPr>
              <a:t>เกสตัสท์</a:t>
            </a:r>
            <a:endParaRPr lang="th-TH" sz="4400" b="1" dirty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การ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เข้าใจบุคคลต้องไม่แยกเฉพาะความคิด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อารมณ์ สติปัญญา การรับรู้ ต้องศึกษาโดยรวม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9025" y="1628775"/>
            <a:ext cx="8435975" cy="36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5.กลุ่มจิตวิเคราะห์ (ซิก</a:t>
            </a:r>
            <a:r>
              <a:rPr lang="th-TH" sz="4400" b="1" dirty="0" err="1">
                <a:solidFill>
                  <a:srgbClr val="000000"/>
                </a:solidFill>
                <a:cs typeface="FreesiaUPC" pitchFamily="34" charset="-34"/>
              </a:rPr>
              <a:t>มันต์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 </a:t>
            </a:r>
            <a:r>
              <a:rPr lang="th-TH" sz="4400" b="1" dirty="0" err="1">
                <a:solidFill>
                  <a:srgbClr val="000000"/>
                </a:solidFill>
                <a:cs typeface="FreesiaUPC" pitchFamily="34" charset="-34"/>
              </a:rPr>
              <a:t>ฟรอยด์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จิต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มนุษย์เปรียบเหมือนก้อนน้ำแข็ง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ใน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มหาสมุทร ส่วนล่างสุดที่มีอิทธิพลต่อพฤติกรรม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ของมนุษย์ คือ</a:t>
            </a:r>
            <a:r>
              <a:rPr lang="th-TH" sz="4400" b="1" i="1" dirty="0" smtClean="0">
                <a:solidFill>
                  <a:srgbClr val="000000"/>
                </a:solidFill>
                <a:cs typeface="FreesiaUPC" pitchFamily="34" charset="-34"/>
              </a:rPr>
              <a:t> </a:t>
            </a:r>
            <a:r>
              <a:rPr lang="th-TH" sz="4400" b="1" i="1" dirty="0">
                <a:solidFill>
                  <a:srgbClr val="FF33CC"/>
                </a:solidFill>
                <a:cs typeface="FreesiaUPC" pitchFamily="34" charset="-34"/>
              </a:rPr>
              <a:t>จิตไร้สำนึก</a:t>
            </a:r>
            <a:r>
              <a:rPr lang="th-TH" sz="4400" b="1" dirty="0">
                <a:solidFill>
                  <a:srgbClr val="FF33CC"/>
                </a:solidFill>
                <a:cs typeface="FreesiaUPC" pitchFamily="34" charset="-34"/>
              </a:rPr>
              <a:t> 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เช่น ความกลัว </a:t>
            </a:r>
            <a:endParaRPr lang="th-TH" sz="4400" b="1" dirty="0" smtClean="0">
              <a:solidFill>
                <a:srgbClr val="000000"/>
              </a:solidFill>
              <a:cs typeface="FreesiaUPC" pitchFamily="34" charset="-34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ความต้องการที่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ผิดศีลธรรม ความเห็นแก่ตัว...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333500" y="1323231"/>
            <a:ext cx="84963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80000"/>
              </a:lnSpc>
            </a:pP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1.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เก็บ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กด </a:t>
            </a:r>
          </a:p>
          <a:p>
            <a:pPr>
              <a:lnSpc>
                <a:spcPct val="80000"/>
              </a:lnSpc>
            </a:pP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2.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ป้าย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ความผิดให้แก่ผู้อื่น </a:t>
            </a:r>
          </a:p>
          <a:p>
            <a:pPr>
              <a:lnSpc>
                <a:spcPct val="80000"/>
              </a:lnSpc>
            </a:pP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3.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หา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เหตุผลเข้าข้างตนเอง </a:t>
            </a:r>
          </a:p>
          <a:p>
            <a:pPr>
              <a:lnSpc>
                <a:spcPct val="80000"/>
              </a:lnSpc>
            </a:pP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4.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หนี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กลับไปอยู่ในสภาพอดีตที่มีความสุข</a:t>
            </a:r>
            <a:b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5.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แสดง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ปฏิกิริยาตรงข้าม </a:t>
            </a:r>
            <a:b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6.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สร้าง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วิมานในอากาศ/การฝันกลางวัน  </a:t>
            </a:r>
            <a:b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7.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แยกตัว  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/>
            </a:r>
            <a:b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8.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หา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สิ่งมาแทนที่  </a:t>
            </a:r>
            <a:b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</a:b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9. </a:t>
            </a:r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ea typeface=" sans-serif"/>
                <a:cs typeface="FreesiaUPC" pitchFamily="34" charset="-34"/>
              </a:rPr>
              <a:t>เลียนแบบ  </a:t>
            </a:r>
            <a:endParaRPr lang="th-TH" sz="4400" b="1" dirty="0">
              <a:solidFill>
                <a:srgbClr val="000000"/>
              </a:solidFill>
              <a:latin typeface="Angsana New" pitchFamily="18" charset="-34"/>
              <a:ea typeface=" sans-serif"/>
              <a:cs typeface="FreesiaUPC" pitchFamily="34" charset="-34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81000" y="404813"/>
            <a:ext cx="824388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th-TH" sz="4800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กลไกในการป้องกันตัว(</a:t>
            </a:r>
            <a:r>
              <a:rPr lang="th-TH" sz="4800" dirty="0" err="1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Defense</a:t>
            </a:r>
            <a:r>
              <a:rPr lang="th-TH" sz="4800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4800" dirty="0" err="1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Mechanism</a:t>
            </a:r>
            <a:r>
              <a:rPr lang="th-TH" sz="4800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)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1905000"/>
            <a:ext cx="6705600" cy="273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6.กลุ่ม</a:t>
            </a:r>
            <a:r>
              <a:rPr lang="th-TH" sz="4400" b="1" dirty="0" err="1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มนุษย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นิยม (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Maslow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) 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มนุษย์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มีความต้องการแตกต่างกัน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ความต้องการทำให้</a:t>
            </a: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มนุษย์แสดง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พฤติกรรม</a:t>
            </a:r>
            <a:endParaRPr lang="th-TH" sz="44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7" name="Picture 4" descr="maslow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71600"/>
            <a:ext cx="2390775" cy="38163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219200" y="381000"/>
            <a:ext cx="6627135" cy="683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4800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ทฤษฎีลำดับขั้นความต้องการ </a:t>
            </a:r>
            <a:r>
              <a:rPr lang="en-US" sz="4800" dirty="0" smtClean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Maslow</a:t>
            </a:r>
            <a:endParaRPr lang="th-TH" sz="4800" dirty="0">
              <a:solidFill>
                <a:srgbClr val="FF33CC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 flipH="1">
            <a:off x="927100" y="1341438"/>
            <a:ext cx="3860800" cy="4629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4756150" y="1335088"/>
            <a:ext cx="4064000" cy="4686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895350" y="6019800"/>
            <a:ext cx="792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924300" y="2420938"/>
            <a:ext cx="172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222625" y="3357563"/>
            <a:ext cx="314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1627188" y="5157788"/>
            <a:ext cx="6400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55875" y="1574800"/>
            <a:ext cx="4464050" cy="7694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ความสำเร็จในชีวิต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554288" y="2565400"/>
            <a:ext cx="4465637" cy="7694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การยกย่อง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692275" y="3519488"/>
            <a:ext cx="6192838" cy="7694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ความผูกพันหรือการยอมรับ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836738" y="4383088"/>
            <a:ext cx="6048375" cy="7694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4400" b="1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ความปลอดภัย และความมั่นคง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362200" y="5248275"/>
            <a:ext cx="5145087" cy="76944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ความต้องการด้าน</a:t>
            </a:r>
            <a:r>
              <a:rPr lang="th-TH" sz="4400" b="1" dirty="0">
                <a:solidFill>
                  <a:srgbClr val="000000"/>
                </a:solidFill>
                <a:latin typeface="Angsana New" pitchFamily="18" charset="-34"/>
                <a:cs typeface="FreesiaUPC" pitchFamily="34" charset="-34"/>
              </a:rPr>
              <a:t>ร่างกาย  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2330450" y="4292600"/>
            <a:ext cx="497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55875" y="5949950"/>
            <a:ext cx="46085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b="1" dirty="0">
                <a:solidFill>
                  <a:srgbClr val="FF33CC"/>
                </a:solidFill>
                <a:latin typeface="FreesiaUPC" pitchFamily="34" charset="-34"/>
                <a:cs typeface="FreesiaUPC" pitchFamily="34" charset="-34"/>
              </a:rPr>
              <a:t>Hierarchy of Needs</a:t>
            </a:r>
            <a:endParaRPr lang="th-TH" sz="5400" b="1" dirty="0">
              <a:solidFill>
                <a:srgbClr val="FF33CC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4262" y="1676400"/>
            <a:ext cx="8135938" cy="330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7.กลุ่มจิตวิทยาการคิดการเข้าใจ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  <a:sym typeface="Wingdings"/>
              </a:rPr>
              <a:t>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ศึกษา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และอธิบายพฤติกรรมของมนุษย์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โดยให้ความสำคัญกับการคิด การใช้ภาษา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การแก้ปัญหา ความคิด</a:t>
            </a: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สร้างสรรค์...</a:t>
            </a:r>
            <a:endParaRPr lang="th-TH" sz="4400" b="1" dirty="0">
              <a:solidFill>
                <a:srgbClr val="000000"/>
              </a:solidFill>
              <a:cs typeface="FreesiaUPC" pitchFamily="34" charset="-34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กลไกการแสดงพฤติกรรม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4263" y="1925638"/>
            <a:ext cx="8135937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1.ระบบชีววิทยา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  <a:sym typeface="Wingdings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การ</a:t>
            </a:r>
            <a:r>
              <a:rPr lang="th-TH" sz="4800" b="1" dirty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ถ่ายทอดพันธุกรรมจากบิดา-มารดา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เช่น สีผม </a:t>
            </a:r>
            <a:r>
              <a:rPr lang="th-TH" sz="4800" b="1" dirty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สีตา </a:t>
            </a: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สีผิว รูปร่าง สติปัญญา...</a:t>
            </a:r>
            <a:endParaRPr lang="th-TH" sz="4800" b="1" dirty="0">
              <a:solidFill>
                <a:srgbClr val="000000"/>
              </a:solidFill>
              <a:latin typeface="Jasmine News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14320" y="1524000"/>
            <a:ext cx="8858280" cy="421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2.ระบบจิตวิทยา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  <a:sym typeface="Wingdings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การแสดงพฤติกรรมกับระดับ</a:t>
            </a:r>
            <a:r>
              <a:rPr lang="th-TH" sz="4800" b="1" dirty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ของ</a:t>
            </a:r>
            <a:r>
              <a:rPr lang="th-TH" sz="4800" b="1" dirty="0" smtClean="0">
                <a:solidFill>
                  <a:srgbClr val="000000"/>
                </a:solidFill>
                <a:latin typeface="Jasmine News" pitchFamily="18" charset="-34"/>
                <a:cs typeface="FreesiaUPC" pitchFamily="34" charset="-34"/>
              </a:rPr>
              <a:t>จิต 3 แบบ</a:t>
            </a:r>
            <a:endParaRPr lang="th-TH" sz="4800" b="1" dirty="0">
              <a:solidFill>
                <a:srgbClr val="000000"/>
              </a:solidFill>
              <a:latin typeface="Jasmine News" pitchFamily="18" charset="-34"/>
              <a:cs typeface="FreesiaUPC" pitchFamily="34" charset="-34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   จิตสำนึก</a:t>
            </a: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-เข้าใจสาเหตุ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   จิต</a:t>
            </a: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กึ่งสำนึก-เข้าใจสาเหตุไม่ชัดเจน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   จิต</a:t>
            </a: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ไร้สำนึก-ไม่รู้สาเหตุที่</a:t>
            </a:r>
            <a:r>
              <a:rPr lang="th-TH" sz="4800" b="1" dirty="0" smtClean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แท้จริง</a:t>
            </a:r>
            <a:endParaRPr lang="th-TH" sz="4800" b="1" dirty="0">
              <a:solidFill>
                <a:srgbClr val="FF33CC"/>
              </a:solidFill>
              <a:latin typeface="Jasmine News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90600" y="1601212"/>
            <a:ext cx="815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th-TH" sz="4400" b="1" dirty="0">
                <a:solidFill>
                  <a:srgbClr val="3333FF"/>
                </a:solidFill>
                <a:latin typeface="Jasmine News" pitchFamily="18" charset="-34"/>
                <a:cs typeface="FreesiaUPC" pitchFamily="34" charset="-34"/>
              </a:rPr>
              <a:t>พฤติกรรมและกระบวนการทางจิตเกี่ยวข้องกับ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1.การคิดเข้าใจ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2.อารมณ์</a:t>
            </a:r>
          </a:p>
          <a:p>
            <a:pPr>
              <a:spcBef>
                <a:spcPts val="0"/>
              </a:spcBef>
            </a:pPr>
            <a:r>
              <a:rPr lang="th-TH" sz="48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 3.แรงจูงใจ</a:t>
            </a:r>
          </a:p>
        </p:txBody>
      </p:sp>
      <p:pic>
        <p:nvPicPr>
          <p:cNvPr id="7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8825" y="2349500"/>
            <a:ext cx="2384487" cy="31369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51275" y="5562600"/>
            <a:ext cx="47529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David Mc </a:t>
            </a:r>
            <a:r>
              <a:rPr lang="en-US" sz="5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Clelland</a:t>
            </a:r>
            <a:r>
              <a:rPr lang="th-TH" sz="54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43038" y="1447800"/>
            <a:ext cx="6481762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สาเหตุการฆ่าตัวตาย</a:t>
            </a:r>
          </a:p>
          <a:p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1. อาการซึมเศร้า</a:t>
            </a:r>
          </a:p>
          <a:p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2. โรคจิต</a:t>
            </a:r>
          </a:p>
          <a:p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3. ติดสุราเรื้อรัง/สารเสพติด</a:t>
            </a:r>
          </a:p>
          <a:p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4. บุคลิกภาพผิดปกติ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5850" y="1754457"/>
            <a:ext cx="8058150" cy="327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3333FF"/>
                </a:solidFill>
                <a:latin typeface="Jasmine News" pitchFamily="18" charset="-34"/>
                <a:cs typeface="FreesiaUPC" pitchFamily="34" charset="-34"/>
              </a:rPr>
              <a:t>แรงจูงใจทางสังคมกับพฤติกรรมมนุษย์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1.แรงจูงใจใฝ่สัมฤทธิ์-ได้รับความสำเร็จ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2.แรงจูงใจใฝ่สัมพันธ์-เป็นที่นิยมชมชอบ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3.แรงจูงใจใฝ่อำนาจ-มีอำนาจเหนือบุคคลอื่น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85850" y="1295400"/>
            <a:ext cx="7905750" cy="4849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FF33CC"/>
                </a:solidFill>
                <a:latin typeface="Jasmine News" pitchFamily="18" charset="-34"/>
                <a:cs typeface="FreesiaUPC" pitchFamily="34" charset="-34"/>
              </a:rPr>
              <a:t>พฤติกรรมสำหรับผู้ที่มีแรงจูงใจใฝ่สัมฤทธิ์สูง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1.กล้าเสี่ยงในระดับที่เหมาะสม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2.มีความกระตือรือร้น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3.มีความรับผิดชอบต่อตนเอง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4.มีความสามารถในการจัดระบบงาน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5.มีความสามารถในการคาดการณ์/วางแผน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CC"/>
                </a:solidFill>
                <a:latin typeface="Jasmine News" pitchFamily="18" charset="-34"/>
                <a:cs typeface="FreesiaUPC" pitchFamily="34" charset="-34"/>
              </a:rPr>
              <a:t>6.ติดตามผลการกระทำของตนและทำให้ดีขึ้น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04938" y="1841500"/>
            <a:ext cx="6696075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3.ระบบสังคม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ครอบครัว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/กลุ่มเพื่อน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ชุมชน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/สังคม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  <a:sym typeface="Wingdings"/>
              </a:rPr>
              <a:t></a:t>
            </a:r>
            <a:r>
              <a:rPr lang="th-TH" sz="48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สิ่งแวดล้อม</a:t>
            </a:r>
            <a:r>
              <a:rPr lang="th-TH" sz="48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ธรรมชาติ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76200"/>
            <a:ext cx="8915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ระบบที่เกี่ยวข้องกับพฤติกรรม</a:t>
            </a: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ระดับของพฤติกรรมทางสังคมของมนุษย์</a:t>
            </a:r>
            <a:endParaRPr lang="th-TH" sz="5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81088" y="1844675"/>
            <a:ext cx="7986712" cy="259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cs typeface="FreesiaUPC" pitchFamily="34" charset="-34"/>
              </a:rPr>
              <a:t>1.</a:t>
            </a: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ระดับบุคคล-ทัศนคติ ความเชื่อ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2.ระดับระหว่างบุคคล-การร่วมมือ การขัดแย้ง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cs typeface="FreesiaUPC" pitchFamily="34" charset="-34"/>
              </a:rPr>
              <a:t>3.ระดับกลุ่ม-ขนบธรรมเนียมประเพณี ค่านิยม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90600" y="76200"/>
            <a:ext cx="71564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</a:t>
            </a:r>
            <a:r>
              <a:rPr lang="th-TH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มนุษย์แต่ละช่วงวัย</a:t>
            </a:r>
            <a:endParaRPr lang="th-TH" sz="6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9025" y="1600200"/>
            <a:ext cx="8512175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1.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การหลบหลีกการถูกลงโทษ (2–7 ปี)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2.การแสวงหารางวัลและความพอใจ (7–10 ปี)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3.การกระทำในสิ่งที่คนอื่นเห็นว่าดี (10-13 ปี)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4.การทำหน้าที่ทางสังคม (13-16 ปี)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5.การเคารพตนเอง/สิทธิของผู้อื่น (</a:t>
            </a:r>
            <a:r>
              <a:rPr lang="en-US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&lt; </a:t>
            </a: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16 ปี)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4400" b="1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6.การยึดอุดมคติสากล (ผู้ใหญ่)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8200" y="1219200"/>
            <a:ext cx="8893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การโกหก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ไม่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มีใครในโลกที่ไม่เคยโกหก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นิสิต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หนุ่มสาวใน </a:t>
            </a:r>
            <a:r>
              <a:rPr lang="en-US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USA 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ให้ข้อมูล 85</a:t>
            </a:r>
            <a:r>
              <a:rPr lang="en-US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%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ที่ไม่จริง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สตรี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จะโกหกเพื่อถนอมความรู้สึกบุรุษ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บุรุษ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มักจะพูดปดเรื่องตนเอง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dirty="0" smtClean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 ผู้หญิง</a:t>
            </a:r>
            <a:r>
              <a:rPr lang="th-TH" sz="4800" dirty="0">
                <a:solidFill>
                  <a:srgbClr val="000000"/>
                </a:solidFill>
                <a:latin typeface="FreesiaUPC" pitchFamily="34" charset="-34"/>
                <a:cs typeface="FreesiaUPC" pitchFamily="34" charset="-34"/>
              </a:rPr>
              <a:t>จะจับโกหกได้ดีกว่าผู้ชาย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5213" y="1295400"/>
            <a:ext cx="785018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วิธีการจับโกหก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1.เวลาพูดจับอวัยวะ เช่น หู(ขวา) จมูก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2.กรอกตา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3.แลบลิ้น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4.กระพริบตาบ่อย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5.หยุดนิดหนึ่งก่อนตอบ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81088" y="1557338"/>
            <a:ext cx="8291512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สาเหตุการฆ่าตัวตาย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ศาสนา-อยู่กับพระเจ้า/เกิดใหม่ชาติหน้า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จิตวิทยา-แก้แค้น/รู้สึกผิด/ไร้ค่า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แพทย์-เจ็บป่วย/โรคซึมเศร้า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สังคม-ความ</a:t>
            </a:r>
            <a:r>
              <a:rPr lang="th-TH" sz="4800" b="1" dirty="0" smtClean="0">
                <a:solidFill>
                  <a:srgbClr val="000000"/>
                </a:solidFill>
                <a:cs typeface="FreesiaUPC" pitchFamily="34" charset="-34"/>
              </a:rPr>
              <a:t>ผูกพัน/ความรัก</a:t>
            </a:r>
            <a:endParaRPr lang="th-TH" sz="4800" b="1" dirty="0">
              <a:solidFill>
                <a:srgbClr val="000000"/>
              </a:solidFill>
              <a:cs typeface="FreesiaUPC" pitchFamily="34" charset="-34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27138" y="1373017"/>
            <a:ext cx="7993062" cy="426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ภาวะความเสี่ยงการฆ่าตัวตาย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ชายสูงอายุ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มีโรคทางจิตเวช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มีโรคทางกาย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หม้าย อย่าร้าง แยกกันอยู่ อกหัก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อยู่คนเดียว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สิ้นหวัง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5213" y="1373017"/>
            <a:ext cx="8459787" cy="426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ภาวะความเสี่ยงการฆ่าตัวตาย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ว่างงาน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มีปัญหาการเงิน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มีปืนในครอบครอง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มีประวัติครอบครัวฆ่าตัวตาย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มีประวัติครอบครัวในวัยเด็กสับสนวุ่นวาย</a:t>
            </a:r>
          </a:p>
          <a:p>
            <a:pPr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cs typeface="FreesiaUPC" pitchFamily="34" charset="-34"/>
              </a:rPr>
              <a:t> เคย/มีความพยายามฆ่าตัวตายมาก่อน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4212" y="1371600"/>
            <a:ext cx="8459788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FF0000"/>
                </a:solidFill>
                <a:cs typeface="FreesiaUPC" pitchFamily="34" charset="-34"/>
              </a:rPr>
              <a:t>สัญญาณเตือนถึงการฆ่าตัวตาย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พูดคุยถึงการฆ่าตัวตายสำเร็จ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มีปัญหาการกินหรือการนอน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แยกตัวออกจากกลุ่มเพื่อน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ไม่สนใจงานที่เคยชอบ/การเรียน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FreesiaUPC" pitchFamily="34" charset="-34"/>
              </a:rPr>
              <a:t> เตรียมตัวที่จะตายโดยจัดการภาระสุดท้าย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4212" y="1295400"/>
            <a:ext cx="8459788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th-TH" sz="48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สัญญาณเตือนถึงการฆ่าตัวตาย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ทำสิ่งที่เสี่ยงภัยโดยไม่จำเป็น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เพิ่งมี/เคยมีการสูญเสียที่รุนแรงในชีวิต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หมกมุ่นเรื่องความตายและการตาย</a:t>
            </a:r>
            <a:endParaRPr lang="en-US" sz="4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iaUPC" pitchFamily="34" charset="-34"/>
              <a:cs typeface="FreesiaUPC" pitchFamily="34" charset="-34"/>
            </a:endParaRP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ไม่สนใจรูปลักษณ์ภายนอกของตนเอง</a:t>
            </a:r>
            <a:r>
              <a:rPr lang="en-US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th-TH" sz="48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 ดื่มเหล้าหรือใช้สารเสพติดมากขึ้น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 descr="matematic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638800"/>
            <a:ext cx="1122362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835150" y="76200"/>
            <a:ext cx="54737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">
              <a:spcBef>
                <a:spcPct val="50000"/>
              </a:spcBef>
              <a:buClr>
                <a:srgbClr val="000099"/>
              </a:buClr>
              <a:buFont typeface="Monotype Sorts" pitchFamily="2" charset="2"/>
              <a:buNone/>
            </a:pPr>
            <a:r>
              <a:rPr lang="th-TH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iaUPC" pitchFamily="34" charset="-34"/>
                <a:cs typeface="FreesiaUPC" pitchFamily="34" charset="-34"/>
              </a:rPr>
              <a:t>พฤติกรรมมนุษย์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2400" y="2166473"/>
            <a:ext cx="8847138" cy="16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คนมีการศึกษาสูงฆ่าตัว</a:t>
            </a:r>
            <a:r>
              <a:rPr lang="th-TH" sz="48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ตาย</a:t>
            </a:r>
            <a:r>
              <a:rPr lang="en-US" sz="48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th-TH" sz="48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 คน</a:t>
            </a:r>
            <a:r>
              <a:rPr lang="th-TH" sz="48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การศึกษาต่ำ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th-TH" sz="4800" b="1" dirty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ผู้ชายฆ่าตัว</a:t>
            </a:r>
            <a:r>
              <a:rPr lang="th-TH" sz="4800" b="1" dirty="0" smtClean="0">
                <a:solidFill>
                  <a:srgbClr val="0000CC"/>
                </a:solidFill>
                <a:latin typeface="FreesiaUPC" pitchFamily="34" charset="-34"/>
                <a:cs typeface="FreesiaUPC" pitchFamily="34" charset="-34"/>
              </a:rPr>
              <a:t>ตาย         ผู้หญิง</a:t>
            </a:r>
            <a:endParaRPr lang="th-TH" sz="4800" b="1" dirty="0">
              <a:solidFill>
                <a:srgbClr val="0000CC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71775" y="4437063"/>
            <a:ext cx="36718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th-TH" sz="5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หมา  </a:t>
            </a:r>
            <a:r>
              <a:rPr lang="en-US" sz="5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vs.</a:t>
            </a:r>
            <a:r>
              <a:rPr lang="th-TH" sz="5400" b="1" dirty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 แมว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76800" y="1889125"/>
            <a:ext cx="11763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&gt;</a:t>
            </a:r>
            <a:endParaRPr lang="th-TH" sz="8000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927600" y="2879725"/>
            <a:ext cx="109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 </a:t>
            </a:r>
            <a:r>
              <a:rPr lang="en-US" sz="8000" dirty="0" smtClean="0">
                <a:solidFill>
                  <a:srgbClr val="FF0000"/>
                </a:solidFill>
              </a:rPr>
              <a:t>&gt; </a:t>
            </a:r>
            <a:endParaRPr lang="th-TH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2_146TGp_biz_light_v2">
  <a:themeElements>
    <a:clrScheme name="146TGp_biz_light_v2 3">
      <a:dk1>
        <a:srgbClr val="003366"/>
      </a:dk1>
      <a:lt1>
        <a:srgbClr val="FFFFFF"/>
      </a:lt1>
      <a:dk2>
        <a:srgbClr val="5086C2"/>
      </a:dk2>
      <a:lt2>
        <a:srgbClr val="C0C0C0"/>
      </a:lt2>
      <a:accent1>
        <a:srgbClr val="DE8848"/>
      </a:accent1>
      <a:accent2>
        <a:srgbClr val="85BA54"/>
      </a:accent2>
      <a:accent3>
        <a:srgbClr val="FFFFFF"/>
      </a:accent3>
      <a:accent4>
        <a:srgbClr val="002A56"/>
      </a:accent4>
      <a:accent5>
        <a:srgbClr val="ECC3B1"/>
      </a:accent5>
      <a:accent6>
        <a:srgbClr val="78A84B"/>
      </a:accent6>
      <a:hlink>
        <a:srgbClr val="4C59D2"/>
      </a:hlink>
      <a:folHlink>
        <a:srgbClr val="A0B5C4"/>
      </a:folHlink>
    </a:clrScheme>
    <a:fontScheme name="2_146TGp_biz_light_v2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6TGp_biz_light_v2 1">
        <a:dk1>
          <a:srgbClr val="48806B"/>
        </a:dk1>
        <a:lt1>
          <a:srgbClr val="FFFFFF"/>
        </a:lt1>
        <a:dk2>
          <a:srgbClr val="77956D"/>
        </a:dk2>
        <a:lt2>
          <a:srgbClr val="C0C0C0"/>
        </a:lt2>
        <a:accent1>
          <a:srgbClr val="6BB9C3"/>
        </a:accent1>
        <a:accent2>
          <a:srgbClr val="E7BA15"/>
        </a:accent2>
        <a:accent3>
          <a:srgbClr val="FFFFFF"/>
        </a:accent3>
        <a:accent4>
          <a:srgbClr val="3C6C5A"/>
        </a:accent4>
        <a:accent5>
          <a:srgbClr val="BAD9DE"/>
        </a:accent5>
        <a:accent6>
          <a:srgbClr val="D1A812"/>
        </a:accent6>
        <a:hlink>
          <a:srgbClr val="76C14D"/>
        </a:hlink>
        <a:folHlink>
          <a:srgbClr val="B0C2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2">
        <a:dk1>
          <a:srgbClr val="5F5F5F"/>
        </a:dk1>
        <a:lt1>
          <a:srgbClr val="FFFFFF"/>
        </a:lt1>
        <a:dk2>
          <a:srgbClr val="8D8D8D"/>
        </a:dk2>
        <a:lt2>
          <a:srgbClr val="C0C0C0"/>
        </a:lt2>
        <a:accent1>
          <a:srgbClr val="8EC072"/>
        </a:accent1>
        <a:accent2>
          <a:srgbClr val="5DB8CD"/>
        </a:accent2>
        <a:accent3>
          <a:srgbClr val="FFFFFF"/>
        </a:accent3>
        <a:accent4>
          <a:srgbClr val="505050"/>
        </a:accent4>
        <a:accent5>
          <a:srgbClr val="C6DCBC"/>
        </a:accent5>
        <a:accent6>
          <a:srgbClr val="53A6BA"/>
        </a:accent6>
        <a:hlink>
          <a:srgbClr val="D68B40"/>
        </a:hlink>
        <a:folHlink>
          <a:srgbClr val="D5D17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6TGp_biz_light_v2 3">
        <a:dk1>
          <a:srgbClr val="003366"/>
        </a:dk1>
        <a:lt1>
          <a:srgbClr val="FFFFFF"/>
        </a:lt1>
        <a:dk2>
          <a:srgbClr val="5086C2"/>
        </a:dk2>
        <a:lt2>
          <a:srgbClr val="C0C0C0"/>
        </a:lt2>
        <a:accent1>
          <a:srgbClr val="DE8848"/>
        </a:accent1>
        <a:accent2>
          <a:srgbClr val="85BA54"/>
        </a:accent2>
        <a:accent3>
          <a:srgbClr val="FFFFFF"/>
        </a:accent3>
        <a:accent4>
          <a:srgbClr val="002A56"/>
        </a:accent4>
        <a:accent5>
          <a:srgbClr val="ECC3B1"/>
        </a:accent5>
        <a:accent6>
          <a:srgbClr val="78A84B"/>
        </a:accent6>
        <a:hlink>
          <a:srgbClr val="4C59D2"/>
        </a:hlink>
        <a:folHlink>
          <a:srgbClr val="A0B5C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3971</TotalTime>
  <Words>1240</Words>
  <Application>Microsoft Office PowerPoint</Application>
  <PresentationFormat>นำเสนอทางหน้าจอ (4:3)</PresentationFormat>
  <Paragraphs>197</Paragraphs>
  <Slides>36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2_146TGp_biz_light_v2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</vt:vector>
  </TitlesOfParts>
  <Company>nzn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WincoolV4</dc:creator>
  <cp:lastModifiedBy>DELL</cp:lastModifiedBy>
  <cp:revision>440</cp:revision>
  <dcterms:created xsi:type="dcterms:W3CDTF">2009-04-05T13:21:52Z</dcterms:created>
  <dcterms:modified xsi:type="dcterms:W3CDTF">2013-06-09T05:55:26Z</dcterms:modified>
</cp:coreProperties>
</file>