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86" r:id="rId2"/>
    <p:sldId id="256" r:id="rId3"/>
    <p:sldId id="298" r:id="rId4"/>
    <p:sldId id="299" r:id="rId5"/>
    <p:sldId id="300" r:id="rId6"/>
    <p:sldId id="301" r:id="rId7"/>
    <p:sldId id="302" r:id="rId8"/>
    <p:sldId id="303" r:id="rId9"/>
    <p:sldId id="285" r:id="rId10"/>
    <p:sldId id="274" r:id="rId11"/>
    <p:sldId id="275" r:id="rId12"/>
    <p:sldId id="287" r:id="rId13"/>
    <p:sldId id="288" r:id="rId14"/>
    <p:sldId id="289" r:id="rId15"/>
    <p:sldId id="290" r:id="rId16"/>
    <p:sldId id="276" r:id="rId17"/>
    <p:sldId id="291" r:id="rId18"/>
    <p:sldId id="277" r:id="rId19"/>
    <p:sldId id="278" r:id="rId20"/>
    <p:sldId id="296" r:id="rId21"/>
    <p:sldId id="279" r:id="rId22"/>
    <p:sldId id="293" r:id="rId23"/>
    <p:sldId id="280" r:id="rId24"/>
    <p:sldId id="281" r:id="rId25"/>
    <p:sldId id="270" r:id="rId26"/>
    <p:sldId id="258" r:id="rId27"/>
    <p:sldId id="271" r:id="rId28"/>
    <p:sldId id="272" r:id="rId29"/>
    <p:sldId id="260" r:id="rId30"/>
    <p:sldId id="295" r:id="rId31"/>
    <p:sldId id="282" r:id="rId32"/>
    <p:sldId id="297" r:id="rId33"/>
  </p:sldIdLst>
  <p:sldSz cx="9144000" cy="6858000" type="screen4x3"/>
  <p:notesSz cx="9144000" cy="6858000"/>
  <p:defaultTextStyle>
    <a:defPPr>
      <a:defRPr lang="th-TH"/>
    </a:defPPr>
    <a:lvl1pPr algn="l" rtl="0" fontAlgn="base">
      <a:spcBef>
        <a:spcPct val="0"/>
      </a:spcBef>
      <a:spcAft>
        <a:spcPct val="0"/>
      </a:spcAft>
      <a:defRPr sz="28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tx1"/>
        </a:solidFill>
        <a:latin typeface="Times New Roman" pitchFamily="18"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874"/>
  <p:clrMru>
    <a:srgbClr val="CCCCFF"/>
    <a:srgbClr val="CCFFCC"/>
    <a:srgbClr val="66FFFF"/>
    <a:srgbClr val="FFCCFF"/>
    <a:srgbClr val="CC66FF"/>
  </p:clrMru>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620"/>
    <p:restoredTop sz="94660"/>
  </p:normalViewPr>
  <p:slideViewPr>
    <p:cSldViewPr>
      <p:cViewPr varScale="1">
        <p:scale>
          <a:sx n="71" d="100"/>
          <a:sy n="71"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h-TH"/>
          </a:p>
        </p:txBody>
      </p:sp>
      <p:sp>
        <p:nvSpPr>
          <p:cNvPr id="2560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h-TH"/>
          </a:p>
        </p:txBody>
      </p:sp>
      <p:sp>
        <p:nvSpPr>
          <p:cNvPr id="2560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h-TH"/>
          </a:p>
        </p:txBody>
      </p:sp>
      <p:sp>
        <p:nvSpPr>
          <p:cNvPr id="2560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6B25F4-FDE1-40AD-844E-9FFF57506657}" type="slidenum">
              <a:rPr lang="en-US"/>
              <a:pPr>
                <a:defRPr/>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th-TH"/>
          </a:p>
        </p:txBody>
      </p:sp>
      <p:sp>
        <p:nvSpPr>
          <p:cNvPr id="3" name="ตัวยึดวันที่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FE242177-D290-4B79-8F45-E70F8CBC8F6F}" type="datetimeFigureOut">
              <a:rPr lang="th-TH"/>
              <a:pPr>
                <a:defRPr/>
              </a:pPr>
              <a:t>11/12/56</a:t>
            </a:fld>
            <a:endParaRPr lang="th-TH"/>
          </a:p>
        </p:txBody>
      </p:sp>
      <p:sp>
        <p:nvSpPr>
          <p:cNvPr id="4" name="ตัวยึดรูปบนภาพนิ่ง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th-TH" noProof="0" smtClean="0"/>
          </a:p>
        </p:txBody>
      </p:sp>
      <p:sp>
        <p:nvSpPr>
          <p:cNvPr id="5" name="ตัวยึดบันทึกย่อ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6" name="ตัวยึดท้ายกระดาษ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th-TH"/>
          </a:p>
        </p:txBody>
      </p:sp>
      <p:sp>
        <p:nvSpPr>
          <p:cNvPr id="7" name="ตัวยึดหมายเลขภาพนิ่ง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8E1C630-2F02-4C6B-A90F-F3AE2F792F77}" type="slidenum">
              <a:rPr lang="th-TH"/>
              <a:pPr>
                <a:defRPr/>
              </a:pPr>
              <a:t>‹#›</a:t>
            </a:fld>
            <a:endParaRPr 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BD6806C-9FE2-4CFC-80A3-ABB9F2B820A4}"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38EA4ED1-4964-4C8D-9910-68EF8E66BFA7}"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15100" y="609600"/>
            <a:ext cx="1943100" cy="54864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685800" y="609600"/>
            <a:ext cx="5676900" cy="54864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7506042-AC63-4279-A8F0-0EA70B746073}"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B72F875C-0EBE-43DC-90CA-3CE47D57445A}"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94091C8-4DCA-4819-ABEA-95BF25220545}"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D13E3CA-19FA-4C1E-897A-1B5F9001591F}"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EAA29858-B234-4BA3-8AF8-1CBD56913718}"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8DD7FF33-75C5-4875-904A-DE83A7B6A5C6}"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EB5F9202-37D8-4605-9147-4F9F18795C33}"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D65D628C-AC31-4469-A6D5-624AF0C7C177}"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48E0183-22A8-42F3-ABFA-95972CFE7697}"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FF"/>
            </a:gs>
            <a:gs pos="50000">
              <a:srgbClr val="FFCCFF"/>
            </a:gs>
            <a:gs pos="100000">
              <a:srgbClr val="CC66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คลิกเพื่อแก้ไขลักษณะต้นแบบชื่อเรื่อง</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h-TH"/>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h-TH"/>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E98C2C-5D08-49FE-872E-0F2A480C3AAA}"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th.wikipedia.org/wiki/%E0%B9%84%E0%B8%9F%E0%B8%A5%E0%B9%8C:Charles_Darwin_seated_crop.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h.wikipedia.org/wiki/%E0%B9%84%E0%B8%9F%E0%B8%A5%E0%B9%8C:Hegel.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3.bp.blogspot.com/-SXPaA2f5E8Q/TiEwmujZsbI/AAAAAAAAAY4/Epi-tRkQEiQ/s1600/7.jpg"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s.atcloud.com/files/entries/4/46090/images/1_original.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107950" y="176213"/>
            <a:ext cx="8964613" cy="6721475"/>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การเปลี่ยนแปลงทางสังคม</a:t>
            </a:r>
            <a:r>
              <a:rPr lang="th-TH" sz="6000" b="1" dirty="0">
                <a:solidFill>
                  <a:schemeClr val="tx2">
                    <a:lumMod val="85000"/>
                    <a:lumOff val="15000"/>
                  </a:schemeClr>
                </a:solidFill>
                <a:latin typeface="Kristen ITC" pitchFamily="66" charset="0"/>
                <a:cs typeface="JasmineUPC" pitchFamily="18" charset="-34"/>
              </a:rPr>
              <a:t/>
            </a:r>
            <a:br>
              <a:rPr lang="th-TH" sz="6000" b="1" dirty="0">
                <a:solidFill>
                  <a:schemeClr val="tx2">
                    <a:lumMod val="85000"/>
                    <a:lumOff val="15000"/>
                  </a:schemeClr>
                </a:solidFill>
                <a:latin typeface="Kristen ITC" pitchFamily="66" charset="0"/>
                <a:cs typeface="JasmineUPC" pitchFamily="18" charset="-34"/>
              </a:rPr>
            </a:b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Social Change)</a:t>
            </a:r>
          </a:p>
          <a:p>
            <a:pPr algn="ctr" eaLnBrk="0" hangingPunct="0">
              <a:spcBef>
                <a:spcPct val="60000"/>
              </a:spcBef>
              <a:buClr>
                <a:srgbClr val="000099"/>
              </a:buClr>
              <a:buFont typeface="Monotype Sorts" pitchFamily="2" charset="2"/>
              <a:buNone/>
              <a:defRPr/>
            </a:pPr>
            <a:endParaRPr lang="en-US" sz="4400" b="1" dirty="0">
              <a:solidFill>
                <a:srgbClr val="FFFF00"/>
              </a:solidFill>
              <a:latin typeface="Kristen ITC" pitchFamily="66" charset="0"/>
              <a:cs typeface="JasmineUPC" pitchFamily="18" charset="-34"/>
            </a:endParaRPr>
          </a:p>
          <a:p>
            <a:pPr algn="ctr" eaLnBrk="0" hangingPunct="0">
              <a:spcBef>
                <a:spcPct val="60000"/>
              </a:spcBef>
              <a:buClr>
                <a:srgbClr val="000099"/>
              </a:buClr>
              <a:buFont typeface="Monotype Sorts" pitchFamily="2" charset="2"/>
              <a:buNone/>
              <a:defRPr/>
            </a:pP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r>
              <a:rPr lang="th-TH" sz="3600" b="1" dirty="0">
                <a:solidFill>
                  <a:schemeClr val="accent2">
                    <a:lumMod val="75000"/>
                  </a:schemeClr>
                </a:solidFill>
                <a:effectLst>
                  <a:outerShdw blurRad="38100" dist="38100" dir="2700000" algn="tl">
                    <a:srgbClr val="000000"/>
                  </a:outerShdw>
                </a:effectLst>
                <a:latin typeface="Kristen ITC" pitchFamily="66" charset="0"/>
                <a:cs typeface="Lily News" pitchFamily="34" charset="-34"/>
              </a:rPr>
              <a:t>โดย...อ.ดร.ประพันธ์ เกียรติเผ่า</a:t>
            </a:r>
          </a:p>
          <a:p>
            <a:pPr algn="r" eaLnBrk="0" hangingPunct="0">
              <a:spcBef>
                <a:spcPct val="60000"/>
              </a:spcBef>
              <a:buClr>
                <a:srgbClr val="000099"/>
              </a:buClr>
              <a:buFont typeface="Monotype Sorts" pitchFamily="2" charset="2"/>
              <a:buNone/>
              <a:defRPr/>
            </a:pPr>
            <a:r>
              <a:rPr lang="th-TH" sz="3600" b="1" i="1" dirty="0">
                <a:solidFill>
                  <a:srgbClr val="0070C0"/>
                </a:solidFill>
                <a:effectLst>
                  <a:outerShdw blurRad="38100" dist="38100" dir="2700000" algn="tl">
                    <a:srgbClr val="000000"/>
                  </a:outerShdw>
                </a:effectLst>
                <a:latin typeface="Kristen ITC" pitchFamily="66" charset="0"/>
              </a:rPr>
              <a:t>รายวิชา มนุษย์กับสังคม </a:t>
            </a:r>
            <a:r>
              <a:rPr lang="en-US" sz="3600" b="1" i="1" dirty="0">
                <a:solidFill>
                  <a:srgbClr val="0070C0"/>
                </a:solidFill>
                <a:effectLst>
                  <a:outerShdw blurRad="38100" dist="38100" dir="2700000" algn="tl">
                    <a:srgbClr val="000000"/>
                  </a:outerShdw>
                </a:effectLst>
                <a:latin typeface="Kristen ITC" pitchFamily="66" charset="0"/>
              </a:rPr>
              <a:t>(Man &amp; Soc) </a:t>
            </a:r>
            <a:r>
              <a:rPr lang="th-TH" sz="3600" b="1" i="1" dirty="0">
                <a:solidFill>
                  <a:srgbClr val="0070C0"/>
                </a:solidFill>
                <a:effectLst>
                  <a:outerShdw blurRad="38100" dist="38100" dir="2700000" algn="tl">
                    <a:srgbClr val="000000"/>
                  </a:outerShdw>
                </a:effectLst>
                <a:latin typeface="Kristen ITC" pitchFamily="66" charset="0"/>
              </a:rPr>
              <a:t>รหัสวิชา  999141</a:t>
            </a:r>
            <a:r>
              <a:rPr lang="th-TH" sz="8800" b="1" dirty="0">
                <a:solidFill>
                  <a:srgbClr val="0070C0"/>
                </a:solidFill>
                <a:effectLst>
                  <a:outerShdw blurRad="38100" dist="38100" dir="2700000" algn="tl">
                    <a:srgbClr val="000000"/>
                  </a:outerShdw>
                </a:effectLst>
                <a:latin typeface="Kristen ITC" pitchFamily="66" charset="0"/>
                <a:cs typeface="Lily News" pitchFamily="34" charset="-34"/>
              </a:rPr>
              <a:t> </a:t>
            </a:r>
          </a:p>
        </p:txBody>
      </p:sp>
      <p:pic>
        <p:nvPicPr>
          <p:cNvPr id="2051"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2052"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285750" y="285750"/>
            <a:ext cx="8572500" cy="904875"/>
          </a:xfrm>
          <a:prstGeom prst="rect">
            <a:avLst/>
          </a:prstGeom>
          <a:noFill/>
          <a:ln w="38100" cmpd="dbl">
            <a:solidFill>
              <a:schemeClr val="tx1"/>
            </a:solidFill>
            <a:miter lim="800000"/>
            <a:headEnd/>
            <a:tailEnd/>
          </a:ln>
        </p:spPr>
        <p:txBody>
          <a:bodyPr>
            <a:spAutoFit/>
          </a:bodyPr>
          <a:lstStyle/>
          <a:p>
            <a:pPr algn="ctr">
              <a:lnSpc>
                <a:spcPct val="120000"/>
              </a:lnSpc>
            </a:pPr>
            <a:r>
              <a:rPr lang="th-TH" sz="4400" b="1">
                <a:latin typeface="Angsana New" pitchFamily="18" charset="-34"/>
              </a:rPr>
              <a:t>การเปลี่ยนแปลงทางสังคมและวัฒนธรรม</a:t>
            </a:r>
          </a:p>
        </p:txBody>
      </p:sp>
      <p:sp>
        <p:nvSpPr>
          <p:cNvPr id="6147" name="TextBox 6"/>
          <p:cNvSpPr txBox="1">
            <a:spLocks noChangeArrowheads="1"/>
          </p:cNvSpPr>
          <p:nvPr/>
        </p:nvSpPr>
        <p:spPr bwMode="auto">
          <a:xfrm>
            <a:off x="285750" y="1214438"/>
            <a:ext cx="8462963" cy="3478212"/>
          </a:xfrm>
          <a:prstGeom prst="rect">
            <a:avLst/>
          </a:prstGeom>
          <a:noFill/>
          <a:ln w="9525">
            <a:noFill/>
            <a:miter lim="800000"/>
            <a:headEnd/>
            <a:tailEnd/>
          </a:ln>
        </p:spPr>
        <p:txBody>
          <a:bodyPr anchor="ctr">
            <a:spAutoFit/>
          </a:bodyPr>
          <a:lstStyle/>
          <a:p>
            <a:pPr marL="647700" indent="-514350" algn="just">
              <a:lnSpc>
                <a:spcPct val="150000"/>
              </a:lnSpc>
              <a:buFontTx/>
              <a:buAutoNum type="arabicPeriod"/>
            </a:pPr>
            <a:r>
              <a:rPr lang="en-US" sz="3600" b="1">
                <a:latin typeface="AngsanaUPC" pitchFamily="18" charset="-34"/>
                <a:cs typeface="AngsanaUPC" pitchFamily="18" charset="-34"/>
              </a:rPr>
              <a:t>What?</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การเปลี่ยนแปลงสังคม หมายถึง</a:t>
            </a:r>
            <a:r>
              <a:rPr lang="th-TH" sz="4000" b="1">
                <a:latin typeface="AngsanaUPC" pitchFamily="18" charset="-34"/>
                <a:cs typeface="AngsanaUPC" pitchFamily="18" charset="-34"/>
              </a:rPr>
              <a:t>อะไร</a:t>
            </a:r>
            <a:r>
              <a:rPr lang="th-TH" sz="3600">
                <a:latin typeface="AngsanaUPC" pitchFamily="18" charset="-34"/>
                <a:cs typeface="AngsanaUPC" pitchFamily="18" charset="-34"/>
              </a:rPr>
              <a:t> </a:t>
            </a:r>
            <a:r>
              <a:rPr lang="en-US" sz="3600">
                <a:latin typeface="AngsanaUPC" pitchFamily="18" charset="-34"/>
                <a:cs typeface="AngsanaUPC" pitchFamily="18" charset="-34"/>
              </a:rPr>
              <a:t>?</a:t>
            </a:r>
          </a:p>
          <a:p>
            <a:pPr marL="647700" indent="-514350" algn="just">
              <a:buFontTx/>
              <a:buAutoNum type="arabicPeriod"/>
            </a:pPr>
            <a:r>
              <a:rPr lang="en-US" sz="4000" b="1">
                <a:latin typeface="AngsanaUPC" pitchFamily="18" charset="-34"/>
                <a:cs typeface="AngsanaUPC" pitchFamily="18" charset="-34"/>
              </a:rPr>
              <a:t>Why? </a:t>
            </a:r>
            <a:r>
              <a:rPr lang="th-TH" sz="4000" b="1">
                <a:latin typeface="AngsanaUPC" pitchFamily="18" charset="-34"/>
                <a:cs typeface="AngsanaUPC" pitchFamily="18" charset="-34"/>
              </a:rPr>
              <a:t>ทำไม</a:t>
            </a:r>
            <a:r>
              <a:rPr lang="th-TH" sz="3600">
                <a:latin typeface="AngsanaUPC" pitchFamily="18" charset="-34"/>
                <a:cs typeface="AngsanaUPC" pitchFamily="18" charset="-34"/>
              </a:rPr>
              <a:t>จึงเกิดการเปลี่ยนแปลงขึ้นมา  </a:t>
            </a:r>
            <a:r>
              <a:rPr lang="en-US" sz="3600">
                <a:latin typeface="AngsanaUPC" pitchFamily="18" charset="-34"/>
                <a:cs typeface="AngsanaUPC" pitchFamily="18" charset="-34"/>
              </a:rPr>
              <a:t>?</a:t>
            </a:r>
            <a:endParaRPr lang="th-TH" sz="3600">
              <a:latin typeface="AngsanaUPC" pitchFamily="18" charset="-34"/>
              <a:cs typeface="AngsanaUPC" pitchFamily="18" charset="-34"/>
            </a:endParaRPr>
          </a:p>
          <a:p>
            <a:pPr marL="647700" indent="-514350" algn="just">
              <a:buFontTx/>
              <a:buAutoNum type="arabicPeriod"/>
            </a:pPr>
            <a:r>
              <a:rPr lang="en-US" sz="3600" b="1">
                <a:latin typeface="AngsanaUPC" pitchFamily="18" charset="-34"/>
                <a:cs typeface="AngsanaUPC" pitchFamily="18" charset="-34"/>
              </a:rPr>
              <a:t>How?</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การเปลี่ยนแปลงนั้นเกิดขึ้นได้</a:t>
            </a:r>
            <a:r>
              <a:rPr lang="th-TH" sz="4000" b="1">
                <a:latin typeface="AngsanaUPC" pitchFamily="18" charset="-34"/>
                <a:cs typeface="AngsanaUPC" pitchFamily="18" charset="-34"/>
              </a:rPr>
              <a:t>อย่างไร</a:t>
            </a:r>
            <a:r>
              <a:rPr lang="en-US" sz="3600">
                <a:latin typeface="AngsanaUPC" pitchFamily="18" charset="-34"/>
                <a:cs typeface="AngsanaUPC" pitchFamily="18" charset="-34"/>
              </a:rPr>
              <a:t> ?</a:t>
            </a:r>
            <a:endParaRPr lang="th-TH" sz="3600">
              <a:latin typeface="AngsanaUPC" pitchFamily="18" charset="-34"/>
              <a:cs typeface="AngsanaUPC" pitchFamily="18" charset="-34"/>
            </a:endParaRPr>
          </a:p>
          <a:p>
            <a:pPr marL="647700" indent="-514350" algn="just">
              <a:buFontTx/>
              <a:buAutoNum type="arabicPeriod"/>
            </a:pPr>
            <a:r>
              <a:rPr lang="en-US" sz="3600" b="1">
                <a:latin typeface="AngsanaUPC" pitchFamily="18" charset="-34"/>
                <a:cs typeface="AngsanaUPC" pitchFamily="18" charset="-34"/>
              </a:rPr>
              <a:t>Where?</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การเปลี่ยนแปลงเป็นไปใน</a:t>
            </a:r>
            <a:r>
              <a:rPr lang="th-TH" sz="4000" b="1">
                <a:latin typeface="AngsanaUPC" pitchFamily="18" charset="-34"/>
                <a:cs typeface="AngsanaUPC" pitchFamily="18" charset="-34"/>
              </a:rPr>
              <a:t>ทิศทางใด</a:t>
            </a:r>
            <a:r>
              <a:rPr lang="en-US" sz="4000" b="1">
                <a:latin typeface="AngsanaUPC" pitchFamily="18" charset="-34"/>
                <a:cs typeface="AngsanaUPC" pitchFamily="18" charset="-34"/>
              </a:rPr>
              <a:t> </a:t>
            </a:r>
            <a:r>
              <a:rPr lang="en-US" sz="3600">
                <a:latin typeface="AngsanaUPC" pitchFamily="18" charset="-34"/>
                <a:cs typeface="AngsanaUPC" pitchFamily="18" charset="-34"/>
              </a:rPr>
              <a:t>?</a:t>
            </a:r>
            <a:endParaRPr lang="th-TH" sz="3600">
              <a:latin typeface="AngsanaUPC" pitchFamily="18" charset="-34"/>
              <a:cs typeface="AngsanaUPC" pitchFamily="18" charset="-34"/>
            </a:endParaRPr>
          </a:p>
          <a:p>
            <a:pPr marL="647700" indent="-514350" algn="just">
              <a:buFontTx/>
              <a:buAutoNum type="arabicPeriod"/>
            </a:pPr>
            <a:r>
              <a:rPr lang="en-US" sz="4000" b="1">
                <a:latin typeface="AngsanaUPC" pitchFamily="18" charset="-34"/>
                <a:cs typeface="AngsanaUPC" pitchFamily="18" charset="-34"/>
              </a:rPr>
              <a:t>When? </a:t>
            </a:r>
            <a:r>
              <a:rPr lang="th-TH" sz="4000" b="1">
                <a:latin typeface="AngsanaUPC" pitchFamily="18" charset="-34"/>
                <a:cs typeface="AngsanaUPC" pitchFamily="18" charset="-34"/>
              </a:rPr>
              <a:t>อัตราเร็ว</a:t>
            </a:r>
            <a:r>
              <a:rPr lang="th-TH" sz="3600">
                <a:latin typeface="AngsanaUPC" pitchFamily="18" charset="-34"/>
                <a:cs typeface="AngsanaUPC" pitchFamily="18" charset="-34"/>
              </a:rPr>
              <a:t>ช้าในการเปลี่ยนแปลง</a:t>
            </a:r>
            <a:r>
              <a:rPr lang="en-US" sz="3600">
                <a:latin typeface="AngsanaUPC" pitchFamily="18" charset="-34"/>
                <a:cs typeface="AngsanaUPC" pitchFamily="18" charset="-34"/>
              </a:rPr>
              <a:t> ?</a:t>
            </a:r>
            <a:endParaRPr lang="th-TH" sz="3600">
              <a:latin typeface="AngsanaUPC" pitchFamily="18" charset="-34"/>
              <a:cs typeface="AngsanaUPC" pitchFamily="18" charset="-34"/>
            </a:endParaRPr>
          </a:p>
        </p:txBody>
      </p:sp>
      <p:pic>
        <p:nvPicPr>
          <p:cNvPr id="11268" name="Picture 4" descr="http://farm4.static.flickr.com/3619/3321453785_d93a03db1f_o.jpg"/>
          <p:cNvPicPr>
            <a:picLocks noChangeAspect="1" noChangeArrowheads="1"/>
          </p:cNvPicPr>
          <p:nvPr/>
        </p:nvPicPr>
        <p:blipFill>
          <a:blip r:embed="rId2"/>
          <a:srcRect/>
          <a:stretch>
            <a:fillRect/>
          </a:stretch>
        </p:blipFill>
        <p:spPr bwMode="auto">
          <a:xfrm>
            <a:off x="214313" y="4643438"/>
            <a:ext cx="8643937" cy="2109787"/>
          </a:xfrm>
          <a:prstGeom prst="rect">
            <a:avLst/>
          </a:prstGeom>
          <a:noFill/>
          <a:ln w="9525">
            <a:noFill/>
            <a:miter lim="800000"/>
            <a:headEnd/>
            <a:tailEnd/>
          </a:ln>
        </p:spPr>
      </p:pic>
      <p:sp>
        <p:nvSpPr>
          <p:cNvPr id="11269" name="ตัวยึดหมายเลขภาพนิ่ง 5"/>
          <p:cNvSpPr>
            <a:spLocks noGrp="1"/>
          </p:cNvSpPr>
          <p:nvPr>
            <p:ph type="sldNum" sz="quarter" idx="12"/>
          </p:nvPr>
        </p:nvSpPr>
        <p:spPr>
          <a:noFill/>
        </p:spPr>
        <p:txBody>
          <a:bodyPr/>
          <a:lstStyle/>
          <a:p>
            <a:fld id="{D8C1BE52-6787-4EEA-AE93-218F5CD62048}" type="slidenum">
              <a:rPr lang="en-US" smtClean="0"/>
              <a:pPr/>
              <a:t>10</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539750" y="312738"/>
            <a:ext cx="7920038" cy="979487"/>
          </a:xfrm>
          <a:prstGeom prst="rect">
            <a:avLst/>
          </a:prstGeom>
          <a:noFill/>
          <a:ln w="38100" cmpd="dbl">
            <a:solidFill>
              <a:schemeClr val="tx1"/>
            </a:solidFill>
            <a:miter lim="800000"/>
            <a:headEnd/>
            <a:tailEnd/>
          </a:ln>
        </p:spPr>
        <p:txBody>
          <a:bodyPr>
            <a:spAutoFit/>
          </a:bodyPr>
          <a:lstStyle/>
          <a:p>
            <a:pPr algn="ctr">
              <a:lnSpc>
                <a:spcPct val="120000"/>
              </a:lnSpc>
            </a:pPr>
            <a:r>
              <a:rPr lang="en-US" sz="4800" b="1">
                <a:latin typeface="Angsana New" pitchFamily="18" charset="-34"/>
              </a:rPr>
              <a:t>What?</a:t>
            </a:r>
            <a:r>
              <a:rPr lang="en-US" sz="4000" b="1">
                <a:latin typeface="Angsana New" pitchFamily="18" charset="-34"/>
              </a:rPr>
              <a:t>     </a:t>
            </a:r>
            <a:r>
              <a:rPr lang="th-TH" sz="4000" b="1">
                <a:latin typeface="Angsana New" pitchFamily="18" charset="-34"/>
              </a:rPr>
              <a:t>การเปลี่ยนแปลงสังคมหมายถึงอะไร</a:t>
            </a:r>
          </a:p>
        </p:txBody>
      </p:sp>
      <p:sp>
        <p:nvSpPr>
          <p:cNvPr id="7171" name="TextBox 2"/>
          <p:cNvSpPr txBox="1">
            <a:spLocks noChangeArrowheads="1"/>
          </p:cNvSpPr>
          <p:nvPr/>
        </p:nvSpPr>
        <p:spPr bwMode="auto">
          <a:xfrm>
            <a:off x="285750" y="1643063"/>
            <a:ext cx="8572500" cy="4032250"/>
          </a:xfrm>
          <a:prstGeom prst="rect">
            <a:avLst/>
          </a:prstGeom>
          <a:noFill/>
          <a:ln w="9525">
            <a:noFill/>
            <a:miter lim="800000"/>
            <a:headEnd/>
            <a:tailEnd/>
          </a:ln>
        </p:spPr>
        <p:txBody>
          <a:bodyPr>
            <a:spAutoFit/>
          </a:bodyPr>
          <a:lstStyle/>
          <a:p>
            <a:pPr marL="514350" indent="-514350">
              <a:buFontTx/>
              <a:buAutoNum type="arabicPeriod"/>
              <a:defRPr/>
            </a:pPr>
            <a:r>
              <a:rPr lang="th-TH" sz="3200" dirty="0">
                <a:latin typeface="AngsanaUPC" pitchFamily="18" charset="-34"/>
                <a:cs typeface="AngsanaUPC" pitchFamily="18" charset="-34"/>
              </a:rPr>
              <a:t>การเปลี่ยนแปลงนั้นจะต้อง</a:t>
            </a:r>
            <a:r>
              <a:rPr lang="th-TH" sz="3200" b="1" u="sng" dirty="0">
                <a:solidFill>
                  <a:schemeClr val="accent2"/>
                </a:solidFill>
                <a:latin typeface="AngsanaUPC" pitchFamily="18" charset="-34"/>
                <a:cs typeface="AngsanaUPC" pitchFamily="18" charset="-34"/>
              </a:rPr>
              <a:t>เป็นปรากฏการณ์ร่วม</a:t>
            </a:r>
            <a:r>
              <a:rPr lang="th-TH" sz="3200" dirty="0">
                <a:latin typeface="AngsanaUPC" pitchFamily="18" charset="-34"/>
                <a:cs typeface="AngsanaUPC" pitchFamily="18" charset="-34"/>
              </a:rPr>
              <a:t>  หมายความว่า เกิดจากคนส่วนใหญ่ในสังคมและมีผลกระทบต่อคนส่วนใหญ่ด้วย</a:t>
            </a:r>
          </a:p>
          <a:p>
            <a:pPr marL="514350" indent="-514350">
              <a:buFontTx/>
              <a:buAutoNum type="arabicPeriod"/>
              <a:defRPr/>
            </a:pPr>
            <a:r>
              <a:rPr lang="th-TH" sz="3200" dirty="0">
                <a:latin typeface="AngsanaUPC" pitchFamily="18" charset="-34"/>
                <a:cs typeface="AngsanaUPC" pitchFamily="18" charset="-34"/>
              </a:rPr>
              <a:t>การเปลี่ยนแปลงนั้นจะต้องเป็นการเปลี่ยนแปลงถึง</a:t>
            </a:r>
            <a:r>
              <a:rPr lang="th-TH" sz="3200" b="1" u="sng" dirty="0">
                <a:solidFill>
                  <a:schemeClr val="accent2"/>
                </a:solidFill>
                <a:latin typeface="AngsanaUPC" pitchFamily="18" charset="-34"/>
                <a:cs typeface="AngsanaUPC" pitchFamily="18" charset="-34"/>
              </a:rPr>
              <a:t>ระดับโครงสร้างสังคม  สถาบันสังคม</a:t>
            </a:r>
            <a:r>
              <a:rPr lang="th-TH" sz="3200" dirty="0">
                <a:latin typeface="AngsanaUPC" pitchFamily="18" charset="-34"/>
                <a:cs typeface="AngsanaUPC" pitchFamily="18" charset="-34"/>
              </a:rPr>
              <a:t>หรือ</a:t>
            </a:r>
            <a:r>
              <a:rPr lang="th-TH" sz="3200" b="1" u="sng" dirty="0">
                <a:solidFill>
                  <a:schemeClr val="accent2"/>
                </a:solidFill>
                <a:effectLst>
                  <a:outerShdw blurRad="38100" dist="38100" dir="2700000" algn="tl">
                    <a:srgbClr val="000000">
                      <a:alpha val="43137"/>
                    </a:srgbClr>
                  </a:outerShdw>
                </a:effectLst>
                <a:latin typeface="AngsanaUPC" pitchFamily="18" charset="-34"/>
                <a:cs typeface="AngsanaUPC" pitchFamily="18" charset="-34"/>
              </a:rPr>
              <a:t>ความสัมพันธ์ระหว่างสถาบัน</a:t>
            </a:r>
          </a:p>
          <a:p>
            <a:pPr marL="514350" indent="-514350">
              <a:buFontTx/>
              <a:buAutoNum type="arabicPeriod"/>
              <a:defRPr/>
            </a:pPr>
            <a:r>
              <a:rPr lang="th-TH" sz="3200" dirty="0">
                <a:latin typeface="AngsanaUPC" pitchFamily="18" charset="-34"/>
                <a:cs typeface="AngsanaUPC" pitchFamily="18" charset="-34"/>
              </a:rPr>
              <a:t>การเปลี่ยนแปลงนั้นจะต้องกิน</a:t>
            </a:r>
            <a:r>
              <a:rPr lang="th-TH" sz="3200" b="1" u="sng" dirty="0">
                <a:solidFill>
                  <a:schemeClr val="accent2"/>
                </a:solidFill>
                <a:latin typeface="AngsanaUPC" pitchFamily="18" charset="-34"/>
                <a:cs typeface="AngsanaUPC" pitchFamily="18" charset="-34"/>
              </a:rPr>
              <a:t>ระยะเวลานานพอสมควร </a:t>
            </a:r>
            <a:r>
              <a:rPr lang="th-TH" sz="3200" dirty="0">
                <a:latin typeface="AngsanaUPC" pitchFamily="18" charset="-34"/>
                <a:cs typeface="AngsanaUPC" pitchFamily="18" charset="-34"/>
              </a:rPr>
              <a:t>มิใช่การเปลี่ยนแปลงในชั่วพริบตา</a:t>
            </a:r>
          </a:p>
          <a:p>
            <a:pPr marL="514350" indent="-514350">
              <a:buFontTx/>
              <a:buAutoNum type="arabicPeriod"/>
              <a:defRPr/>
            </a:pPr>
            <a:r>
              <a:rPr lang="th-TH" sz="3200" dirty="0">
                <a:latin typeface="AngsanaUPC" pitchFamily="18" charset="-34"/>
                <a:cs typeface="AngsanaUPC" pitchFamily="18" charset="-34"/>
              </a:rPr>
              <a:t>ผลกระทบจากการเปลี่ยนแปลงนั้นจะต้อง</a:t>
            </a:r>
            <a:r>
              <a:rPr lang="th-TH" sz="3200" b="1" u="sng" dirty="0">
                <a:solidFill>
                  <a:schemeClr val="accent2"/>
                </a:solidFill>
                <a:effectLst>
                  <a:outerShdw blurRad="38100" dist="38100" dir="2700000" algn="tl">
                    <a:srgbClr val="000000">
                      <a:alpha val="43137"/>
                    </a:srgbClr>
                  </a:outerShdw>
                </a:effectLst>
                <a:latin typeface="AngsanaUPC" pitchFamily="18" charset="-34"/>
                <a:cs typeface="AngsanaUPC" pitchFamily="18" charset="-34"/>
              </a:rPr>
              <a:t>กระทบต่อประวัติศาสตร์ของสังคมนั้น</a:t>
            </a:r>
          </a:p>
        </p:txBody>
      </p:sp>
      <p:sp>
        <p:nvSpPr>
          <p:cNvPr id="12292" name="ตัวยึดหมายเลขภาพนิ่ง 3"/>
          <p:cNvSpPr>
            <a:spLocks noGrp="1"/>
          </p:cNvSpPr>
          <p:nvPr>
            <p:ph type="sldNum" sz="quarter" idx="12"/>
          </p:nvPr>
        </p:nvSpPr>
        <p:spPr>
          <a:noFill/>
        </p:spPr>
        <p:txBody>
          <a:bodyPr/>
          <a:lstStyle/>
          <a:p>
            <a:fld id="{D315AE7A-54CB-43AA-BC9E-3C7E6A9ADF6B}" type="slidenum">
              <a:rPr lang="en-US" smtClean="0"/>
              <a:pPr/>
              <a:t>11</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randombar(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randombar(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randombar(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
        <p:nvSpPr>
          <p:cNvPr id="13315" name="ตัวยึดหมายเลขภาพนิ่ง 4"/>
          <p:cNvSpPr>
            <a:spLocks noGrp="1"/>
          </p:cNvSpPr>
          <p:nvPr>
            <p:ph type="sldNum" sz="quarter" idx="12"/>
          </p:nvPr>
        </p:nvSpPr>
        <p:spPr>
          <a:noFill/>
        </p:spPr>
        <p:txBody>
          <a:bodyPr/>
          <a:lstStyle/>
          <a:p>
            <a:fld id="{CCF4A9CC-C197-43E0-882C-289F96B1E9A2}" type="slidenum">
              <a:rPr lang="en-US" smtClean="0"/>
              <a:pPr/>
              <a:t>12</a:t>
            </a:fld>
            <a:endParaRPr lang="th-TH" smtClean="0"/>
          </a:p>
        </p:txBody>
      </p:sp>
      <p:sp>
        <p:nvSpPr>
          <p:cNvPr id="5" name="สี่เหลี่ยมผืนผ้า 4"/>
          <p:cNvSpPr/>
          <p:nvPr/>
        </p:nvSpPr>
        <p:spPr>
          <a:xfrm>
            <a:off x="0" y="1844675"/>
            <a:ext cx="8675688" cy="3970338"/>
          </a:xfrm>
          <a:prstGeom prst="rect">
            <a:avLst/>
          </a:prstGeom>
        </p:spPr>
        <p:txBody>
          <a:bodyPr>
            <a:spAutoFit/>
          </a:bodyPr>
          <a:lstStyle/>
          <a:p>
            <a:pPr marL="514350" indent="-514350">
              <a:tabLst>
                <a:tab pos="2424113" algn="l"/>
              </a:tabLst>
              <a:defRPr/>
            </a:pPr>
            <a:r>
              <a:rPr lang="th-TH" b="1" dirty="0">
                <a:solidFill>
                  <a:srgbClr val="0070C0"/>
                </a:solidFill>
                <a:effectLst>
                  <a:outerShdw blurRad="38100" dist="38100" dir="2700000" algn="tl">
                    <a:srgbClr val="000000">
                      <a:alpha val="43137"/>
                    </a:srgbClr>
                  </a:outerShdw>
                </a:effectLst>
                <a:cs typeface="+mj-cs"/>
              </a:rPr>
              <a:t>		1. ทฤษฎีวิวัฒนาการ </a:t>
            </a:r>
            <a:r>
              <a:rPr lang="en-US" sz="2400" b="1" dirty="0">
                <a:solidFill>
                  <a:srgbClr val="0070C0"/>
                </a:solidFill>
                <a:effectLst>
                  <a:outerShdw blurRad="38100" dist="38100" dir="2700000" algn="tl">
                    <a:srgbClr val="000000">
                      <a:alpha val="43137"/>
                    </a:srgbClr>
                  </a:outerShdw>
                </a:effectLst>
                <a:cs typeface="+mj-cs"/>
              </a:rPr>
              <a:t>(Evolutionary theory)</a:t>
            </a:r>
            <a:r>
              <a:rPr lang="en-US" sz="2400" dirty="0">
                <a:cs typeface="+mj-cs"/>
              </a:rPr>
              <a:t> </a:t>
            </a:r>
            <a:r>
              <a:rPr lang="th-TH" dirty="0">
                <a:cs typeface="+mj-cs"/>
              </a:rPr>
              <a:t>เป็น		แนวความคิดที่ได้รับอิทธิพลจากทฤษฎีวิวัฒนาการทาง		ชีวภาพของ </a:t>
            </a:r>
            <a:r>
              <a:rPr lang="th-TH" b="1" dirty="0" err="1">
                <a:solidFill>
                  <a:srgbClr val="0070C0"/>
                </a:solidFill>
                <a:effectLst>
                  <a:outerShdw blurRad="38100" dist="38100" dir="2700000" algn="tl">
                    <a:srgbClr val="000000">
                      <a:alpha val="43137"/>
                    </a:srgbClr>
                  </a:outerShdw>
                </a:effectLst>
                <a:cs typeface="+mj-cs"/>
              </a:rPr>
              <a:t>ชาร์ลส์</a:t>
            </a:r>
            <a:r>
              <a:rPr lang="th-TH" b="1" dirty="0">
                <a:solidFill>
                  <a:srgbClr val="0070C0"/>
                </a:solidFill>
                <a:effectLst>
                  <a:outerShdw blurRad="38100" dist="38100" dir="2700000" algn="tl">
                    <a:srgbClr val="000000">
                      <a:alpha val="43137"/>
                    </a:srgbClr>
                  </a:outerShdw>
                </a:effectLst>
                <a:cs typeface="+mj-cs"/>
              </a:rPr>
              <a:t> </a:t>
            </a:r>
            <a:r>
              <a:rPr lang="th-TH" b="1" dirty="0" err="1">
                <a:solidFill>
                  <a:srgbClr val="0070C0"/>
                </a:solidFill>
                <a:effectLst>
                  <a:outerShdw blurRad="38100" dist="38100" dir="2700000" algn="tl">
                    <a:srgbClr val="000000">
                      <a:alpha val="43137"/>
                    </a:srgbClr>
                  </a:outerShdw>
                </a:effectLst>
                <a:cs typeface="+mj-cs"/>
              </a:rPr>
              <a:t>ดาร์วิน</a:t>
            </a:r>
            <a:r>
              <a:rPr lang="th-TH" b="1" dirty="0">
                <a:solidFill>
                  <a:srgbClr val="0070C0"/>
                </a:solidFill>
                <a:effectLst>
                  <a:outerShdw blurRad="38100" dist="38100" dir="2700000" algn="tl">
                    <a:srgbClr val="000000">
                      <a:alpha val="43137"/>
                    </a:srgbClr>
                  </a:outerShdw>
                </a:effectLst>
                <a:cs typeface="+mj-cs"/>
              </a:rPr>
              <a:t> </a:t>
            </a:r>
            <a:r>
              <a:rPr lang="en-US" sz="2400" b="1" dirty="0">
                <a:solidFill>
                  <a:srgbClr val="0070C0"/>
                </a:solidFill>
                <a:effectLst>
                  <a:outerShdw blurRad="38100" dist="38100" dir="2700000" algn="tl">
                    <a:srgbClr val="000000">
                      <a:alpha val="43137"/>
                    </a:srgbClr>
                  </a:outerShdw>
                </a:effectLst>
                <a:cs typeface="+mj-cs"/>
              </a:rPr>
              <a:t>(Charles Darwin)</a:t>
            </a:r>
            <a:r>
              <a:rPr lang="en-US" b="1" dirty="0">
                <a:solidFill>
                  <a:srgbClr val="0070C0"/>
                </a:solidFill>
                <a:effectLst>
                  <a:outerShdw blurRad="38100" dist="38100" dir="2700000" algn="tl">
                    <a:srgbClr val="000000">
                      <a:alpha val="43137"/>
                    </a:srgbClr>
                  </a:outerShdw>
                </a:effectLst>
                <a:cs typeface="+mj-cs"/>
              </a:rPr>
              <a:t> </a:t>
            </a:r>
            <a:r>
              <a:rPr lang="th-TH" b="1" dirty="0">
                <a:solidFill>
                  <a:srgbClr val="0070C0"/>
                </a:solidFill>
                <a:effectLst>
                  <a:outerShdw blurRad="38100" dist="38100" dir="2700000" algn="tl">
                    <a:srgbClr val="000000">
                      <a:alpha val="43137"/>
                    </a:srgbClr>
                  </a:outerShdw>
                </a:effectLst>
                <a:cs typeface="+mj-cs"/>
              </a:rPr>
              <a:t>		</a:t>
            </a:r>
            <a:r>
              <a:rPr lang="th-TH" dirty="0">
                <a:cs typeface="+mj-cs"/>
              </a:rPr>
              <a:t>โดยนักสังคมวิทยาในกลุ่มทฤษฎีวิวัฒนาการเสนอว่า .....</a:t>
            </a:r>
          </a:p>
          <a:p>
            <a:pPr marL="514350" indent="-514350">
              <a:defRPr/>
            </a:pPr>
            <a:r>
              <a:rPr lang="th-TH" dirty="0">
                <a:cs typeface="+mj-cs"/>
              </a:rPr>
              <a:t>			         “การเปลี่ยนแปลงของสังคมเป็นกระบวนการที่มีการเปลี่ยนแปลงอย่างเป็นขั้นตอนตามลำดับ โดยมีการเปลี่ยนแปลงจากขั้นหนึ่งไปสู่อีกขั้นหนึ่งในลักษณะที่มี   การพัฒนาและก้าวหน้ากว่าขั้นที่ผ่านมา มีการเปลี่ยนแปลงจากสังคมที่มีรูปแบบเรียบง่ายไปสู่รูปแบบที่สลับซับซ้อนมากขึ้น และมีความเจริญก้าวหน้าไปเรื่อย ๆ จนเกิดเป็นสังคมที่มีความสมบูรณ์”</a:t>
            </a:r>
          </a:p>
        </p:txBody>
      </p:sp>
      <p:pic>
        <p:nvPicPr>
          <p:cNvPr id="44034" name="Picture 2" descr="Three quarter length studio photo showing Darwin's characteristic large forehead and bushy eyebrows with deep set eyes, pug nose and mouth set in a determined look. He is bald on top, with dark hair and long side whiskers but no beard or moustache. His jacket is dark, with very wide lapels, and his trousers are a light check pattern. His shirt has an upright wing collar, and his cravat is tucked into his waistcoat which is a light fine checked pattern.">
            <a:hlinkClick r:id="rId2" tooltip="ชาลส์ ดาร์วิน ค.ศ. 1854 เมื่ออายุ 45 ปี ขณะนั้นกำลังทำงานเพื่อตีพิมพ์ On the Origin of Species"/>
          </p:cNvPr>
          <p:cNvPicPr>
            <a:picLocks noChangeAspect="1" noChangeArrowheads="1"/>
          </p:cNvPicPr>
          <p:nvPr/>
        </p:nvPicPr>
        <p:blipFill>
          <a:blip r:embed="rId3"/>
          <a:srcRect/>
          <a:stretch>
            <a:fillRect/>
          </a:stretch>
        </p:blipFill>
        <p:spPr bwMode="auto">
          <a:xfrm>
            <a:off x="323850" y="1557338"/>
            <a:ext cx="1905000"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ตัวยึดหมายเลขภาพนิ่ง 4"/>
          <p:cNvSpPr>
            <a:spLocks noGrp="1"/>
          </p:cNvSpPr>
          <p:nvPr>
            <p:ph type="sldNum" sz="quarter" idx="12"/>
          </p:nvPr>
        </p:nvSpPr>
        <p:spPr>
          <a:noFill/>
        </p:spPr>
        <p:txBody>
          <a:bodyPr/>
          <a:lstStyle/>
          <a:p>
            <a:fld id="{7FFED9D9-A6EF-4D36-9843-8E1814E03A99}" type="slidenum">
              <a:rPr lang="en-US" smtClean="0"/>
              <a:pPr/>
              <a:t>13</a:t>
            </a:fld>
            <a:endParaRPr lang="th-TH" smtClean="0"/>
          </a:p>
        </p:txBody>
      </p:sp>
      <p:sp>
        <p:nvSpPr>
          <p:cNvPr id="43009" name="Rectangle 1"/>
          <p:cNvSpPr>
            <a:spLocks noChangeArrowheads="1"/>
          </p:cNvSpPr>
          <p:nvPr/>
        </p:nvSpPr>
        <p:spPr bwMode="auto">
          <a:xfrm>
            <a:off x="323850" y="1897063"/>
            <a:ext cx="8497888" cy="3908425"/>
          </a:xfrm>
          <a:prstGeom prst="rect">
            <a:avLst/>
          </a:prstGeom>
          <a:noFill/>
          <a:ln w="9525">
            <a:noFill/>
            <a:miter lim="800000"/>
            <a:headEnd/>
            <a:tailEnd/>
          </a:ln>
          <a:effectLst/>
        </p:spPr>
        <p:txBody>
          <a:bodyPr anchor="ctr">
            <a:spAutoFit/>
          </a:bodyPr>
          <a:lstStyle/>
          <a:p>
            <a:pPr eaLnBrk="0" hangingPunct="0">
              <a:defRPr/>
            </a:pP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		   2. </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ทฤษฎีความขัดแย้ง </a:t>
            </a: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(Conflict theory) </a:t>
            </a:r>
            <a:r>
              <a:rPr lang="th-TH" sz="3200" dirty="0">
                <a:latin typeface="Angsana New" pitchFamily="18" charset="-34"/>
                <a:cs typeface="Cordia New" pitchFamily="34" charset="-34"/>
              </a:rPr>
              <a:t>แนวความคิด				ของนักทฤษฎีความขัดแย้งที่สำคัญ ได้แก่ </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คาร์ล 				</a:t>
            </a:r>
            <a:r>
              <a:rPr lang="th-TH" sz="3200" b="1" dirty="0" err="1">
                <a:solidFill>
                  <a:srgbClr val="0070C0"/>
                </a:solidFill>
                <a:effectLst>
                  <a:outerShdw blurRad="38100" dist="38100" dir="2700000" algn="tl">
                    <a:srgbClr val="000000"/>
                  </a:outerShdw>
                </a:effectLst>
                <a:latin typeface="Angsana New" pitchFamily="18" charset="-34"/>
                <a:cs typeface="Cordia New" pitchFamily="34" charset="-34"/>
              </a:rPr>
              <a:t>มาร์กซ์</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 </a:t>
            </a: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(Karl Marx) </a:t>
            </a:r>
            <a:r>
              <a:rPr lang="th-TH" sz="3200" dirty="0">
                <a:latin typeface="Angsana New" pitchFamily="18" charset="-34"/>
                <a:cs typeface="Cordia New" pitchFamily="34" charset="-34"/>
              </a:rPr>
              <a:t>ซึ่งเป็นแนวความคิดที่มีข้อ				สมมุติฐานที่ว่า พฤติกรรมของสังคมสามารถเข้าใจได้จากความขัดแย้งระหว่างกลุ่มต่าง ๆ และบุคคลต่าง ๆ เพราะการแข่งขันกันในการเป็นเจ้าของทรัพยากรที่มีค่าและหายาก </a:t>
            </a:r>
          </a:p>
          <a:p>
            <a:pPr eaLnBrk="0" hangingPunct="0">
              <a:defRPr/>
            </a:pPr>
            <a:r>
              <a:rPr lang="th-TH" dirty="0">
                <a:solidFill>
                  <a:srgbClr val="C00000"/>
                </a:solidFill>
                <a:latin typeface="Angsana New" pitchFamily="18" charset="-34"/>
                <a:cs typeface="Cordia New" pitchFamily="34" charset="-34"/>
              </a:rPr>
              <a:t>        </a:t>
            </a:r>
          </a:p>
          <a:p>
            <a:pPr eaLnBrk="0" hangingPunct="0">
              <a:defRPr/>
            </a:pPr>
            <a:r>
              <a:rPr lang="th-TH" b="1" u="sng" dirty="0">
                <a:solidFill>
                  <a:srgbClr val="C00000"/>
                </a:solidFill>
                <a:latin typeface="Angsana New" pitchFamily="18" charset="-34"/>
                <a:cs typeface="Cordia New" pitchFamily="34" charset="-34"/>
              </a:rPr>
              <a:t>       นักสังคมวิทยาใช้ทฤษฎีความขัดแย้งอธิบายการเปลี่ยนแปลงทางสังคม  </a:t>
            </a:r>
            <a:endParaRPr lang="en-US" sz="4400" b="1" u="sng" dirty="0">
              <a:solidFill>
                <a:srgbClr val="C00000"/>
              </a:solidFill>
              <a:effectLst>
                <a:outerShdw blurRad="38100" dist="38100" dir="2700000" algn="tl">
                  <a:srgbClr val="000000"/>
                </a:outerShdw>
              </a:effectLst>
              <a:latin typeface="Angsana New" pitchFamily="18" charset="-34"/>
            </a:endParaRPr>
          </a:p>
        </p:txBody>
      </p:sp>
      <p:pic>
        <p:nvPicPr>
          <p:cNvPr id="43011" name="Picture 3" descr="http://upload.wikimedia.org/wikipedia/commons/thumb/9/97/Hegel.jpg/220px-Hegel.jpg">
            <a:hlinkClick r:id="rId2"/>
          </p:cNvPr>
          <p:cNvPicPr>
            <a:picLocks noChangeAspect="1" noChangeArrowheads="1"/>
          </p:cNvPicPr>
          <p:nvPr/>
        </p:nvPicPr>
        <p:blipFill>
          <a:blip r:embed="rId3"/>
          <a:srcRect/>
          <a:stretch>
            <a:fillRect/>
          </a:stretch>
        </p:blipFill>
        <p:spPr bwMode="auto">
          <a:xfrm>
            <a:off x="323850" y="1341438"/>
            <a:ext cx="2095500" cy="2400300"/>
          </a:xfrm>
          <a:prstGeom prst="rect">
            <a:avLst/>
          </a:prstGeom>
          <a:noFill/>
          <a:ln w="9525">
            <a:noFill/>
            <a:miter lim="800000"/>
            <a:headEnd/>
            <a:tailEnd/>
          </a:ln>
        </p:spPr>
      </p:pic>
      <p:sp>
        <p:nvSpPr>
          <p:cNvPr id="14341"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500"/>
                                        <p:tgtEl>
                                          <p:spTgt spid="430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009"/>
                                        </p:tgtEl>
                                        <p:attrNameLst>
                                          <p:attrName>style.visibility</p:attrName>
                                        </p:attrNameLst>
                                      </p:cBhvr>
                                      <p:to>
                                        <p:strVal val="visible"/>
                                      </p:to>
                                    </p:set>
                                    <p:animEffect transition="in" filter="randombar(horizontal)">
                                      <p:cBhvr>
                                        <p:cTn id="10"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ตัวยึดหมายเลขภาพนิ่ง 4"/>
          <p:cNvSpPr>
            <a:spLocks noGrp="1"/>
          </p:cNvSpPr>
          <p:nvPr>
            <p:ph type="sldNum" sz="quarter" idx="12"/>
          </p:nvPr>
        </p:nvSpPr>
        <p:spPr>
          <a:noFill/>
        </p:spPr>
        <p:txBody>
          <a:bodyPr/>
          <a:lstStyle/>
          <a:p>
            <a:fld id="{F15C5493-4232-479B-A7B9-238E9FFF8F27}" type="slidenum">
              <a:rPr lang="en-US" smtClean="0"/>
              <a:pPr/>
              <a:t>14</a:t>
            </a:fld>
            <a:endParaRPr lang="th-TH" smtClean="0"/>
          </a:p>
        </p:txBody>
      </p:sp>
      <p:sp>
        <p:nvSpPr>
          <p:cNvPr id="56321" name="Rectangle 1"/>
          <p:cNvSpPr>
            <a:spLocks noChangeArrowheads="1"/>
          </p:cNvSpPr>
          <p:nvPr/>
        </p:nvSpPr>
        <p:spPr bwMode="auto">
          <a:xfrm>
            <a:off x="250825" y="1874838"/>
            <a:ext cx="7993063" cy="3540125"/>
          </a:xfrm>
          <a:prstGeom prst="rect">
            <a:avLst/>
          </a:prstGeom>
          <a:noFill/>
          <a:ln w="9525">
            <a:noFill/>
            <a:miter lim="800000"/>
            <a:headEnd/>
            <a:tailEnd/>
          </a:ln>
          <a:effectLst/>
        </p:spPr>
        <p:txBody>
          <a:bodyPr anchor="ctr">
            <a:spAutoFit/>
          </a:bodyPr>
          <a:lstStyle/>
          <a:p>
            <a:pPr algn="just" eaLnBrk="0" hangingPunct="0">
              <a:defRPr/>
            </a:pPr>
            <a:r>
              <a:rPr lang="en-US" sz="3200" b="1">
                <a:solidFill>
                  <a:srgbClr val="0070C0"/>
                </a:solidFill>
                <a:effectLst>
                  <a:outerShdw blurRad="38100" dist="38100" dir="2700000" algn="tl">
                    <a:srgbClr val="000000"/>
                  </a:outerShdw>
                </a:effectLst>
                <a:latin typeface="Angsana New" pitchFamily="18" charset="-34"/>
                <a:cs typeface="Cordia New" pitchFamily="34" charset="-34"/>
              </a:rPr>
              <a:t>3. </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ทฤษฎีโครงสร้าง</a:t>
            </a:r>
            <a:r>
              <a:rPr lang="en-US" sz="3200" b="1">
                <a:solidFill>
                  <a:srgbClr val="0070C0"/>
                </a:solidFill>
                <a:effectLst>
                  <a:outerShdw blurRad="38100" dist="38100" dir="2700000" algn="tl">
                    <a:srgbClr val="000000"/>
                  </a:outerShdw>
                </a:effectLst>
                <a:latin typeface="Angsana New" pitchFamily="18" charset="-34"/>
                <a:cs typeface="Cordia New" pitchFamily="34" charset="-34"/>
              </a:rPr>
              <a:t>-</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หน้าที่ </a:t>
            </a:r>
            <a:r>
              <a:rPr lang="en-US" sz="3200" b="1">
                <a:solidFill>
                  <a:srgbClr val="0070C0"/>
                </a:solidFill>
                <a:effectLst>
                  <a:outerShdw blurRad="38100" dist="38100" dir="2700000" algn="tl">
                    <a:srgbClr val="000000"/>
                  </a:outerShdw>
                </a:effectLst>
                <a:latin typeface="Angsana New" pitchFamily="18" charset="-34"/>
                <a:cs typeface="Cordia New" pitchFamily="34" charset="-34"/>
              </a:rPr>
              <a:t>(Structural-Functional theory)…………</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
            </a:r>
            <a:br>
              <a:rPr lang="th-TH" sz="3200" b="1">
                <a:solidFill>
                  <a:srgbClr val="0070C0"/>
                </a:solidFill>
                <a:effectLst>
                  <a:outerShdw blurRad="38100" dist="38100" dir="2700000" algn="tl">
                    <a:srgbClr val="000000"/>
                  </a:outerShdw>
                </a:effectLst>
                <a:latin typeface="Angsana New" pitchFamily="18" charset="-34"/>
                <a:cs typeface="Cordia New" pitchFamily="34" charset="-34"/>
              </a:rPr>
            </a:br>
            <a:r>
              <a:rPr lang="th-TH" sz="3200" b="1">
                <a:solidFill>
                  <a:srgbClr val="0070C0"/>
                </a:solidFill>
                <a:effectLst>
                  <a:outerShdw blurRad="38100" dist="38100" dir="2700000" algn="tl">
                    <a:srgbClr val="000000"/>
                  </a:outerShdw>
                </a:effectLst>
                <a:latin typeface="Angsana New" pitchFamily="18" charset="-34"/>
                <a:cs typeface="Cordia New" pitchFamily="34" charset="-34"/>
              </a:rPr>
              <a:t>       </a:t>
            </a:r>
            <a:r>
              <a:rPr lang="th-TH" sz="3200">
                <a:latin typeface="Angsana New" pitchFamily="18" charset="-34"/>
                <a:cs typeface="Cordia New" pitchFamily="34" charset="-34"/>
              </a:rPr>
              <a:t>แนวความคิดในการพัฒนาทฤษฎีโครงสร้าง</a:t>
            </a:r>
            <a:r>
              <a:rPr lang="en-US" sz="3200">
                <a:latin typeface="Angsana New" pitchFamily="18" charset="-34"/>
                <a:cs typeface="Cordia New" pitchFamily="34" charset="-34"/>
              </a:rPr>
              <a:t>-</a:t>
            </a:r>
            <a:r>
              <a:rPr lang="th-TH" sz="3200">
                <a:latin typeface="Angsana New" pitchFamily="18" charset="-34"/>
                <a:cs typeface="Cordia New" pitchFamily="34" charset="-34"/>
              </a:rPr>
              <a:t>หน้าที่เป็นผลมาจากการนำเอา  แนวความคิดทางด้านชีววิทยามาใช้ โดยอุปมาว่า โครงสร้างของสังคมเป็นเสมือนร่างกายที่ประกอบไปด้วยเซลล์ต่าง ๆ และมองว่า หน้าที่ของสังคมก็คือ การทำหน้าที่ของอวัยวะส่วนต่าง ๆ ของร่างกาย โดยแต่ละส่วนจะช่วยเหลือและเกื้อกูลซึ่งกันและกันเพื่อให้ระบบทั้งระบบมีชีวิตดำรงอยู่ได้</a:t>
            </a:r>
            <a:endParaRPr lang="th-TH" sz="4800"/>
          </a:p>
        </p:txBody>
      </p:sp>
      <p:sp>
        <p:nvSpPr>
          <p:cNvPr id="15364"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randombar(horizontal)">
                                      <p:cBhvr>
                                        <p:cTn id="7"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ตัวยึดหมายเลขภาพนิ่ง 4"/>
          <p:cNvSpPr>
            <a:spLocks noGrp="1"/>
          </p:cNvSpPr>
          <p:nvPr>
            <p:ph type="sldNum" sz="quarter" idx="12"/>
          </p:nvPr>
        </p:nvSpPr>
        <p:spPr>
          <a:noFill/>
        </p:spPr>
        <p:txBody>
          <a:bodyPr/>
          <a:lstStyle/>
          <a:p>
            <a:fld id="{D805558F-3A37-43EF-9E47-D01D399CA38F}" type="slidenum">
              <a:rPr lang="en-US" smtClean="0"/>
              <a:pPr/>
              <a:t>15</a:t>
            </a:fld>
            <a:endParaRPr lang="th-TH" smtClean="0"/>
          </a:p>
        </p:txBody>
      </p:sp>
      <p:sp>
        <p:nvSpPr>
          <p:cNvPr id="7" name="สี่เหลี่ยมผืนผ้า 6"/>
          <p:cNvSpPr/>
          <p:nvPr/>
        </p:nvSpPr>
        <p:spPr>
          <a:xfrm>
            <a:off x="611188" y="3273425"/>
            <a:ext cx="7848600" cy="3108325"/>
          </a:xfrm>
          <a:prstGeom prst="rect">
            <a:avLst/>
          </a:prstGeom>
        </p:spPr>
        <p:txBody>
          <a:bodyPr>
            <a:spAutoFit/>
          </a:bodyPr>
          <a:lstStyle/>
          <a:p>
            <a:pPr>
              <a:defRPr/>
            </a:pPr>
            <a:r>
              <a:rPr lang="en-US" b="1" dirty="0">
                <a:solidFill>
                  <a:srgbClr val="0070C0"/>
                </a:solidFill>
                <a:effectLst>
                  <a:outerShdw blurRad="38100" dist="38100" dir="2700000" algn="tl">
                    <a:srgbClr val="000000">
                      <a:alpha val="43137"/>
                    </a:srgbClr>
                  </a:outerShdw>
                </a:effectLst>
                <a:latin typeface="Angsana New" pitchFamily="18" charset="-34"/>
              </a:rPr>
              <a:t>(Emile Durkheim) </a:t>
            </a:r>
            <a:r>
              <a:rPr lang="th-TH" dirty="0">
                <a:latin typeface="Angsana New" pitchFamily="18" charset="-34"/>
              </a:rPr>
              <a:t>มีแนวความคิดว่า หน้าที่ของสังคมคือ ส่วนที่สนับสนุนให้สังคมสามารถดำรงอยู่ได้ ซึ่งสอดคล้องกับ </a:t>
            </a:r>
            <a:r>
              <a:rPr lang="en-US" b="1" dirty="0">
                <a:solidFill>
                  <a:srgbClr val="0070C0"/>
                </a:solidFill>
                <a:effectLst>
                  <a:outerShdw blurRad="38100" dist="38100" dir="2700000" algn="tl">
                    <a:srgbClr val="000000">
                      <a:alpha val="43137"/>
                    </a:srgbClr>
                  </a:outerShdw>
                </a:effectLst>
                <a:latin typeface="Angsana New" pitchFamily="18" charset="-34"/>
              </a:rPr>
              <a:t>(A.R. Radcliffe-Brown) (</a:t>
            </a:r>
            <a:r>
              <a:rPr lang="en-US" b="1" dirty="0" err="1">
                <a:solidFill>
                  <a:srgbClr val="0070C0"/>
                </a:solidFill>
                <a:effectLst>
                  <a:outerShdw blurRad="38100" dist="38100" dir="2700000" algn="tl">
                    <a:srgbClr val="000000">
                      <a:alpha val="43137"/>
                    </a:srgbClr>
                  </a:outerShdw>
                </a:effectLst>
                <a:latin typeface="Angsana New" pitchFamily="18" charset="-34"/>
              </a:rPr>
              <a:t>Bronislaw</a:t>
            </a:r>
            <a:r>
              <a:rPr lang="en-US" b="1" dirty="0">
                <a:solidFill>
                  <a:srgbClr val="0070C0"/>
                </a:solidFill>
                <a:effectLst>
                  <a:outerShdw blurRad="38100" dist="38100" dir="2700000" algn="tl">
                    <a:srgbClr val="000000">
                      <a:alpha val="43137"/>
                    </a:srgbClr>
                  </a:outerShdw>
                </a:effectLst>
                <a:latin typeface="Angsana New" pitchFamily="18" charset="-34"/>
              </a:rPr>
              <a:t> Malinowski)</a:t>
            </a:r>
            <a:r>
              <a:rPr lang="en-US" dirty="0">
                <a:latin typeface="Angsana New" pitchFamily="18" charset="-34"/>
              </a:rPr>
              <a:t> </a:t>
            </a:r>
            <a:r>
              <a:rPr lang="th-TH" dirty="0">
                <a:latin typeface="Angsana New" pitchFamily="18" charset="-34"/>
              </a:rPr>
              <a:t>ที่มองว่า หน้าที่ทางสังคม เป็นส่วนสนับสนุนให้โครงสร้างสังคมคงอยู่อย่างต่อเนื่อง เพราะสังคมมีกระบวนการทางสังคมที่ทำให้สังคมเกิดความเป็นอันหนึ่งอันเดียวกัน เช่น บรรทัดฐาน ค่านิยม ความเชื่อ วัฒนธรรม และประเพณี เป็นต้น</a:t>
            </a:r>
            <a:endParaRPr lang="en-US" dirty="0">
              <a:latin typeface="Angsana New" pitchFamily="18" charset="-34"/>
            </a:endParaRPr>
          </a:p>
          <a:p>
            <a:pPr>
              <a:defRPr/>
            </a:pPr>
            <a:endParaRPr lang="th-TH" dirty="0">
              <a:latin typeface="Angsana New" pitchFamily="18" charset="-34"/>
            </a:endParaRPr>
          </a:p>
        </p:txBody>
      </p:sp>
      <p:sp>
        <p:nvSpPr>
          <p:cNvPr id="8" name="สี่เหลี่ยมผืนผ้า 7"/>
          <p:cNvSpPr>
            <a:spLocks noChangeArrowheads="1"/>
          </p:cNvSpPr>
          <p:nvPr/>
        </p:nvSpPr>
        <p:spPr bwMode="auto">
          <a:xfrm>
            <a:off x="611188" y="1844675"/>
            <a:ext cx="6913562" cy="1384300"/>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(Robert K. Merton) </a:t>
            </a:r>
            <a:r>
              <a:rPr lang="th-TH">
                <a:latin typeface="Angsana New" pitchFamily="18" charset="-34"/>
              </a:rPr>
              <a:t>ได้จำแนกหน้าที่ทางสังคมเป็น </a:t>
            </a:r>
            <a:r>
              <a:rPr lang="en-US">
                <a:latin typeface="Angsana New" pitchFamily="18" charset="-34"/>
              </a:rPr>
              <a:t>2 </a:t>
            </a:r>
            <a:r>
              <a:rPr lang="th-TH">
                <a:latin typeface="Angsana New" pitchFamily="18" charset="-34"/>
              </a:rPr>
              <a:t>ประเภทคือ 			1. หน้าที่หลัก </a:t>
            </a:r>
            <a:r>
              <a:rPr lang="en-US">
                <a:latin typeface="Angsana New" pitchFamily="18" charset="-34"/>
              </a:rPr>
              <a:t>(Manifest)</a:t>
            </a:r>
          </a:p>
          <a:p>
            <a:r>
              <a:rPr lang="en-US">
                <a:latin typeface="Angsana New" pitchFamily="18" charset="-34"/>
              </a:rPr>
              <a:t>		2. </a:t>
            </a:r>
            <a:r>
              <a:rPr lang="th-TH">
                <a:latin typeface="Angsana New" pitchFamily="18" charset="-34"/>
              </a:rPr>
              <a:t>หน้าที่รอง </a:t>
            </a:r>
            <a:r>
              <a:rPr lang="en-US">
                <a:latin typeface="Angsana New" pitchFamily="18" charset="-34"/>
              </a:rPr>
              <a:t>(Latent)</a:t>
            </a:r>
            <a:endParaRPr lang="th-TH">
              <a:latin typeface="Angsana New" pitchFamily="18" charset="-34"/>
            </a:endParaRPr>
          </a:p>
        </p:txBody>
      </p:sp>
      <p:sp>
        <p:nvSpPr>
          <p:cNvPr id="16389"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ตัวยึดหมายเลขภาพนิ่ง 4"/>
          <p:cNvSpPr>
            <a:spLocks noGrp="1"/>
          </p:cNvSpPr>
          <p:nvPr>
            <p:ph type="sldNum" sz="quarter" idx="12"/>
          </p:nvPr>
        </p:nvSpPr>
        <p:spPr>
          <a:noFill/>
        </p:spPr>
        <p:txBody>
          <a:bodyPr/>
          <a:lstStyle/>
          <a:p>
            <a:fld id="{2496BC1E-E6DD-4BD6-B996-C7692C076BD1}" type="slidenum">
              <a:rPr lang="en-US" smtClean="0"/>
              <a:pPr/>
              <a:t>16</a:t>
            </a:fld>
            <a:endParaRPr lang="th-TH" smtClean="0"/>
          </a:p>
        </p:txBody>
      </p:sp>
      <p:sp>
        <p:nvSpPr>
          <p:cNvPr id="18435" name="Rectangle 5"/>
          <p:cNvSpPr>
            <a:spLocks noChangeArrowheads="1"/>
          </p:cNvSpPr>
          <p:nvPr/>
        </p:nvSpPr>
        <p:spPr bwMode="auto">
          <a:xfrm>
            <a:off x="468313" y="2119313"/>
            <a:ext cx="7848600" cy="2678112"/>
          </a:xfrm>
          <a:prstGeom prst="rect">
            <a:avLst/>
          </a:prstGeom>
          <a:noFill/>
          <a:ln w="9525">
            <a:noFill/>
            <a:miter lim="800000"/>
            <a:headEnd/>
            <a:tailEnd/>
          </a:ln>
        </p:spPr>
        <p:txBody>
          <a:bodyPr anchor="ctr">
            <a:spAutoFit/>
          </a:bodyPr>
          <a:lstStyle/>
          <a:p>
            <a:pPr algn="just" eaLnBrk="0" hangingPunct="0"/>
            <a:r>
              <a:rPr lang="en-US" b="1" u="sng">
                <a:solidFill>
                  <a:srgbClr val="0070C0"/>
                </a:solidFill>
                <a:latin typeface="Angsana New" pitchFamily="18" charset="-34"/>
                <a:cs typeface="Cordia New" pitchFamily="34" charset="-34"/>
              </a:rPr>
              <a:t>4.</a:t>
            </a:r>
            <a:r>
              <a:rPr lang="th-TH" b="1" u="sng">
                <a:solidFill>
                  <a:srgbClr val="0070C0"/>
                </a:solidFill>
                <a:latin typeface="Angsana New" pitchFamily="18" charset="-34"/>
                <a:cs typeface="Cordia New" pitchFamily="34" charset="-34"/>
              </a:rPr>
              <a:t>ทฤษฎีจิตวิทยา</a:t>
            </a:r>
            <a:r>
              <a:rPr lang="en-US" b="1" u="sng">
                <a:solidFill>
                  <a:srgbClr val="0070C0"/>
                </a:solidFill>
                <a:latin typeface="Angsana New" pitchFamily="18" charset="-34"/>
                <a:cs typeface="Cordia New" pitchFamily="34" charset="-34"/>
              </a:rPr>
              <a:t>-</a:t>
            </a:r>
            <a:r>
              <a:rPr lang="th-TH" b="1" u="sng">
                <a:solidFill>
                  <a:srgbClr val="0070C0"/>
                </a:solidFill>
                <a:latin typeface="Angsana New" pitchFamily="18" charset="-34"/>
                <a:cs typeface="Cordia New" pitchFamily="34" charset="-34"/>
              </a:rPr>
              <a:t>สังคม </a:t>
            </a:r>
            <a:r>
              <a:rPr lang="en-US" b="1" u="sng">
                <a:solidFill>
                  <a:srgbClr val="0070C0"/>
                </a:solidFill>
                <a:latin typeface="Angsana New" pitchFamily="18" charset="-34"/>
                <a:cs typeface="Cordia New" pitchFamily="34" charset="-34"/>
              </a:rPr>
              <a:t>(Social-Psychological theory) </a:t>
            </a:r>
            <a:r>
              <a:rPr lang="th-TH">
                <a:latin typeface="Angsana New" pitchFamily="18" charset="-34"/>
                <a:cs typeface="Cordia New" pitchFamily="34" charset="-34"/>
              </a:rPr>
              <a:t>จากแนวความคิดด้านจิตวิทยา</a:t>
            </a:r>
            <a:r>
              <a:rPr lang="en-US">
                <a:latin typeface="Angsana New" pitchFamily="18" charset="-34"/>
                <a:cs typeface="Cordia New" pitchFamily="34" charset="-34"/>
              </a:rPr>
              <a:t>-</a:t>
            </a:r>
            <a:r>
              <a:rPr lang="th-TH">
                <a:latin typeface="Angsana New" pitchFamily="18" charset="-34"/>
                <a:cs typeface="Cordia New" pitchFamily="34" charset="-34"/>
              </a:rPr>
              <a:t>สังคม เสนอว่า การพัฒนาทางสังคมเกิดจากการทำงานของปัจจัยทางด้านจิตวิทยาที่เป็นแรงขับให้ประชาชนมีการกระทำ มีความกระตือรือร้น มีการประดิษฐ์ มีการค้นพบ มีการสร้างสรรค์ มีการแย่งชิง มีการก่อสร้าง และพัฒนาสิ่งต่างภายในสังคม นักสังคมวิทยาที่ใช้ปัจจัยทางด้านจิตวิทยาอธิบายการเปลี่ยนแปลงทางสังคม มีดังนี้</a:t>
            </a:r>
            <a:endParaRPr lang="th-TH" sz="4400"/>
          </a:p>
        </p:txBody>
      </p:sp>
      <p:sp>
        <p:nvSpPr>
          <p:cNvPr id="17412"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randombar(horizontal)">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ตัวยึดหมายเลขภาพนิ่ง 4"/>
          <p:cNvSpPr>
            <a:spLocks noGrp="1"/>
          </p:cNvSpPr>
          <p:nvPr>
            <p:ph type="sldNum" sz="quarter" idx="12"/>
          </p:nvPr>
        </p:nvSpPr>
        <p:spPr>
          <a:noFill/>
        </p:spPr>
        <p:txBody>
          <a:bodyPr/>
          <a:lstStyle/>
          <a:p>
            <a:fld id="{1A04822A-E0DD-4F02-ACE5-2D3C3150EBC4}" type="slidenum">
              <a:rPr lang="en-US" smtClean="0"/>
              <a:pPr/>
              <a:t>17</a:t>
            </a:fld>
            <a:endParaRPr lang="th-TH" smtClean="0"/>
          </a:p>
        </p:txBody>
      </p:sp>
      <p:sp>
        <p:nvSpPr>
          <p:cNvPr id="6" name="สี่เหลี่ยมผืนผ้า 5"/>
          <p:cNvSpPr>
            <a:spLocks noChangeArrowheads="1"/>
          </p:cNvSpPr>
          <p:nvPr/>
        </p:nvSpPr>
        <p:spPr bwMode="auto">
          <a:xfrm>
            <a:off x="539750" y="1628775"/>
            <a:ext cx="7993063" cy="954088"/>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(Max Weber) </a:t>
            </a:r>
            <a:r>
              <a:rPr lang="th-TH">
                <a:latin typeface="Angsana New" pitchFamily="18" charset="-34"/>
              </a:rPr>
              <a:t>เป็นนักสังคมวิทยาคนแรกที่ใช้หลักจิตวิทยามาใช้ในการอธิบายการเปลี่ยนแปลงทางสังคม</a:t>
            </a:r>
          </a:p>
        </p:txBody>
      </p:sp>
      <p:pic>
        <p:nvPicPr>
          <p:cNvPr id="7" name="Picture 8" descr="weber"/>
          <p:cNvPicPr>
            <a:picLocks noChangeAspect="1" noChangeArrowheads="1"/>
          </p:cNvPicPr>
          <p:nvPr/>
        </p:nvPicPr>
        <p:blipFill>
          <a:blip r:embed="rId2"/>
          <a:srcRect/>
          <a:stretch>
            <a:fillRect/>
          </a:stretch>
        </p:blipFill>
        <p:spPr bwMode="auto">
          <a:xfrm>
            <a:off x="684213" y="2781300"/>
            <a:ext cx="1871662" cy="2460625"/>
          </a:xfrm>
          <a:prstGeom prst="rect">
            <a:avLst/>
          </a:prstGeom>
          <a:noFill/>
          <a:ln w="76200" cmpd="tri">
            <a:solidFill>
              <a:srgbClr val="800080"/>
            </a:solidFill>
            <a:miter lim="800000"/>
            <a:headEnd/>
            <a:tailEnd/>
          </a:ln>
        </p:spPr>
      </p:pic>
      <p:sp>
        <p:nvSpPr>
          <p:cNvPr id="8" name="สี่เหลี่ยมผืนผ้า 7"/>
          <p:cNvSpPr>
            <a:spLocks noChangeArrowheads="1"/>
          </p:cNvSpPr>
          <p:nvPr/>
        </p:nvSpPr>
        <p:spPr bwMode="auto">
          <a:xfrm>
            <a:off x="2916238" y="2565400"/>
            <a:ext cx="6048375" cy="3538538"/>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Max</a:t>
            </a:r>
            <a:r>
              <a:rPr lang="en-US">
                <a:latin typeface="Angsana New" pitchFamily="18" charset="-34"/>
              </a:rPr>
              <a:t> </a:t>
            </a:r>
            <a:r>
              <a:rPr lang="th-TH">
                <a:latin typeface="Angsana New" pitchFamily="18" charset="-34"/>
              </a:rPr>
              <a:t>เสนอว่า การพัฒนาของในสังคมอุตสาหกรรมสมัยใหม่ตามลัทธิทุนนิยม มีสาเหตุมาจากปัจจัยด้านจิตวิทยา ที่เกิดขึ้นหลังสมัยศตวรรษที่ </a:t>
            </a:r>
            <a:r>
              <a:rPr lang="en-US">
                <a:latin typeface="Angsana New" pitchFamily="18" charset="-34"/>
              </a:rPr>
              <a:t>16 </a:t>
            </a:r>
            <a:r>
              <a:rPr lang="th-TH">
                <a:latin typeface="Angsana New" pitchFamily="18" charset="-34"/>
              </a:rPr>
              <a:t>เมื่อในยุโรปตะวันตกมีการแพร่กระจายคำสอนของศาสนาคริสต์ ลัทธิโปรแตสแตน </a:t>
            </a:r>
            <a:r>
              <a:rPr lang="en-US">
                <a:latin typeface="Angsana New" pitchFamily="18" charset="-34"/>
              </a:rPr>
              <a:t>(Protestant ethic) </a:t>
            </a:r>
            <a:r>
              <a:rPr lang="th-TH">
                <a:latin typeface="Angsana New" pitchFamily="18" charset="-34"/>
              </a:rPr>
              <a:t>ที่สอนให้ศาสนิกชนเกิดจิตวิญญาณแบบทุนนิยม </a:t>
            </a:r>
            <a:r>
              <a:rPr lang="en-US">
                <a:latin typeface="Angsana New" pitchFamily="18" charset="-34"/>
              </a:rPr>
              <a:t>(Spirit of Capitalism) </a:t>
            </a:r>
            <a:r>
              <a:rPr lang="th-TH">
                <a:latin typeface="Angsana New" pitchFamily="18" charset="-34"/>
              </a:rPr>
              <a:t>เป็นนักแสวงหาสิ่งใหม่ มุ่งสู่ความสำเร็จเพื่อให้เกิดการยอมรับ ทำงานหนักเพื่อสะสมความร่ำรวย เก็บออมเพื่อนำไปใช้ในการลงทุน สร้างกำไรอย่างต่อเนื่อง</a:t>
            </a:r>
          </a:p>
        </p:txBody>
      </p:sp>
      <p:sp>
        <p:nvSpPr>
          <p:cNvPr id="18438"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ChangeArrowheads="1"/>
          </p:cNvSpPr>
          <p:nvPr/>
        </p:nvSpPr>
        <p:spPr bwMode="auto">
          <a:xfrm>
            <a:off x="971550" y="142875"/>
            <a:ext cx="6648450" cy="830263"/>
          </a:xfrm>
          <a:prstGeom prst="rect">
            <a:avLst/>
          </a:prstGeom>
          <a:noFill/>
          <a:ln w="38100" cmpd="dbl">
            <a:solidFill>
              <a:schemeClr val="tx1"/>
            </a:solidFill>
            <a:miter lim="800000"/>
            <a:headEnd/>
            <a:tailEnd/>
          </a:ln>
        </p:spPr>
        <p:txBody>
          <a:bodyPr>
            <a:spAutoFit/>
          </a:bodyPr>
          <a:lstStyle/>
          <a:p>
            <a:pPr algn="ctr">
              <a:lnSpc>
                <a:spcPct val="120000"/>
              </a:lnSpc>
            </a:pPr>
            <a:r>
              <a:rPr lang="en-US" sz="4000" b="1">
                <a:latin typeface="AngsanaUPC" pitchFamily="18" charset="-34"/>
                <a:cs typeface="AngsanaUPC" pitchFamily="18" charset="-34"/>
              </a:rPr>
              <a:t>How?</a:t>
            </a:r>
            <a:r>
              <a:rPr lang="en-US" sz="4000">
                <a:latin typeface="AngsanaUPC" pitchFamily="18" charset="-34"/>
                <a:cs typeface="AngsanaUPC" pitchFamily="18" charset="-34"/>
              </a:rPr>
              <a:t> </a:t>
            </a:r>
            <a:r>
              <a:rPr lang="th-TH" sz="4000" i="1">
                <a:latin typeface="AngsanaUPC" pitchFamily="18" charset="-34"/>
                <a:cs typeface="AngsanaUPC" pitchFamily="18" charset="-34"/>
              </a:rPr>
              <a:t>การเปลี่ยนแปลงนั้นเกิดขึ้นได้อย่างไร</a:t>
            </a:r>
            <a:endParaRPr lang="th-TH" sz="4000" i="1">
              <a:latin typeface="Angsana New" pitchFamily="18" charset="-34"/>
            </a:endParaRPr>
          </a:p>
        </p:txBody>
      </p:sp>
      <p:sp>
        <p:nvSpPr>
          <p:cNvPr id="3" name="TextBox 2"/>
          <p:cNvSpPr txBox="1"/>
          <p:nvPr/>
        </p:nvSpPr>
        <p:spPr>
          <a:xfrm>
            <a:off x="214313" y="1214438"/>
            <a:ext cx="8572500" cy="5508625"/>
          </a:xfrm>
          <a:prstGeom prst="rect">
            <a:avLst/>
          </a:prstGeom>
          <a:noFill/>
        </p:spPr>
        <p:txBody>
          <a:bodyPr>
            <a:spAutoFit/>
          </a:bodyPr>
          <a:lstStyle/>
          <a:p>
            <a:pPr>
              <a:defRPr/>
            </a:pPr>
            <a:r>
              <a:rPr lang="th-TH" sz="3200" b="1" dirty="0">
                <a:solidFill>
                  <a:srgbClr val="0070C0"/>
                </a:solidFill>
                <a:latin typeface="AngsanaUPC" pitchFamily="18" charset="-34"/>
                <a:cs typeface="AngsanaUPC" pitchFamily="18" charset="-34"/>
              </a:rPr>
              <a:t>นักสังคมให้ความสนใจกับ </a:t>
            </a:r>
            <a:r>
              <a:rPr lang="en-US" sz="3200" b="1" dirty="0">
                <a:solidFill>
                  <a:srgbClr val="0070C0"/>
                </a:solidFill>
                <a:latin typeface="AngsanaUPC" pitchFamily="18" charset="-34"/>
                <a:cs typeface="AngsanaUPC" pitchFamily="18" charset="-34"/>
              </a:rPr>
              <a:t>3</a:t>
            </a:r>
            <a:r>
              <a:rPr lang="th-TH" sz="3200" b="1" dirty="0">
                <a:solidFill>
                  <a:srgbClr val="0070C0"/>
                </a:solidFill>
                <a:latin typeface="AngsanaUPC" pitchFamily="18" charset="-34"/>
                <a:cs typeface="AngsanaUPC" pitchFamily="18" charset="-34"/>
              </a:rPr>
              <a:t> ปัจจัย คือ</a:t>
            </a:r>
          </a:p>
          <a:p>
            <a:pPr marL="514350" indent="-514350">
              <a:buFontTx/>
              <a:buAutoNum type="arabicPeriod"/>
              <a:defRPr/>
            </a:pPr>
            <a:r>
              <a:rPr lang="th-TH" sz="3200" b="1" u="sng" dirty="0">
                <a:latin typeface="AngsanaUPC" pitchFamily="18" charset="-34"/>
                <a:cs typeface="AngsanaUPC" pitchFamily="18" charset="-34"/>
              </a:rPr>
              <a:t>ตัวแปรที่ก่อให้เกิดการเปลี่ยนแปลง </a:t>
            </a:r>
            <a:r>
              <a:rPr lang="en-US" sz="3200" dirty="0">
                <a:latin typeface="AngsanaUPC" pitchFamily="18" charset="-34"/>
                <a:cs typeface="AngsanaUPC" pitchFamily="18" charset="-34"/>
              </a:rPr>
              <a:t>: </a:t>
            </a:r>
            <a:r>
              <a:rPr lang="th-TH" sz="3200" dirty="0">
                <a:latin typeface="AngsanaUPC" pitchFamily="18" charset="-34"/>
                <a:cs typeface="AngsanaUPC" pitchFamily="18" charset="-34"/>
              </a:rPr>
              <a:t>ประชากร  เทคโนโลยี วัฒนธรรม</a:t>
            </a:r>
          </a:p>
          <a:p>
            <a:pPr marL="514350" indent="-514350">
              <a:buFontTx/>
              <a:buAutoNum type="arabicPeriod"/>
              <a:defRPr/>
            </a:pPr>
            <a:r>
              <a:rPr lang="th-TH" sz="3200" b="1" u="sng" dirty="0">
                <a:latin typeface="AngsanaUPC" pitchFamily="18" charset="-34"/>
                <a:cs typeface="AngsanaUPC" pitchFamily="18" charset="-34"/>
              </a:rPr>
              <a:t>เงื่อนไขที่ </a:t>
            </a:r>
            <a:r>
              <a:rPr lang="th-TH" sz="3200" b="1" dirty="0">
                <a:solidFill>
                  <a:srgbClr val="C00000"/>
                </a:solidFill>
                <a:latin typeface="AngsanaUPC" pitchFamily="18" charset="-34"/>
                <a:cs typeface="AngsanaUPC" pitchFamily="18" charset="-34"/>
              </a:rPr>
              <a:t>เอื้ออำนวยหรือขัดขวาง </a:t>
            </a:r>
            <a:r>
              <a:rPr lang="th-TH" sz="3200" b="1" dirty="0">
                <a:latin typeface="AngsanaUPC" pitchFamily="18" charset="-34"/>
                <a:cs typeface="AngsanaUPC" pitchFamily="18" charset="-34"/>
              </a:rPr>
              <a:t>ต่อการเปลี่ยนแปลง </a:t>
            </a:r>
            <a:r>
              <a:rPr lang="en-US" sz="3200" dirty="0">
                <a:latin typeface="AngsanaUPC" pitchFamily="18" charset="-34"/>
                <a:cs typeface="AngsanaUPC" pitchFamily="18" charset="-34"/>
              </a:rPr>
              <a:t>:</a:t>
            </a:r>
            <a:r>
              <a:rPr lang="th-TH" sz="3200" dirty="0">
                <a:latin typeface="AngsanaUPC" pitchFamily="18" charset="-34"/>
                <a:cs typeface="AngsanaUPC" pitchFamily="18" charset="-34"/>
              </a:rPr>
              <a:t> สภาพการณ์ที่ปัจจัยของการเปลี่ยนแปลงเกิดขึ้น หรือถูกนำเข้าไป เช่น โรงงานมีการนำเครื่องจักรเข้าไปใช้ เครื่องจักรคือตัวแปรของการเปลี่ยนแปลง    ส่วนทัศนคติของคนงานต่อเครื่องจักรเป็นเงื่อนไข</a:t>
            </a:r>
          </a:p>
          <a:p>
            <a:pPr marL="514350" indent="-514350">
              <a:buFontTx/>
              <a:buAutoNum type="arabicPeriod"/>
              <a:defRPr/>
            </a:pPr>
            <a:r>
              <a:rPr lang="th-TH" sz="3200" b="1" u="sng" dirty="0">
                <a:latin typeface="AngsanaUPC" pitchFamily="18" charset="-34"/>
                <a:cs typeface="AngsanaUPC" pitchFamily="18" charset="-34"/>
              </a:rPr>
              <a:t>ตัวแทนผู้เปลี่ยนแปลง </a:t>
            </a:r>
            <a:r>
              <a:rPr lang="th-TH" sz="3200" dirty="0">
                <a:latin typeface="AngsanaUPC" pitchFamily="18" charset="-34"/>
                <a:cs typeface="AngsanaUPC" pitchFamily="18" charset="-34"/>
              </a:rPr>
              <a:t>ในบรรดาปัจจัยทั้ง </a:t>
            </a:r>
            <a:r>
              <a:rPr lang="en-US" sz="3200" dirty="0">
                <a:latin typeface="AngsanaUPC" pitchFamily="18" charset="-34"/>
                <a:cs typeface="AngsanaUPC" pitchFamily="18" charset="-34"/>
              </a:rPr>
              <a:t>3 </a:t>
            </a:r>
            <a:r>
              <a:rPr lang="th-TH" sz="3200" dirty="0">
                <a:latin typeface="AngsanaUPC" pitchFamily="18" charset="-34"/>
                <a:cs typeface="AngsanaUPC" pitchFamily="18" charset="-34"/>
              </a:rPr>
              <a:t>ตัวนี้ อาจจะแบ่งเป็นประเภทใหญ่ๆ ได้ </a:t>
            </a:r>
            <a:r>
              <a:rPr lang="en-US" sz="3200" dirty="0">
                <a:latin typeface="AngsanaUPC" pitchFamily="18" charset="-34"/>
                <a:cs typeface="AngsanaUPC" pitchFamily="18" charset="-34"/>
              </a:rPr>
              <a:t>2</a:t>
            </a:r>
            <a:r>
              <a:rPr lang="th-TH" sz="3200" dirty="0">
                <a:latin typeface="AngsanaUPC" pitchFamily="18" charset="-34"/>
                <a:cs typeface="AngsanaUPC" pitchFamily="18" charset="-34"/>
              </a:rPr>
              <a:t> ประเภท คือ </a:t>
            </a:r>
          </a:p>
          <a:p>
            <a:pPr marL="514350" indent="-514350">
              <a:defRPr/>
            </a:pPr>
            <a:r>
              <a:rPr lang="th-TH" sz="3200" dirty="0">
                <a:latin typeface="AngsanaUPC" pitchFamily="18" charset="-34"/>
                <a:cs typeface="AngsanaUPC" pitchFamily="18" charset="-34"/>
              </a:rPr>
              <a:t>	</a:t>
            </a:r>
            <a:r>
              <a:rPr lang="en-US" sz="3200" dirty="0">
                <a:latin typeface="AngsanaUPC" pitchFamily="18" charset="-34"/>
                <a:cs typeface="AngsanaUPC" pitchFamily="18" charset="-34"/>
              </a:rPr>
              <a:t>3.1 </a:t>
            </a:r>
            <a:r>
              <a:rPr lang="th-TH" sz="3200" b="1" dirty="0">
                <a:solidFill>
                  <a:srgbClr val="C00000"/>
                </a:solidFill>
                <a:latin typeface="AngsanaUPC" pitchFamily="18" charset="-34"/>
                <a:cs typeface="AngsanaUPC" pitchFamily="18" charset="-34"/>
              </a:rPr>
              <a:t>ปัจจัยทางด้านวัตถุ </a:t>
            </a:r>
            <a:r>
              <a:rPr lang="th-TH" sz="3200" dirty="0">
                <a:latin typeface="AngsanaUPC" pitchFamily="18" charset="-34"/>
                <a:cs typeface="AngsanaUPC" pitchFamily="18" charset="-34"/>
              </a:rPr>
              <a:t>เช่น จำนวนประชากร ความเจริญของเทคโนโลยี  เศรษฐกิจ ฯลฯ</a:t>
            </a:r>
          </a:p>
          <a:p>
            <a:pPr marL="514350" indent="-514350">
              <a:defRPr/>
            </a:pPr>
            <a:r>
              <a:rPr lang="th-TH" sz="3200" dirty="0">
                <a:latin typeface="AngsanaUPC" pitchFamily="18" charset="-34"/>
                <a:cs typeface="AngsanaUPC" pitchFamily="18" charset="-34"/>
              </a:rPr>
              <a:t>	</a:t>
            </a:r>
            <a:r>
              <a:rPr lang="en-US" sz="3200" dirty="0">
                <a:latin typeface="AngsanaUPC" pitchFamily="18" charset="-34"/>
                <a:cs typeface="AngsanaUPC" pitchFamily="18" charset="-34"/>
              </a:rPr>
              <a:t>3.2</a:t>
            </a:r>
            <a:r>
              <a:rPr lang="th-TH" sz="3200" dirty="0">
                <a:latin typeface="AngsanaUPC" pitchFamily="18" charset="-34"/>
                <a:cs typeface="AngsanaUPC" pitchFamily="18" charset="-34"/>
              </a:rPr>
              <a:t> </a:t>
            </a:r>
            <a:r>
              <a:rPr lang="th-TH" sz="3200" b="1" dirty="0">
                <a:solidFill>
                  <a:srgbClr val="C00000"/>
                </a:solidFill>
                <a:latin typeface="AngsanaUPC" pitchFamily="18" charset="-34"/>
                <a:cs typeface="AngsanaUPC" pitchFamily="18" charset="-34"/>
              </a:rPr>
              <a:t>ปัจจัยทางวัฒนธรรม </a:t>
            </a:r>
            <a:r>
              <a:rPr lang="th-TH" sz="3200" dirty="0">
                <a:latin typeface="AngsanaUPC" pitchFamily="18" charset="-34"/>
                <a:cs typeface="AngsanaUPC" pitchFamily="18" charset="-34"/>
              </a:rPr>
              <a:t>เช่น ค่านิยม ความเชื่อ อุดมการณ์ ฯลฯ</a:t>
            </a:r>
          </a:p>
        </p:txBody>
      </p:sp>
      <p:sp>
        <p:nvSpPr>
          <p:cNvPr id="19460" name="ตัวยึดหมายเลขภาพนิ่ง 3"/>
          <p:cNvSpPr>
            <a:spLocks noGrp="1"/>
          </p:cNvSpPr>
          <p:nvPr>
            <p:ph type="sldNum" sz="quarter" idx="12"/>
          </p:nvPr>
        </p:nvSpPr>
        <p:spPr>
          <a:noFill/>
        </p:spPr>
        <p:txBody>
          <a:bodyPr/>
          <a:lstStyle/>
          <a:p>
            <a:fld id="{5C2A21BA-D988-40CE-A608-22B9F498A732}" type="slidenum">
              <a:rPr lang="en-US" smtClean="0"/>
              <a:pPr/>
              <a:t>18</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ChangeArrowheads="1"/>
          </p:cNvSpPr>
          <p:nvPr/>
        </p:nvSpPr>
        <p:spPr bwMode="auto">
          <a:xfrm>
            <a:off x="1116013" y="357188"/>
            <a:ext cx="7200900" cy="830262"/>
          </a:xfrm>
          <a:prstGeom prst="rect">
            <a:avLst/>
          </a:prstGeom>
          <a:noFill/>
          <a:ln w="38100" cmpd="dbl">
            <a:solidFill>
              <a:schemeClr val="tx1"/>
            </a:solidFill>
            <a:miter lim="800000"/>
            <a:headEnd/>
            <a:tailEnd/>
          </a:ln>
        </p:spPr>
        <p:txBody>
          <a:bodyPr>
            <a:spAutoFit/>
          </a:bodyPr>
          <a:lstStyle/>
          <a:p>
            <a:pPr algn="ctr">
              <a:lnSpc>
                <a:spcPct val="120000"/>
              </a:lnSpc>
              <a:defRPr/>
            </a:pPr>
            <a:r>
              <a:rPr lang="en-US" sz="4000" b="1" dirty="0">
                <a:latin typeface="AngsanaUPC" pitchFamily="18" charset="-34"/>
                <a:cs typeface="AngsanaUPC" pitchFamily="18" charset="-34"/>
              </a:rPr>
              <a:t>Where? </a:t>
            </a:r>
            <a:r>
              <a:rPr lang="th-TH" sz="4000" b="1" dirty="0">
                <a:latin typeface="AngsanaUPC" pitchFamily="18" charset="-34"/>
                <a:cs typeface="AngsanaUPC" pitchFamily="18" charset="-34"/>
              </a:rPr>
              <a:t>     </a:t>
            </a:r>
            <a:r>
              <a:rPr lang="th-TH" sz="4000" b="1" i="1" dirty="0">
                <a:solidFill>
                  <a:schemeClr val="accent2">
                    <a:lumMod val="75000"/>
                  </a:schemeClr>
                </a:solidFill>
                <a:latin typeface="AngsanaUPC" pitchFamily="18" charset="-34"/>
                <a:cs typeface="AngsanaUPC" pitchFamily="18" charset="-34"/>
              </a:rPr>
              <a:t>การเปลี่ยนแปลงเป็นไปในทิศทางใด</a:t>
            </a:r>
            <a:endParaRPr lang="th-TH" sz="4000" b="1" i="1" dirty="0">
              <a:solidFill>
                <a:schemeClr val="accent2">
                  <a:lumMod val="75000"/>
                </a:schemeClr>
              </a:solidFill>
              <a:latin typeface="Angsana New" pitchFamily="18" charset="-34"/>
            </a:endParaRPr>
          </a:p>
        </p:txBody>
      </p:sp>
      <p:sp>
        <p:nvSpPr>
          <p:cNvPr id="3" name="TextBox 2"/>
          <p:cNvSpPr txBox="1"/>
          <p:nvPr/>
        </p:nvSpPr>
        <p:spPr>
          <a:xfrm>
            <a:off x="428625" y="1571625"/>
            <a:ext cx="8286750" cy="1938338"/>
          </a:xfrm>
          <a:prstGeom prst="rect">
            <a:avLst/>
          </a:prstGeom>
          <a:noFill/>
        </p:spPr>
        <p:txBody>
          <a:bodyPr>
            <a:spAutoFit/>
          </a:bodyPr>
          <a:lstStyle/>
          <a:p>
            <a:pPr>
              <a:defRPr/>
            </a:pPr>
            <a:r>
              <a:rPr lang="th-TH" sz="3600" dirty="0">
                <a:latin typeface="AngsanaUPC" pitchFamily="18" charset="-34"/>
                <a:cs typeface="AngsanaUPC" pitchFamily="18" charset="-34"/>
              </a:rPr>
              <a:t>แบ่งเป็น </a:t>
            </a:r>
            <a:r>
              <a:rPr lang="en-US" sz="3600" dirty="0">
                <a:latin typeface="AngsanaUPC" pitchFamily="18" charset="-34"/>
                <a:cs typeface="AngsanaUPC" pitchFamily="18" charset="-34"/>
              </a:rPr>
              <a:t>2</a:t>
            </a:r>
            <a:r>
              <a:rPr lang="th-TH" sz="3600" dirty="0">
                <a:latin typeface="AngsanaUPC" pitchFamily="18" charset="-34"/>
                <a:cs typeface="AngsanaUPC" pitchFamily="18" charset="-34"/>
              </a:rPr>
              <a:t> ทฤษฎี </a:t>
            </a:r>
          </a:p>
          <a:p>
            <a:pPr marL="514350" indent="-514350">
              <a:buFontTx/>
              <a:buAutoNum type="arabicPeriod"/>
              <a:defRPr/>
            </a:pPr>
            <a:r>
              <a:rPr lang="th-TH" b="1" dirty="0">
                <a:latin typeface="AngsanaUPC" pitchFamily="18" charset="-34"/>
                <a:cs typeface="AngsanaUPC" pitchFamily="18" charset="-34"/>
              </a:rPr>
              <a:t>ทฤษฎีเส้นตรง (</a:t>
            </a:r>
            <a:r>
              <a:rPr lang="en-US" b="1" dirty="0">
                <a:latin typeface="AngsanaUPC" pitchFamily="18" charset="-34"/>
                <a:cs typeface="AngsanaUPC" pitchFamily="18" charset="-34"/>
              </a:rPr>
              <a:t>linear  theory of social change) </a:t>
            </a:r>
          </a:p>
          <a:p>
            <a:pPr marL="514350" indent="-514350">
              <a:defRPr/>
            </a:pPr>
            <a:r>
              <a:rPr lang="en-US" dirty="0">
                <a:latin typeface="AngsanaUPC" pitchFamily="18" charset="-34"/>
                <a:cs typeface="AngsanaUPC" pitchFamily="18" charset="-34"/>
              </a:rPr>
              <a:t>	:</a:t>
            </a:r>
            <a:r>
              <a:rPr lang="th-TH" dirty="0">
                <a:latin typeface="AngsanaUPC" pitchFamily="18" charset="-34"/>
                <a:cs typeface="AngsanaUPC" pitchFamily="18" charset="-34"/>
              </a:rPr>
              <a:t> การสะสมการเปลี่ยนแปลงในประวัติศาสตร์ของมนุษย์จะเพิ่มพูนก้าวหน้าดีขึ้นไปเรื่อยๆ เหมือนเส้นตรง</a:t>
            </a:r>
            <a:endParaRPr lang="en-US" dirty="0">
              <a:latin typeface="AngsanaUPC" pitchFamily="18" charset="-34"/>
              <a:cs typeface="AngsanaUPC" pitchFamily="18" charset="-34"/>
            </a:endParaRPr>
          </a:p>
        </p:txBody>
      </p:sp>
      <p:sp>
        <p:nvSpPr>
          <p:cNvPr id="20484" name="ตัวยึดหมายเลขภาพนิ่ง 7"/>
          <p:cNvSpPr>
            <a:spLocks noGrp="1"/>
          </p:cNvSpPr>
          <p:nvPr>
            <p:ph type="sldNum" sz="quarter" idx="12"/>
          </p:nvPr>
        </p:nvSpPr>
        <p:spPr>
          <a:noFill/>
        </p:spPr>
        <p:txBody>
          <a:bodyPr/>
          <a:lstStyle/>
          <a:p>
            <a:fld id="{595E9777-DD66-422F-A287-DDB92FF840F6}" type="slidenum">
              <a:rPr lang="en-US" smtClean="0"/>
              <a:pPr/>
              <a:t>19</a:t>
            </a:fld>
            <a:endParaRPr lang="th-TH" smtClean="0"/>
          </a:p>
        </p:txBody>
      </p:sp>
      <p:pic>
        <p:nvPicPr>
          <p:cNvPr id="16389" name="Picture 10" descr="http://www.krudung.com/webst/2552/501/29/images/geom20%5b1%5d.jpg"/>
          <p:cNvPicPr>
            <a:picLocks noChangeAspect="1" noChangeArrowheads="1"/>
          </p:cNvPicPr>
          <p:nvPr/>
        </p:nvPicPr>
        <p:blipFill>
          <a:blip r:embed="rId2"/>
          <a:srcRect/>
          <a:stretch>
            <a:fillRect/>
          </a:stretch>
        </p:blipFill>
        <p:spPr bwMode="auto">
          <a:xfrm>
            <a:off x="2051050" y="3500438"/>
            <a:ext cx="5711825" cy="2820987"/>
          </a:xfrm>
          <a:prstGeom prst="rect">
            <a:avLst/>
          </a:prstGeom>
          <a:noFill/>
          <a:ln w="9525">
            <a:noFill/>
            <a:miter lim="800000"/>
            <a:headEnd/>
            <a:tailEnd/>
          </a:ln>
        </p:spPr>
      </p:pic>
      <p:sp>
        <p:nvSpPr>
          <p:cNvPr id="16390" name="สี่เหลี่ยมผืนผ้า 9"/>
          <p:cNvSpPr>
            <a:spLocks noChangeArrowheads="1"/>
          </p:cNvSpPr>
          <p:nvPr/>
        </p:nvSpPr>
        <p:spPr bwMode="auto">
          <a:xfrm>
            <a:off x="3059113" y="3573463"/>
            <a:ext cx="330200" cy="522287"/>
          </a:xfrm>
          <a:prstGeom prst="rect">
            <a:avLst/>
          </a:prstGeom>
          <a:noFill/>
          <a:ln w="9525">
            <a:noFill/>
            <a:miter lim="800000"/>
            <a:headEnd/>
            <a:tailEnd/>
          </a:ln>
        </p:spPr>
        <p:txBody>
          <a:bodyPr>
            <a:spAutoFit/>
          </a:bodyPr>
          <a:lstStyle/>
          <a:p>
            <a:r>
              <a:rPr lang="th-TH">
                <a:latin typeface="AngsanaUPC" pitchFamily="18" charset="-34"/>
                <a:cs typeface="AngsanaUPC" pitchFamily="18" charset="-34"/>
              </a:rPr>
              <a:t>ดี</a:t>
            </a:r>
          </a:p>
        </p:txBody>
      </p:sp>
      <p:sp>
        <p:nvSpPr>
          <p:cNvPr id="16391" name="สี่เหลี่ยมผืนผ้า 11"/>
          <p:cNvSpPr>
            <a:spLocks noChangeArrowheads="1"/>
          </p:cNvSpPr>
          <p:nvPr/>
        </p:nvSpPr>
        <p:spPr bwMode="auto">
          <a:xfrm>
            <a:off x="7524750" y="5589588"/>
            <a:ext cx="719138" cy="522287"/>
          </a:xfrm>
          <a:prstGeom prst="rect">
            <a:avLst/>
          </a:prstGeom>
          <a:noFill/>
          <a:ln w="9525">
            <a:noFill/>
            <a:miter lim="800000"/>
            <a:headEnd/>
            <a:tailEnd/>
          </a:ln>
        </p:spPr>
        <p:txBody>
          <a:bodyPr>
            <a:spAutoFit/>
          </a:bodyPr>
          <a:lstStyle/>
          <a:p>
            <a:r>
              <a:rPr lang="th-TH">
                <a:latin typeface="AngsanaUPC" pitchFamily="18" charset="-34"/>
                <a:cs typeface="AngsanaUPC" pitchFamily="18" charset="-34"/>
              </a:rPr>
              <a:t>เสื่อม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wipe(down)">
                                      <p:cBhvr>
                                        <p:cTn id="15" dur="500"/>
                                        <p:tgtEl>
                                          <p:spTgt spid="1638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39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755650" y="260350"/>
            <a:ext cx="6911975"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ภาพของการเปลี่ยนแปลงจากอดีตสู่... ปัจจุบัน</a:t>
            </a:r>
          </a:p>
        </p:txBody>
      </p:sp>
      <p:sp>
        <p:nvSpPr>
          <p:cNvPr id="3075" name="ตัวยึดหมายเลขภาพนิ่ง 5"/>
          <p:cNvSpPr>
            <a:spLocks noGrp="1"/>
          </p:cNvSpPr>
          <p:nvPr>
            <p:ph type="sldNum" sz="quarter" idx="12"/>
          </p:nvPr>
        </p:nvSpPr>
        <p:spPr>
          <a:noFill/>
        </p:spPr>
        <p:txBody>
          <a:bodyPr/>
          <a:lstStyle/>
          <a:p>
            <a:fld id="{1508883A-4DAB-4C8E-B598-DD2FA62F6E5C}" type="slidenum">
              <a:rPr lang="en-US" smtClean="0"/>
              <a:pPr/>
              <a:t>2</a:t>
            </a:fld>
            <a:endParaRPr lang="th-TH" smtClean="0"/>
          </a:p>
        </p:txBody>
      </p:sp>
      <p:pic>
        <p:nvPicPr>
          <p:cNvPr id="3076" name="Picture 9" descr="ขอบคุณที่มา:Seasunsara"/>
          <p:cNvPicPr>
            <a:picLocks noChangeAspect="1" noChangeArrowheads="1"/>
          </p:cNvPicPr>
          <p:nvPr/>
        </p:nvPicPr>
        <p:blipFill>
          <a:blip r:embed="rId2"/>
          <a:srcRect/>
          <a:stretch>
            <a:fillRect/>
          </a:stretch>
        </p:blipFill>
        <p:spPr bwMode="auto">
          <a:xfrm>
            <a:off x="539750" y="4005263"/>
            <a:ext cx="3698875" cy="2566987"/>
          </a:xfrm>
          <a:prstGeom prst="rect">
            <a:avLst/>
          </a:prstGeom>
          <a:noFill/>
          <a:ln w="9525">
            <a:noFill/>
            <a:miter lim="800000"/>
            <a:headEnd/>
            <a:tailEnd/>
          </a:ln>
        </p:spPr>
      </p:pic>
      <p:pic>
        <p:nvPicPr>
          <p:cNvPr id="3077" name="Picture 11" descr="http://teacher.skw.ac.th/salunyar/40102/unit_01/p_102_files/image002.jpg"/>
          <p:cNvPicPr>
            <a:picLocks noChangeAspect="1" noChangeArrowheads="1"/>
          </p:cNvPicPr>
          <p:nvPr/>
        </p:nvPicPr>
        <p:blipFill>
          <a:blip r:embed="rId3"/>
          <a:srcRect/>
          <a:stretch>
            <a:fillRect/>
          </a:stretch>
        </p:blipFill>
        <p:spPr bwMode="auto">
          <a:xfrm>
            <a:off x="4356100" y="1557338"/>
            <a:ext cx="3695700" cy="2376487"/>
          </a:xfrm>
          <a:prstGeom prst="rect">
            <a:avLst/>
          </a:prstGeom>
          <a:noFill/>
          <a:ln w="9525">
            <a:noFill/>
            <a:miter lim="800000"/>
            <a:headEnd/>
            <a:tailEnd/>
          </a:ln>
        </p:spPr>
      </p:pic>
      <p:pic>
        <p:nvPicPr>
          <p:cNvPr id="3078" name="Picture 13" descr="https://encrypted-tbn3.google.com/images?q=tbn:ANd9GcT92JUNtNFutak6vNzPQeqiH11w_gey-kNWa4i_8fUfofh72TN9"/>
          <p:cNvPicPr>
            <a:picLocks noChangeAspect="1" noChangeArrowheads="1"/>
          </p:cNvPicPr>
          <p:nvPr/>
        </p:nvPicPr>
        <p:blipFill>
          <a:blip r:embed="rId4"/>
          <a:srcRect/>
          <a:stretch>
            <a:fillRect/>
          </a:stretch>
        </p:blipFill>
        <p:spPr bwMode="auto">
          <a:xfrm>
            <a:off x="4387850" y="4076700"/>
            <a:ext cx="3643313" cy="2401888"/>
          </a:xfrm>
          <a:prstGeom prst="rect">
            <a:avLst/>
          </a:prstGeom>
          <a:noFill/>
          <a:ln w="9525">
            <a:noFill/>
            <a:miter lim="800000"/>
            <a:headEnd/>
            <a:tailEnd/>
          </a:ln>
        </p:spPr>
      </p:pic>
      <p:pic>
        <p:nvPicPr>
          <p:cNvPr id="3080" name="Picture 8" descr="http://www.lannacorner.net/lanna/pic/DSC03247_resize.JPG"/>
          <p:cNvPicPr>
            <a:picLocks noChangeAspect="1" noChangeArrowheads="1"/>
          </p:cNvPicPr>
          <p:nvPr/>
        </p:nvPicPr>
        <p:blipFill>
          <a:blip r:embed="rId5"/>
          <a:srcRect/>
          <a:stretch>
            <a:fillRect/>
          </a:stretch>
        </p:blipFill>
        <p:spPr bwMode="auto">
          <a:xfrm>
            <a:off x="539750" y="1484313"/>
            <a:ext cx="3698875" cy="2449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heckerboard(across)">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heckerboard(across)">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up)">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1557338"/>
            <a:ext cx="3856038" cy="2800350"/>
          </a:xfrm>
          <a:prstGeom prst="rect">
            <a:avLst/>
          </a:prstGeom>
          <a:noFill/>
        </p:spPr>
        <p:txBody>
          <a:bodyPr>
            <a:spAutoFit/>
          </a:bodyPr>
          <a:lstStyle/>
          <a:p>
            <a:pPr>
              <a:defRPr/>
            </a:pPr>
            <a:r>
              <a:rPr lang="th-TH" sz="3200" b="1" dirty="0">
                <a:latin typeface="AngsanaUPC" pitchFamily="18" charset="-34"/>
                <a:cs typeface="AngsanaUPC" pitchFamily="18" charset="-34"/>
              </a:rPr>
              <a:t>แบ่งเป็น </a:t>
            </a:r>
            <a:r>
              <a:rPr lang="en-US" sz="3200" b="1" dirty="0">
                <a:latin typeface="AngsanaUPC" pitchFamily="18" charset="-34"/>
                <a:cs typeface="AngsanaUPC" pitchFamily="18" charset="-34"/>
              </a:rPr>
              <a:t>2</a:t>
            </a:r>
            <a:r>
              <a:rPr lang="th-TH" sz="3200" b="1" dirty="0">
                <a:latin typeface="AngsanaUPC" pitchFamily="18" charset="-34"/>
                <a:cs typeface="AngsanaUPC" pitchFamily="18" charset="-34"/>
              </a:rPr>
              <a:t> ทฤษฎี </a:t>
            </a:r>
          </a:p>
          <a:p>
            <a:pPr marL="514350" indent="-514350">
              <a:buFontTx/>
              <a:buAutoNum type="arabicPeriod" startAt="2"/>
              <a:defRPr/>
            </a:pPr>
            <a:r>
              <a:rPr lang="th-TH" b="1" dirty="0" err="1">
                <a:latin typeface="AngsanaUPC" pitchFamily="18" charset="-34"/>
                <a:cs typeface="AngsanaUPC" pitchFamily="18" charset="-34"/>
              </a:rPr>
              <a:t>ทฤษฎีวัฏ</a:t>
            </a:r>
            <a:r>
              <a:rPr lang="th-TH" b="1" dirty="0">
                <a:latin typeface="AngsanaUPC" pitchFamily="18" charset="-34"/>
                <a:cs typeface="AngsanaUPC" pitchFamily="18" charset="-34"/>
              </a:rPr>
              <a:t>จักร (</a:t>
            </a:r>
            <a:r>
              <a:rPr lang="en-US" b="1" dirty="0">
                <a:latin typeface="AngsanaUPC" pitchFamily="18" charset="-34"/>
                <a:cs typeface="AngsanaUPC" pitchFamily="18" charset="-34"/>
              </a:rPr>
              <a:t>cyclical  theory)</a:t>
            </a:r>
            <a:r>
              <a:rPr lang="th-TH" b="1" dirty="0">
                <a:latin typeface="AngsanaUPC" pitchFamily="18" charset="-34"/>
                <a:cs typeface="AngsanaUPC" pitchFamily="18" charset="-34"/>
              </a:rPr>
              <a:t> </a:t>
            </a:r>
          </a:p>
          <a:p>
            <a:pPr marL="514350" indent="-514350">
              <a:defRPr/>
            </a:pPr>
            <a:r>
              <a:rPr lang="th-TH" dirty="0">
                <a:latin typeface="AngsanaUPC" pitchFamily="18" charset="-34"/>
                <a:cs typeface="AngsanaUPC" pitchFamily="18" charset="-34"/>
              </a:rPr>
              <a:t>	</a:t>
            </a:r>
            <a:r>
              <a:rPr lang="en-US" dirty="0">
                <a:latin typeface="AngsanaUPC" pitchFamily="18" charset="-34"/>
                <a:cs typeface="AngsanaUPC" pitchFamily="18" charset="-34"/>
              </a:rPr>
              <a:t>:</a:t>
            </a:r>
            <a:r>
              <a:rPr lang="th-TH" dirty="0">
                <a:latin typeface="AngsanaUPC" pitchFamily="18" charset="-34"/>
                <a:cs typeface="AngsanaUPC" pitchFamily="18" charset="-34"/>
              </a:rPr>
              <a:t> เมื่อการเปลี่ยนแปลงเริ่มต้นที่จุดหนึ่ง แล้วพัฒนาไปแล้ว ในท้ายที่สุดก็จะย้อน</a:t>
            </a:r>
            <a:br>
              <a:rPr lang="th-TH" dirty="0">
                <a:latin typeface="AngsanaUPC" pitchFamily="18" charset="-34"/>
                <a:cs typeface="AngsanaUPC" pitchFamily="18" charset="-34"/>
              </a:rPr>
            </a:br>
            <a:r>
              <a:rPr lang="th-TH" dirty="0">
                <a:latin typeface="AngsanaUPC" pitchFamily="18" charset="-34"/>
                <a:cs typeface="AngsanaUPC" pitchFamily="18" charset="-34"/>
              </a:rPr>
              <a:t>เข้ามาที่จุดเริ่มต้นเดิม</a:t>
            </a:r>
          </a:p>
        </p:txBody>
      </p:sp>
      <p:sp>
        <p:nvSpPr>
          <p:cNvPr id="21507" name="ตัวยึดหมายเลขภาพนิ่ง 7"/>
          <p:cNvSpPr>
            <a:spLocks noGrp="1"/>
          </p:cNvSpPr>
          <p:nvPr>
            <p:ph type="sldNum" sz="quarter" idx="12"/>
          </p:nvPr>
        </p:nvSpPr>
        <p:spPr>
          <a:xfrm>
            <a:off x="6659563" y="6092825"/>
            <a:ext cx="1905000" cy="457200"/>
          </a:xfrm>
          <a:noFill/>
        </p:spPr>
        <p:txBody>
          <a:bodyPr/>
          <a:lstStyle/>
          <a:p>
            <a:fld id="{542BF3D0-33A2-4633-AE5F-BAE9C167B140}" type="slidenum">
              <a:rPr lang="en-US" smtClean="0"/>
              <a:pPr/>
              <a:t>20</a:t>
            </a:fld>
            <a:endParaRPr lang="th-TH" smtClean="0"/>
          </a:p>
        </p:txBody>
      </p:sp>
      <p:pic>
        <p:nvPicPr>
          <p:cNvPr id="17418" name="Picture 10" descr="http://farm4.static.flickr.com/3476/3295211863_9031a720db.jpg"/>
          <p:cNvPicPr>
            <a:picLocks noChangeAspect="1" noChangeArrowheads="1"/>
          </p:cNvPicPr>
          <p:nvPr/>
        </p:nvPicPr>
        <p:blipFill>
          <a:blip r:embed="rId2"/>
          <a:srcRect/>
          <a:stretch>
            <a:fillRect/>
          </a:stretch>
        </p:blipFill>
        <p:spPr bwMode="auto">
          <a:xfrm>
            <a:off x="3635375" y="2997200"/>
            <a:ext cx="4762500" cy="3571875"/>
          </a:xfrm>
          <a:prstGeom prst="rect">
            <a:avLst/>
          </a:prstGeom>
          <a:noFill/>
          <a:ln w="9525">
            <a:noFill/>
            <a:miter lim="800000"/>
            <a:headEnd/>
            <a:tailEnd/>
          </a:ln>
        </p:spPr>
      </p:pic>
      <p:sp>
        <p:nvSpPr>
          <p:cNvPr id="6" name="Rectangle 12"/>
          <p:cNvSpPr>
            <a:spLocks noChangeArrowheads="1"/>
          </p:cNvSpPr>
          <p:nvPr/>
        </p:nvSpPr>
        <p:spPr bwMode="auto">
          <a:xfrm>
            <a:off x="1042988" y="404813"/>
            <a:ext cx="7200900" cy="830262"/>
          </a:xfrm>
          <a:prstGeom prst="rect">
            <a:avLst/>
          </a:prstGeom>
          <a:noFill/>
          <a:ln w="38100" cmpd="dbl">
            <a:solidFill>
              <a:schemeClr val="tx1"/>
            </a:solidFill>
            <a:miter lim="800000"/>
            <a:headEnd/>
            <a:tailEnd/>
          </a:ln>
        </p:spPr>
        <p:txBody>
          <a:bodyPr>
            <a:spAutoFit/>
          </a:bodyPr>
          <a:lstStyle/>
          <a:p>
            <a:pPr algn="ctr">
              <a:lnSpc>
                <a:spcPct val="120000"/>
              </a:lnSpc>
              <a:defRPr/>
            </a:pPr>
            <a:r>
              <a:rPr lang="en-US" sz="4000" b="1" dirty="0">
                <a:latin typeface="AngsanaUPC" pitchFamily="18" charset="-34"/>
                <a:cs typeface="AngsanaUPC" pitchFamily="18" charset="-34"/>
              </a:rPr>
              <a:t>Where? </a:t>
            </a:r>
            <a:r>
              <a:rPr lang="th-TH" sz="4000" b="1" dirty="0">
                <a:latin typeface="AngsanaUPC" pitchFamily="18" charset="-34"/>
                <a:cs typeface="AngsanaUPC" pitchFamily="18" charset="-34"/>
              </a:rPr>
              <a:t>     </a:t>
            </a:r>
            <a:r>
              <a:rPr lang="th-TH" sz="4000" b="1" i="1" dirty="0">
                <a:solidFill>
                  <a:schemeClr val="accent2">
                    <a:lumMod val="75000"/>
                  </a:schemeClr>
                </a:solidFill>
                <a:latin typeface="AngsanaUPC" pitchFamily="18" charset="-34"/>
                <a:cs typeface="AngsanaUPC" pitchFamily="18" charset="-34"/>
              </a:rPr>
              <a:t>การเปลี่ยนแปลงเป็นไปในทิศทางใด</a:t>
            </a:r>
            <a:endParaRPr lang="th-TH" sz="4000" b="1" i="1" dirty="0">
              <a:solidFill>
                <a:schemeClr val="accent2">
                  <a:lumMod val="75000"/>
                </a:schemeClr>
              </a:solidFill>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7418"/>
                                        </p:tgtEl>
                                        <p:attrNameLst>
                                          <p:attrName>style.visibility</p:attrName>
                                        </p:attrNameLst>
                                      </p:cBhvr>
                                      <p:to>
                                        <p:strVal val="visible"/>
                                      </p:to>
                                    </p:set>
                                    <p:animEffect transition="in" filter="blinds(horizontal)">
                                      <p:cBhvr>
                                        <p:cTn id="10"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1258888" y="312738"/>
            <a:ext cx="6408737" cy="830262"/>
          </a:xfrm>
          <a:prstGeom prst="rect">
            <a:avLst/>
          </a:prstGeom>
          <a:noFill/>
          <a:ln w="38100" cmpd="dbl">
            <a:solidFill>
              <a:schemeClr val="tx1"/>
            </a:solidFill>
            <a:miter lim="800000"/>
            <a:headEnd/>
            <a:tailEnd/>
          </a:ln>
        </p:spPr>
        <p:txBody>
          <a:bodyPr>
            <a:spAutoFit/>
          </a:bodyPr>
          <a:lstStyle/>
          <a:p>
            <a:pPr algn="ctr">
              <a:lnSpc>
                <a:spcPct val="120000"/>
              </a:lnSpc>
            </a:pPr>
            <a:r>
              <a:rPr lang="en-US" sz="4000" b="1">
                <a:latin typeface="AngsanaUPC" pitchFamily="18" charset="-34"/>
                <a:cs typeface="AngsanaUPC" pitchFamily="18" charset="-34"/>
              </a:rPr>
              <a:t>When? </a:t>
            </a:r>
            <a:r>
              <a:rPr lang="th-TH" sz="4000" b="1">
                <a:latin typeface="AngsanaUPC" pitchFamily="18" charset="-34"/>
                <a:cs typeface="AngsanaUPC" pitchFamily="18" charset="-34"/>
              </a:rPr>
              <a:t>    อัตรา </a:t>
            </a:r>
            <a:r>
              <a:rPr lang="th-TH" sz="4000" b="1">
                <a:solidFill>
                  <a:srgbClr val="0070C0"/>
                </a:solidFill>
                <a:latin typeface="AngsanaUPC" pitchFamily="18" charset="-34"/>
                <a:cs typeface="AngsanaUPC" pitchFamily="18" charset="-34"/>
              </a:rPr>
              <a:t>เร็ว/ช้า </a:t>
            </a:r>
            <a:r>
              <a:rPr lang="th-TH" sz="4000" b="1">
                <a:latin typeface="AngsanaUPC" pitchFamily="18" charset="-34"/>
                <a:cs typeface="AngsanaUPC" pitchFamily="18" charset="-34"/>
              </a:rPr>
              <a:t>ในการเปลี่ยนแปลง</a:t>
            </a:r>
            <a:endParaRPr lang="th-TH" sz="4000" b="1">
              <a:latin typeface="Angsana New" pitchFamily="18" charset="-34"/>
            </a:endParaRPr>
          </a:p>
        </p:txBody>
      </p:sp>
      <p:sp>
        <p:nvSpPr>
          <p:cNvPr id="11267" name="TextBox 2"/>
          <p:cNvSpPr txBox="1">
            <a:spLocks noChangeArrowheads="1"/>
          </p:cNvSpPr>
          <p:nvPr/>
        </p:nvSpPr>
        <p:spPr bwMode="auto">
          <a:xfrm>
            <a:off x="428625" y="1357313"/>
            <a:ext cx="8286750" cy="2400300"/>
          </a:xfrm>
          <a:prstGeom prst="rect">
            <a:avLst/>
          </a:prstGeom>
          <a:noFill/>
          <a:ln w="9525">
            <a:noFill/>
            <a:miter lim="800000"/>
            <a:headEnd/>
            <a:tailEnd/>
          </a:ln>
        </p:spPr>
        <p:txBody>
          <a:bodyPr>
            <a:spAutoFit/>
          </a:bodyPr>
          <a:lstStyle/>
          <a:p>
            <a:r>
              <a:rPr lang="th-TH" sz="3000"/>
              <a:t>	ในแต่ละสถาบันนั้นจะเกิดขึ้นไม่เท่ากัน โดยปกติการเปลี่ยนแปลงทางเทคโนโลยี (วัฒนธรรมที่เป็นวัตถุ) จะเปลี่ยนแปลงเร็วกว่าการเปลี่ยนแปลงทางวัฒนธรรมที่ไม่ใช่วัตถุ  เช่น ขนบธรรมเนียมประเพณี  การจัดระเบียบทางสังคม </a:t>
            </a:r>
          </a:p>
          <a:p>
            <a:r>
              <a:rPr lang="th-TH" sz="3000"/>
              <a:t>	อาจเกิดความล่าช้าทางวัฒนธรรม อันเนื่องมาจากการปรับตัวไม่ทันกันของวัฒนธรรม</a:t>
            </a:r>
          </a:p>
        </p:txBody>
      </p:sp>
      <p:pic>
        <p:nvPicPr>
          <p:cNvPr id="11268" name="Picture 2" descr="http://www.vcharkarn.com/uploads/72/72166.jpg"/>
          <p:cNvPicPr>
            <a:picLocks noChangeAspect="1" noChangeArrowheads="1"/>
          </p:cNvPicPr>
          <p:nvPr/>
        </p:nvPicPr>
        <p:blipFill>
          <a:blip r:embed="rId2"/>
          <a:srcRect/>
          <a:stretch>
            <a:fillRect/>
          </a:stretch>
        </p:blipFill>
        <p:spPr bwMode="auto">
          <a:xfrm>
            <a:off x="428625" y="3857625"/>
            <a:ext cx="4191000" cy="2805113"/>
          </a:xfrm>
          <a:prstGeom prst="rect">
            <a:avLst/>
          </a:prstGeom>
          <a:noFill/>
          <a:ln w="9525">
            <a:noFill/>
            <a:miter lim="800000"/>
            <a:headEnd/>
            <a:tailEnd/>
          </a:ln>
        </p:spPr>
      </p:pic>
      <p:pic>
        <p:nvPicPr>
          <p:cNvPr id="11269" name="Picture 4" descr="http://campus.sanook.com/story_picture/m/01836_002.jpg"/>
          <p:cNvPicPr>
            <a:picLocks noChangeAspect="1" noChangeArrowheads="1"/>
          </p:cNvPicPr>
          <p:nvPr/>
        </p:nvPicPr>
        <p:blipFill>
          <a:blip r:embed="rId3"/>
          <a:srcRect/>
          <a:stretch>
            <a:fillRect/>
          </a:stretch>
        </p:blipFill>
        <p:spPr bwMode="auto">
          <a:xfrm>
            <a:off x="4714875" y="3857625"/>
            <a:ext cx="4000500" cy="2786063"/>
          </a:xfrm>
          <a:prstGeom prst="rect">
            <a:avLst/>
          </a:prstGeom>
          <a:noFill/>
          <a:ln w="9525">
            <a:noFill/>
            <a:miter lim="800000"/>
            <a:headEnd/>
            <a:tailEnd/>
          </a:ln>
        </p:spPr>
      </p:pic>
      <p:sp>
        <p:nvSpPr>
          <p:cNvPr id="22534" name="ตัวยึดหมายเลขภาพนิ่ง 5"/>
          <p:cNvSpPr>
            <a:spLocks noGrp="1"/>
          </p:cNvSpPr>
          <p:nvPr>
            <p:ph type="sldNum" sz="quarter" idx="12"/>
          </p:nvPr>
        </p:nvSpPr>
        <p:spPr>
          <a:noFill/>
        </p:spPr>
        <p:txBody>
          <a:bodyPr/>
          <a:lstStyle/>
          <a:p>
            <a:fld id="{57744FAD-DD41-4301-8651-02E5BD87E1C3}" type="slidenum">
              <a:rPr lang="en-US" smtClean="0"/>
              <a:pPr/>
              <a:t>21</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randombar(horizontal)">
                                      <p:cBhvr>
                                        <p:cTn id="15"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23555"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
        <p:nvSpPr>
          <p:cNvPr id="23556" name="Text Box 2"/>
          <p:cNvSpPr txBox="1">
            <a:spLocks noChangeArrowheads="1"/>
          </p:cNvSpPr>
          <p:nvPr/>
        </p:nvSpPr>
        <p:spPr bwMode="auto">
          <a:xfrm>
            <a:off x="319088" y="2214563"/>
            <a:ext cx="8610600" cy="1754187"/>
          </a:xfrm>
          <a:prstGeom prst="rect">
            <a:avLst/>
          </a:prstGeom>
          <a:noFill/>
          <a:ln w="9525">
            <a:noFill/>
            <a:miter lim="800000"/>
            <a:headEnd/>
            <a:tailEnd/>
          </a:ln>
        </p:spPr>
        <p:txBody>
          <a:bodyPr>
            <a:spAutoFit/>
          </a:bodyPr>
          <a:lstStyle/>
          <a:p>
            <a:pPr algn="ctr">
              <a:spcBef>
                <a:spcPct val="50000"/>
              </a:spcBef>
            </a:pPr>
            <a:r>
              <a:rPr lang="th-TH" sz="5400" b="1">
                <a:latin typeface="Angsana New" pitchFamily="18" charset="-34"/>
              </a:rPr>
              <a:t>การเปลี่ยนแปลงทางสังคมและวัฒนธรรม</a:t>
            </a:r>
            <a:r>
              <a:rPr lang="en-US" sz="5400" b="1">
                <a:latin typeface="Angsana New" pitchFamily="18" charset="-34"/>
              </a:rPr>
              <a:t>                </a:t>
            </a:r>
            <a:r>
              <a:rPr lang="th-TH" sz="5400" b="1">
                <a:latin typeface="Angsana New" pitchFamily="18" charset="-34"/>
              </a:rPr>
              <a:t>                     ในชุมชนเมืองและชุมชนชนบท</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52400" y="1990725"/>
            <a:ext cx="8839200" cy="3646488"/>
          </a:xfrm>
          <a:prstGeom prst="rect">
            <a:avLst/>
          </a:prstGeom>
          <a:noFill/>
          <a:ln w="9525">
            <a:noFill/>
            <a:miter lim="800000"/>
            <a:headEnd/>
            <a:tailEnd/>
          </a:ln>
        </p:spPr>
        <p:txBody>
          <a:bodyPr>
            <a:spAutoFit/>
          </a:bodyPr>
          <a:lstStyle/>
          <a:p>
            <a:pPr marL="533400" indent="-533400">
              <a:spcBef>
                <a:spcPct val="50000"/>
              </a:spcBef>
            </a:pPr>
            <a:r>
              <a:rPr lang="en-US" sz="3300">
                <a:latin typeface="Angsana New" pitchFamily="18" charset="-34"/>
              </a:rPr>
              <a:t>1. </a:t>
            </a:r>
            <a:r>
              <a:rPr lang="th-TH" sz="3300">
                <a:latin typeface="Angsana New" pitchFamily="18" charset="-34"/>
              </a:rPr>
              <a:t>การเปลี่ยนแปลงในเรื่ององค์ประกอบและขนาดของชุมชนเมือง</a:t>
            </a:r>
          </a:p>
          <a:p>
            <a:pPr marL="1447800" lvl="2" indent="-533400">
              <a:spcBef>
                <a:spcPct val="50000"/>
              </a:spcBef>
            </a:pPr>
            <a:r>
              <a:rPr lang="en-US" sz="3300">
                <a:latin typeface="Angsana New" pitchFamily="18" charset="-34"/>
              </a:rPr>
              <a:t>1.1 </a:t>
            </a:r>
            <a:r>
              <a:rPr lang="th-TH" sz="3300">
                <a:latin typeface="Angsana New" pitchFamily="18" charset="-34"/>
              </a:rPr>
              <a:t>ชาติพันธุ์</a:t>
            </a:r>
            <a:r>
              <a:rPr lang="en-US" sz="3300">
                <a:latin typeface="Angsana New" pitchFamily="18" charset="-34"/>
              </a:rPr>
              <a:t> : </a:t>
            </a:r>
            <a:r>
              <a:rPr lang="th-TH" sz="3300">
                <a:latin typeface="Angsana New" pitchFamily="18" charset="-34"/>
              </a:rPr>
              <a:t>เดิมมีเจ้านาย/ขุนนางไทย</a:t>
            </a:r>
            <a:r>
              <a:rPr lang="en-US" sz="3300">
                <a:latin typeface="Angsana New" pitchFamily="18" charset="-34"/>
                <a:sym typeface="Wingdings 3" pitchFamily="18" charset="2"/>
              </a:rPr>
              <a:t></a:t>
            </a:r>
            <a:r>
              <a:rPr lang="th-TH" sz="3300">
                <a:latin typeface="Angsana New" pitchFamily="18" charset="-34"/>
                <a:sym typeface="Wingdings 3" pitchFamily="18" charset="2"/>
              </a:rPr>
              <a:t>ต่างชาติเข้ามา</a:t>
            </a:r>
            <a:endParaRPr lang="th-TH" sz="3300">
              <a:latin typeface="Angsana New" pitchFamily="18" charset="-34"/>
            </a:endParaRPr>
          </a:p>
          <a:p>
            <a:pPr marL="1447800" lvl="2" indent="-533400">
              <a:spcBef>
                <a:spcPct val="50000"/>
              </a:spcBef>
            </a:pPr>
            <a:r>
              <a:rPr lang="en-US" sz="3300">
                <a:latin typeface="Angsana New" pitchFamily="18" charset="-34"/>
              </a:rPr>
              <a:t>1.2 </a:t>
            </a:r>
            <a:r>
              <a:rPr lang="th-TH" sz="3300">
                <a:latin typeface="Angsana New" pitchFamily="18" charset="-34"/>
              </a:rPr>
              <a:t>พื้นฐานการศึกษา </a:t>
            </a:r>
            <a:r>
              <a:rPr lang="en-US" sz="3300">
                <a:latin typeface="Angsana New" pitchFamily="18" charset="-34"/>
              </a:rPr>
              <a:t>:</a:t>
            </a:r>
            <a:r>
              <a:rPr lang="th-TH" sz="3300">
                <a:latin typeface="Angsana New" pitchFamily="18" charset="-34"/>
              </a:rPr>
              <a:t> ประถม มัธยม อุดมศึกษา</a:t>
            </a:r>
          </a:p>
          <a:p>
            <a:pPr marL="1447800" lvl="2" indent="-533400">
              <a:spcBef>
                <a:spcPct val="50000"/>
              </a:spcBef>
            </a:pPr>
            <a:r>
              <a:rPr lang="en-US" sz="3300">
                <a:latin typeface="Angsana New" pitchFamily="18" charset="-34"/>
              </a:rPr>
              <a:t>1.3 </a:t>
            </a:r>
            <a:r>
              <a:rPr lang="th-TH" sz="3300">
                <a:latin typeface="Angsana New" pitchFamily="18" charset="-34"/>
              </a:rPr>
              <a:t>การประกอบอาชีพ </a:t>
            </a:r>
            <a:r>
              <a:rPr lang="en-US" sz="3300">
                <a:latin typeface="Angsana New" pitchFamily="18" charset="-34"/>
              </a:rPr>
              <a:t>:</a:t>
            </a:r>
            <a:r>
              <a:rPr lang="th-TH" sz="3300">
                <a:latin typeface="Angsana New" pitchFamily="18" charset="-34"/>
              </a:rPr>
              <a:t> ธุรกิจ ผู้บริหาร ทนาย</a:t>
            </a:r>
          </a:p>
          <a:p>
            <a:pPr marL="1447800" lvl="2" indent="-533400">
              <a:spcBef>
                <a:spcPct val="50000"/>
              </a:spcBef>
            </a:pPr>
            <a:r>
              <a:rPr lang="en-US" sz="3300">
                <a:latin typeface="Angsana New" pitchFamily="18" charset="-34"/>
              </a:rPr>
              <a:t>1.4 </a:t>
            </a:r>
            <a:r>
              <a:rPr lang="th-TH" sz="3300">
                <a:latin typeface="Angsana New" pitchFamily="18" charset="-34"/>
              </a:rPr>
              <a:t>เศรษฐกิจและสังคม </a:t>
            </a:r>
            <a:r>
              <a:rPr lang="en-US" sz="3300">
                <a:latin typeface="Angsana New" pitchFamily="18" charset="-34"/>
              </a:rPr>
              <a:t>:</a:t>
            </a:r>
            <a:r>
              <a:rPr lang="th-TH" sz="3300">
                <a:latin typeface="Angsana New" pitchFamily="18" charset="-34"/>
              </a:rPr>
              <a:t> รายได้ ทรัพย์สิน</a:t>
            </a:r>
          </a:p>
        </p:txBody>
      </p:sp>
      <p:sp>
        <p:nvSpPr>
          <p:cNvPr id="24579" name="ตัวยึดหมายเลขภาพนิ่ง 4"/>
          <p:cNvSpPr>
            <a:spLocks noGrp="1"/>
          </p:cNvSpPr>
          <p:nvPr>
            <p:ph type="sldNum" sz="quarter" idx="12"/>
          </p:nvPr>
        </p:nvSpPr>
        <p:spPr>
          <a:noFill/>
        </p:spPr>
        <p:txBody>
          <a:bodyPr/>
          <a:lstStyle/>
          <a:p>
            <a:fld id="{CB9D556B-3B04-4797-8A7C-1D2A0C342460}" type="slidenum">
              <a:rPr lang="en-US" smtClean="0"/>
              <a:pPr/>
              <a:t>23</a:t>
            </a:fld>
            <a:endParaRPr lang="th-TH" smtClean="0"/>
          </a:p>
        </p:txBody>
      </p:sp>
      <p:sp>
        <p:nvSpPr>
          <p:cNvPr id="24580" name="Rectangle 4"/>
          <p:cNvSpPr>
            <a:spLocks noChangeArrowheads="1"/>
          </p:cNvSpPr>
          <p:nvPr/>
        </p:nvSpPr>
        <p:spPr bwMode="auto">
          <a:xfrm>
            <a:off x="152400" y="228600"/>
            <a:ext cx="8686800" cy="1371600"/>
          </a:xfrm>
          <a:prstGeom prst="rect">
            <a:avLst/>
          </a:prstGeom>
          <a:noFill/>
          <a:ln w="12700">
            <a:solidFill>
              <a:schemeClr val="tx1"/>
            </a:solidFill>
            <a:miter lim="800000"/>
            <a:headEnd/>
            <a:tailEnd/>
          </a:ln>
        </p:spPr>
        <p:txBody>
          <a:bodyPr wrap="none" anchor="ctr"/>
          <a:lstStyle/>
          <a:p>
            <a:endParaRPr lang="th-TH"/>
          </a:p>
        </p:txBody>
      </p:sp>
      <p:sp>
        <p:nvSpPr>
          <p:cNvPr id="24581" name="Text Box 2"/>
          <p:cNvSpPr txBox="1">
            <a:spLocks noChangeArrowheads="1"/>
          </p:cNvSpPr>
          <p:nvPr/>
        </p:nvSpPr>
        <p:spPr bwMode="auto">
          <a:xfrm>
            <a:off x="179388" y="476250"/>
            <a:ext cx="8610600" cy="677863"/>
          </a:xfrm>
          <a:prstGeom prst="rect">
            <a:avLst/>
          </a:prstGeom>
          <a:noFill/>
          <a:ln w="9525">
            <a:noFill/>
            <a:miter lim="800000"/>
            <a:headEnd/>
            <a:tailEnd/>
          </a:ln>
        </p:spPr>
        <p:txBody>
          <a:bodyPr>
            <a:spAutoFit/>
          </a:bodyPr>
          <a:lstStyle/>
          <a:p>
            <a:pPr algn="ctr">
              <a:spcBef>
                <a:spcPct val="50000"/>
              </a:spcBef>
            </a:pPr>
            <a:r>
              <a:rPr lang="th-TH" sz="3800" b="1">
                <a:latin typeface="Angsana New" pitchFamily="18" charset="-34"/>
              </a:rPr>
              <a:t>การเปลี่ยนแปลงทางสังคมและวัฒนธรรม</a:t>
            </a:r>
            <a:r>
              <a:rPr lang="en-US" sz="3800" b="1">
                <a:latin typeface="Angsana New" pitchFamily="18" charset="-34"/>
              </a:rPr>
              <a:t> </a:t>
            </a:r>
            <a:r>
              <a:rPr lang="th-TH" sz="3800" b="1">
                <a:latin typeface="Angsana New" pitchFamily="18" charset="-34"/>
              </a:rPr>
              <a:t>ในชุมชนเมือง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7" dur="5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476250"/>
            <a:ext cx="8610600" cy="677863"/>
          </a:xfrm>
          <a:prstGeom prst="rect">
            <a:avLst/>
          </a:prstGeom>
          <a:noFill/>
          <a:ln w="9525">
            <a:noFill/>
            <a:miter lim="800000"/>
            <a:headEnd/>
            <a:tailEnd/>
          </a:ln>
        </p:spPr>
        <p:txBody>
          <a:bodyPr>
            <a:spAutoFit/>
          </a:bodyPr>
          <a:lstStyle/>
          <a:p>
            <a:pPr algn="ctr">
              <a:spcBef>
                <a:spcPct val="50000"/>
              </a:spcBef>
            </a:pPr>
            <a:r>
              <a:rPr lang="th-TH" sz="3800" b="1">
                <a:latin typeface="Angsana New" pitchFamily="18" charset="-34"/>
              </a:rPr>
              <a:t>การเปลี่ยนแปลงทางสังคมและวัฒนธรรม</a:t>
            </a:r>
            <a:r>
              <a:rPr lang="en-US" sz="3800" b="1">
                <a:latin typeface="Angsana New" pitchFamily="18" charset="-34"/>
              </a:rPr>
              <a:t> </a:t>
            </a:r>
            <a:r>
              <a:rPr lang="th-TH" sz="3800" b="1">
                <a:latin typeface="Angsana New" pitchFamily="18" charset="-34"/>
              </a:rPr>
              <a:t>ในชุมชนเมือง</a:t>
            </a:r>
          </a:p>
        </p:txBody>
      </p:sp>
      <p:sp>
        <p:nvSpPr>
          <p:cNvPr id="25603" name="Rectangle 4"/>
          <p:cNvSpPr>
            <a:spLocks noChangeArrowheads="1"/>
          </p:cNvSpPr>
          <p:nvPr/>
        </p:nvSpPr>
        <p:spPr bwMode="auto">
          <a:xfrm>
            <a:off x="152400" y="228600"/>
            <a:ext cx="8686800" cy="1371600"/>
          </a:xfrm>
          <a:prstGeom prst="rect">
            <a:avLst/>
          </a:prstGeom>
          <a:noFill/>
          <a:ln w="12700">
            <a:solidFill>
              <a:schemeClr val="tx1"/>
            </a:solidFill>
            <a:miter lim="800000"/>
            <a:headEnd/>
            <a:tailEnd/>
          </a:ln>
        </p:spPr>
        <p:txBody>
          <a:bodyPr wrap="none" anchor="ctr"/>
          <a:lstStyle/>
          <a:p>
            <a:endParaRPr lang="th-TH"/>
          </a:p>
        </p:txBody>
      </p:sp>
      <p:sp>
        <p:nvSpPr>
          <p:cNvPr id="21508" name="Text Box 3"/>
          <p:cNvSpPr txBox="1">
            <a:spLocks noChangeArrowheads="1"/>
          </p:cNvSpPr>
          <p:nvPr/>
        </p:nvSpPr>
        <p:spPr bwMode="auto">
          <a:xfrm>
            <a:off x="179388" y="2852738"/>
            <a:ext cx="8763000" cy="2308225"/>
          </a:xfrm>
          <a:prstGeom prst="rect">
            <a:avLst/>
          </a:prstGeom>
          <a:noFill/>
          <a:ln w="9525">
            <a:noFill/>
            <a:miter lim="800000"/>
            <a:headEnd/>
            <a:tailEnd/>
          </a:ln>
        </p:spPr>
        <p:txBody>
          <a:bodyPr>
            <a:spAutoFit/>
          </a:bodyPr>
          <a:lstStyle/>
          <a:p>
            <a:pPr>
              <a:spcBef>
                <a:spcPct val="50000"/>
              </a:spcBef>
            </a:pPr>
            <a:r>
              <a:rPr lang="th-TH" sz="3200" b="1">
                <a:latin typeface="Angsana New" pitchFamily="18" charset="-34"/>
              </a:rPr>
              <a:t>	</a:t>
            </a:r>
            <a:r>
              <a:rPr lang="en-US" sz="3200" b="1">
                <a:latin typeface="Angsana New" pitchFamily="18" charset="-34"/>
              </a:rPr>
              <a:t>2.1</a:t>
            </a:r>
            <a:r>
              <a:rPr lang="en-US" sz="3200">
                <a:latin typeface="Angsana New" pitchFamily="18" charset="-34"/>
              </a:rPr>
              <a:t> </a:t>
            </a:r>
            <a:r>
              <a:rPr lang="th-TH" sz="3200" b="1">
                <a:latin typeface="Angsana New" pitchFamily="18" charset="-34"/>
              </a:rPr>
              <a:t>การเปลี่ยนแปลงการจัดระเบียบสังคม  โครงสร้างชนชั้น</a:t>
            </a:r>
            <a:r>
              <a:rPr lang="th-TH" sz="3200">
                <a:latin typeface="Angsana New" pitchFamily="18" charset="-34"/>
              </a:rPr>
              <a:t> </a:t>
            </a:r>
            <a:r>
              <a:rPr lang="en-US" sz="3200">
                <a:latin typeface="Angsana New" pitchFamily="18" charset="-34"/>
              </a:rPr>
              <a:t>:</a:t>
            </a:r>
            <a:r>
              <a:rPr lang="th-TH" sz="3200">
                <a:latin typeface="Angsana New" pitchFamily="18" charset="-34"/>
              </a:rPr>
              <a:t> ฝ่ายปกครอง และฝ่ายที่ถูกปกครอง เช่น เจ้า ขุนนาง   ไพร่  ทาส</a:t>
            </a:r>
            <a:endParaRPr lang="en-US" sz="3200">
              <a:latin typeface="Angsana New" pitchFamily="18" charset="-34"/>
            </a:endParaRPr>
          </a:p>
          <a:p>
            <a:pPr>
              <a:spcBef>
                <a:spcPct val="50000"/>
              </a:spcBef>
            </a:pPr>
            <a:r>
              <a:rPr lang="en-US" sz="3200">
                <a:latin typeface="Angsana New" pitchFamily="18" charset="-34"/>
              </a:rPr>
              <a:t>	</a:t>
            </a:r>
            <a:r>
              <a:rPr lang="en-US" sz="3200" b="1">
                <a:latin typeface="Angsana New" pitchFamily="18" charset="-34"/>
              </a:rPr>
              <a:t>2.2</a:t>
            </a:r>
            <a:r>
              <a:rPr lang="th-TH" sz="3200">
                <a:latin typeface="Angsana New" pitchFamily="18" charset="-34"/>
              </a:rPr>
              <a:t> </a:t>
            </a:r>
            <a:r>
              <a:rPr lang="th-TH" sz="3200" b="1">
                <a:latin typeface="Angsana New" pitchFamily="18" charset="-34"/>
              </a:rPr>
              <a:t>การเปลี่ยนแปลงลักษณะความสัมพันธ์ระหว่างบุคคลของคนในเมือง</a:t>
            </a:r>
            <a:r>
              <a:rPr lang="th-TH" sz="3200">
                <a:latin typeface="Angsana New" pitchFamily="18" charset="-34"/>
              </a:rPr>
              <a:t>  </a:t>
            </a:r>
            <a:r>
              <a:rPr lang="en-US" sz="3200">
                <a:latin typeface="Angsana New" pitchFamily="18" charset="-34"/>
              </a:rPr>
              <a:t>: </a:t>
            </a:r>
            <a:r>
              <a:rPr lang="th-TH" sz="3200">
                <a:latin typeface="Angsana New" pitchFamily="18" charset="-34"/>
              </a:rPr>
              <a:t>สมาชิกในชุมชนจะรู้จักกันเป็นไปได้น้อยมาก</a:t>
            </a:r>
            <a:endParaRPr lang="th-TH" sz="3200" b="1">
              <a:latin typeface="Angsana New" pitchFamily="18" charset="-34"/>
            </a:endParaRPr>
          </a:p>
        </p:txBody>
      </p:sp>
      <p:sp>
        <p:nvSpPr>
          <p:cNvPr id="25605" name="ตัวยึดหมายเลขภาพนิ่ง 4"/>
          <p:cNvSpPr>
            <a:spLocks noGrp="1"/>
          </p:cNvSpPr>
          <p:nvPr>
            <p:ph type="sldNum" sz="quarter" idx="12"/>
          </p:nvPr>
        </p:nvSpPr>
        <p:spPr>
          <a:noFill/>
        </p:spPr>
        <p:txBody>
          <a:bodyPr/>
          <a:lstStyle/>
          <a:p>
            <a:fld id="{6C60BDAE-5C05-4E92-BD8B-01ABAF4DF9CB}" type="slidenum">
              <a:rPr lang="en-US" smtClean="0"/>
              <a:pPr/>
              <a:t>24</a:t>
            </a:fld>
            <a:endParaRPr lang="th-TH" smtClean="0"/>
          </a:p>
        </p:txBody>
      </p:sp>
      <p:sp>
        <p:nvSpPr>
          <p:cNvPr id="25606" name="สี่เหลี่ยมผืนผ้า 5"/>
          <p:cNvSpPr>
            <a:spLocks noChangeArrowheads="1"/>
          </p:cNvSpPr>
          <p:nvPr/>
        </p:nvSpPr>
        <p:spPr bwMode="auto">
          <a:xfrm>
            <a:off x="250825" y="2060575"/>
            <a:ext cx="8066088" cy="585788"/>
          </a:xfrm>
          <a:prstGeom prst="rect">
            <a:avLst/>
          </a:prstGeom>
          <a:noFill/>
          <a:ln w="9525">
            <a:noFill/>
            <a:miter lim="800000"/>
            <a:headEnd/>
            <a:tailEnd/>
          </a:ln>
        </p:spPr>
        <p:txBody>
          <a:bodyPr>
            <a:spAutoFit/>
          </a:bodyPr>
          <a:lstStyle/>
          <a:p>
            <a:pPr marL="533400" indent="-533400">
              <a:spcBef>
                <a:spcPct val="50000"/>
              </a:spcBef>
            </a:pPr>
            <a:r>
              <a:rPr lang="en-US" sz="3200" b="1">
                <a:latin typeface="Angsana New" pitchFamily="18" charset="-34"/>
              </a:rPr>
              <a:t>2. </a:t>
            </a:r>
            <a:r>
              <a:rPr lang="th-TH" sz="3200" b="1">
                <a:latin typeface="Angsana New" pitchFamily="18" charset="-34"/>
              </a:rPr>
              <a:t>การเปลี่ยนแปลงในเรื่องระบบความสัมพันธ์ของชุมชนเมือง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randombar(horizontal)">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randombar(horizontal)">
                                      <p:cBhvr>
                                        <p:cTn id="12" dur="500"/>
                                        <p:tgtEl>
                                          <p:spTgt spid="215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260350"/>
            <a:ext cx="8763000" cy="5943600"/>
          </a:xfrm>
          <a:prstGeom prst="rect">
            <a:avLst/>
          </a:prstGeom>
          <a:noFill/>
          <a:ln w="9525">
            <a:noFill/>
            <a:miter lim="800000"/>
            <a:headEnd/>
            <a:tailEnd/>
          </a:ln>
        </p:spPr>
        <p:txBody>
          <a:bodyPr>
            <a:spAutoFit/>
          </a:bodyPr>
          <a:lstStyle/>
          <a:p>
            <a:pPr>
              <a:spcBef>
                <a:spcPct val="50000"/>
              </a:spcBef>
            </a:pPr>
            <a:r>
              <a:rPr lang="en-US" sz="3200">
                <a:latin typeface="Angsana New" pitchFamily="18" charset="-34"/>
              </a:rPr>
              <a:t>	</a:t>
            </a:r>
            <a:r>
              <a:rPr lang="en-US" sz="3200" b="1">
                <a:latin typeface="Angsana New" pitchFamily="18" charset="-34"/>
              </a:rPr>
              <a:t>2.3</a:t>
            </a:r>
            <a:r>
              <a:rPr lang="en-US" sz="3200">
                <a:latin typeface="Angsana New" pitchFamily="18" charset="-34"/>
              </a:rPr>
              <a:t> </a:t>
            </a:r>
            <a:r>
              <a:rPr lang="th-TH" sz="3200" b="1">
                <a:latin typeface="Angsana New" pitchFamily="18" charset="-34"/>
              </a:rPr>
              <a:t>โครงสร้างและหน้าที่ครอบครัวในเมือง</a:t>
            </a:r>
            <a:r>
              <a:rPr lang="th-TH" sz="3200">
                <a:latin typeface="Angsana New" pitchFamily="18" charset="-34"/>
              </a:rPr>
              <a:t> เช่น </a:t>
            </a:r>
          </a:p>
          <a:p>
            <a:pPr>
              <a:spcBef>
                <a:spcPct val="50000"/>
              </a:spcBef>
            </a:pPr>
            <a:r>
              <a:rPr lang="th-TH" sz="3200">
                <a:latin typeface="Angsana New" pitchFamily="18" charset="-34"/>
              </a:rPr>
              <a:t>	-  ขนาดและองค์ประกอบของครัวเรือน </a:t>
            </a:r>
            <a:r>
              <a:rPr lang="en-US" sz="3200">
                <a:latin typeface="Angsana New" pitchFamily="18" charset="-34"/>
              </a:rPr>
              <a:t>: </a:t>
            </a:r>
            <a:r>
              <a:rPr lang="th-TH" sz="3200">
                <a:latin typeface="Angsana New" pitchFamily="18" charset="-34"/>
              </a:rPr>
              <a:t>ขนาดใหญ่(บ้าน)</a:t>
            </a:r>
            <a:r>
              <a:rPr lang="en-US" sz="3200">
                <a:latin typeface="Angsana New" pitchFamily="18" charset="-34"/>
                <a:sym typeface="Wingdings" pitchFamily="2" charset="2"/>
              </a:rPr>
              <a:t></a:t>
            </a:r>
            <a:r>
              <a:rPr lang="th-TH" sz="3200">
                <a:latin typeface="Angsana New" pitchFamily="18" charset="-34"/>
                <a:sym typeface="Wingdings" pitchFamily="2" charset="2"/>
              </a:rPr>
              <a:t>เจ้า        ขุนนาง</a:t>
            </a:r>
            <a:endParaRPr lang="th-TH" sz="3200">
              <a:latin typeface="Angsana New" pitchFamily="18" charset="-34"/>
            </a:endParaRPr>
          </a:p>
          <a:p>
            <a:pPr>
              <a:spcBef>
                <a:spcPct val="50000"/>
              </a:spcBef>
            </a:pPr>
            <a:r>
              <a:rPr lang="th-TH" sz="3200">
                <a:latin typeface="Angsana New" pitchFamily="18" charset="-34"/>
              </a:rPr>
              <a:t>	-  หน้าที่ครอบครัว </a:t>
            </a:r>
            <a:r>
              <a:rPr lang="en-US" sz="3200">
                <a:latin typeface="Angsana New" pitchFamily="18" charset="-34"/>
              </a:rPr>
              <a:t>: </a:t>
            </a:r>
            <a:r>
              <a:rPr lang="th-TH" sz="3200">
                <a:latin typeface="Angsana New" pitchFamily="18" charset="-34"/>
              </a:rPr>
              <a:t>มีการแบ่งแยกหน้าที่ทำงาน </a:t>
            </a:r>
          </a:p>
          <a:p>
            <a:pPr>
              <a:spcBef>
                <a:spcPct val="50000"/>
              </a:spcBef>
            </a:pPr>
            <a:r>
              <a:rPr lang="th-TH" sz="3200">
                <a:latin typeface="Angsana New" pitchFamily="18" charset="-34"/>
              </a:rPr>
              <a:t>	-  ความสัมพันธ์ในครอบครัวในเมือง </a:t>
            </a:r>
            <a:r>
              <a:rPr lang="en-US" sz="3200">
                <a:latin typeface="Angsana New" pitchFamily="18" charset="-34"/>
              </a:rPr>
              <a:t>:</a:t>
            </a:r>
            <a:r>
              <a:rPr lang="th-TH" sz="3200">
                <a:latin typeface="Angsana New" pitchFamily="18" charset="-34"/>
              </a:rPr>
              <a:t> (อดีต) ชายมักเป็นใหญ่  ลูกๆต้องเคารพบิดามารดา  (ปัจจุบัน)อำนาจของสามีที่มีต่อภรรยาจะลดลงในบางครอบครัว  อำนาจควบคุมสมาชิกในครอบครัวรุ่นอาวุโสลดน้อยลง</a:t>
            </a:r>
          </a:p>
          <a:p>
            <a:pPr>
              <a:spcBef>
                <a:spcPct val="50000"/>
              </a:spcBef>
            </a:pPr>
            <a:r>
              <a:rPr lang="th-TH" sz="3200">
                <a:latin typeface="Angsana New" pitchFamily="18" charset="-34"/>
              </a:rPr>
              <a:t>	-  แบบแผนของการเกิดและการแตกสลายของครอบครัว คือ การเลือกคู่ครองและการหย่าร้าง </a:t>
            </a:r>
            <a:r>
              <a:rPr lang="th-TH" sz="3200">
                <a:latin typeface="Angsana New" pitchFamily="18" charset="-34"/>
                <a:sym typeface="Wingdings" pitchFamily="2" charset="2"/>
              </a:rPr>
              <a:t> เดิมผู้ปกครองเลือกคู่ให้  และปัจจุบันการแตกหักกันง่ายกว่าเดิม</a:t>
            </a:r>
            <a:endParaRPr lang="th-TH" sz="3200" b="1">
              <a:latin typeface="Angsana New" pitchFamily="18" charset="-34"/>
            </a:endParaRPr>
          </a:p>
        </p:txBody>
      </p:sp>
      <p:sp>
        <p:nvSpPr>
          <p:cNvPr id="26627" name="ตัวยึดหมายเลขภาพนิ่ง 2"/>
          <p:cNvSpPr>
            <a:spLocks noGrp="1"/>
          </p:cNvSpPr>
          <p:nvPr>
            <p:ph type="sldNum" sz="quarter" idx="12"/>
          </p:nvPr>
        </p:nvSpPr>
        <p:spPr>
          <a:noFill/>
        </p:spPr>
        <p:txBody>
          <a:bodyPr/>
          <a:lstStyle/>
          <a:p>
            <a:fld id="{69F45760-30D2-4D94-9D23-6BCC679FF2DC}" type="slidenum">
              <a:rPr lang="en-US" smtClean="0"/>
              <a:pPr/>
              <a:t>25</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randombar(horizontal)">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randombar(horizontal)">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randombar(horizontal)">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randombar(horizontal)">
                                      <p:cBhvr>
                                        <p:cTn id="22"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19063" y="993775"/>
            <a:ext cx="8882062" cy="2800350"/>
          </a:xfrm>
          <a:prstGeom prst="rect">
            <a:avLst/>
          </a:prstGeom>
          <a:noFill/>
          <a:ln w="9525">
            <a:noFill/>
            <a:miter lim="800000"/>
            <a:headEnd/>
            <a:tailEnd/>
          </a:ln>
        </p:spPr>
        <p:txBody>
          <a:bodyPr>
            <a:spAutoFit/>
          </a:bodyPr>
          <a:lstStyle/>
          <a:p>
            <a:pPr>
              <a:spcBef>
                <a:spcPct val="50000"/>
              </a:spcBef>
            </a:pPr>
            <a:r>
              <a:rPr lang="th-TH" sz="3200" b="1">
                <a:latin typeface="Angsana New" pitchFamily="18" charset="-34"/>
              </a:rPr>
              <a:t>	</a:t>
            </a:r>
            <a:r>
              <a:rPr lang="en-US" sz="3200">
                <a:latin typeface="Angsana New" pitchFamily="18" charset="-34"/>
              </a:rPr>
              <a:t>3.1</a:t>
            </a:r>
            <a:r>
              <a:rPr lang="th-TH" sz="3200">
                <a:latin typeface="Angsana New" pitchFamily="18" charset="-34"/>
              </a:rPr>
              <a:t> ลักษณะการเปลี่ยนแปลงของสถาบันทางสังคมและวัฒนธรรมในเมือง เช่น วัด   การเปลี่ยนแปลงรูปลักษณ์ของเมือง      การพัฒนาการของสถาบันสังคมเฉพาะอย่าง</a:t>
            </a:r>
          </a:p>
          <a:p>
            <a:pPr>
              <a:spcBef>
                <a:spcPct val="50000"/>
              </a:spcBef>
            </a:pPr>
            <a:r>
              <a:rPr lang="th-TH" sz="3200">
                <a:latin typeface="Angsana New" pitchFamily="18" charset="-34"/>
              </a:rPr>
              <a:t>	</a:t>
            </a:r>
            <a:r>
              <a:rPr lang="en-US" sz="3200">
                <a:latin typeface="Angsana New" pitchFamily="18" charset="-34"/>
              </a:rPr>
              <a:t>3.2</a:t>
            </a:r>
            <a:r>
              <a:rPr lang="th-TH" sz="3200">
                <a:latin typeface="Angsana New" pitchFamily="18" charset="-34"/>
              </a:rPr>
              <a:t> การเปลี่ยนแปลงระบบความรู้ประยุกต์วิทยาและระบบความคิด เช่น ความรู้ทางด้านการแพทย์แผนไทย ประวัติศาสตร์ ฯลฯ มักอ้างอิงกับพุทธศาสนา </a:t>
            </a:r>
            <a:r>
              <a:rPr lang="th-TH" sz="3200" b="1">
                <a:latin typeface="Angsana New" pitchFamily="18" charset="-34"/>
              </a:rPr>
              <a:t>  </a:t>
            </a:r>
          </a:p>
        </p:txBody>
      </p:sp>
      <p:sp>
        <p:nvSpPr>
          <p:cNvPr id="27651" name="Rectangle 4"/>
          <p:cNvSpPr>
            <a:spLocks noChangeArrowheads="1"/>
          </p:cNvSpPr>
          <p:nvPr/>
        </p:nvSpPr>
        <p:spPr bwMode="auto">
          <a:xfrm>
            <a:off x="323850" y="333375"/>
            <a:ext cx="8534400" cy="609600"/>
          </a:xfrm>
          <a:prstGeom prst="rect">
            <a:avLst/>
          </a:prstGeom>
          <a:noFill/>
          <a:ln w="12700">
            <a:noFill/>
            <a:miter lim="800000"/>
            <a:headEnd/>
            <a:tailEnd/>
          </a:ln>
        </p:spPr>
        <p:txBody>
          <a:bodyPr wrap="none" anchor="ctr"/>
          <a:lstStyle/>
          <a:p>
            <a:endParaRPr lang="th-TH"/>
          </a:p>
        </p:txBody>
      </p:sp>
      <p:sp>
        <p:nvSpPr>
          <p:cNvPr id="7" name="TextBox 6"/>
          <p:cNvSpPr txBox="1"/>
          <p:nvPr/>
        </p:nvSpPr>
        <p:spPr>
          <a:xfrm>
            <a:off x="357158" y="285729"/>
            <a:ext cx="8501122" cy="707886"/>
          </a:xfrm>
          <a:prstGeom prst="rect">
            <a:avLst/>
          </a:prstGeom>
          <a:noFill/>
        </p:spPr>
        <p:txBody>
          <a:bodyPr>
            <a:spAutoFit/>
          </a:bodyPr>
          <a:lstStyle/>
          <a:p>
            <a:pPr algn="ctr">
              <a:defRPr/>
            </a:pPr>
            <a:r>
              <a:rPr lang="en-US" sz="4000" b="1" dirty="0">
                <a:ln>
                  <a:solidFill>
                    <a:schemeClr val="tx1"/>
                  </a:solidFill>
                </a:ln>
                <a:latin typeface="Angsana New" pitchFamily="18" charset="-34"/>
              </a:rPr>
              <a:t>3.</a:t>
            </a:r>
            <a:r>
              <a:rPr lang="th-TH" sz="4000" b="1" dirty="0">
                <a:ln>
                  <a:solidFill>
                    <a:schemeClr val="tx1"/>
                  </a:solidFill>
                </a:ln>
                <a:latin typeface="Angsana New" pitchFamily="18" charset="-34"/>
              </a:rPr>
              <a:t>  การเปลี่ยนแปลงลักษณะวัฒนธรรม</a:t>
            </a:r>
          </a:p>
        </p:txBody>
      </p:sp>
      <p:sp>
        <p:nvSpPr>
          <p:cNvPr id="8" name="สี่เหลี่ยมผืนผ้า 7"/>
          <p:cNvSpPr/>
          <p:nvPr/>
        </p:nvSpPr>
        <p:spPr>
          <a:xfrm>
            <a:off x="357188" y="285750"/>
            <a:ext cx="8572500"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pic>
        <p:nvPicPr>
          <p:cNvPr id="23558" name="Picture 6" descr="http://my.opera.com/startegy/homes/blog/Image.jpg"/>
          <p:cNvPicPr>
            <a:picLocks noChangeAspect="1" noChangeArrowheads="1"/>
          </p:cNvPicPr>
          <p:nvPr/>
        </p:nvPicPr>
        <p:blipFill>
          <a:blip r:embed="rId2"/>
          <a:srcRect/>
          <a:stretch>
            <a:fillRect/>
          </a:stretch>
        </p:blipFill>
        <p:spPr bwMode="auto">
          <a:xfrm>
            <a:off x="214313" y="3857625"/>
            <a:ext cx="4213225" cy="2786063"/>
          </a:xfrm>
          <a:prstGeom prst="rect">
            <a:avLst/>
          </a:prstGeom>
          <a:noFill/>
          <a:ln w="9525">
            <a:solidFill>
              <a:schemeClr val="tx1"/>
            </a:solidFill>
            <a:miter lim="800000"/>
            <a:headEnd/>
            <a:tailEnd/>
          </a:ln>
        </p:spPr>
      </p:pic>
      <p:sp>
        <p:nvSpPr>
          <p:cNvPr id="27655" name="ตัวยึดหมายเลขภาพนิ่ง 8"/>
          <p:cNvSpPr>
            <a:spLocks noGrp="1"/>
          </p:cNvSpPr>
          <p:nvPr>
            <p:ph type="sldNum" sz="quarter" idx="12"/>
          </p:nvPr>
        </p:nvSpPr>
        <p:spPr>
          <a:noFill/>
        </p:spPr>
        <p:txBody>
          <a:bodyPr/>
          <a:lstStyle/>
          <a:p>
            <a:fld id="{E20DC26B-CC69-4144-BA82-17A755B6FFE5}" type="slidenum">
              <a:rPr lang="en-US" smtClean="0"/>
              <a:pPr/>
              <a:t>26</a:t>
            </a:fld>
            <a:endParaRPr lang="th-TH" smtClean="0"/>
          </a:p>
        </p:txBody>
      </p:sp>
      <p:pic>
        <p:nvPicPr>
          <p:cNvPr id="23560" name="Picture 9" descr="D:\PICTURE\ทาสีรั้วบ้าน 10-10-52\DSCF0016.JPG"/>
          <p:cNvPicPr>
            <a:picLocks noChangeAspect="1" noChangeArrowheads="1"/>
          </p:cNvPicPr>
          <p:nvPr/>
        </p:nvPicPr>
        <p:blipFill>
          <a:blip r:embed="rId3"/>
          <a:srcRect/>
          <a:stretch>
            <a:fillRect/>
          </a:stretch>
        </p:blipFill>
        <p:spPr bwMode="auto">
          <a:xfrm>
            <a:off x="4543425" y="3857625"/>
            <a:ext cx="4386263" cy="27813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randombar(horizontal)">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randombar(horizontal)">
                                      <p:cBhvr>
                                        <p:cTn id="12" dur="500"/>
                                        <p:tgtEl>
                                          <p:spTgt spid="23554">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wedge">
                                      <p:cBhvr>
                                        <p:cTn id="15" dur="2000"/>
                                        <p:tgtEl>
                                          <p:spTgt spid="23558"/>
                                        </p:tgtEl>
                                      </p:cBhvr>
                                    </p:animEffect>
                                  </p:childTnLst>
                                </p:cTn>
                              </p:par>
                              <p:par>
                                <p:cTn id="16" presetID="3" presetClass="entr" presetSubtype="10" fill="hold" nodeType="withEffect">
                                  <p:stCondLst>
                                    <p:cond delay="0"/>
                                  </p:stCondLst>
                                  <p:childTnLst>
                                    <p:set>
                                      <p:cBhvr>
                                        <p:cTn id="17" dur="1" fill="hold">
                                          <p:stCondLst>
                                            <p:cond delay="0"/>
                                          </p:stCondLst>
                                        </p:cTn>
                                        <p:tgtEl>
                                          <p:spTgt spid="23560"/>
                                        </p:tgtEl>
                                        <p:attrNameLst>
                                          <p:attrName>style.visibility</p:attrName>
                                        </p:attrNameLst>
                                      </p:cBhvr>
                                      <p:to>
                                        <p:strVal val="visible"/>
                                      </p:to>
                                    </p:set>
                                    <p:animEffect transition="in" filter="blinds(horizontal)">
                                      <p:cBhvr>
                                        <p:cTn id="18"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การเปลี่ยนแปลงทางสังคมและวัฒนธรรมในชุมชนชนบท</a:t>
            </a:r>
          </a:p>
        </p:txBody>
      </p:sp>
      <p:sp>
        <p:nvSpPr>
          <p:cNvPr id="19459" name="Text Box 3"/>
          <p:cNvSpPr txBox="1">
            <a:spLocks noChangeArrowheads="1"/>
          </p:cNvSpPr>
          <p:nvPr/>
        </p:nvSpPr>
        <p:spPr bwMode="auto">
          <a:xfrm>
            <a:off x="152400" y="1081088"/>
            <a:ext cx="8763000" cy="879475"/>
          </a:xfrm>
          <a:prstGeom prst="rect">
            <a:avLst/>
          </a:prstGeom>
          <a:noFill/>
          <a:ln w="9525">
            <a:noFill/>
            <a:miter lim="800000"/>
            <a:headEnd/>
            <a:tailEnd/>
          </a:ln>
        </p:spPr>
        <p:txBody>
          <a:bodyPr>
            <a:spAutoFit/>
          </a:bodyPr>
          <a:lstStyle/>
          <a:p>
            <a:pPr marL="533400" indent="-533400">
              <a:lnSpc>
                <a:spcPct val="90000"/>
              </a:lnSpc>
              <a:spcBef>
                <a:spcPct val="50000"/>
              </a:spcBef>
              <a:buFontTx/>
              <a:buAutoNum type="arabicPeriod"/>
            </a:pPr>
            <a:r>
              <a:rPr lang="th-TH" b="1">
                <a:latin typeface="Angsana New" pitchFamily="18" charset="-34"/>
              </a:rPr>
              <a:t>การเปลี่ยนแปลงในเรื่ององค์ประกอบและขนาดของชุมชนชนบท</a:t>
            </a:r>
            <a:r>
              <a:rPr lang="en-US">
                <a:latin typeface="Angsana New" pitchFamily="18" charset="-34"/>
              </a:rPr>
              <a:t> </a:t>
            </a:r>
            <a:r>
              <a:rPr lang="th-TH">
                <a:latin typeface="Angsana New" pitchFamily="18" charset="-34"/>
              </a:rPr>
              <a:t>เช่น การประกอบอาชีพเกษตรกรรม เช่น การทำนา ทำไร่ เลี้ยงสัตว์ ฯลฯ</a:t>
            </a:r>
          </a:p>
        </p:txBody>
      </p:sp>
      <p:sp>
        <p:nvSpPr>
          <p:cNvPr id="28676" name="Rectangle 4"/>
          <p:cNvSpPr>
            <a:spLocks noChangeArrowheads="1"/>
          </p:cNvSpPr>
          <p:nvPr/>
        </p:nvSpPr>
        <p:spPr bwMode="auto">
          <a:xfrm>
            <a:off x="304800" y="304800"/>
            <a:ext cx="8534400" cy="609600"/>
          </a:xfrm>
          <a:prstGeom prst="rect">
            <a:avLst/>
          </a:prstGeom>
          <a:noFill/>
          <a:ln w="12700">
            <a:solidFill>
              <a:schemeClr val="tx1"/>
            </a:solidFill>
            <a:miter lim="800000"/>
            <a:headEnd/>
            <a:tailEnd/>
          </a:ln>
        </p:spPr>
        <p:txBody>
          <a:bodyPr wrap="none" anchor="ctr"/>
          <a:lstStyle/>
          <a:p>
            <a:pPr algn="ctr"/>
            <a:endParaRPr lang="th-TH">
              <a:latin typeface="Angsana New" pitchFamily="18" charset="-34"/>
            </a:endParaRPr>
          </a:p>
        </p:txBody>
      </p:sp>
      <p:sp>
        <p:nvSpPr>
          <p:cNvPr id="28677" name="ตัวยึดหมายเลขภาพนิ่ง 5"/>
          <p:cNvSpPr>
            <a:spLocks noGrp="1"/>
          </p:cNvSpPr>
          <p:nvPr>
            <p:ph type="sldNum" sz="quarter" idx="12"/>
          </p:nvPr>
        </p:nvSpPr>
        <p:spPr>
          <a:noFill/>
        </p:spPr>
        <p:txBody>
          <a:bodyPr/>
          <a:lstStyle/>
          <a:p>
            <a:fld id="{B557DE5E-E60A-4F53-AB1C-36C29F531C27}" type="slidenum">
              <a:rPr lang="en-US" smtClean="0"/>
              <a:pPr/>
              <a:t>27</a:t>
            </a:fld>
            <a:endParaRPr lang="th-TH" smtClean="0"/>
          </a:p>
        </p:txBody>
      </p:sp>
      <p:sp>
        <p:nvSpPr>
          <p:cNvPr id="28678" name="AutoShape 8" descr="data:image/jpeg;base64,/9j/4AAQSkZJRgABAQAAAQABAAD/2wBDAAkGBwgHBgkIBwgKCgkLDRYPDQwMDRsUFRAWIB0iIiAdHx8kKDQsJCYxJx8fLT0tMTU3Ojo6Iys/RD84QzQ5Ojf/2wBDAQoKCg0MDRoPDxo3JR8lNzc3Nzc3Nzc3Nzc3Nzc3Nzc3Nzc3Nzc3Nzc3Nzc3Nzc3Nzc3Nzc3Nzc3Nzc3Nzc3Nzf/wAARCABdAI4DASIAAhEBAxEB/8QAGwAAAgIDAQAAAAAAAAAAAAAAAwQCBQEGBwD/xAA8EAACAQIEBAMGBAQFBQEAAAABAgMEEQAFEiETMUFhBiJRMnGBkaGxBxQjwRVi0fAWJEKywlKCg5Ph4v/EABoBAQEBAAMBAAAAAAAAAAAAAAIBAAMEBgX/xAApEQACAgEDAwIGAwAAAAAAAAAAAQIRAwQSQQUTITFRFBUyQmHwInGh/9oADAMBAAIRAxEAPwCrViMEUgbk8se0Y9w9seuo83uJ3CgMD1xISg7YCUOMaTibEXeRmN3xEEjBChPTHuH2wkibiAY4yWJxPh9sZEeKTcCscER7c8Z4fbEuHiFUggn2tiMz6ksD1xHh48UwdqLvA74yxvgmjtj3DwibgINsFjcBrnHuHjxTEasykEMocXx4TDAdOM6MTYi7x9YtRAAuTyA3xHhjmMVOY+JjLQzwCGopZXkBjkaQq+gEMNwOfIW9/pYq0/iCuqplIqVcazqGgXIAtvt1J67duZx8uXVYJ/S6O18vnXqbA8JUkMLHA+Hihg8TVbSzGSRahrnUkp8qC+lbW3HrYbbfO2/i4KoFoWJYNdA413B6G3a1jhw6pi+9UwT0OVPx5GlixkRdsDjzSiDSibiRLFzawYE2uQLH3YLBX0ksSF5VjlJCsmljZvTYH09cdla/Tt1uOB6bMle08Iu2M8Ltgy1OXlVZq6JA3RxYj3jHpswyiKm461UkoN7aEvqt07fHnjPW6dK9yItPmfAHhdsZ4fbAqbN6OoZAsVWobTqcRKyqT/3Akc+nTDENfQvT1MzSOvAcqIwl2k6DrsSdrb2wV1DTt0pF+Fz+xDhdse4XbCtHm8ctS0dRGkaX9tGLcMWuL/8AV8Pli0y+SjzBNcdVHEdVgj+01ydJAv1Avb1uOmNDX4J81/ZpabNHgV4XbGOF2wzmU9Fl6kyVKytoLLGg3Y9B6b8ufrgtNGtXGJIniBKgtG0gDLt1Bw46zBKW1SRHgyqO5oSEdumIPH2w3UtDSzcGomjWUAExhgzW9bDkO5tiqqc6pUOmKGWYg2NmC2PpfcfXBya7T45U5efx5NDBlmrSD8PGVhLeyL4pI88qXkYBqaNLW8yA6SeW+9wPUdcCrM2S6yfmJH8oXSV8oO9yCed/2GOjk6xBOowbO1HQT5ZQSVAZLSzKpuDGrDc9t/cMIiVoy+l1AX2jqta+2O4PR0si2NOem4lbADlkOxXa3IeUD6oceTh1bHVNH1lJGlZP4Qrp/D9Vm5qIKak1AI9R+mpY2AsTv7RABIHMWvgGa0H5HLlqXrYjwGXUsU4ZyTosGUWOwcfAe6/Q/wAgkkCwkDh7/pnSyi5ubCw7Yj/CopEKS00TIej04Yt83N+Q+WL80xexnJWcoGZQsHmD+U+VUJAJNtrdvf8ADAEeo4Uc0ciurbGMNfSNr36n/wC462+QZa4saKj95oh+xH3wH/DuSLYtl2TsRuTJShT9TjLqmHhBtI5UcwnNSshBJfbQ59rYWLemLiiqIsyqvyryQRIWF5GQyIx5AEJvbbYjG/SeGckZb/wDKT39gf7MSHhPw7oZBk9L5vaRCSNu1xi/MMD4Zbic1zCrTLswq6emC1L83ku5UeXkqsAQPvc9MYGZ8SQIFb9VtakGwGg7D12IP2x0v/CHhtm1PlUim1tQ3sP/AG8sei8GeHQ+taDddh+hYix9TIcJdQwPhiVHOQnHqPzEdUlLG76v1o9R1AWPXlb97Xx6CaaOoUxyRypGbRmF73vtbYbc7+4H0x0io8HZPNEUSB4CeZWVI+1772264QX8P8tEjGGplRmUgha+IgA9bC33w3rcUlRXBv0Oc1lfIKko7ljfRIz81Fhew7dsBTNHjdjBK6lySGY3PxsbAnn12PfHRZvwohkcNHW5g1xe4eJ7/IXt3wlP+EkisTDmNUOzZczH5hrYcdRp6qxLG6o1qmlrK8K0EL1NSVuVdwAgO58zEACw6npiNYKvWPytOruX0eSaNyW9BZue4++L4/hVmTLpkzBtKm66svewPru2AH8NMxQF3rqVjtvKujl3ucKObBf1GWL3NZlnnpZnWVTFUKSGUhWC/EHnty92JPWAqGqFOm/NJCpv++LWbwDmqMStflRO9v8ANNdvhoxD/BGeqo2hYdDFIzf8cN5MTdqQXBo3WOsQt5ai/S5JX74YWdyLrIzDqVa4++EStHIqXngYk2P6g/u+ItlkZUPGuwN7KL2Pwx5/tRZxbWy0WZxzZiPecTWUoCFLA9bYphFXxWWFmUb34pIUWHu9SMNCfMI9WqBJfUlb9P5Ttv6jAenfBe2y0Woa1yxt0N8S4xP+o9sU5zaNZVSppGQMou+4C99xccuuCfxGkB3ikAADEq/T42uDfBenkg7CyZoyvnSMjnZlBxkCEHaGHb+QYqZM0iQ2FO/m9kmZTt0+pA+XfETmaMdEEetwfNeTYcztYc+2N8PMjiy6AhttDFY+iL7/ANsY4dNY/wCXgFzy4YxUJX1DIS9MgOkm9zY+1Ycv5T8xgqVjm3+UjBW+vSxIFuhN/S5+GJ2ZG2ssNNOCWWCJWPUKN/jiEogkBuGvbZkd1I+IscKGomBuBEAeRKkb7be1y5+mIyzTEFlIiNiRpTt1/vpiqDXJqoa4UI9mSe56mZ2+pJxgmUW4ddVqB0R1I+qnCQkcSITUlT1AS1z3+uMOmtt3dT00krb5e7C2tckv8jzTVQPkrnHd1B+xGI/mM0DXStib/wAbgntfWcKOSAPMzLe5N7X2vvgDpEwN0bTyJ1cv7/phJftFtj7VmcpyaNh6cd1v9DgTVeZE3mpyzHqsxa/zAwnwLleHJMp6KKlhy7E98CeknhJtPV3NjpLi1j7xhqCNbC1X4eZrSgmGWcEn2pKfij3eUi2Fl8K59BPqppaZ7MdamJ0PL3G1udrWx3EVsQhMpYFQATY8gbf1xGKuWapWJFNiZASfVCB++PsPEn93+HcWzmJwpaXxSvmmlMzMw1Cnm3587kg235b8sRlzLxBTov5iCsTcKojhZ+12tf747u9HQVUjGSniaQcyV35kf1wi2UZZURrIiNDrUMNJtseR3v64EtPfCZWsUuGjiKeKqyO/HkdGGkDjRFGJJtbcC56X922BTeKOK0iCCFSXtrUDaxF77D5Wx2uo8JUcykFyw9JFDDGo13gbLdRllyyAAkprCBSfljilihD6oljgjJ/xkabludxMeJVQu8YvrVLDc8gOm2NloM/yR9JLTix836moEX9CLX3O2+JN4Dop43SJZl1LuquTtfvhaq8AVSi8NVMpUjRqi1abC3S1+vzxx7YP0dB7GWPhMsXrcoeAPHpJ/wBQkmAtfkDf44PBmNA8qorxldlLBlOwJvy7fc3xqtR4TzWGOULUpNqItdCuhSfN1O9uXc4UqchzZmmdKYMd+EVcG4u1rmw2to+N/fji7a4kBwyco25grC8d9BAFwBuCTf6bYUnjDyASXWxGptJFvavbbuMae9BnKseLQzqzaUAOlr3uC2x2Atc+/GZK/MoYnkMlSjLIUEfn89jYG3ewN++I9PLho45RkvVGzGAGNCJArsQvlPlNxcWJ+HXACjqt0LaiBpXY8xe3wIN+2KSbPK+MugqC3DlKF2W99r3ud9rEWwnDnNXFx5RLEWjl4O6jck7DFWnmw0jZQrHWovYIdVkvt069bAAf0OIuZlAYhBrJFtO9/wCtjv8ALFafEFVEovTwvZldiRyYXHS1+ZtfEh4glUGlah1WjK+WU7Da/O/UW54nZl7GpUWIaRJLcIW1WJYEEgi1/fe22BNLVEXjUs/p69Ta/QE2wmPECsCCk8TEq68idlI5dx9hyxJc/pYXSRpWjKhlXiRDkxBI5+o+uL22uDUjpUNahheEPvKgc6bbbIB/t2xOOqlSBJnJWW8zaibWDvYe7lipTapFuRq3Vgev6X/5GJzzSK48wKqHDLbZiJV3+p+eOZzaO81SNofMlpcwfXYghVsDcliXK/S/ywutc5SmhBBZYoixA2sLE/Y4qKuWR6ykV3bSZIyANt+G/P1G3bDscZgpxMj2eKncLYW5Je/1w3OT8X4IoDrZ0+iBnsHcNLpv0tYD+/TA3rvyzQU0ytLPrKKL+h5/I/TCgVQ1K5uSBKhv1Gw/fEq2MNnUQGkFmcXtytq/cA4DnJq2/Yij7GcyzER1yiFrRNLzU2LBfaHuup+eEaXP5YqiiaeRmQSTPJYm2kh2A+AUWw7UUSCNW1HUks+9hvc3P1OFpstiWKSMk2KWJAAO6sNvTY4ErTuySxt+RykzgVMNMk0KsZfX1blv0FyPphdGgaWmRkUKGZp2JttdrL8xb5Yl+WSnMLxk6o6UyD32BH1UYHNCsdNSgktx61w1+lnZ/uBjSTa8iSa5Dx06TR0pcAF4+JKtr6eXXtc/LEGy+lZFvpZpXkCDSLaVBN/jYfPBYritzOMkFYII1At/Kbn6DCElVKMslrwRxIkrGUW/nsPkFGM4RXAt8lyBfL6V4oyIojxJ3hUaBvpLC9vhhCbIaGqjnlajgkSKcK2pQBq2336i9vni5jZY5stjCeSOWSUDuSB/yOKaCd4PC9ZJGB+nW8Uhv9R1X6WwdtK0/wBoLm68i9d4Ty+OaeKaiZVSETy6T0uSCNzy0k/EYTm8J0acFAlRD+Y1qoLklifM2/O97fbFnmVdPH/F213ardYbnnGgjGw+JJ+OHJMxkl8Q0VMFCR08cxS1r+xH27nCSfEmHcnwakfB9OYo5IaydUEXBRjyIta3LntbFfN4KlRQsWaGwJDakF79++NlMs0eXZJAJDw5JjK+258xNr+m9sBkzKeYZs0tmMeY6F2AsLMbcsNTyLkO6HMT/9k="/>
          <p:cNvSpPr>
            <a:spLocks noChangeAspect="1" noChangeArrowheads="1"/>
          </p:cNvSpPr>
          <p:nvPr/>
        </p:nvSpPr>
        <p:spPr bwMode="auto">
          <a:xfrm>
            <a:off x="88900" y="-411163"/>
            <a:ext cx="1304925" cy="857251"/>
          </a:xfrm>
          <a:prstGeom prst="rect">
            <a:avLst/>
          </a:prstGeom>
          <a:noFill/>
          <a:ln w="9525">
            <a:noFill/>
            <a:miter lim="800000"/>
            <a:headEnd/>
            <a:tailEnd/>
          </a:ln>
        </p:spPr>
        <p:txBody>
          <a:bodyPr/>
          <a:lstStyle/>
          <a:p>
            <a:endParaRPr lang="th-TH"/>
          </a:p>
        </p:txBody>
      </p:sp>
      <p:pic>
        <p:nvPicPr>
          <p:cNvPr id="19466" name="Picture 10" descr="http://t3.gstatic.com/images?q=tbn:ANd9GcTZu7JEHxFeb0aCddimRMHU7ZcMsFVHO-TEAO1IPtWApACiI14f"/>
          <p:cNvPicPr>
            <a:picLocks noChangeAspect="1" noChangeArrowheads="1"/>
          </p:cNvPicPr>
          <p:nvPr/>
        </p:nvPicPr>
        <p:blipFill>
          <a:blip r:embed="rId2"/>
          <a:srcRect/>
          <a:stretch>
            <a:fillRect/>
          </a:stretch>
        </p:blipFill>
        <p:spPr bwMode="auto">
          <a:xfrm>
            <a:off x="900113" y="2133600"/>
            <a:ext cx="3167062" cy="2151063"/>
          </a:xfrm>
          <a:prstGeom prst="rect">
            <a:avLst/>
          </a:prstGeom>
          <a:noFill/>
          <a:ln w="9525">
            <a:noFill/>
            <a:miter lim="800000"/>
            <a:headEnd/>
            <a:tailEnd/>
          </a:ln>
        </p:spPr>
      </p:pic>
      <p:pic>
        <p:nvPicPr>
          <p:cNvPr id="19468" name="Picture 12" descr="http://3.bp.blogspot.com/-SXPaA2f5E8Q/TiEwmujZsbI/AAAAAAAAAY4/Epi-tRkQEiQ/s320/7.jpg">
            <a:hlinkClick r:id="rId3"/>
          </p:cNvPr>
          <p:cNvPicPr>
            <a:picLocks noChangeAspect="1" noChangeArrowheads="1"/>
          </p:cNvPicPr>
          <p:nvPr/>
        </p:nvPicPr>
        <p:blipFill>
          <a:blip r:embed="rId4"/>
          <a:srcRect/>
          <a:stretch>
            <a:fillRect/>
          </a:stretch>
        </p:blipFill>
        <p:spPr bwMode="auto">
          <a:xfrm>
            <a:off x="4500563" y="2133600"/>
            <a:ext cx="3240087" cy="2122488"/>
          </a:xfrm>
          <a:prstGeom prst="rect">
            <a:avLst/>
          </a:prstGeom>
          <a:noFill/>
          <a:ln w="9525">
            <a:noFill/>
            <a:miter lim="800000"/>
            <a:headEnd/>
            <a:tailEnd/>
          </a:ln>
        </p:spPr>
      </p:pic>
      <p:sp>
        <p:nvSpPr>
          <p:cNvPr id="28681" name="AutoShape 14" descr="data:image/jpeg;base64,/9j/4AAQSkZJRgABAQAAAQABAAD/2wBDAAkGBwgHBgkIBwgKCgkLDRYPDQwMDRsUFRAWIB0iIiAdHx8kKDQsJCYxJx8fLT0tMTU3Ojo6Iys/RD84QzQ5Ojf/2wBDAQoKCg0MDRoPDxo3JR8lNzc3Nzc3Nzc3Nzc3Nzc3Nzc3Nzc3Nzc3Nzc3Nzc3Nzc3Nzc3Nzc3Nzc3Nzc3Nzc3Nzf/wAARCABkAIUDASIAAhEBAxEB/8QAGwAAAQUBAQAAAAAAAAAAAAAABQACAwQGBwH/xAA8EAACAgAEBAQDBgQGAQUAAAABAgMRAAQSIQUTMUFRYXGBBiKRFCMyobHBQtHh8CRSYnKC8TMVQ5Kisv/EABgBAAMBAQAAAAAAAAAAAAAAAAABAgME/8QAHxEAAgIDAQEBAQEAAAAAAAAAAAECEQMSITETQSIy/9oADAMBAAIRAxEAPwDtwIuu+PcDnzqpNJqagIwVvzJ/kMWstmFmXY70Dv54VoCfCxDmZ1gheQ0dIuv0xCmcSSYxbrsd+nehhgXMNZwrKp2LdLxAmZRI2aSSwDQJG/S8BuM8W+zEVp0t8y1RvzB+v8+mE5JK2Jug88ypJGhNGS68zh7MFXUenjjLnjKGGOeYupim1MGSqBFbf/L9MWhxL7SBCtoeVrkB7CrO/oR7keBxKyJhaDby6Sy0NQXVRNfnhPJRYbbC/fGVzHGNaZNg1sVkik/3ADc+G4v3w2Pj9RTNMzLJNPqUVsqiq9iBXrhfWKdC2RrkawL60Lw7A/KZoHnSOw0ajvfStv2x5l+KQshVy7SBjqRUJKi9rA/vr4Yu0OwiDYsYildxsiXf8V7DA2Pia/ZoxGNFIGZmU0q9br64C8X4nn4kfN5UyMsJ+/hbb5DXzC+lAk1vY8DRwnJILNJHm1kaRhuEOg+RA1H8j+WLEkpWaNB0YEk+GMJkOMyxQ/daLnzkrFWBpgVPcemDeU4zEMpFJm2IYwJYA3q9JJ8Oh3PiMTHLF8EpJmh5qqoMhCWNgThYHZLicGbRpVCk30fah2wsXZVmMT4gikMTTsfuxyyfErqs+nf9O2Dg4q0UbGJBqShQ6L0o+fp4+HXHN8iwhh+0TixrCv52BYH/ABv+zg7kuItJBzyiyxLqDbbq1bdOnS7HSscO8l+mUbNVPxBYzJFNIzSzZcuWP8Lf6R2/ocVuJ8QRommy7lXaML13Ukizfvf/AHjPT5g5zOQ5XLFSzuNLMbG5Heul367eOBsvFlmyoADs4ryo6f64p5HJdG2ze5XiLJbkpqNrCCT17np7beHfGe41nRLmVhoFTcqAfLq63Vmt6v1xTynEWl4akaFyxibQWOnudV14WDYPhe/UXnmBS0mDjmAFiu+wPQeHTCU21Q34F584o4VBE27awHW+qgna/cYtZHiDmfMTyyqVYqHbpuSSoF9up+nlgNnHhy6xIABGW1FW/h2Ukel2PfEGU4g2XhflF3lzG7qx+Ur3/vz8sR1SshehDOPK+dZHYgn8YU7agD+wGGJmHniFltcMqgKoskMLHoBp6fywOjkeTMRwpTzzlVCnqpJ00fbe8R8t0zc0LurKXZbXpa2AB9DgnXpLRqsrxaVgIZVcayDe+2+5rx3GGz8SX7TPE0jCNWEpo2WIBDEnyIB9jgNkJ1ysKs0qvLmKKA76Be3udq+nfDc3yRmcuRTGeORS2rZeoA363Y+mL2b4N3RpctnIzUkms/Z01Kq7Ud133GygH3I9xGbz7vLIWciaVChQ76vlP7bewwK5k2UzGbXNnltRBJYUBsw713H1xXhzMys6pqMa/eRgsCQa62B033rz9cEZPWhq2W+C5qYZydVEkkbpI5FmiGHh5aF+l+OLkWdGVRpZWbQqB2BN0f4R17X07b4AfD2Yki4lks3epY5QJCO10K91Y/XFtdWbmlyMTRq8jvqaRtt2ah49vzxCTvgqNTwziDyCZf8ADTBXO8zhTdkXup2NfrhYwc/E4ISFndUskjVvv0P5j88LDU5oluSDOXZYeGZmRkeZuc5KE9ANPXxNjt4kXhvDc3mMw0kMZLwcsoYtRGja1IQ7bEC+p79LwVy0K5jJZyON1QvI4iaU9S1da6b7eW3ngD9pk4YSJMrEJYm1D/22Ujta7gjfc36HDcTvWIl4fO0mZjlmlETxMj/KPwhCD28fzwPmWFFZdcsllmDAhQBvXjfbfbtgpFlcvnDmc5lCI4c2htG2KHVTAeWqyPAMMDc0Jcxy5GQKWLnYVQFftgSJli4EuEmLJ8O5LyGNpIkmR9zyTqpGO4G+omgBsBZ6UszpdmMyxo7hmdUO2qt626dfbA7MFUjllJK/KkZQnetgK7djiPW8sEM2vVpdgjjatht5f0PjhpCli4X52GZy00mqUzRSIqaWFEMCTd9wVG9/0ZmNUseUlV+U5UwyFLOorZ3Nf5WTfy87xFw7mzcO4lmuaNUJjEiEVas2lSD9B74iVnTLo8mXLCCV31KSAb07N6lfYeeAWOH6EODIuY4nEWBdgtqVI/HYF+os/wDWGSRq3FpMvCXZAzpG7MC8grSpNf3v9Jfh/iLZ3Omd44oiqFyqQKoWh02F73+eGZDkk5iZIxmHWPSi2aLaSSAB0NLV+eCUb9K+Xtnjxlco+uXS8caHl6OgvrYOw3vpioZ3OU1VTRxkR0P4qJxMJRPJmOZKTPMAhs3RobGjRN1+eFl3DcGQyE8qP7/8Ox1UAvuVA/5YTTMZ46dI84pml+0RDMKxllKlh4sFAtv9Ir3OKnMld1lVi53Y3uQOlb/pipxPiGZXMBI4yrM/zsD8z3Q3b+Xj6YJR818tw+HLoSHcyzN2a3O5PkoP1Pu9aNY4uFWFfs6ySEoGADADqPw/Ub9fXEuWk5ebhmpjLDMHo7CywJI8RuRhmWVv8UgiBlVUVfXVQ9NgTiNKE0gWTnFAGaS/lK1dX/fXDocsRbyEOU4gshzUnL0MAiyRggCgNqqum/XCxmsxmA8lmVCfJCR+owsUkzN43Zv0kU5SeONa1tLeoj5vw3v1Auz74F/Ekrz6Z5FAkkgDMSD8zCww36GwD7++LWbdVyqCIKkbO4Wtxp62PM6ia86wLlndMvDks4gYo7aXuzAKHQ/xAEHb9MZp2ztg7RZ4JI4SOOZy1sxCEHUdmNfQbenbHsfLMUUCblnkKhjR2C2Kvfb9PTEWTPK4pk4o31xuGKSobEisQCf93zHY9NsSmIIUzEStSSyuqGhRoBh7FT7euGNqwbmWCu5566PwamO571VAeGJ4oxmYEOXiaLTKdSFeoob+ff8AsYH8RSKWeTVMzcq70JZodBRI36fUYfweXLOnMy8s0fKzEZsxBbDA3dMfEb+PvikuEyX4HcqoThj3Go5+WmRzd6yrKV/IYAxJnZI3eOCdyK0FEJ36EX47n6YP5p1hyE8qyFDHJIEA3bdq6f8AEeu+MnxZp8q3MgaQxTrrQF91Bo0T4iwNvD1wJdJjHVNGg+FdX2fN5iRdMwfQB+EtQDm/TbevXE/DBl4+IZuIa5I0OpwdldSNK1vfby69Bir8NTz5nKJHJK8zyB9LOdXylDW/sMT5eCARZzRIznXqLKvQAhwLJ6W3/wBsDY64U8ixfi0wpUYPrCogUAqR+2LvHTLDw7LhFbRLO62EbTpjHyg30/F+V4oZnMpks6M1FrjRcydYdQQFJKlhv0IN++NPxM6OGxyZiVUjVfvXkXUtW2olR1HQEDyO1XgXELVWYjPTBc05UyAqSTRA799vEXi6Iz9p5Go6osuF0kkEA7dfIM2LGfymTyee5ubWVZqLiKPdepAbfqCdwNV11rpihkZtJzU1qySWqutjUFLE9eh8vP0wCj7RbzSGSLiJR3An2LWQNNKwB8bDke2KmUWzmoWHyyKQL/2Ku3veC2UiSXghXLo7g5dZCpQhgqsikADuFUYGRiRIxm2TVCdIDjpqMgah7L+uGimBFGuGJgALQblfxef1vCxVzJH2iWLLpG0MLmNNdXQJB6nxvCxepOx0aG5+Fgx63nhUuyp3ZhVV6DAni2ZdcjNHmoySsKyBZLU/KwDG+oBRgaurHqTcyMI+yZvmg6Sja2FnSANVjzNVgRLn2QTZSQiWG3TS5J0st0fcBh7jGEV0aTSshyHEOVx+KGGV+SwKXsbIQMp9aIGC2XnWLMZoKhkc5iQlC2xOgEV6gn64yeUCJxHLlmIMTB0djZYBTd/QY1mQeLMZCPM/xtIBv2NaT/8AnGklRUXa6AONN9lzWpG+QyBwQb1KQRZ9t8R8KZocvm3cgXTMT0YLTah7An1vph3xBGZIlAYqoCaPDTRFeRGn6YH5SeKoYHLcp5OXIbr/AMi6D7bnFwVombaZrM/KsmU4lAp6Qhtx1+/kX+/TGQkzIMMmVkbYAnUP8uokD2LH8xjSZthHBm0W/nis+H/lLV9SMYudSGaRGtGAo30/sfpi1FWRKbo2XwtmeSytEK5UiIAd6ARVP54syycvhMmnUsgZVB1WCFIa9+53HoorvYH4SzbPn3Dt8pony8P79MFM44GRl0spWOn+8pd2UIe/+v64zcf6LU+IqicPrLkPFPNIpToNJjArxFWSK8jjV8F4iM9w3NwGhLlZTHVfMBZVGHnYT0q8c6ysbnN5WOQvtm2bcfi1BAPyH640nw3M+UzvFHY6BzwxdTYoSOL+rLthzjSCErZPLmo8rGOdluepslkkChW62NiO47b2CcCMnmI44PkVm5tOY5N2RCAoG/U9bPf63qOKQxTcLzSxZIRkOqyaWOq+tVvYIU15V3FYwsed1ZlpnKaWdFpDelbJq+/T64mKuLJtqXTX/DGZePh+Z5Uhdk0wInSwFVWIPbdAce8aykGT+5jZgFVKHQaVU7he53JPsOxwH4UxhhUE1IshkKht9wwH5b+WHcXzf+CzgsGWFmmjL9VDKwIv1A2wl/qjSUqVmVzThc5mbAb75/w9B8xwsV8zLqzEroKV5GYe5JwsdNHNsdayzpyuSFNFtTkPRCtGL27jywGn4VJmpZHhDqQ1gOPmU/5WPQ+R8K63joacOysDmSCkfRpahYIrz9sQhMvotHDrqqgNge5xwqdHTrZyqXhGbhcIYiHXZSene9+nSx74I8KWWHIS5fT95DIJIydtXzN3Ndj188dB/wDTwpfUsT6mJ1EGyOoBFeeIcxw9ZK0GIlfwhQBWL+loSVHPc/kMw7I6BjRogqTZNe1dR/1uMXhWYi1R8oi2vURVGwRuf9ox0bMcDzpkZ6jLi22AFdOv9MSLwaQXz5oloUAASfI7jFLJrwlrZmNzspkm0tQdoRYHWzsK8xd4z2YyjJpDsLrwJ73VeVnHUYfh+IaVZI5WGxkDnYepxHmvhGOS2EaL12Z9QxSyITgYL4fRMtICwFySBWJJBqxYHnV+m3jtfzqJJluW1qWlKldQGwH7n3xoz8GmJA6NrcdPBTd9sOi4JPmGETwSlmvcL8u5u/64HNWCiznkMEWSzKsssrkSKdK7aaPc1v6UPXBvh7oc3xGBl5QzcehCWq5GIlSyfEqo27NjSt8GIqs5hzOYW/whxEBddSQSemJH+GTmViWWGbLjL6VglLqGIF11q6JNeVeGFKaZUYtET5yOb4ZzBZyH+yhgwaiCppT5HoL/AJY5mI55pWBHMeQ2+gCz4kn98dXh4LmctFJFLJA0bsQVdSFIYkUR4b1tfQYpZz4bykjz6QYVdSrctbBvfat7sb7+OJhPWwnHbwymSk5WZRY9JdBzJJCaAOkjT12IF35ny3sZuDn8OmDtpd0S2roCSQb8LUg+vtgweBoVjjXlooUqwax23r29Bh6cEzSSvEsZniCldLkXR3qxfe8GyE4ujnmYy8eXmaMxMCpIJc7k+nYYWOizcEhnEbT5SNXCBTeYQ3W3iN6oewwsarMjP5s2hzbsdJVKJ8MSxxJzI2reQfMcLCxyM0g3ZGdlLL8unfbv1wzmMszRrQHiBR3rCwsDNUVftMp1An8KBh62R+2LSu8ihS5FgdPM4WFhFIjky9W4kf5XAA2rx8MTOAAawsLFIBsXzLZ2sdBt3rHhjVpFdgS16bJvbCwsNA108lAjVQgAAvautDEUraGIUAdia8sLCwxEMrGOYBTsa9rF/tiJ2cobkbYA9t+v8sLCxKB+Hi5NMxkmdndWEbyWtb6dgOnTGayGameVyzkhSAq3sLFn9MLCw2CFHxXNrLJEslKu4onuT/LCwsLDGf/Z"/>
          <p:cNvSpPr>
            <a:spLocks noChangeAspect="1" noChangeArrowheads="1"/>
          </p:cNvSpPr>
          <p:nvPr/>
        </p:nvSpPr>
        <p:spPr bwMode="auto">
          <a:xfrm>
            <a:off x="88900" y="-411163"/>
            <a:ext cx="1143000" cy="857251"/>
          </a:xfrm>
          <a:prstGeom prst="rect">
            <a:avLst/>
          </a:prstGeom>
          <a:noFill/>
          <a:ln w="9525">
            <a:noFill/>
            <a:miter lim="800000"/>
            <a:headEnd/>
            <a:tailEnd/>
          </a:ln>
        </p:spPr>
        <p:txBody>
          <a:bodyPr/>
          <a:lstStyle/>
          <a:p>
            <a:endParaRPr lang="th-TH"/>
          </a:p>
        </p:txBody>
      </p:sp>
      <p:pic>
        <p:nvPicPr>
          <p:cNvPr id="19472" name="Picture 16" descr="http://t0.gstatic.com/images?q=tbn:ANd9GcQncXKAAyG9nLvhHMQ4J-ceqqkDthPUgo9J9yMVE0U4DPovnnvODg"/>
          <p:cNvPicPr>
            <a:picLocks noChangeAspect="1" noChangeArrowheads="1"/>
          </p:cNvPicPr>
          <p:nvPr/>
        </p:nvPicPr>
        <p:blipFill>
          <a:blip r:embed="rId5"/>
          <a:srcRect/>
          <a:stretch>
            <a:fillRect/>
          </a:stretch>
        </p:blipFill>
        <p:spPr bwMode="auto">
          <a:xfrm>
            <a:off x="971550" y="4292600"/>
            <a:ext cx="3168650" cy="1944688"/>
          </a:xfrm>
          <a:prstGeom prst="rect">
            <a:avLst/>
          </a:prstGeom>
          <a:noFill/>
          <a:ln w="9525">
            <a:noFill/>
            <a:miter lim="800000"/>
            <a:headEnd/>
            <a:tailEnd/>
          </a:ln>
        </p:spPr>
      </p:pic>
      <p:sp>
        <p:nvSpPr>
          <p:cNvPr id="28683" name="AutoShape 18" descr="data:image/jpeg;base64,/9j/4AAQSkZJRgABAQAAAQABAAD/2wBDAAkGBwgHBgkIBwgKCgkLDRYPDQwMDRsUFRAWIB0iIiAdHx8kKDQsJCYxJx8fLT0tMTU3Ojo6Iys/RD84QzQ5Ojf/2wBDAQoKCg0MDRoPDxo3JR8lNzc3Nzc3Nzc3Nzc3Nzc3Nzc3Nzc3Nzc3Nzc3Nzc3Nzc3Nzc3Nzc3Nzc3Nzc3Nzc3Nzf/wAARCABkAGQDASIAAhEBAxEB/8QAGwAAAgIDAQAAAAAAAAAAAAAABQYABAEDBwL/xAA/EAACAQIEAwQHBgUBCQAAAAABAgMEEQAFEiEGMUETIlFhBxQVMnGBkSNCobHB0RYkYnLx4TNSgqOys8PS8P/EABgBAAMBAQAAAAAAAAAAAAAAAAECAwAE/8QAHxEAAgMAAwEBAQEAAAAAAAAAAAECESESMUEDsRMi/9oADAMBAAIRAxEAPwDPEHGOdxVVbDHXSRrFmVREpQkXVZtKqDfYgBgRY3uMeKX0kZupcPUwzL2d0QSEarDnqAPjfqfzwIzrifN8p4gzuGSKURGvqBEZVYAJ2jWK35+OBp4nrcwUw1EoeFuS2AI+YF/ricoqfY8cOocJcYVGZt6uZKiZ7FwT3jsLG1uY5fjghmWeVxqqZo6mZYyxbs0VR3ezZgx8uWx57W3wj+j6Wlj+1kkkLLI4DkGRrd3wI5fDx8bYN57LSyZTSxyS1DvK8aghRoDGIxgg33AB5bYfklKkK02hkyDNM2zXJYqlKhu1d3Vi8arax2IAB+B+WBdFxJPVcQx00lXIAoOoioXQ7L0UbXHM787Yp0NdBSZFHFBNUPURRyKrCfs9eom2oXINtrC/QYQsu7erzsUVXQxRSsGkBkRorgLcciAQTZb2I3GDCesHFejvxpn1bTcSIYa+rhgalQ6EmZVudW9gbdMYy3Pa2oKXzGqYFTf7dtjt54B+kUzRZvTwysBIaOJXKHbmfDFPK8sqw3rEMrxdy7KF3B8x++A+rKR14PEWZ1jMn89Vd6MH/bNz+vnjbHW1TaNWYVYDREk9u3l54T6J66nqohXsrRqtlKggjlseh6Y0ZhLmdaESJkSLQAg18xte/wA7YUbrwcPa885VafMapho7xEzbHblvgHmAziZStHxFmKO9pLPVSADYiwIOw3/AYqZWKimO4Ro2S471iN8WRUHt1DoVHZAp11DrjXRqse/Ru+ZSZRWvmU8szNXO0TSTGQiMqhABJO1ydsTFngOdKjJXeJ0dRNYaDy7i7YmGsk1pyriTieeDPszpzTo8aVsy3JN9pCP0xogmjkiWWoj0Ow1abXsPn44EcQzK3EecqwuRmlSP+c+PPbNc6nO+/PC0mNqDbZjTwH7IPGi7BdRC/QYr0XFEaVLR1pXsr7a01JcctQ528xcjwwuV05OwN8D4qqOnmZ5qdZwRYa99PmAdr/EY1I1s6PVZxkns1lilRZrhEip6jWtr87MLjbFPJM1o6Oqq2nSZ4KqbXFGLkQNqJsq7g8x57YRPWzVup72zd4k2G+3Tr54Ycikldo5BGHkilEgVxcbDnbrsDf64FYYdc9ijnz2krppSz+oxaEddwbt3j9fqMEqSRmh7RlBI5m/TphZ4unetzOlqCFIly6B1dD3Abtv8OWKuX1+YQkoJu0QixU3P4nGdlYOl0NzoKptKiwvbnzx5fKYFtZACOWwxoyetDRkmwcG2k88XfXoxKUY7r49cAdlb2OrMABsosN2/fG72ONFjvsB1/fBGCojYArbkOWNusaG371sEXA3wVRx0eVyxxKEBnLWAt91f2xMb+FH15fLve0xBv/auJh1RGXZwjP8AJ6yfO84qaaNnVszq9gCSLTPv8MChS1h7ohkuP6cOtVLNHxZnOXSyxk+sz1EZKkgo0hJA8xe3yOL65TU1MhAVxcXvpQfLvHn9ccrm4suoJo5pV01RCIzUJojkOxuDf6HGmny6WvnEdPp2N2YmwA88P+a5FFV8Q0GXQ1ESkRNUzalZtKggcrX38fO/x0cBZTRU0uaR5hJ9oknZ6mkVQNOrxBvv1Hlhv6/5sXhoJpeEqaJJDFVtLIRbS6jTz6jrjP8AD9HLIadpjTysA0kTd5SfFSefw5+F8P4rsipkKx0rubbgsdLcxy2H1H1wFzqriromijhSJVN0Eaju/LYD5AYVfR3ozgvDxnWUwx0mX0tPOZVjy2GMSWsHC3sbdOX44DUcwjTSRp0nf9cHcyLCnytWINsviH54Ta+VvW30nSfvDzx0RVk3LikHBWLHWppI1EkEeXji2ZZKmtdzMyqtlsp52wqQSus4kc7DG+HMp49gQRe++G4aBfVVo6RGWPdajryZcb5MwqUWwaL+65P4YUqSevr3Ko6og5sd/oOuC8NEwj0vLM46kEYDVDRbfR07gKTtcnmYyaz6ywJt/SuJip6M6ZqbJatdTkPWMw18x3EHT4YmMSldiHn2c068W1PbZTl9SsdTIqSiiZpgRIVPiSb33tY28MXpeL6mUKsGXWZjrUvSkal2IPvDob388A820fxNmLxRSsyV1SugWuW7QtsWNrX8bYIwl5KbtVyySnt9ms9TURWLCylRYnn3dvIYEkqITlJPP09RZstROtZNkFLUVTKVll7CNC9t9iZLgfG9zsN8D6fiFFp8xKZJlLylS6SiNVC7E3Yau/y6c7+eKU2bez1SKOIHYojLUoWa25I7l97872wBM5jhmRhEqSLcmSQKBa/iOe+1rY3FDQnJp3+jK/FUgkBGWZTpI90Q36Da9/0xh+J5X29lZRYXsOw1AW89r3+WFeWcssZ0xOCFII1WAsLWsR+NxfpjwspAawDKeZY7j4YHEsmxt/i2pqY7nL8pCxRhEU097KDYAbjx5YzSzz19E1c+XcM2C3OrLmZwNRAv9oPDCi9SQTbSAegjVbdbWHXBvI2mFOY5K2pEUkd1ggjSzHkt2035kc/PDxi/Cf0boJLmNKSNWR5MG12P8mOW23PwOKq5tHoU+xMjF0Vj/JDqG8/IYN5xwsuWI0tTmEQrBGZpUbaNC1govzJOlrbdCfDCdNKkNG2mQMUj96xAuov13640lJUPGmg3DxDU0lNRN7NyUdsnauIqOwUFC1ve57AXxUg4/wAyDiOXLsqa6pstMVsTz+8eQwMm2okWM+7TsQb6vAeP9WB/Yo1Q7966kspUbXHdF/LniVvtjeHefRVnEudZDWTzRwo0da0YEMXZi3Zxtyud+9zxMC/QSdfDGaEdM1kH0iiH6YmKJ4I+xZzEZpPxVVtluXmTsMynVQneBbVe7alAXmN9xvzODzZVxVWlJauCmV9JsZpVYpfc+6Bz8vDBrM87o8uqqiKAhZDUOGsQN7kn8zgRWcQyMpIk+d8XjVayXC/AdUZDmQdmqJqKNySSyQM5ufPUPyxikpKfJqc1Mc8cuZVEpBlkiCqqAkEKLmxued/2xlc1nrJNCHUovex/PC7ntYPacamsijTYPdBJpN77Ag7/AC89rYzm26Gj80to9cQ5TW12YstBSrKwTvFViFjsbNfmflflgXR8O51BURPVUctPTCRS73UmwPQAnf4jDFRVcUeX+uoyxiQkqrSKrNba51Hy6400fEkdTDU1EsjaKcqpZujEnbzPL6jAqI+gjM8llrKknKo1iVtmikmI2vy5bD8rfRh4d4MFJBFmGb5gkvqxWTsBIWjVgQQoFgTy8QPEEbYpjOYlimMSR+sqAVhZwj3IuA97aem3PfHqLPlqcyy7Ly7BZWCyyQ2eNGbYX8d9sZJUB2Xc3qTXZg8jK2qNxKXcA3I5fHw/xhKztoY80EWnTDUSqWQfdDEKQPpf54c83WkgkVY5ZC7qWOo2BsbW228Nsc7zmYTZsrkd1HtYm3usT+mE9oZPC5WTxrUvBFtGCEXyGu/5KMUqSTUZHJ+7e3kST+mKnbXBYnvAk/h/riBtFPMgNmbug/K364nJDI7n6BiTwjWbaW9oMW8yYoj+uJjPoKYHhjMiNh7Sb/sw4mClgjEPjmUNneY1kVVSTyQ5hLF2KObxkMea9TsbnC0mZ5vUjRpADaLdw3sx2HP54P8AElFGOJM6GnVaqmRHtch5pmJ+gt8jjNOiyVsPZ2Cettew+6kZX/qti6+YOQDp6vNaJJnWoKr2c0jA9RGdPS3O+L7Cqq6uJqp00wThV7NAtwyA3+pGNskQmohOoU6sulcXP+/Zv0xtqVIafsyNSSU0rXPIahf8FODwSNYPjgaNWc9mSiB7yC/uNZr2IvtjZXLUzRij1rCiu6LDSp2a6wA6X67gcyeeCMMSLUtCF7vrLxSDw1pr/Mj64kY1RwRaA8gDAsVtqkiNj8zY2+Bxmq0MddWDoaONVD2YoQGDsO9oY8/irfQYtQaUrIywtIkwOjoGBBZP+Id8fthlyEZY9AJkoVeVgzapxq0Bzqsh8Cd/8Y9QZJHVhq2ocUFCpC89Us9ifdF7L5H87YN0sNW6z3FlE0lPTZlmEiRwyoxhptN2ZSDZieniOfTljmWfRtTZo0SEAoTcjqpH7HHV87zBqt+0sEQDSqD7qjkMcz4kWKSvluoEpQaZAb7W5fhibS6QEL6t9pYna9vlf/TG8d8xC1yz7Aczv/jFNtr2BuOYx0j0bUdCKH1+emD1SzMsUjC+kBQDbw5nzxNK3QzeD76DoZYeGMwE8LxlsyZgHUqSOyi33+eJhm4HqRV5XUOihQKllsPJVxMGhbBlV6Ocpqa6pq5KzMO0nq2qnAePTqa+3ue6OnXbmcaab0X5NTyrItbmbFO0sGljtd21E7J48sTExS2AyPRhki0nqoqsx0eq+q37RL6bWv7nP/62Nh9GuS65W9Zr7yxqjfaJyW5H3PM4mJjWwMxL6NsokkeT1zMVZnRzpkTmpBH3PIA+WMn0b5QZhKavMNSz9sv2iWVtOkgdzkRf6nExMFthRvo/R/ldLTvBFV1+lmZrs6Ei7XsO5yHIeWN38C5boCetV1v70/8AXExMI2Maav0f5ZUQPEa3MUDKRqSRARfw7mA1T6HchqpnkfMs3W5GyyxWG3nHiYmAwFZ/Qjw47hmzLOb+PaxD/wAeGDJ/R5lOVUCUVPVVzRoWOp3Qsbm5vZBiYmB6Z9DDkWTU2TUslPSvKyPKZD2hBNyAOgHhiYmJgBP/2Q=="/>
          <p:cNvSpPr>
            <a:spLocks noChangeAspect="1" noChangeArrowheads="1"/>
          </p:cNvSpPr>
          <p:nvPr/>
        </p:nvSpPr>
        <p:spPr bwMode="auto">
          <a:xfrm>
            <a:off x="88900" y="-411163"/>
            <a:ext cx="857250" cy="857251"/>
          </a:xfrm>
          <a:prstGeom prst="rect">
            <a:avLst/>
          </a:prstGeom>
          <a:noFill/>
          <a:ln w="9525">
            <a:noFill/>
            <a:miter lim="800000"/>
            <a:headEnd/>
            <a:tailEnd/>
          </a:ln>
        </p:spPr>
        <p:txBody>
          <a:bodyPr/>
          <a:lstStyle/>
          <a:p>
            <a:endParaRPr lang="th-TH"/>
          </a:p>
        </p:txBody>
      </p:sp>
      <p:pic>
        <p:nvPicPr>
          <p:cNvPr id="19476" name="Picture 20" descr="http://t3.gstatic.com/images?q=tbn:ANd9GcRa8KaxvMjbuPoW09j7c54n8DGw7Z_6uAVdvu9cx84y6s9qctO96Q"/>
          <p:cNvPicPr>
            <a:picLocks noChangeAspect="1" noChangeArrowheads="1"/>
          </p:cNvPicPr>
          <p:nvPr/>
        </p:nvPicPr>
        <p:blipFill>
          <a:blip r:embed="rId6"/>
          <a:srcRect/>
          <a:stretch>
            <a:fillRect/>
          </a:stretch>
        </p:blipFill>
        <p:spPr bwMode="auto">
          <a:xfrm>
            <a:off x="4500563" y="4292600"/>
            <a:ext cx="3240087"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randombar(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checkerboard(across)">
                                      <p:cBhvr>
                                        <p:cTn id="12" dur="500"/>
                                        <p:tgtEl>
                                          <p:spTgt spid="19466"/>
                                        </p:tgtEl>
                                      </p:cBhvr>
                                    </p:animEffect>
                                  </p:childTnLst>
                                </p:cTn>
                              </p:par>
                              <p:par>
                                <p:cTn id="13" presetID="22" presetClass="entr" presetSubtype="4" fill="hold" nodeType="withEffect">
                                  <p:stCondLst>
                                    <p:cond delay="0"/>
                                  </p:stCondLst>
                                  <p:childTnLst>
                                    <p:set>
                                      <p:cBhvr>
                                        <p:cTn id="14" dur="1" fill="hold">
                                          <p:stCondLst>
                                            <p:cond delay="0"/>
                                          </p:stCondLst>
                                        </p:cTn>
                                        <p:tgtEl>
                                          <p:spTgt spid="19468"/>
                                        </p:tgtEl>
                                        <p:attrNameLst>
                                          <p:attrName>style.visibility</p:attrName>
                                        </p:attrNameLst>
                                      </p:cBhvr>
                                      <p:to>
                                        <p:strVal val="visible"/>
                                      </p:to>
                                    </p:set>
                                    <p:animEffect transition="in" filter="wipe(down)">
                                      <p:cBhvr>
                                        <p:cTn id="15" dur="500"/>
                                        <p:tgtEl>
                                          <p:spTgt spid="19468"/>
                                        </p:tgtEl>
                                      </p:cBhvr>
                                    </p:animEffect>
                                  </p:childTnLst>
                                </p:cTn>
                              </p:par>
                              <p:par>
                                <p:cTn id="16" presetID="21" presetClass="entr" presetSubtype="4"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wheel(4)">
                                      <p:cBhvr>
                                        <p:cTn id="18" dur="2000"/>
                                        <p:tgtEl>
                                          <p:spTgt spid="19472"/>
                                        </p:tgtEl>
                                      </p:cBhvr>
                                    </p:animEffect>
                                  </p:childTnLst>
                                </p:cTn>
                              </p:par>
                              <p:par>
                                <p:cTn id="19" presetID="8" presetClass="entr" presetSubtype="16" fill="hold" nodeType="withEffect">
                                  <p:stCondLst>
                                    <p:cond delay="0"/>
                                  </p:stCondLst>
                                  <p:childTnLst>
                                    <p:set>
                                      <p:cBhvr>
                                        <p:cTn id="20" dur="1" fill="hold">
                                          <p:stCondLst>
                                            <p:cond delay="0"/>
                                          </p:stCondLst>
                                        </p:cTn>
                                        <p:tgtEl>
                                          <p:spTgt spid="19476"/>
                                        </p:tgtEl>
                                        <p:attrNameLst>
                                          <p:attrName>style.visibility</p:attrName>
                                        </p:attrNameLst>
                                      </p:cBhvr>
                                      <p:to>
                                        <p:strVal val="visible"/>
                                      </p:to>
                                    </p:set>
                                    <p:animEffect transition="in" filter="diamond(in)">
                                      <p:cBhvr>
                                        <p:cTn id="21" dur="2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การเปลี่ยนแปลงทางสังคมและวัฒนธรรมในชุมชนชนบท(ต่อ)</a:t>
            </a:r>
          </a:p>
        </p:txBody>
      </p:sp>
      <p:sp>
        <p:nvSpPr>
          <p:cNvPr id="20483" name="Text Box 3"/>
          <p:cNvSpPr txBox="1">
            <a:spLocks noChangeArrowheads="1"/>
          </p:cNvSpPr>
          <p:nvPr/>
        </p:nvSpPr>
        <p:spPr bwMode="auto">
          <a:xfrm>
            <a:off x="152400" y="1081088"/>
            <a:ext cx="8763000" cy="4670425"/>
          </a:xfrm>
          <a:prstGeom prst="rect">
            <a:avLst/>
          </a:prstGeom>
          <a:noFill/>
          <a:ln w="9525">
            <a:noFill/>
            <a:miter lim="800000"/>
            <a:headEnd/>
            <a:tailEnd/>
          </a:ln>
        </p:spPr>
        <p:txBody>
          <a:bodyPr>
            <a:spAutoFit/>
          </a:bodyPr>
          <a:lstStyle/>
          <a:p>
            <a:pPr marL="533400" indent="-533400">
              <a:lnSpc>
                <a:spcPct val="90000"/>
              </a:lnSpc>
              <a:spcBef>
                <a:spcPct val="50000"/>
              </a:spcBef>
            </a:pPr>
            <a:r>
              <a:rPr lang="en-US" b="1">
                <a:latin typeface="Angsana New" pitchFamily="18" charset="-34"/>
              </a:rPr>
              <a:t>2.     </a:t>
            </a:r>
            <a:r>
              <a:rPr lang="th-TH" b="1">
                <a:latin typeface="Angsana New" pitchFamily="18" charset="-34"/>
              </a:rPr>
              <a:t>การเปลี่ยนแปลงในลักษณะระบบความสัมพันธ์ของคนในชุมชน</a:t>
            </a:r>
            <a:r>
              <a:rPr lang="th-TH">
                <a:latin typeface="Angsana New" pitchFamily="18" charset="-34"/>
              </a:rPr>
              <a:t> เช่น </a:t>
            </a:r>
          </a:p>
          <a:p>
            <a:pPr marL="533400" indent="-533400">
              <a:lnSpc>
                <a:spcPct val="90000"/>
              </a:lnSpc>
              <a:spcBef>
                <a:spcPct val="50000"/>
              </a:spcBef>
            </a:pPr>
            <a:r>
              <a:rPr lang="th-TH">
                <a:latin typeface="Angsana New" pitchFamily="18" charset="-34"/>
              </a:rPr>
              <a:t>	-  เดิมคนในชนบทจะผูกพันกันเหนียวแน่นด้วยสายสัมพันธ์ </a:t>
            </a:r>
            <a:r>
              <a:rPr lang="en-US">
                <a:latin typeface="Angsana New" pitchFamily="18" charset="-34"/>
              </a:rPr>
              <a:t>4</a:t>
            </a:r>
            <a:r>
              <a:rPr lang="th-TH">
                <a:latin typeface="Angsana New" pitchFamily="18" charset="-34"/>
              </a:rPr>
              <a:t> ประการ คือ การมีศาสนา  การมีถิ่นฐาน  การมีสายเลือด  และอาชีพเดียวกัน     </a:t>
            </a:r>
          </a:p>
          <a:p>
            <a:pPr marL="533400" indent="-533400">
              <a:lnSpc>
                <a:spcPct val="90000"/>
              </a:lnSpc>
              <a:spcBef>
                <a:spcPct val="50000"/>
              </a:spcBef>
            </a:pPr>
            <a:r>
              <a:rPr lang="th-TH">
                <a:latin typeface="Angsana New" pitchFamily="18" charset="-34"/>
              </a:rPr>
              <a:t>	-  เดิมมีการแลกเปลี่ยนสินค้ากัน มีการผลิตเพื่อบริโภคในครัวเรือน  ปัจจุบันผลิตเพื่อการค้า </a:t>
            </a:r>
          </a:p>
          <a:p>
            <a:pPr marL="533400" indent="-533400">
              <a:lnSpc>
                <a:spcPct val="90000"/>
              </a:lnSpc>
              <a:spcBef>
                <a:spcPct val="50000"/>
              </a:spcBef>
            </a:pPr>
            <a:r>
              <a:rPr lang="th-TH">
                <a:latin typeface="Angsana New" pitchFamily="18" charset="-34"/>
              </a:rPr>
              <a:t>	</a:t>
            </a:r>
            <a:r>
              <a:rPr lang="en-US">
                <a:latin typeface="Angsana New" pitchFamily="18" charset="-34"/>
              </a:rPr>
              <a:t>2.1</a:t>
            </a:r>
            <a:r>
              <a:rPr lang="th-TH">
                <a:latin typeface="Angsana New" pitchFamily="18" charset="-34"/>
              </a:rPr>
              <a:t> </a:t>
            </a:r>
            <a:r>
              <a:rPr lang="th-TH" b="1">
                <a:latin typeface="Angsana New" pitchFamily="18" charset="-34"/>
              </a:rPr>
              <a:t>การเปลี่ยนแปลงการจัดระเบียบสังคม</a:t>
            </a:r>
            <a:r>
              <a:rPr lang="th-TH">
                <a:latin typeface="Angsana New" pitchFamily="18" charset="-34"/>
              </a:rPr>
              <a:t>  </a:t>
            </a:r>
            <a:r>
              <a:rPr lang="th-TH" b="1">
                <a:latin typeface="Angsana New" pitchFamily="18" charset="-34"/>
              </a:rPr>
              <a:t>โครงสร้างชนชั้น</a:t>
            </a:r>
            <a:r>
              <a:rPr lang="th-TH">
                <a:latin typeface="Angsana New" pitchFamily="18" charset="-34"/>
              </a:rPr>
              <a:t> เป็นแบบเครือญาติ                                                                          </a:t>
            </a:r>
            <a:endParaRPr lang="en-US">
              <a:latin typeface="Angsana New" pitchFamily="18" charset="-34"/>
            </a:endParaRPr>
          </a:p>
          <a:p>
            <a:pPr marL="533400" indent="-533400">
              <a:lnSpc>
                <a:spcPct val="90000"/>
              </a:lnSpc>
              <a:spcBef>
                <a:spcPct val="50000"/>
              </a:spcBef>
            </a:pPr>
            <a:r>
              <a:rPr lang="en-US">
                <a:latin typeface="Angsana New" pitchFamily="18" charset="-34"/>
              </a:rPr>
              <a:t>	2.2 </a:t>
            </a:r>
            <a:r>
              <a:rPr lang="th-TH" b="1">
                <a:latin typeface="Angsana New" pitchFamily="18" charset="-34"/>
              </a:rPr>
              <a:t>รูปแบบและหน้าที่ครอบครัว</a:t>
            </a:r>
            <a:r>
              <a:rPr lang="th-TH">
                <a:latin typeface="Angsana New" pitchFamily="18" charset="-34"/>
              </a:rPr>
              <a:t> </a:t>
            </a:r>
            <a:r>
              <a:rPr lang="en-US">
                <a:latin typeface="Angsana New" pitchFamily="18" charset="-34"/>
              </a:rPr>
              <a:t>: </a:t>
            </a:r>
            <a:r>
              <a:rPr lang="th-TH">
                <a:latin typeface="Angsana New" pitchFamily="18" charset="-34"/>
              </a:rPr>
              <a:t>จากครอบครัวขยายเป็นครอบครัวเดี่ยว</a:t>
            </a:r>
          </a:p>
          <a:p>
            <a:pPr marL="533400" indent="-533400">
              <a:lnSpc>
                <a:spcPct val="90000"/>
              </a:lnSpc>
              <a:spcBef>
                <a:spcPct val="50000"/>
              </a:spcBef>
            </a:pPr>
            <a:r>
              <a:rPr lang="en-US">
                <a:latin typeface="Angsana New" pitchFamily="18" charset="-34"/>
              </a:rPr>
              <a:t>3. </a:t>
            </a:r>
            <a:r>
              <a:rPr lang="th-TH">
                <a:latin typeface="Angsana New" pitchFamily="18" charset="-34"/>
              </a:rPr>
              <a:t>	</a:t>
            </a:r>
            <a:r>
              <a:rPr lang="th-TH" b="1">
                <a:latin typeface="Angsana New" pitchFamily="18" charset="-34"/>
              </a:rPr>
              <a:t>การเปลี่ยนแปลงลักษณะทางวัฒนธรรม</a:t>
            </a:r>
            <a:r>
              <a:rPr lang="th-TH" b="1" i="1">
                <a:latin typeface="Angsana New" pitchFamily="18" charset="-34"/>
              </a:rPr>
              <a:t> </a:t>
            </a:r>
            <a:r>
              <a:rPr lang="th-TH">
                <a:latin typeface="Angsana New" pitchFamily="18" charset="-34"/>
              </a:rPr>
              <a:t>เช่น เดิมใช้ปุ๋ยชีวภาพ  ปลูกผักกินเอง  ทำอาหารทางเอง ปัจจุบัน ปลูกเพื่อขาย ใช้ปุ๋ยเคมี ซื้ออาหารถุง (พุ่มพวง)</a:t>
            </a:r>
          </a:p>
        </p:txBody>
      </p:sp>
      <p:sp>
        <p:nvSpPr>
          <p:cNvPr id="29700" name="Rectangle 4"/>
          <p:cNvSpPr>
            <a:spLocks noChangeArrowheads="1"/>
          </p:cNvSpPr>
          <p:nvPr/>
        </p:nvSpPr>
        <p:spPr bwMode="auto">
          <a:xfrm>
            <a:off x="304800" y="304800"/>
            <a:ext cx="8534400" cy="609600"/>
          </a:xfrm>
          <a:prstGeom prst="rect">
            <a:avLst/>
          </a:prstGeom>
          <a:noFill/>
          <a:ln w="12700">
            <a:solidFill>
              <a:schemeClr val="tx1"/>
            </a:solidFill>
            <a:miter lim="800000"/>
            <a:headEnd/>
            <a:tailEnd/>
          </a:ln>
        </p:spPr>
        <p:txBody>
          <a:bodyPr wrap="none" anchor="ctr"/>
          <a:lstStyle/>
          <a:p>
            <a:pPr algn="ctr"/>
            <a:endParaRPr lang="th-TH">
              <a:latin typeface="Angsana New" pitchFamily="18" charset="-34"/>
            </a:endParaRPr>
          </a:p>
        </p:txBody>
      </p:sp>
      <p:sp>
        <p:nvSpPr>
          <p:cNvPr id="29701" name="ตัวยึดหมายเลขภาพนิ่ง 4"/>
          <p:cNvSpPr>
            <a:spLocks noGrp="1"/>
          </p:cNvSpPr>
          <p:nvPr>
            <p:ph type="sldNum" sz="quarter" idx="12"/>
          </p:nvPr>
        </p:nvSpPr>
        <p:spPr>
          <a:noFill/>
        </p:spPr>
        <p:txBody>
          <a:bodyPr/>
          <a:lstStyle/>
          <a:p>
            <a:fld id="{7C2A89EA-AA41-4C02-8BB3-1B35B7900E51}" type="slidenum">
              <a:rPr lang="en-US" smtClean="0"/>
              <a:pPr/>
              <a:t>28</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7" dur="500"/>
                                        <p:tgtEl>
                                          <p:spTgt spid="2048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0" dur="500"/>
                                        <p:tgtEl>
                                          <p:spTgt spid="20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15" dur="500"/>
                                        <p:tgtEl>
                                          <p:spTgt spid="20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0" dur="500"/>
                                        <p:tgtEl>
                                          <p:spTgt spid="204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Effect transition="in" filter="randombar(horizontal)">
                                      <p:cBhvr>
                                        <p:cTn id="25" dur="500"/>
                                        <p:tgtEl>
                                          <p:spTgt spid="204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0483">
                                            <p:txEl>
                                              <p:pRg st="5" end="5"/>
                                            </p:txEl>
                                          </p:spTgt>
                                        </p:tgtEl>
                                        <p:attrNameLst>
                                          <p:attrName>style.visibility</p:attrName>
                                        </p:attrNameLst>
                                      </p:cBhvr>
                                      <p:to>
                                        <p:strVal val="visible"/>
                                      </p:to>
                                    </p:set>
                                    <p:animEffect transition="in" filter="randombar(horizontal)">
                                      <p:cBhvr>
                                        <p:cTn id="30"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304800"/>
            <a:ext cx="8382000" cy="1190625"/>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เปรียบเทียบความแตกต่างของสังคมและวัฒนธรรม                    แบบชนบทและแบบเมือง</a:t>
            </a:r>
          </a:p>
        </p:txBody>
      </p:sp>
      <p:sp>
        <p:nvSpPr>
          <p:cNvPr id="26627" name="Text Box 3"/>
          <p:cNvSpPr txBox="1">
            <a:spLocks noChangeArrowheads="1"/>
          </p:cNvSpPr>
          <p:nvPr/>
        </p:nvSpPr>
        <p:spPr bwMode="auto">
          <a:xfrm>
            <a:off x="1066800" y="2057400"/>
            <a:ext cx="7924800" cy="3113088"/>
          </a:xfrm>
          <a:prstGeom prst="rect">
            <a:avLst/>
          </a:prstGeom>
          <a:noFill/>
          <a:ln w="9525">
            <a:noFill/>
            <a:miter lim="800000"/>
            <a:headEnd/>
            <a:tailEnd/>
          </a:ln>
        </p:spPr>
        <p:txBody>
          <a:bodyPr>
            <a:spAutoFit/>
          </a:bodyPr>
          <a:lstStyle/>
          <a:p>
            <a:pPr marL="533400" indent="-533400">
              <a:spcBef>
                <a:spcPct val="50000"/>
              </a:spcBef>
              <a:buFontTx/>
              <a:buAutoNum type="arabicPeriod"/>
            </a:pPr>
            <a:r>
              <a:rPr lang="th-TH" sz="3600">
                <a:latin typeface="Angsana New" pitchFamily="18" charset="-34"/>
              </a:rPr>
              <a:t>ปัจจัยทางภูมิศาสตร์และนิเวศวิทยา</a:t>
            </a:r>
          </a:p>
          <a:p>
            <a:pPr marL="533400" indent="-533400">
              <a:spcBef>
                <a:spcPct val="50000"/>
              </a:spcBef>
              <a:buFontTx/>
              <a:buAutoNum type="arabicPeriod"/>
            </a:pPr>
            <a:r>
              <a:rPr lang="th-TH" sz="3600">
                <a:latin typeface="Angsana New" pitchFamily="18" charset="-34"/>
              </a:rPr>
              <a:t>ปัจจัยความสามารถและวิธีการผลิตโภคทรัพย์</a:t>
            </a:r>
          </a:p>
          <a:p>
            <a:pPr marL="533400" indent="-533400">
              <a:spcBef>
                <a:spcPct val="50000"/>
              </a:spcBef>
              <a:buFontTx/>
              <a:buAutoNum type="arabicPeriod"/>
            </a:pPr>
            <a:r>
              <a:rPr lang="th-TH" sz="3600">
                <a:latin typeface="Angsana New" pitchFamily="18" charset="-34"/>
              </a:rPr>
              <a:t>ปัจจัยการจัดและควบคุมระเบียบของสังคม</a:t>
            </a:r>
          </a:p>
          <a:p>
            <a:pPr marL="533400" indent="-533400">
              <a:spcBef>
                <a:spcPct val="50000"/>
              </a:spcBef>
              <a:buFontTx/>
              <a:buAutoNum type="arabicPeriod"/>
            </a:pPr>
            <a:r>
              <a:rPr lang="th-TH" sz="3600">
                <a:latin typeface="Angsana New" pitchFamily="18" charset="-34"/>
              </a:rPr>
              <a:t>ปัจจัยความเชื่อและค่านิยม</a:t>
            </a:r>
          </a:p>
        </p:txBody>
      </p:sp>
      <p:sp>
        <p:nvSpPr>
          <p:cNvPr id="30724" name="Text Box 5"/>
          <p:cNvSpPr txBox="1">
            <a:spLocks noChangeArrowheads="1"/>
          </p:cNvSpPr>
          <p:nvPr/>
        </p:nvSpPr>
        <p:spPr bwMode="auto">
          <a:xfrm>
            <a:off x="2916238" y="5646738"/>
            <a:ext cx="3744912" cy="650875"/>
          </a:xfrm>
          <a:prstGeom prst="rect">
            <a:avLst/>
          </a:prstGeom>
          <a:noFill/>
          <a:ln w="9525">
            <a:solidFill>
              <a:schemeClr val="tx1"/>
            </a:solidFill>
            <a:miter lim="800000"/>
            <a:headEnd/>
            <a:tailEnd/>
          </a:ln>
        </p:spPr>
        <p:txBody>
          <a:bodyPr>
            <a:spAutoFit/>
          </a:bodyPr>
          <a:lstStyle/>
          <a:p>
            <a:pPr algn="ctr">
              <a:spcBef>
                <a:spcPct val="50000"/>
              </a:spcBef>
            </a:pPr>
            <a:r>
              <a:rPr lang="th-TH" sz="3600" b="1"/>
              <a:t>คำถาม </a:t>
            </a:r>
            <a:r>
              <a:rPr lang="en-US" sz="3600" b="1"/>
              <a:t>?</a:t>
            </a:r>
            <a:endParaRPr lang="th-TH" sz="3600" b="1"/>
          </a:p>
        </p:txBody>
      </p:sp>
      <p:sp>
        <p:nvSpPr>
          <p:cNvPr id="30725" name="ตัวยึดหมายเลขภาพนิ่ง 4"/>
          <p:cNvSpPr>
            <a:spLocks noGrp="1"/>
          </p:cNvSpPr>
          <p:nvPr>
            <p:ph type="sldNum" sz="quarter" idx="12"/>
          </p:nvPr>
        </p:nvSpPr>
        <p:spPr>
          <a:noFill/>
        </p:spPr>
        <p:txBody>
          <a:bodyPr/>
          <a:lstStyle/>
          <a:p>
            <a:fld id="{13307623-859B-4FCA-98DD-1AA0A63B5B4A}" type="slidenum">
              <a:rPr lang="en-US" smtClean="0"/>
              <a:pPr/>
              <a:t>29</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476375" y="260350"/>
            <a:ext cx="6191250"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ภาพของการเปลี่ยนแปลงสู่อนาคต</a:t>
            </a:r>
          </a:p>
        </p:txBody>
      </p:sp>
      <p:sp>
        <p:nvSpPr>
          <p:cNvPr id="4099" name="ตัวยึดหมายเลขภาพนิ่ง 5"/>
          <p:cNvSpPr>
            <a:spLocks noGrp="1"/>
          </p:cNvSpPr>
          <p:nvPr>
            <p:ph type="sldNum" sz="quarter" idx="12"/>
          </p:nvPr>
        </p:nvSpPr>
        <p:spPr>
          <a:noFill/>
        </p:spPr>
        <p:txBody>
          <a:bodyPr/>
          <a:lstStyle/>
          <a:p>
            <a:fld id="{33B155F9-70F3-4AD7-A51D-F87E7C76E991}" type="slidenum">
              <a:rPr lang="en-US" smtClean="0"/>
              <a:pPr/>
              <a:t>3</a:t>
            </a:fld>
            <a:endParaRPr lang="th-TH" smtClean="0"/>
          </a:p>
        </p:txBody>
      </p:sp>
      <p:pic>
        <p:nvPicPr>
          <p:cNvPr id="4101" name="Picture 4" descr="โลกในอนาคต">
            <a:hlinkClick r:id="rId2"/>
          </p:cNvPr>
          <p:cNvPicPr>
            <a:picLocks noChangeAspect="1" noChangeArrowheads="1"/>
          </p:cNvPicPr>
          <p:nvPr/>
        </p:nvPicPr>
        <p:blipFill>
          <a:blip r:embed="rId3"/>
          <a:srcRect/>
          <a:stretch>
            <a:fillRect/>
          </a:stretch>
        </p:blipFill>
        <p:spPr bwMode="auto">
          <a:xfrm>
            <a:off x="611188" y="1268413"/>
            <a:ext cx="7561262" cy="4697412"/>
          </a:xfrm>
          <a:prstGeom prst="rect">
            <a:avLst/>
          </a:prstGeom>
          <a:noFill/>
          <a:ln w="9525">
            <a:noFill/>
            <a:miter lim="800000"/>
            <a:headEnd/>
            <a:tailEnd/>
          </a:ln>
        </p:spPr>
      </p:pic>
      <p:pic>
        <p:nvPicPr>
          <p:cNvPr id="4100" name="Picture 2" descr="http://www.nalueng.com/email/image_fw/design1.jpg"/>
          <p:cNvPicPr>
            <a:picLocks noChangeAspect="1" noChangeArrowheads="1"/>
          </p:cNvPicPr>
          <p:nvPr/>
        </p:nvPicPr>
        <p:blipFill>
          <a:blip r:embed="rId4"/>
          <a:srcRect/>
          <a:stretch>
            <a:fillRect/>
          </a:stretch>
        </p:blipFill>
        <p:spPr bwMode="auto">
          <a:xfrm>
            <a:off x="468313" y="1196975"/>
            <a:ext cx="8064500" cy="503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4)">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95288" y="260350"/>
            <a:ext cx="8304212" cy="1311275"/>
          </a:xfrm>
          <a:prstGeom prst="rect">
            <a:avLst/>
          </a:prstGeom>
          <a:noFill/>
          <a:ln w="9525">
            <a:noFill/>
            <a:miter lim="800000"/>
            <a:headEnd/>
            <a:tailEnd/>
          </a:ln>
        </p:spPr>
        <p:txBody>
          <a:bodyPr>
            <a:spAutoFit/>
          </a:bodyPr>
          <a:lstStyle/>
          <a:p>
            <a:pPr algn="ctr">
              <a:spcBef>
                <a:spcPct val="50000"/>
              </a:spcBef>
            </a:pPr>
            <a:r>
              <a:rPr lang="th-TH" sz="3200">
                <a:latin typeface="Angsana New" pitchFamily="18" charset="-34"/>
              </a:rPr>
              <a:t>นักศึกษาจะพบสิ่งต่อไปนี้ได้ในสังคมแบบใดมากกว่ากัน</a:t>
            </a:r>
          </a:p>
          <a:p>
            <a:pPr>
              <a:spcBef>
                <a:spcPct val="50000"/>
              </a:spcBef>
            </a:pPr>
            <a:endParaRPr lang="th-TH" sz="3200">
              <a:latin typeface="Angsana New" pitchFamily="18" charset="-34"/>
            </a:endParaRPr>
          </a:p>
        </p:txBody>
      </p:sp>
      <p:sp>
        <p:nvSpPr>
          <p:cNvPr id="31747" name="ตัวยึดหมายเลขภาพนิ่ง 3"/>
          <p:cNvSpPr>
            <a:spLocks noGrp="1"/>
          </p:cNvSpPr>
          <p:nvPr>
            <p:ph type="sldNum" sz="quarter" idx="12"/>
          </p:nvPr>
        </p:nvSpPr>
        <p:spPr>
          <a:noFill/>
        </p:spPr>
        <p:txBody>
          <a:bodyPr/>
          <a:lstStyle/>
          <a:p>
            <a:fld id="{00EA882F-C08E-4F78-8820-B23570E364E5}" type="slidenum">
              <a:rPr lang="en-US" smtClean="0"/>
              <a:pPr/>
              <a:t>30</a:t>
            </a:fld>
            <a:endParaRPr lang="th-TH" smtClean="0"/>
          </a:p>
        </p:txBody>
      </p:sp>
      <p:graphicFrame>
        <p:nvGraphicFramePr>
          <p:cNvPr id="5" name="ตาราง 4"/>
          <p:cNvGraphicFramePr>
            <a:graphicFrameLocks noGrp="1"/>
          </p:cNvGraphicFramePr>
          <p:nvPr/>
        </p:nvGraphicFramePr>
        <p:xfrm>
          <a:off x="395288" y="1125538"/>
          <a:ext cx="7920880" cy="518160"/>
        </p:xfrm>
        <a:graphic>
          <a:graphicData uri="http://schemas.openxmlformats.org/drawingml/2006/table">
            <a:tbl>
              <a:tblPr firstRow="1" bandRow="1">
                <a:tableStyleId>{5C22544A-7EE6-4342-B048-85BDC9FD1C3A}</a:tableStyleId>
              </a:tblPr>
              <a:tblGrid>
                <a:gridCol w="4248472"/>
                <a:gridCol w="1872208"/>
                <a:gridCol w="1800200"/>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รายการ</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สังคมชนบท</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สังคมเมือง</a:t>
                      </a:r>
                    </a:p>
                  </a:txBody>
                  <a:tcPr horzOverflow="overflow"/>
                </a:tc>
              </a:tr>
            </a:tbl>
          </a:graphicData>
        </a:graphic>
      </p:graphicFrame>
      <p:graphicFrame>
        <p:nvGraphicFramePr>
          <p:cNvPr id="6" name="ตาราง 5"/>
          <p:cNvGraphicFramePr>
            <a:graphicFrameLocks noGrp="1"/>
          </p:cNvGraphicFramePr>
          <p:nvPr/>
        </p:nvGraphicFramePr>
        <p:xfrm>
          <a:off x="323850" y="184467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1.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อัธยาศัยไมตรี  ต้อนรับขับสู้คนแปลกหน้า</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sp>
        <p:nvSpPr>
          <p:cNvPr id="7" name="สี่เหลี่ยมผืนผ้า 6"/>
          <p:cNvSpPr/>
          <p:nvPr/>
        </p:nvSpPr>
        <p:spPr>
          <a:xfrm>
            <a:off x="4787900" y="18446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9" name="สี่เหลี่ยมผืนผ้า 8"/>
          <p:cNvSpPr/>
          <p:nvPr/>
        </p:nvSpPr>
        <p:spPr>
          <a:xfrm>
            <a:off x="6588125" y="18446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graphicFrame>
        <p:nvGraphicFramePr>
          <p:cNvPr id="11" name="ตาราง 10"/>
          <p:cNvGraphicFramePr>
            <a:graphicFrameLocks noGrp="1"/>
          </p:cNvGraphicFramePr>
          <p:nvPr/>
        </p:nvGraphicFramePr>
        <p:xfrm>
          <a:off x="323850" y="249237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2.</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การนับถือยำเกรงเจ้าหน้าที่ปกครอง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2" name="ตาราง 11"/>
          <p:cNvGraphicFramePr>
            <a:graphicFrameLocks noGrp="1"/>
          </p:cNvGraphicFramePr>
          <p:nvPr/>
        </p:nvGraphicFramePr>
        <p:xfrm>
          <a:off x="323850" y="31416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3.</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การทำบุญทำทานและบวชเรียน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3" name="ตาราง 12"/>
          <p:cNvGraphicFramePr>
            <a:graphicFrameLocks noGrp="1"/>
          </p:cNvGraphicFramePr>
          <p:nvPr/>
        </p:nvGraphicFramePr>
        <p:xfrm>
          <a:off x="323850" y="3716338"/>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4.</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การทำมาหากินที่ต้องอาศัยธรรมชาติ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4" name="ตาราง 13"/>
          <p:cNvGraphicFramePr>
            <a:graphicFrameLocks noGrp="1"/>
          </p:cNvGraphicFramePr>
          <p:nvPr/>
        </p:nvGraphicFramePr>
        <p:xfrm>
          <a:off x="323850" y="4292600"/>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5.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การเอารัดเอาเปรียบ ฉวยโอกาส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5" name="ตาราง 14"/>
          <p:cNvGraphicFramePr>
            <a:graphicFrameLocks noGrp="1"/>
          </p:cNvGraphicFramePr>
          <p:nvPr/>
        </p:nvGraphicFramePr>
        <p:xfrm>
          <a:off x="323850" y="48688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6.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การหาความสุขสนุกสำราญทางโลก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6" name="ตาราง 15"/>
          <p:cNvGraphicFramePr>
            <a:graphicFrameLocks noGrp="1"/>
          </p:cNvGraphicFramePr>
          <p:nvPr/>
        </p:nvGraphicFramePr>
        <p:xfrm>
          <a:off x="323850" y="55165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7.</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โอกาสในการศึกษาเล่าเรียน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7" name="ตาราง 16"/>
          <p:cNvGraphicFramePr>
            <a:graphicFrameLocks noGrp="1"/>
          </p:cNvGraphicFramePr>
          <p:nvPr/>
        </p:nvGraphicFramePr>
        <p:xfrm>
          <a:off x="323850" y="609282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8.</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การเสี่ยงโชคผจญภัยในโอกาสต่างๆ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sp>
        <p:nvSpPr>
          <p:cNvPr id="18" name="สี่เหลี่ยมผืนผ้า 17"/>
          <p:cNvSpPr/>
          <p:nvPr/>
        </p:nvSpPr>
        <p:spPr>
          <a:xfrm>
            <a:off x="4787900" y="24923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19" name="สี่เหลี่ยมผืนผ้า 18"/>
          <p:cNvSpPr/>
          <p:nvPr/>
        </p:nvSpPr>
        <p:spPr>
          <a:xfrm>
            <a:off x="6588125" y="24923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0" name="สี่เหลี่ยมผืนผ้า 19"/>
          <p:cNvSpPr/>
          <p:nvPr/>
        </p:nvSpPr>
        <p:spPr>
          <a:xfrm>
            <a:off x="4787900" y="31416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1" name="สี่เหลี่ยมผืนผ้า 20"/>
          <p:cNvSpPr/>
          <p:nvPr/>
        </p:nvSpPr>
        <p:spPr>
          <a:xfrm>
            <a:off x="6588125" y="31416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2" name="สี่เหลี่ยมผืนผ้า 21"/>
          <p:cNvSpPr/>
          <p:nvPr/>
        </p:nvSpPr>
        <p:spPr>
          <a:xfrm>
            <a:off x="4787900" y="37893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3" name="สี่เหลี่ยมผืนผ้า 22"/>
          <p:cNvSpPr/>
          <p:nvPr/>
        </p:nvSpPr>
        <p:spPr>
          <a:xfrm>
            <a:off x="6588125" y="37893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4" name="สี่เหลี่ยมผืนผ้า 23"/>
          <p:cNvSpPr/>
          <p:nvPr/>
        </p:nvSpPr>
        <p:spPr>
          <a:xfrm>
            <a:off x="4787900" y="4365625"/>
            <a:ext cx="1728788" cy="522288"/>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5" name="สี่เหลี่ยมผืนผ้า 24"/>
          <p:cNvSpPr/>
          <p:nvPr/>
        </p:nvSpPr>
        <p:spPr>
          <a:xfrm>
            <a:off x="6588125" y="4365625"/>
            <a:ext cx="1728788" cy="522288"/>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6" name="สี่เหลี่ยมผืนผ้า 25"/>
          <p:cNvSpPr/>
          <p:nvPr/>
        </p:nvSpPr>
        <p:spPr>
          <a:xfrm>
            <a:off x="4787900" y="4921250"/>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7" name="สี่เหลี่ยมผืนผ้า 26"/>
          <p:cNvSpPr/>
          <p:nvPr/>
        </p:nvSpPr>
        <p:spPr>
          <a:xfrm>
            <a:off x="6588125" y="4921250"/>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8" name="สี่เหลี่ยมผืนผ้า 27"/>
          <p:cNvSpPr/>
          <p:nvPr/>
        </p:nvSpPr>
        <p:spPr>
          <a:xfrm>
            <a:off x="4787900" y="5516563"/>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9" name="สี่เหลี่ยมผืนผ้า 28"/>
          <p:cNvSpPr/>
          <p:nvPr/>
        </p:nvSpPr>
        <p:spPr>
          <a:xfrm>
            <a:off x="6588125" y="5516563"/>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30" name="สี่เหลี่ยมผืนผ้า 29"/>
          <p:cNvSpPr/>
          <p:nvPr/>
        </p:nvSpPr>
        <p:spPr>
          <a:xfrm>
            <a:off x="4787900" y="609282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31" name="สี่เหลี่ยมผืนผ้า 30"/>
          <p:cNvSpPr/>
          <p:nvPr/>
        </p:nvSpPr>
        <p:spPr>
          <a:xfrm>
            <a:off x="6588125" y="609282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r>
              <a:rPr lang="th-TH" b="1" dirty="0">
                <a:latin typeface="Angsana New" pitchFamily="18" charset="-34"/>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231900" y="1466850"/>
            <a:ext cx="6796088" cy="1098550"/>
          </a:xfrm>
          <a:prstGeom prst="rect">
            <a:avLst/>
          </a:prstGeom>
          <a:noFill/>
          <a:ln w="9525">
            <a:noFill/>
            <a:miter lim="800000"/>
            <a:headEnd/>
            <a:tailEnd/>
          </a:ln>
        </p:spPr>
        <p:txBody>
          <a:bodyPr>
            <a:spAutoFit/>
          </a:bodyPr>
          <a:lstStyle/>
          <a:p>
            <a:pPr algn="ctr">
              <a:spcBef>
                <a:spcPct val="50000"/>
              </a:spcBef>
            </a:pPr>
            <a:r>
              <a:rPr lang="th-TH" sz="6600" b="1">
                <a:latin typeface="Angsana New" pitchFamily="18" charset="-34"/>
              </a:rPr>
              <a:t>เปิดโอกาสซักถามครับ</a:t>
            </a:r>
            <a:endParaRPr lang="th-TH" sz="6600">
              <a:latin typeface="Angsana New" pitchFamily="18" charset="-34"/>
            </a:endParaRPr>
          </a:p>
        </p:txBody>
      </p:sp>
      <p:pic>
        <p:nvPicPr>
          <p:cNvPr id="32771" name="Picture 4" descr="img2_2"/>
          <p:cNvPicPr>
            <a:picLocks noChangeAspect="1" noChangeArrowheads="1"/>
          </p:cNvPicPr>
          <p:nvPr/>
        </p:nvPicPr>
        <p:blipFill>
          <a:blip r:embed="rId2"/>
          <a:srcRect/>
          <a:stretch>
            <a:fillRect/>
          </a:stretch>
        </p:blipFill>
        <p:spPr bwMode="auto">
          <a:xfrm>
            <a:off x="2124075" y="2708275"/>
            <a:ext cx="5111750" cy="3236913"/>
          </a:xfrm>
          <a:prstGeom prst="rect">
            <a:avLst/>
          </a:prstGeom>
          <a:noFill/>
          <a:ln w="9525">
            <a:noFill/>
            <a:miter lim="800000"/>
            <a:headEnd/>
            <a:tailEnd/>
          </a:ln>
        </p:spPr>
      </p:pic>
      <p:sp>
        <p:nvSpPr>
          <p:cNvPr id="32772" name="ตัวยึดหมายเลขภาพนิ่ง 3"/>
          <p:cNvSpPr>
            <a:spLocks noGrp="1"/>
          </p:cNvSpPr>
          <p:nvPr>
            <p:ph type="sldNum" sz="quarter" idx="12"/>
          </p:nvPr>
        </p:nvSpPr>
        <p:spPr>
          <a:noFill/>
        </p:spPr>
        <p:txBody>
          <a:bodyPr/>
          <a:lstStyle/>
          <a:p>
            <a:fld id="{13DD9E11-78EE-4B69-8D51-DE4BBCB47D00}" type="slidenum">
              <a:rPr lang="en-US" smtClean="0"/>
              <a:pPr/>
              <a:t>31</a:t>
            </a:fld>
            <a:endParaRPr lang="th-TH"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179388" y="1341438"/>
            <a:ext cx="8964612" cy="3027362"/>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ใครตั้งใจฟังขอให้ได้ </a:t>
            </a:r>
            <a:r>
              <a:rPr lang="en-US"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A</a:t>
            </a:r>
            <a:endPar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endParaRPr>
          </a:p>
          <a:p>
            <a:pPr algn="ctr" eaLnBrk="0" hangingPunct="0">
              <a:spcBef>
                <a:spcPct val="60000"/>
              </a:spcBef>
              <a:buClr>
                <a:srgbClr val="000099"/>
              </a:buClr>
              <a:buFont typeface="Monotype Sorts" pitchFamily="2" charset="2"/>
              <a:buNone/>
              <a:defRPr/>
            </a:pP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Thank you so much)</a:t>
            </a: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endParaRPr lang="th-TH" sz="3600" b="1" dirty="0">
              <a:solidFill>
                <a:schemeClr val="accent2">
                  <a:lumMod val="75000"/>
                </a:schemeClr>
              </a:solidFill>
              <a:effectLst>
                <a:outerShdw blurRad="38100" dist="38100" dir="2700000" algn="tl">
                  <a:srgbClr val="000000"/>
                </a:outerShdw>
              </a:effectLst>
              <a:latin typeface="Kristen ITC" pitchFamily="66" charset="0"/>
              <a:cs typeface="Lily News" pitchFamily="34" charset="-34"/>
            </a:endParaRPr>
          </a:p>
        </p:txBody>
      </p:sp>
      <p:pic>
        <p:nvPicPr>
          <p:cNvPr id="33795"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33796"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0" y="1484313"/>
            <a:ext cx="8964613" cy="3416300"/>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การเปลี่ยนแปลงทางสังคมและวัฒนธรรม</a:t>
            </a:r>
            <a:r>
              <a:rPr lang="th-TH" sz="6000" b="1" dirty="0">
                <a:solidFill>
                  <a:schemeClr val="tx2">
                    <a:lumMod val="85000"/>
                    <a:lumOff val="15000"/>
                  </a:schemeClr>
                </a:solidFill>
                <a:latin typeface="Kristen ITC" pitchFamily="66" charset="0"/>
                <a:cs typeface="JasmineUPC" pitchFamily="18" charset="-34"/>
              </a:rPr>
              <a:t/>
            </a:r>
            <a:br>
              <a:rPr lang="th-TH" sz="6000" b="1" dirty="0">
                <a:solidFill>
                  <a:schemeClr val="tx2">
                    <a:lumMod val="85000"/>
                    <a:lumOff val="15000"/>
                  </a:schemeClr>
                </a:solidFill>
                <a:latin typeface="Kristen ITC" pitchFamily="66" charset="0"/>
                <a:cs typeface="JasmineUPC" pitchFamily="18" charset="-34"/>
              </a:rPr>
            </a:b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Social &amp; Culture Change)</a:t>
            </a: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endParaRPr lang="th-TH" sz="8800" b="1" dirty="0">
              <a:solidFill>
                <a:srgbClr val="0070C0"/>
              </a:solidFill>
              <a:effectLst>
                <a:outerShdw blurRad="38100" dist="38100" dir="2700000" algn="tl">
                  <a:srgbClr val="000000"/>
                </a:outerShdw>
              </a:effectLst>
              <a:latin typeface="Kristen ITC" pitchFamily="66" charset="0"/>
              <a:cs typeface="Lily News" pitchFamily="34" charset="-34"/>
            </a:endParaRPr>
          </a:p>
        </p:txBody>
      </p:sp>
      <p:pic>
        <p:nvPicPr>
          <p:cNvPr id="5123"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5124"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มุมมน 4"/>
          <p:cNvSpPr/>
          <p:nvPr/>
        </p:nvSpPr>
        <p:spPr>
          <a:xfrm>
            <a:off x="684213" y="1484313"/>
            <a:ext cx="8064500" cy="15843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3076" name="Rectangle 12"/>
          <p:cNvSpPr>
            <a:spLocks noChangeArrowheads="1"/>
          </p:cNvSpPr>
          <p:nvPr/>
        </p:nvSpPr>
        <p:spPr bwMode="auto">
          <a:xfrm>
            <a:off x="3059113" y="333375"/>
            <a:ext cx="2879725" cy="831850"/>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การเปลี่ยนแปลง</a:t>
            </a:r>
          </a:p>
        </p:txBody>
      </p:sp>
      <p:sp>
        <p:nvSpPr>
          <p:cNvPr id="4099" name="TextBox 2"/>
          <p:cNvSpPr txBox="1">
            <a:spLocks noChangeArrowheads="1"/>
          </p:cNvSpPr>
          <p:nvPr/>
        </p:nvSpPr>
        <p:spPr bwMode="auto">
          <a:xfrm>
            <a:off x="539750" y="1844675"/>
            <a:ext cx="8572500" cy="1323975"/>
          </a:xfrm>
          <a:prstGeom prst="rect">
            <a:avLst/>
          </a:prstGeom>
          <a:noFill/>
          <a:ln w="9525">
            <a:noFill/>
            <a:miter lim="800000"/>
            <a:headEnd/>
            <a:tailEnd/>
          </a:ln>
        </p:spPr>
        <p:txBody>
          <a:bodyPr>
            <a:spAutoFit/>
          </a:bodyPr>
          <a:lstStyle/>
          <a:p>
            <a:pPr marL="514350" indent="-514350">
              <a:defRPr/>
            </a:pPr>
            <a:r>
              <a:rPr lang="en-US" sz="2400" dirty="0">
                <a:solidFill>
                  <a:srgbClr val="FFC000"/>
                </a:solidFill>
                <a:cs typeface="+mj-cs"/>
              </a:rPr>
              <a:t>1. Webster’s Encyclopedic Unabridged Dictionary of the English Language</a:t>
            </a:r>
            <a:r>
              <a:rPr lang="th-TH" sz="2400" dirty="0">
                <a:solidFill>
                  <a:srgbClr val="FFC000"/>
                </a:solidFill>
                <a:cs typeface="+mj-cs"/>
              </a:rPr>
              <a:t>  </a:t>
            </a:r>
            <a:r>
              <a:rPr lang="th-TH" dirty="0">
                <a:solidFill>
                  <a:srgbClr val="FFC000"/>
                </a:solidFill>
                <a:cs typeface="+mj-cs"/>
              </a:rPr>
              <a:t>ได้บัญญัติไว้ว่า การเปลี่ยนแปลง </a:t>
            </a:r>
            <a:r>
              <a:rPr lang="en-US" sz="2400" dirty="0">
                <a:solidFill>
                  <a:srgbClr val="FFC000"/>
                </a:solidFill>
                <a:cs typeface="+mj-cs"/>
              </a:rPr>
              <a:t>(Change) </a:t>
            </a:r>
            <a:r>
              <a:rPr lang="th-TH" dirty="0">
                <a:solidFill>
                  <a:srgbClr val="FFC000"/>
                </a:solidFill>
                <a:cs typeface="+mj-cs"/>
              </a:rPr>
              <a:t>มีความหมายตรงกับหลายคำ อาทิเช่น </a:t>
            </a:r>
            <a:r>
              <a:rPr lang="en-US" sz="2400" dirty="0">
                <a:solidFill>
                  <a:srgbClr val="FFC000"/>
                </a:solidFill>
                <a:cs typeface="+mj-cs"/>
              </a:rPr>
              <a:t>Transformation</a:t>
            </a:r>
            <a:r>
              <a:rPr lang="en-US" dirty="0">
                <a:solidFill>
                  <a:srgbClr val="FFC000"/>
                </a:solidFill>
                <a:cs typeface="+mj-cs"/>
              </a:rPr>
              <a:t> </a:t>
            </a:r>
            <a:r>
              <a:rPr lang="th-TH" dirty="0">
                <a:solidFill>
                  <a:srgbClr val="FFC000"/>
                </a:solidFill>
                <a:cs typeface="+mj-cs"/>
              </a:rPr>
              <a:t>หรือ </a:t>
            </a:r>
            <a:r>
              <a:rPr lang="en-US" sz="2400" dirty="0">
                <a:solidFill>
                  <a:srgbClr val="FFC000"/>
                </a:solidFill>
                <a:cs typeface="+mj-cs"/>
              </a:rPr>
              <a:t>Modification</a:t>
            </a:r>
            <a:r>
              <a:rPr lang="en-US" dirty="0">
                <a:solidFill>
                  <a:srgbClr val="FFC000"/>
                </a:solidFill>
                <a:cs typeface="+mj-cs"/>
              </a:rPr>
              <a:t> </a:t>
            </a:r>
            <a:r>
              <a:rPr lang="th-TH" dirty="0">
                <a:solidFill>
                  <a:srgbClr val="FFC000"/>
                </a:solidFill>
                <a:cs typeface="+mj-cs"/>
              </a:rPr>
              <a:t>หรือ </a:t>
            </a:r>
            <a:r>
              <a:rPr lang="en-US" sz="2400" dirty="0">
                <a:solidFill>
                  <a:srgbClr val="FFC000"/>
                </a:solidFill>
                <a:cs typeface="+mj-cs"/>
              </a:rPr>
              <a:t>Alteration</a:t>
            </a:r>
            <a:endParaRPr lang="th-TH" dirty="0">
              <a:solidFill>
                <a:srgbClr val="FFC000"/>
              </a:solidFill>
              <a:latin typeface="AngsanaUPC" pitchFamily="18" charset="-34"/>
              <a:cs typeface="+mj-cs"/>
            </a:endParaRPr>
          </a:p>
        </p:txBody>
      </p:sp>
      <p:sp>
        <p:nvSpPr>
          <p:cNvPr id="6149" name="ตัวยึดหมายเลขภาพนิ่ง 3"/>
          <p:cNvSpPr>
            <a:spLocks noGrp="1"/>
          </p:cNvSpPr>
          <p:nvPr>
            <p:ph type="sldNum" sz="quarter" idx="12"/>
          </p:nvPr>
        </p:nvSpPr>
        <p:spPr>
          <a:noFill/>
        </p:spPr>
        <p:txBody>
          <a:bodyPr/>
          <a:lstStyle/>
          <a:p>
            <a:fld id="{A7A994AC-834C-4F8E-B7C5-09035BB3B009}" type="slidenum">
              <a:rPr lang="en-US" smtClean="0"/>
              <a:pPr/>
              <a:t>5</a:t>
            </a:fld>
            <a:endParaRPr lang="th-TH" smtClean="0"/>
          </a:p>
        </p:txBody>
      </p:sp>
      <p:pic>
        <p:nvPicPr>
          <p:cNvPr id="6150" name="Picture 2" descr="http://upic.me/i/b0/optimusprime.gif"/>
          <p:cNvPicPr>
            <a:picLocks noChangeAspect="1" noChangeArrowheads="1" noCrop="1"/>
          </p:cNvPicPr>
          <p:nvPr/>
        </p:nvPicPr>
        <p:blipFill>
          <a:blip r:embed="rId2"/>
          <a:srcRect/>
          <a:stretch>
            <a:fillRect/>
          </a:stretch>
        </p:blipFill>
        <p:spPr bwMode="auto">
          <a:xfrm>
            <a:off x="1547813" y="3500438"/>
            <a:ext cx="6048375" cy="2982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randombar(horizontal)">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randombar(horizontal)">
                                      <p:cBhvr>
                                        <p:cTn id="12" dur="500"/>
                                        <p:tgtEl>
                                          <p:spTgt spid="4099">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ยึดหมายเลขภาพนิ่ง 3"/>
          <p:cNvSpPr>
            <a:spLocks noGrp="1"/>
          </p:cNvSpPr>
          <p:nvPr>
            <p:ph type="sldNum" sz="quarter" idx="12"/>
          </p:nvPr>
        </p:nvSpPr>
        <p:spPr>
          <a:noFill/>
        </p:spPr>
        <p:txBody>
          <a:bodyPr/>
          <a:lstStyle/>
          <a:p>
            <a:fld id="{CCC0D8A3-0124-446F-A760-E802D3DC5BAA}" type="slidenum">
              <a:rPr lang="en-US" smtClean="0"/>
              <a:pPr/>
              <a:t>6</a:t>
            </a:fld>
            <a:endParaRPr lang="th-TH" smtClean="0"/>
          </a:p>
        </p:txBody>
      </p:sp>
      <p:sp>
        <p:nvSpPr>
          <p:cNvPr id="7171" name="Rectangle 12"/>
          <p:cNvSpPr>
            <a:spLocks noChangeArrowheads="1"/>
          </p:cNvSpPr>
          <p:nvPr/>
        </p:nvSpPr>
        <p:spPr bwMode="auto">
          <a:xfrm>
            <a:off x="3492500" y="404813"/>
            <a:ext cx="1727200" cy="831850"/>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สังคม</a:t>
            </a:r>
          </a:p>
        </p:txBody>
      </p:sp>
      <p:sp>
        <p:nvSpPr>
          <p:cNvPr id="7" name="สี่เหลี่ยมผืนผ้า 6"/>
          <p:cNvSpPr/>
          <p:nvPr/>
        </p:nvSpPr>
        <p:spPr>
          <a:xfrm>
            <a:off x="395288" y="1484313"/>
            <a:ext cx="8137525" cy="3910012"/>
          </a:xfrm>
          <a:prstGeom prst="rect">
            <a:avLst/>
          </a:prstGeom>
        </p:spPr>
        <p:txBody>
          <a:bodyPr>
            <a:spAutoFit/>
          </a:bodyPr>
          <a:lstStyle/>
          <a:p>
            <a:pPr>
              <a:defRPr/>
            </a:pPr>
            <a:r>
              <a:rPr lang="en-US" sz="3200" dirty="0"/>
              <a:t> </a:t>
            </a:r>
            <a:r>
              <a:rPr lang="th-TH" sz="3200" b="1" dirty="0"/>
              <a:t>เสถียร</a:t>
            </a:r>
            <a:r>
              <a:rPr lang="th-TH" sz="3200" b="1" dirty="0" err="1"/>
              <a:t>โกเศส</a:t>
            </a:r>
            <a:r>
              <a:rPr lang="th-TH" sz="3200" b="1" dirty="0"/>
              <a:t> </a:t>
            </a:r>
            <a:r>
              <a:rPr lang="th-TH" sz="3200" dirty="0"/>
              <a:t>ให้ความหมายของคำว่า “</a:t>
            </a:r>
            <a:r>
              <a:rPr lang="th-TH" sz="3200" b="1" u="sng" dirty="0"/>
              <a:t>สังคม</a:t>
            </a:r>
            <a:r>
              <a:rPr lang="th-TH" sz="3200" dirty="0"/>
              <a:t>” ไว้ว่า </a:t>
            </a:r>
            <a:endParaRPr lang="en-US" sz="3200" dirty="0"/>
          </a:p>
          <a:p>
            <a:pPr>
              <a:defRPr/>
            </a:pPr>
            <a:r>
              <a:rPr lang="en-US" sz="3200" dirty="0"/>
              <a:t>	“</a:t>
            </a:r>
            <a:r>
              <a:rPr lang="th-TH" sz="3200" dirty="0"/>
              <a:t>มนุษย์ที่รวมกันอยู่เป็นหมู่คณะ ที่มีทั้งหญิงและชาย ตั้งภูมิลำเนาเป็นหลักแหล่ง ณ ที่ใดที่หนึ่งเป็นประจำเป็นเวลานานพอสมควร </a:t>
            </a:r>
          </a:p>
          <a:p>
            <a:pPr>
              <a:defRPr/>
            </a:pPr>
            <a:r>
              <a:rPr lang="th-TH" sz="3200" dirty="0"/>
              <a:t>	มีความสนใจร่วมกันในสิ่งอันเป็นมูลฐานแห่งชีวิต </a:t>
            </a:r>
          </a:p>
          <a:p>
            <a:pPr>
              <a:defRPr/>
            </a:pPr>
            <a:r>
              <a:rPr lang="th-TH" sz="3200" dirty="0"/>
              <a:t>	มีการดำรงชีพ </a:t>
            </a:r>
          </a:p>
          <a:p>
            <a:pPr>
              <a:defRPr/>
            </a:pPr>
            <a:r>
              <a:rPr lang="th-TH" sz="3200" dirty="0"/>
              <a:t>	ความปลอดภัยทางร่างกายก็เป็นส่วนหนึ่งของส่วนรวม </a:t>
            </a:r>
          </a:p>
          <a:p>
            <a:pPr algn="just">
              <a:defRPr/>
            </a:pPr>
            <a:endParaRPr lang="th-TH" sz="3200" b="1" spc="300" dirty="0"/>
          </a:p>
          <a:p>
            <a:pPr algn="just">
              <a:defRPr/>
            </a:pPr>
            <a:r>
              <a:rPr lang="th-TH" sz="2400" b="1" spc="300" dirty="0"/>
              <a:t>   มนุษย์ที่ร่วมกันเป็นคณะตามเงื่อนไขที่กล่าวมานี้ เรียกว่า </a:t>
            </a:r>
            <a:r>
              <a:rPr lang="en-US" sz="2400" b="1" spc="300" dirty="0"/>
              <a:t>“</a:t>
            </a:r>
            <a:r>
              <a:rPr lang="th-TH" sz="2400" b="1" spc="300" dirty="0"/>
              <a:t>สังคม</a:t>
            </a:r>
            <a:r>
              <a:rPr lang="en-US" sz="2400" b="1" spc="3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0"/>
                                        <p:tgtEl>
                                          <p:spTgt spid="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down)">
                                      <p:cBhvr>
                                        <p:cTn id="21" dur="50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blinds(horizontal)">
                                      <p:cBhvr>
                                        <p:cTn id="2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ตัวยึดหมายเลขภาพนิ่ง 3"/>
          <p:cNvSpPr>
            <a:spLocks noGrp="1"/>
          </p:cNvSpPr>
          <p:nvPr>
            <p:ph type="sldNum" sz="quarter" idx="12"/>
          </p:nvPr>
        </p:nvSpPr>
        <p:spPr>
          <a:noFill/>
        </p:spPr>
        <p:txBody>
          <a:bodyPr/>
          <a:lstStyle/>
          <a:p>
            <a:fld id="{B0161BA9-6B8E-4DAD-8265-231C1EF88F38}" type="slidenum">
              <a:rPr lang="en-US" smtClean="0"/>
              <a:pPr/>
              <a:t>7</a:t>
            </a:fld>
            <a:endParaRPr lang="th-TH" smtClean="0"/>
          </a:p>
        </p:txBody>
      </p:sp>
      <p:sp>
        <p:nvSpPr>
          <p:cNvPr id="6" name="สี่เหลี่ยมผืนผ้า 5"/>
          <p:cNvSpPr/>
          <p:nvPr/>
        </p:nvSpPr>
        <p:spPr>
          <a:xfrm>
            <a:off x="395288" y="1196975"/>
            <a:ext cx="7848600" cy="4770438"/>
          </a:xfrm>
          <a:prstGeom prst="rect">
            <a:avLst/>
          </a:prstGeom>
        </p:spPr>
        <p:txBody>
          <a:bodyPr>
            <a:spAutoFit/>
          </a:bodyPr>
          <a:lstStyle/>
          <a:p>
            <a:pPr>
              <a:defRPr/>
            </a:pPr>
            <a:r>
              <a:rPr lang="th-TH" sz="3600" b="1" dirty="0"/>
              <a:t>การเปลี่ยนแปลงทางสังคม หมายถึง </a:t>
            </a:r>
          </a:p>
          <a:p>
            <a:pPr algn="thaiDist">
              <a:defRPr/>
            </a:pPr>
            <a:r>
              <a:rPr lang="th-TH" dirty="0">
                <a:cs typeface="+mj-cs"/>
              </a:rPr>
              <a:t>      - การเปลี่ยนแปลงของ</a:t>
            </a:r>
            <a:r>
              <a:rPr lang="th-TH" b="1" i="1" u="sng" dirty="0">
                <a:cs typeface="+mj-cs"/>
              </a:rPr>
              <a:t>ระบบความสัมพันธ์</a:t>
            </a:r>
            <a:r>
              <a:rPr lang="th-TH" dirty="0">
                <a:cs typeface="+mj-cs"/>
              </a:rPr>
              <a:t>ระหว่างสมาชิกในสังคม </a:t>
            </a:r>
          </a:p>
          <a:p>
            <a:pPr algn="thaiDist">
              <a:defRPr/>
            </a:pPr>
            <a:r>
              <a:rPr lang="th-TH" dirty="0">
                <a:cs typeface="+mj-cs"/>
              </a:rPr>
              <a:t>      - การเปลี่ยนแปลง</a:t>
            </a:r>
            <a:r>
              <a:rPr lang="th-TH" b="1" i="1" u="sng" dirty="0">
                <a:cs typeface="+mj-cs"/>
              </a:rPr>
              <a:t>ทางด้านโครงสร้างของความสัมพันธ์</a:t>
            </a:r>
            <a:r>
              <a:rPr lang="th-TH" dirty="0">
                <a:cs typeface="+mj-cs"/>
              </a:rPr>
              <a:t>ระหว่างกลุ่มและระหว่างส่วนประกอบของสังคมนั้น เช่น ความสัมพันธ์ระหว่างชาวชนบท ชาวเมือง เป็นต้น</a:t>
            </a:r>
          </a:p>
          <a:p>
            <a:pPr algn="thaiDist">
              <a:defRPr/>
            </a:pPr>
            <a:r>
              <a:rPr lang="th-TH" dirty="0">
                <a:cs typeface="+mj-cs"/>
              </a:rPr>
              <a:t>     การเปลี่ยนแปลงทางสังคมดังกล่าวนี้ย่อมเกิดขึ้นในระดับกลุ่มบุคคลและในระดับสถาบันทางสังคมไม่ว่าจะเป็นในสถาบันครอบครัว เครือญาติ การสมรส ครองเรือน หรือสถาบันการเมืองเศรษฐกิจ ฯลฯ ก็ได้</a:t>
            </a:r>
          </a:p>
          <a:p>
            <a:pPr algn="thaiDist">
              <a:defRPr/>
            </a:pPr>
            <a:endParaRPr lang="th-TH" sz="2400" b="1" dirty="0">
              <a:cs typeface="+mj-cs"/>
            </a:endParaRPr>
          </a:p>
          <a:p>
            <a:pPr algn="r">
              <a:defRPr/>
            </a:pPr>
            <a:r>
              <a:rPr lang="th-TH" sz="2400" b="1" dirty="0">
                <a:cs typeface="+mj-cs"/>
              </a:rPr>
              <a:t>ที่มา </a:t>
            </a:r>
            <a:r>
              <a:rPr lang="en-US" sz="2400" b="1" dirty="0">
                <a:cs typeface="+mj-cs"/>
              </a:rPr>
              <a:t>: </a:t>
            </a:r>
            <a:r>
              <a:rPr lang="th-TH" sz="2400" b="1" dirty="0"/>
              <a:t>สุริชัย </a:t>
            </a:r>
            <a:r>
              <a:rPr lang="th-TH" sz="2400" b="1" dirty="0" err="1"/>
              <a:t>หวัน</a:t>
            </a:r>
            <a:r>
              <a:rPr lang="th-TH" sz="2400" b="1" dirty="0"/>
              <a:t>แก้ว (2549:155) </a:t>
            </a:r>
          </a:p>
          <a:p>
            <a:pPr algn="thaiDist">
              <a:defRPr/>
            </a:pPr>
            <a:endParaRPr lang="th-TH" sz="24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ตัวยึดหมายเลขภาพนิ่ง 3"/>
          <p:cNvSpPr>
            <a:spLocks noGrp="1"/>
          </p:cNvSpPr>
          <p:nvPr>
            <p:ph type="sldNum" sz="quarter" idx="12"/>
          </p:nvPr>
        </p:nvSpPr>
        <p:spPr>
          <a:noFill/>
        </p:spPr>
        <p:txBody>
          <a:bodyPr/>
          <a:lstStyle/>
          <a:p>
            <a:fld id="{3CA21E99-3FAB-46E9-A0D1-B5C39B1882F8}" type="slidenum">
              <a:rPr lang="en-US" smtClean="0"/>
              <a:pPr/>
              <a:t>8</a:t>
            </a:fld>
            <a:endParaRPr lang="th-TH" smtClean="0"/>
          </a:p>
        </p:txBody>
      </p:sp>
      <p:sp>
        <p:nvSpPr>
          <p:cNvPr id="6" name="สี่เหลี่ยมผืนผ้า 5"/>
          <p:cNvSpPr/>
          <p:nvPr/>
        </p:nvSpPr>
        <p:spPr>
          <a:xfrm>
            <a:off x="684213" y="1268413"/>
            <a:ext cx="7704137" cy="3170237"/>
          </a:xfrm>
          <a:prstGeom prst="rect">
            <a:avLst/>
          </a:prstGeom>
        </p:spPr>
        <p:txBody>
          <a:bodyPr>
            <a:spAutoFit/>
          </a:bodyPr>
          <a:lstStyle/>
          <a:p>
            <a:pPr>
              <a:defRPr/>
            </a:pPr>
            <a:r>
              <a:rPr lang="en-US" b="1" dirty="0"/>
              <a:t>John F. </a:t>
            </a:r>
            <a:r>
              <a:rPr lang="en-US" b="1" dirty="0" err="1"/>
              <a:t>Cuber</a:t>
            </a:r>
            <a:r>
              <a:rPr lang="en-US" b="1" dirty="0"/>
              <a:t> </a:t>
            </a:r>
          </a:p>
          <a:p>
            <a:pPr>
              <a:defRPr/>
            </a:pPr>
            <a:endParaRPr lang="en-US" dirty="0"/>
          </a:p>
          <a:p>
            <a:pPr>
              <a:defRPr/>
            </a:pPr>
            <a:r>
              <a:rPr lang="en-US" dirty="0"/>
              <a:t>	</a:t>
            </a:r>
            <a:r>
              <a:rPr lang="en-US" sz="3600" b="1" spc="300" dirty="0"/>
              <a:t>“</a:t>
            </a:r>
            <a:r>
              <a:rPr lang="th-TH" sz="3600" b="1" spc="300" dirty="0"/>
              <a:t>สังคมอาจให้คำจำกัดความว่า </a:t>
            </a:r>
            <a:r>
              <a:rPr lang="th-TH" sz="3600" b="1" i="1" spc="300" dirty="0">
                <a:solidFill>
                  <a:srgbClr val="FF0000"/>
                </a:solidFill>
              </a:rPr>
              <a:t>เป็นกลุ่มของประชาชนที่อาศัยอยู่รวมกันเป็นเวลานานพอที่มีการจัดระเบียบร่วมกันและเห็นว่าพวกเขาแตกต่างไปจากกลุ่มอื่น</a:t>
            </a:r>
            <a:r>
              <a:rPr lang="en-US" sz="3600" b="1" i="1" spc="300" dirty="0">
                <a:solidFill>
                  <a:srgbClr val="FF0000"/>
                </a:solidFill>
              </a:rPr>
              <a:t>”</a:t>
            </a:r>
            <a:r>
              <a:rPr lang="en-US" spc="300" dirty="0"/>
              <a:t>   </a:t>
            </a:r>
            <a:r>
              <a:rPr lang="en-US" dirty="0"/>
              <a:t>          </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มุมมน 7"/>
          <p:cNvSpPr/>
          <p:nvPr/>
        </p:nvSpPr>
        <p:spPr>
          <a:xfrm>
            <a:off x="323850" y="1628775"/>
            <a:ext cx="8496300" cy="38877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a:p>
        </p:txBody>
      </p:sp>
      <p:sp>
        <p:nvSpPr>
          <p:cNvPr id="10243" name="Rectangle 12"/>
          <p:cNvSpPr>
            <a:spLocks noChangeArrowheads="1"/>
          </p:cNvSpPr>
          <p:nvPr/>
        </p:nvSpPr>
        <p:spPr bwMode="auto">
          <a:xfrm>
            <a:off x="3132138" y="549275"/>
            <a:ext cx="2663825"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วัฒนธรรม</a:t>
            </a:r>
          </a:p>
        </p:txBody>
      </p:sp>
      <p:sp>
        <p:nvSpPr>
          <p:cNvPr id="10244" name="ตัวยึดหมายเลขภาพนิ่ง 3"/>
          <p:cNvSpPr>
            <a:spLocks noGrp="1"/>
          </p:cNvSpPr>
          <p:nvPr>
            <p:ph type="sldNum" sz="quarter" idx="12"/>
          </p:nvPr>
        </p:nvSpPr>
        <p:spPr>
          <a:noFill/>
        </p:spPr>
        <p:txBody>
          <a:bodyPr/>
          <a:lstStyle/>
          <a:p>
            <a:fld id="{1BF4C162-DA6B-4E76-8B0A-884A7301E548}" type="slidenum">
              <a:rPr lang="en-US" smtClean="0"/>
              <a:pPr/>
              <a:t>9</a:t>
            </a:fld>
            <a:endParaRPr lang="th-TH" smtClean="0"/>
          </a:p>
        </p:txBody>
      </p:sp>
      <p:sp>
        <p:nvSpPr>
          <p:cNvPr id="6" name="TextBox 2"/>
          <p:cNvSpPr txBox="1">
            <a:spLocks noChangeArrowheads="1"/>
          </p:cNvSpPr>
          <p:nvPr/>
        </p:nvSpPr>
        <p:spPr bwMode="auto">
          <a:xfrm>
            <a:off x="250825" y="1844675"/>
            <a:ext cx="8572500" cy="3540125"/>
          </a:xfrm>
          <a:prstGeom prst="rect">
            <a:avLst/>
          </a:prstGeom>
          <a:noFill/>
          <a:ln w="9525">
            <a:noFill/>
            <a:miter lim="800000"/>
            <a:headEnd/>
            <a:tailEnd/>
          </a:ln>
        </p:spPr>
        <p:txBody>
          <a:bodyPr>
            <a:spAutoFit/>
          </a:bodyPr>
          <a:lstStyle/>
          <a:p>
            <a:pPr marL="514350" indent="-514350">
              <a:defRPr/>
            </a:pPr>
            <a:r>
              <a:rPr lang="en-US" dirty="0">
                <a:solidFill>
                  <a:schemeClr val="bg1"/>
                </a:solidFill>
                <a:cs typeface="+mj-cs"/>
              </a:rPr>
              <a:t>2. </a:t>
            </a:r>
            <a:r>
              <a:rPr lang="th-TH" b="1" dirty="0">
                <a:solidFill>
                  <a:schemeClr val="bg1"/>
                </a:solidFill>
              </a:rPr>
              <a:t>พระยาอนุมานราชธน</a:t>
            </a:r>
            <a:r>
              <a:rPr lang="th-TH" dirty="0">
                <a:solidFill>
                  <a:schemeClr val="bg1"/>
                </a:solidFill>
              </a:rPr>
              <a:t>ได้ อธิบายคำว่า วัฒนธรรม คือ สิ่งที่มนุษย์เปลี่ยนแปลงปรับปรุงหรือผลิตขึ้น เพื่อความเจริญงอกงามในวิถีชีวิตมนุษย์ </a:t>
            </a:r>
          </a:p>
          <a:p>
            <a:pPr marL="514350" indent="-514350">
              <a:defRPr/>
            </a:pPr>
            <a:r>
              <a:rPr lang="th-TH" dirty="0">
                <a:solidFill>
                  <a:schemeClr val="bg1"/>
                </a:solidFill>
              </a:rPr>
              <a:t>        - ในส่วนรวมที่ถ่ายทอดกัน</a:t>
            </a:r>
          </a:p>
          <a:p>
            <a:pPr marL="514350" indent="-514350">
              <a:defRPr/>
            </a:pPr>
            <a:r>
              <a:rPr lang="th-TH" dirty="0">
                <a:solidFill>
                  <a:schemeClr val="bg1"/>
                </a:solidFill>
              </a:rPr>
              <a:t>	- ได้เลียนแบบกันได้</a:t>
            </a:r>
          </a:p>
          <a:p>
            <a:pPr marL="514350" indent="-514350">
              <a:defRPr/>
            </a:pPr>
            <a:r>
              <a:rPr lang="th-TH" dirty="0">
                <a:solidFill>
                  <a:schemeClr val="bg1"/>
                </a:solidFill>
              </a:rPr>
              <a:t>	-  เอาอย่างกันได้ </a:t>
            </a:r>
          </a:p>
          <a:p>
            <a:pPr marL="514350" indent="-514350">
              <a:defRPr/>
            </a:pPr>
            <a:r>
              <a:rPr lang="th-TH" b="1" dirty="0">
                <a:solidFill>
                  <a:schemeClr val="bg1"/>
                </a:solidFill>
              </a:rPr>
              <a:t>       "วัฒนธรรม" ในความหมายทางสังคมวิทยา</a:t>
            </a:r>
            <a:r>
              <a:rPr lang="th-TH" dirty="0">
                <a:solidFill>
                  <a:schemeClr val="bg1"/>
                </a:solidFill>
              </a:rPr>
              <a:t> คือ วิถีการดำเนินชีวิตและกระสวนแห่ง พฤติกรรม และบรรดาผลงานทั้งมวลที่มนุษย์ได้สร้างสรรค์ขึ้น ตลอดจนความคิด ความเชื่อ ความรู้ เป็นต้น</a:t>
            </a:r>
            <a:endParaRPr lang="th-TH" sz="3200" dirty="0">
              <a:solidFill>
                <a:schemeClr val="bg1"/>
              </a:solidFill>
              <a:latin typeface="AngsanaUPC" pitchFamily="18" charset="-34"/>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ค่าเริ่มต้นการออกแบบ">
  <a:themeElements>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1113</Words>
  <Application>Microsoft Office PowerPoint</Application>
  <PresentationFormat>นำเสนอทางหน้าจอ (4:3)</PresentationFormat>
  <Paragraphs>170</Paragraphs>
  <Slides>32</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32</vt:i4>
      </vt:variant>
    </vt:vector>
  </HeadingPairs>
  <TitlesOfParts>
    <vt:vector size="33" baseType="lpstr">
      <vt:lpstr>ค่าเริ่มต้นการออกแบบ</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lpstr>ภาพนิ่ง 17</vt:lpstr>
      <vt:lpstr>ภาพนิ่ง 18</vt:lpstr>
      <vt:lpstr>ภาพนิ่ง 19</vt:lpstr>
      <vt:lpstr>ภาพนิ่ง 20</vt:lpstr>
      <vt:lpstr>ภาพนิ่ง 21</vt:lpstr>
      <vt:lpstr>ภาพนิ่ง 22</vt:lpstr>
      <vt:lpstr>ภาพนิ่ง 23</vt:lpstr>
      <vt:lpstr>ภาพนิ่ง 24</vt:lpstr>
      <vt:lpstr>ภาพนิ่ง 25</vt:lpstr>
      <vt:lpstr>ภาพนิ่ง 26</vt:lpstr>
      <vt:lpstr>ภาพนิ่ง 27</vt:lpstr>
      <vt:lpstr>ภาพนิ่ง 28</vt:lpstr>
      <vt:lpstr>ภาพนิ่ง 29</vt:lpstr>
      <vt:lpstr>ภาพนิ่ง 30</vt:lpstr>
      <vt:lpstr>ภาพนิ่ง 31</vt:lpstr>
      <vt:lpstr>ภาพนิ่ง 32</vt:lpstr>
    </vt:vector>
  </TitlesOfParts>
  <Company>Srisamrong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Mean</dc:creator>
  <cp:lastModifiedBy>DELL</cp:lastModifiedBy>
  <cp:revision>123</cp:revision>
  <dcterms:created xsi:type="dcterms:W3CDTF">2004-11-17T09:56:08Z</dcterms:created>
  <dcterms:modified xsi:type="dcterms:W3CDTF">2013-12-11T01:12:27Z</dcterms:modified>
</cp:coreProperties>
</file>