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9" r:id="rId2"/>
    <p:sldId id="258" r:id="rId3"/>
    <p:sldId id="281" r:id="rId4"/>
    <p:sldId id="294" r:id="rId5"/>
    <p:sldId id="295" r:id="rId6"/>
    <p:sldId id="296" r:id="rId7"/>
    <p:sldId id="297" r:id="rId8"/>
    <p:sldId id="283" r:id="rId9"/>
    <p:sldId id="298" r:id="rId10"/>
    <p:sldId id="284" r:id="rId11"/>
    <p:sldId id="299" r:id="rId12"/>
    <p:sldId id="285" r:id="rId13"/>
    <p:sldId id="300" r:id="rId14"/>
    <p:sldId id="286" r:id="rId15"/>
    <p:sldId id="302" r:id="rId16"/>
    <p:sldId id="287" r:id="rId17"/>
    <p:sldId id="288" r:id="rId18"/>
    <p:sldId id="303" r:id="rId19"/>
    <p:sldId id="304" r:id="rId20"/>
    <p:sldId id="305" r:id="rId21"/>
    <p:sldId id="306" r:id="rId22"/>
    <p:sldId id="307" r:id="rId23"/>
    <p:sldId id="308" r:id="rId24"/>
    <p:sldId id="289" r:id="rId25"/>
    <p:sldId id="290" r:id="rId26"/>
    <p:sldId id="292" r:id="rId27"/>
    <p:sldId id="291" r:id="rId28"/>
    <p:sldId id="282" r:id="rId29"/>
    <p:sldId id="278" r:id="rId30"/>
    <p:sldId id="256" r:id="rId31"/>
    <p:sldId id="293" r:id="rId32"/>
    <p:sldId id="259" r:id="rId33"/>
    <p:sldId id="265" r:id="rId34"/>
    <p:sldId id="310" r:id="rId3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4D4D4D"/>
    <a:srgbClr val="5F5F5F"/>
    <a:srgbClr val="336600"/>
    <a:srgbClr val="000066"/>
    <a:srgbClr val="0066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51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8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3404B7-52DD-479D-B26D-E82E346A8D74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F6593-0548-4DC7-B855-1E2D6EB0A1B3}" type="slidenum">
              <a:rPr lang="en-US"/>
              <a:pPr/>
              <a:t>2</a:t>
            </a:fld>
            <a:endParaRPr lang="th-TH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251CC-F75C-4BE1-B89E-DC34EF621179}" type="slidenum">
              <a:rPr lang="en-US"/>
              <a:pPr/>
              <a:t>14</a:t>
            </a:fld>
            <a:endParaRPr lang="th-TH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251CC-F75C-4BE1-B89E-DC34EF621179}" type="slidenum">
              <a:rPr lang="en-US"/>
              <a:pPr/>
              <a:t>15</a:t>
            </a:fld>
            <a:endParaRPr lang="th-TH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6F348-7CD1-46B3-9AD1-17179DBF526C}" type="slidenum">
              <a:rPr lang="en-US"/>
              <a:pPr/>
              <a:t>16</a:t>
            </a:fld>
            <a:endParaRPr lang="th-TH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17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18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19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20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21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22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B365D-21A1-4873-804C-D00FF1F9F44A}" type="slidenum">
              <a:rPr lang="en-US"/>
              <a:pPr/>
              <a:t>23</a:t>
            </a:fld>
            <a:endParaRPr lang="th-TH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3023-BD95-4E40-931B-AB138E86E823}" type="slidenum">
              <a:rPr lang="en-US"/>
              <a:pPr/>
              <a:t>3</a:t>
            </a:fld>
            <a:endParaRPr lang="th-TH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7722C-E7A2-4BD6-BD2D-7C519B218B1A}" type="slidenum">
              <a:rPr lang="en-US"/>
              <a:pPr/>
              <a:t>24</a:t>
            </a:fld>
            <a:endParaRPr lang="th-TH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0817A-D565-4AD3-B678-D1CBD0367D5F}" type="slidenum">
              <a:rPr lang="en-US"/>
              <a:pPr/>
              <a:t>25</a:t>
            </a:fld>
            <a:endParaRPr lang="th-TH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64937-2BF5-4EE4-8D6C-BFA6669D9FFA}" type="slidenum">
              <a:rPr lang="en-US"/>
              <a:pPr/>
              <a:t>26</a:t>
            </a:fld>
            <a:endParaRPr lang="th-TH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817ED-4E4E-47E7-A576-B884F162F44C}" type="slidenum">
              <a:rPr lang="en-US"/>
              <a:pPr/>
              <a:t>27</a:t>
            </a:fld>
            <a:endParaRPr lang="th-TH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FBAC2-2064-4F62-A706-182D3F2A05E0}" type="slidenum">
              <a:rPr lang="en-US"/>
              <a:pPr/>
              <a:t>28</a:t>
            </a:fld>
            <a:endParaRPr lang="th-TH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00623-637C-4763-A0D4-93086D188B6A}" type="slidenum">
              <a:rPr lang="en-US"/>
              <a:pPr/>
              <a:t>29</a:t>
            </a:fld>
            <a:endParaRPr lang="th-TH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2D352-2371-4A20-857B-E138675A3E83}" type="slidenum">
              <a:rPr lang="en-US"/>
              <a:pPr/>
              <a:t>30</a:t>
            </a:fld>
            <a:endParaRPr lang="th-TH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DB09E-F625-4140-8799-C73E8BD737CB}" type="slidenum">
              <a:rPr lang="en-US"/>
              <a:pPr/>
              <a:t>31</a:t>
            </a:fld>
            <a:endParaRPr lang="th-TH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3EA55-1FDB-4432-97E1-A1C8DA39DFE2}" type="slidenum">
              <a:rPr lang="en-US"/>
              <a:pPr/>
              <a:t>32</a:t>
            </a:fld>
            <a:endParaRPr lang="th-TH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B7447-8D74-4680-B963-609215A173F1}" type="slidenum">
              <a:rPr lang="en-US"/>
              <a:pPr/>
              <a:t>33</a:t>
            </a:fld>
            <a:endParaRPr lang="th-TH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3023-BD95-4E40-931B-AB138E86E823}" type="slidenum">
              <a:rPr lang="en-US"/>
              <a:pPr/>
              <a:t>4</a:t>
            </a:fld>
            <a:endParaRPr lang="th-TH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52AB3-F040-4D07-8CB7-3BB68788C109}" type="slidenum">
              <a:rPr lang="en-US"/>
              <a:pPr/>
              <a:t>8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52AB3-F040-4D07-8CB7-3BB68788C109}" type="slidenum">
              <a:rPr lang="en-US"/>
              <a:pPr/>
              <a:t>9</a:t>
            </a:fld>
            <a:endParaRPr lang="th-TH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99AFE-785D-4EF0-A336-A2C8FC43FAF2}" type="slidenum">
              <a:rPr lang="en-US"/>
              <a:pPr/>
              <a:t>10</a:t>
            </a:fld>
            <a:endParaRPr lang="th-TH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99AFE-785D-4EF0-A336-A2C8FC43FAF2}" type="slidenum">
              <a:rPr lang="en-US"/>
              <a:pPr/>
              <a:t>11</a:t>
            </a:fld>
            <a:endParaRPr lang="th-TH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FCABA-D57C-481C-A41A-C0F4C98A0B76}" type="slidenum">
              <a:rPr lang="en-US"/>
              <a:pPr/>
              <a:t>12</a:t>
            </a:fld>
            <a:endParaRPr 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FCABA-D57C-481C-A41A-C0F4C98A0B76}" type="slidenum">
              <a:rPr lang="en-US"/>
              <a:pPr/>
              <a:t>13</a:t>
            </a:fld>
            <a:endParaRPr 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endParaRPr lang="th-TH" sz="12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EFF6-48E7-4CE6-970E-C7855BE3990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17ECA-A4C3-4CBF-A3CA-54A25606F2C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2321-CE5C-4EB0-B458-AE2234A9608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66B5F-8BE4-4764-9075-C70FABD6E96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F9C5-0B81-47B1-A24C-2E1E5F79454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F8689-00FB-49B3-BE29-5905B0C43A6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39C0-B9F9-4B7E-997E-40EC164DED9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FD9B-A780-4088-BA2C-869D9206F7F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0B708-DD2E-415B-99E0-141DBEF787E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AFF-92E7-4D3A-8DD4-DBB74B5C5DD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52248-0AB9-4DB2-A70F-DBDB1DF9559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33DF21-FCB3-4098-9D63-AE54F3277A19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ECC5"/>
              </a:gs>
              <a:gs pos="100000">
                <a:srgbClr val="6666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7793038" y="6511925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FFCC00"/>
                </a:solidFill>
                <a:latin typeface="Dotum" pitchFamily="34" charset="-127"/>
                <a:cs typeface="Tahoma" pitchFamily="34" charset="0"/>
              </a:rPr>
              <a:t>NESDB 2005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138113" y="155575"/>
            <a:ext cx="8867775" cy="6169025"/>
          </a:xfrm>
          <a:prstGeom prst="rect">
            <a:avLst/>
          </a:prstGeom>
          <a:noFill/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lIns="82048" tIns="41025" rIns="82048" bIns="41025" anchor="ctr"/>
          <a:lstStyle/>
          <a:p>
            <a:pPr algn="ctr"/>
            <a:endParaRPr lang="th-TH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whereisthailand.info/wp-content/uploads/2011/09/income-gap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hyperlink" Target="http://statics.atcloud.com/files/comments/30/305994/images/1_original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statics.atcloud.com/files/comments/103/1032107/images/1_original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vietnamnet.vn/dataimages/original/images26601_nano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vietnamnet.vn/dataimages/original/images26601_nano.jpg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statics.atcloud.com/files/entries/10/101914/images/1_original.jpg" TargetMode="Externa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english.vietnamnet.vn/dataimages/original/images26601_nano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vietnamnet.vn/dataimages/original/images26601_nano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10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hyperlink" Target="http://rds.yahoo.com/S=96062857/K=cooperate/v=2/SID=w/l=II/R=1/SS=i/OID=b6ec9751dea09540/SIG=1gbvqbka4/EXP=1117435149/*-http:/images.search.yahoo.com/search/images/view?back=http://images.search.yahoo.com/search/images?p=cooperate&amp;fr=FP-tab-img-t&amp;toggle=1&amp;ei=UTF-8&amp;h=240&amp;w=320&amp;imgcurl=www.albany.edu/faculty/pm157/pics/cooperate.gif&amp;imgurl=www.albany.edu/faculty/pm157/pics/cooperate.gif&amp;size=40.3kB&amp;name=cooperate.gif&amp;rcurl=http://www.albany.edu/faculty/pm157/pics&amp;rurl=http://www.albany.edu/faculty/pm157/pics&amp;p=cooperate&amp;type=gif&amp;no=1&amp;tt=14,049&amp;ei=UTF-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S=96062857/K=cooperate/v=2/SID=w/l=II/R=1/SS=i/OID=b6ec9751dea09540/SIG=1gbvqbka4/EXP=1117435149/*-http:/images.search.yahoo.com/search/images/view?back=http://images.search.yahoo.com/search/images?p=cooperate&amp;fr=FP-tab-img-t&amp;toggle=1&amp;ei=UTF-8&amp;h=240&amp;w=320&amp;imgcurl=www.albany.edu/faculty/pm157/pics/cooperate.gif&amp;imgurl=www.albany.edu/faculty/pm157/pics/cooperate.gif&amp;size=40.3kB&amp;name=cooperate.gif&amp;rcurl=http://www.albany.edu/faculty/pm157/pics&amp;rurl=http://www.albany.edu/faculty/pm157/pics&amp;p=cooperate&amp;type=gif&amp;no=1&amp;tt=14,049&amp;ei=UTF-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pe.kmutt.ac.th/wiki/index.php/Image:Wpopulations.png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cpe.kmutt.ac.th/wiki/index.php/Image:Earth.gi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0" y="620688"/>
            <a:ext cx="896461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th-TH" sz="5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การ</a:t>
            </a:r>
            <a:r>
              <a:rPr lang="th-TH" sz="5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เปลี่ยนแปลงทางสังคม</a:t>
            </a:r>
            <a:r>
              <a:rPr lang="th-TH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/>
            </a:r>
            <a:br>
              <a:rPr lang="th-TH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</a:br>
            <a:r>
              <a:rPr lang="th-TH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>(</a:t>
            </a:r>
            <a:r>
              <a:rPr lang="en-US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>Social Change</a:t>
            </a:r>
            <a:r>
              <a:rPr lang="en-US" sz="4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>) </a:t>
            </a:r>
            <a:r>
              <a:rPr lang="th-TH" sz="4400" b="1" dirty="0" smtClean="0">
                <a:solidFill>
                  <a:srgbClr val="FF0000"/>
                </a:solidFill>
                <a:latin typeface="Kristen ITC" pitchFamily="66" charset="0"/>
                <a:cs typeface="JasmineUPC" pitchFamily="18" charset="-34"/>
              </a:rPr>
              <a:t>ตอนที่ 2</a:t>
            </a:r>
            <a:endParaRPr lang="en-US" sz="4400" b="1" dirty="0">
              <a:solidFill>
                <a:srgbClr val="FF0000"/>
              </a:solidFill>
              <a:latin typeface="Kristen ITC" pitchFamily="66" charset="0"/>
              <a:cs typeface="JasmineUPC" pitchFamily="18" charset="-34"/>
            </a:endParaRPr>
          </a:p>
          <a:p>
            <a:pPr algn="ct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           </a:t>
            </a:r>
          </a:p>
          <a:p>
            <a:pPr algn="ct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  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โดย...อ.ดร.ประพันธ์ เกียรติเผ่า</a:t>
            </a:r>
          </a:p>
          <a:p>
            <a:pPr algn="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th-TH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รายวิชา มนุษย์กับสังคม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(Man &amp; Soc) </a:t>
            </a:r>
            <a:r>
              <a:rPr lang="th-TH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รหัสวิชา  999141</a:t>
            </a:r>
            <a:r>
              <a:rPr lang="th-TH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 </a:t>
            </a:r>
          </a:p>
        </p:txBody>
      </p:sp>
      <p:pic>
        <p:nvPicPr>
          <p:cNvPr id="2051" name="Picture 8" descr="แอนิเมชั่น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952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แอนิเมชั่น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260350"/>
            <a:ext cx="952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20574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สุขภาพ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6628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2948781" y="22328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657600" y="1905000"/>
            <a:ext cx="5257800" cy="2465388"/>
          </a:xfrm>
          <a:prstGeom prst="rect">
            <a:avLst/>
          </a:prstGeom>
          <a:noFill/>
          <a:ln w="28575">
            <a:solidFill>
              <a:srgbClr val="00489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th-TH" sz="2200" b="1" dirty="0">
                <a:latin typeface="Tahoma" pitchFamily="34" charset="0"/>
                <a:cs typeface="FreesiaUPC" pitchFamily="34" charset="-34"/>
              </a:rPr>
              <a:t>ประชากรผู้สูงอายุที่มีสัดส่วนมากขึ้น มีแนวโน้มเจ็บป่วยและทุพพลภาพซึ่งต้องใช้บริการจากสถานพยาบาลสูงขึ้น</a:t>
            </a:r>
          </a:p>
          <a:p>
            <a:pPr marL="288925" indent="-288925">
              <a:buFontTx/>
              <a:buChar char="•"/>
            </a:pPr>
            <a:r>
              <a:rPr lang="th-TH" sz="2200" b="1" dirty="0">
                <a:latin typeface="Tahoma" pitchFamily="34" charset="0"/>
                <a:cs typeface="FreesiaUPC" pitchFamily="34" charset="-34"/>
              </a:rPr>
              <a:t>ประชากรในวัยแรงงานมีภาระในการดูแลผู้สูงอายุมากขึ้น ส่งผลกระทบต่อเงินออมและการพัฒนาคุณภาพแรงงาน</a:t>
            </a:r>
          </a:p>
          <a:p>
            <a:pPr marL="288925" indent="-288925">
              <a:buFontTx/>
              <a:buChar char="•"/>
            </a:pPr>
            <a:r>
              <a:rPr lang="th-TH" sz="2200" b="1" dirty="0">
                <a:latin typeface="Tahoma" pitchFamily="34" charset="0"/>
                <a:cs typeface="FreesiaUPC" pitchFamily="34" charset="-34"/>
              </a:rPr>
              <a:t>แนวโน้มปัญหาสุขภาพที่สำคัญ จะเป็นไปตามพฤติกรรมของกลุ่มประชากร เช่น ติดเชื้อ </a:t>
            </a:r>
            <a:r>
              <a:rPr lang="en-US" sz="1800" b="1" dirty="0">
                <a:latin typeface="Tahoma" pitchFamily="34" charset="0"/>
                <a:cs typeface="FreesiaUPC" pitchFamily="34" charset="-34"/>
              </a:rPr>
              <a:t>HIV</a:t>
            </a:r>
            <a:r>
              <a:rPr lang="en-US" sz="2200" b="1" dirty="0">
                <a:latin typeface="Tahoma" pitchFamily="34" charset="0"/>
                <a:cs typeface="FreesiaUPC" pitchFamily="34" charset="-34"/>
              </a:rPr>
              <a:t> </a:t>
            </a:r>
            <a:r>
              <a:rPr lang="th-TH" sz="2200" b="1" dirty="0">
                <a:latin typeface="Tahoma" pitchFamily="34" charset="0"/>
                <a:cs typeface="FreesiaUPC" pitchFamily="34" charset="-34"/>
              </a:rPr>
              <a:t>ภาวะโภชนาการเกิน อุบัติเหตุในวัยรุ่น/วัยแรงงาน ป่วยเรื้อรังในผู้สูงอายุ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752600" y="48768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u="sng" dirty="0">
                <a:cs typeface="FreesiaUPC" pitchFamily="34" charset="-34"/>
              </a:rPr>
              <a:t>ผลกระทบ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57600" y="4648200"/>
            <a:ext cx="5257800" cy="14319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ภาระการดูแลบำบัดรักษาโรคจะสูงขึ้น ถ้าไม่เร่งป้องกันโดยการดูแลสุขภาพและเตรียมความพร้อมแก่ผู้ที่จะเข้าสู่วัยสูงอายุ รวมทั้งพัฒนาคุณภาพการให้บริการสุขภาพและกำลังคนด้านสาธารณสุขให้ได้มาตรฐาน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2948781" y="51284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  <p:bldP spid="26632" grpId="0" animBg="1"/>
      <p:bldP spid="26633" grpId="0"/>
      <p:bldP spid="26634" grpId="0" animBg="1"/>
      <p:bldP spid="26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0" y="1340768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สุขภาพ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6628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2" name="รูปภาพ 11" descr="http://www.ipsr.mahidol.ac.th/IPSR/AnnualConference/ConferenceII/Article/Article1_files/image00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7024062" cy="40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2057400"/>
            <a:ext cx="27432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การศึกษา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8676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5400000">
            <a:off x="3024981" y="23090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657600" y="1981200"/>
            <a:ext cx="5181600" cy="24653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แนวโน้มการกระจายโอกาสทางการศึกษาอย่างทั่วถึงดีขึ้น แต่จำนวนปีการศึกษาเฉลี่ยของคนไทยยังต่ำ ประมาณร้อยละ </a:t>
            </a:r>
            <a:r>
              <a:rPr lang="th-TH" sz="1800" b="1">
                <a:latin typeface="Tahoma" pitchFamily="34" charset="0"/>
                <a:cs typeface="FreesiaUPC" pitchFamily="34" charset="-34"/>
              </a:rPr>
              <a:t>25 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ของประชากรในปี </a:t>
            </a:r>
            <a:r>
              <a:rPr lang="th-TH" sz="1800" b="1">
                <a:latin typeface="Tahoma" pitchFamily="34" charset="0"/>
                <a:cs typeface="FreesiaUPC" pitchFamily="34" charset="-34"/>
              </a:rPr>
              <a:t>2553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ยังคงมีการศึกษาเพียงระดับประถมศึกษา</a:t>
            </a:r>
          </a:p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การผลิตและพัฒนากำลังคนสายอาชีพ โดยเฉพาะในระดับกลางมีแนวโน้มลดลง ในขณะที่ตลาดแรงงานมีความต้องการกำลังแรงงานกึ่งฝีมือและมีฝือมือมากขึ้น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52600" y="45720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u="sng" dirty="0">
                <a:cs typeface="FreesiaUPC" pitchFamily="34" charset="-34"/>
              </a:rPr>
              <a:t>ผลกระทบ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57600" y="4648200"/>
            <a:ext cx="5181600" cy="10969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พื้นฐานการศึกษาของกำลังแรงงานต่ำมีผลต่อผลิตภาพแรงงานและการเพิ่มขีดความสามารถในการแข่งขันของประเทศ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5400000">
            <a:off x="3024981" y="48236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8" grpId="0" animBg="1"/>
      <p:bldP spid="28680" grpId="0" animBg="1"/>
      <p:bldP spid="28681" grpId="0"/>
      <p:bldP spid="28682" grpId="0" animBg="1"/>
      <p:bldP spid="286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0" y="1340768"/>
            <a:ext cx="27432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การศึกษา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8676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467544" y="1988840"/>
          <a:ext cx="3312368" cy="350520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+mj-cs"/>
                        </a:rPr>
                        <a:t>ประชากรวัยเรียนในอนาคต พ</a:t>
                      </a:r>
                      <a:r>
                        <a:rPr lang="en-US" sz="2000" b="1" kern="1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Angsana New"/>
                          <a:ea typeface="Times New Roman"/>
                          <a:cs typeface="+mj-cs"/>
                        </a:rPr>
                        <a:t>.</a:t>
                      </a:r>
                      <a:r>
                        <a:rPr lang="th-TH" sz="2000" b="1" kern="1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Angsana New"/>
                          <a:ea typeface="Times New Roman"/>
                          <a:cs typeface="+mj-cs"/>
                        </a:rPr>
                        <a:t>ศ</a:t>
                      </a:r>
                      <a:r>
                        <a:rPr lang="en-US" sz="2000" b="1" kern="1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Angsana New"/>
                          <a:ea typeface="Times New Roman"/>
                          <a:cs typeface="+mj-cs"/>
                        </a:rPr>
                        <a:t>. 2548 – 2583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827584" y="2636913"/>
          <a:ext cx="7416826" cy="3528392"/>
        </p:xfrm>
        <a:graphic>
          <a:graphicData uri="http://schemas.openxmlformats.org/drawingml/2006/table">
            <a:tbl>
              <a:tblPr/>
              <a:tblGrid>
                <a:gridCol w="2093346"/>
                <a:gridCol w="665435"/>
                <a:gridCol w="665435"/>
                <a:gridCol w="665435"/>
                <a:gridCol w="665435"/>
                <a:gridCol w="665435"/>
                <a:gridCol w="665435"/>
                <a:gridCol w="665435"/>
                <a:gridCol w="665435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+mj-cs"/>
                        </a:rPr>
                        <a:t>ระดับการศึกษา</a:t>
                      </a:r>
                      <a:endParaRPr lang="en-US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2548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2553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2558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2563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2568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2573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2578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2583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+mj-cs"/>
                        </a:rPr>
                        <a:t>ต่ำกว่า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 </a:t>
                      </a:r>
                      <a:r>
                        <a:rPr lang="th-TH" sz="2000" b="1" dirty="0">
                          <a:solidFill>
                            <a:srgbClr val="C00000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ปี </a:t>
                      </a:r>
                      <a:endParaRPr lang="en-US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2.2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2.1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1.9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1.7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1.6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ก่อนประถม 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(3-5 </a:t>
                      </a: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ปี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2.7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2.6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2.2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2.0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1.9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1.6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ประถมศึกษา 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(6-11 </a:t>
                      </a: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ปี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5.7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5.5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5.1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4.5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4.3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4.0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3.7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3.5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มัธยมต้น 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(12-14 </a:t>
                      </a: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ปี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3.0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2.7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2.4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2.2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2.1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2.0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มัธยมปลาย 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(15-17 </a:t>
                      </a: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ปี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3.0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3.0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2.7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2.8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2.3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2.2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2.1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1.9</a:t>
                      </a:r>
                      <a:endParaRPr lang="en-US" sz="280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อุดมศึกษา 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(18-24 </a:t>
                      </a:r>
                      <a:r>
                        <a:rPr lang="th-TH" sz="2000" b="1" dirty="0">
                          <a:solidFill>
                            <a:srgbClr val="555555"/>
                          </a:solidFill>
                          <a:latin typeface="Calibri"/>
                          <a:ea typeface="Times New Roman"/>
                          <a:cs typeface="+mj-cs"/>
                        </a:rPr>
                        <a:t>ปี</a:t>
                      </a: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)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7.1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7.0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6.8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6.3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6.2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5.4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5.1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55555"/>
                          </a:solidFill>
                          <a:latin typeface="Angsana New"/>
                          <a:ea typeface="Times New Roman"/>
                          <a:cs typeface="+mj-cs"/>
                        </a:rPr>
                        <a:t>4.8</a:t>
                      </a:r>
                      <a:endParaRPr lang="en-US" sz="28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ตารางที่ 24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        </a:t>
            </a: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10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(ล้านคน)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   </a:t>
            </a: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สถาบันวิจัยประชากรและสังคม มหาวิทยาลัยมหิดล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Institute for Population and Social</a:t>
            </a: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Research, Mahidol University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76256" y="1988840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(ล้านคน)</a:t>
            </a:r>
            <a:endParaRPr kumimoji="0" lang="th-TH" sz="7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2057400"/>
            <a:ext cx="27432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ชีวิตความเป็นอยู่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30724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rot="5400000">
            <a:off x="2948781" y="22328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133600"/>
            <a:ext cx="5029200" cy="14605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ความเป็นเมืองมีแนวโน้มสูงขึ้น และเป็นแหล่งรองรับกำลังแรงงานที่จะเข้ามาหางานทำ</a:t>
            </a:r>
          </a:p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ภาวะความเครียด และแรงบีบคั้นจากภาวะเศรษฐกิจและสังคมที่ส่งผลต่อสุขภาพจิตของประชาชนมากขึ้น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828800" y="40386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u="sng" dirty="0">
                <a:cs typeface="FreesiaUPC" pitchFamily="34" charset="-34"/>
              </a:rPr>
              <a:t>ผลกระทบ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657600" y="3886200"/>
            <a:ext cx="5029200" cy="18335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เกิดปัญหาความแออัดภายในเมือง มลพิษทางน้ำและอากาศ ปัญหาจราจร และความเสื่อมโทรมของสภาพแวดล้อม</a:t>
            </a:r>
          </a:p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ความไม่ปลอดภัยในชีวิตและทรัพย์สินเพิ่มขึ้น ทั้งปัญหาอุบัติเหตุ การประทุษร้ายต่อทรัพย์สิน ร่างกายและเพศ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 rot="5400000">
            <a:off x="2948781" y="42902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  <p:bldP spid="30728" grpId="0" animBg="1"/>
      <p:bldP spid="30729" grpId="0"/>
      <p:bldP spid="30730" grpId="0" animBg="1"/>
      <p:bldP spid="307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0" y="1412776"/>
            <a:ext cx="27432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ชีวิตความเป็นอยู่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30724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29026" name="Picture 2" descr="http://www.whereisthailand.info/wp-content/uploads/2011/09/income-g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132856"/>
            <a:ext cx="6480720" cy="37635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2057400"/>
            <a:ext cx="27432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ค่านิยม จริยธรรม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32772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rot="5400000">
            <a:off x="3024981" y="23090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657600" y="2057400"/>
            <a:ext cx="5257800" cy="213042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เกิดความเลื่อนไหลและหลากหลายทางวัฒนธรรมจากภาวะไร้พรมแดน อาทิ ค่านิยมเลียนแบบการบริโภคตามต่างชาติ </a:t>
            </a:r>
          </a:p>
          <a:p>
            <a:pPr marL="288925" indent="-288925">
              <a:buFontTx/>
              <a:buChar char="•"/>
            </a:pPr>
            <a:r>
              <a:rPr lang="th-TH" sz="2200" b="1">
                <a:latin typeface="Tahoma" pitchFamily="34" charset="0"/>
                <a:cs typeface="FreesiaUPC" pitchFamily="34" charset="-34"/>
              </a:rPr>
              <a:t>โรคทางสังคมแบบใหม่ คือเสพติดอาหาร เครื่องดื่ม สารและสิ่งอำนวยความสะดวกที่เป็นโทษต่อร่างกาย เช่น </a:t>
            </a:r>
            <a:r>
              <a:rPr lang="en-US" sz="1600" b="1">
                <a:latin typeface="Tahoma" pitchFamily="34" charset="0"/>
                <a:cs typeface="FreesiaUPC" pitchFamily="34" charset="-34"/>
              </a:rPr>
              <a:t>Junk food</a:t>
            </a:r>
            <a:r>
              <a:rPr lang="en-US" sz="2200" b="1">
                <a:latin typeface="Tahoma" pitchFamily="34" charset="0"/>
                <a:cs typeface="FreesiaUPC" pitchFamily="34" charset="-34"/>
              </a:rPr>
              <a:t> 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บุหรี่ เหล้า อินเตอร์เน็ต และมือถือ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u="sng" dirty="0">
                <a:cs typeface="FreesiaUPC" pitchFamily="34" charset="-34"/>
              </a:rPr>
              <a:t>ผลกระทบ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657600" y="4419600"/>
            <a:ext cx="5257800" cy="8286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วัฒนธรรมดั้งเดิมที่มีคุณค่าสูญหายไป</a:t>
            </a:r>
          </a:p>
          <a:p>
            <a:pPr marL="288925" indent="-288925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สร้างภาระต้นทุนทางสังคม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 rot="5400000">
            <a:off x="3024981" y="46712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nimBg="1"/>
      <p:bldP spid="32776" grpId="0" animBg="1"/>
      <p:bldP spid="32777" grpId="0"/>
      <p:bldP spid="32778" grpId="0" animBg="1"/>
      <p:bldP spid="327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600200"/>
            <a:ext cx="2514600" cy="719138"/>
            <a:chOff x="2880" y="3024"/>
            <a:chExt cx="2688" cy="672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Garamond" pitchFamily="18" charset="0"/>
                  <a:cs typeface="FreesiaUPC" pitchFamily="34" charset="-34"/>
                </a:rPr>
                <a:t>อุณหภูมิโลกร้อนขึ้น</a:t>
              </a:r>
              <a:r>
                <a:rPr lang="en-US" b="1">
                  <a:solidFill>
                    <a:schemeClr val="bg1"/>
                  </a:solidFill>
                  <a:latin typeface="Garamond" pitchFamily="18" charset="0"/>
                  <a:cs typeface="FreesiaUPC" pitchFamily="34" charset="-34"/>
                </a:rPr>
                <a:t> </a:t>
              </a:r>
              <a:endParaRPr lang="th-TH" b="1">
                <a:solidFill>
                  <a:schemeClr val="bg1"/>
                </a:solidFill>
                <a:latin typeface="Garamond" pitchFamily="18" charset="0"/>
                <a:cs typeface="FreesiaUPC" pitchFamily="34" charset="-34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8600" y="1752600"/>
            <a:ext cx="4752975" cy="719138"/>
            <a:chOff x="2880" y="3024"/>
            <a:chExt cx="2688" cy="672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51373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4" cy="48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51373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ความหลากหลายทางชีวภาพถูกทำลาย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2895600"/>
            <a:ext cx="2592388" cy="720725"/>
            <a:chOff x="2880" y="3024"/>
            <a:chExt cx="2688" cy="672"/>
          </a:xfrm>
        </p:grpSpPr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4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น้ำขาดแคลน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5800" y="4191000"/>
            <a:ext cx="2592388" cy="719138"/>
            <a:chOff x="2880" y="3024"/>
            <a:chExt cx="2688" cy="672"/>
          </a:xfrm>
        </p:grpSpPr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ป่าไม้เสื่อมโทรมลง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886200" y="4572000"/>
            <a:ext cx="5040313" cy="792163"/>
            <a:chOff x="2880" y="3024"/>
            <a:chExt cx="2688" cy="672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40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ทรัพยากรทางทะเลและชายฝั่งเสื่อมโทรมลง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172200" y="2971800"/>
            <a:ext cx="2592388" cy="719138"/>
            <a:chOff x="2880" y="3024"/>
            <a:chExt cx="2688" cy="672"/>
          </a:xfrm>
        </p:grpSpPr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ที่ดินเสื่อมสภาพ</a:t>
              </a:r>
            </a:p>
          </p:txBody>
        </p:sp>
      </p:grpSp>
      <p:pic>
        <p:nvPicPr>
          <p:cNvPr id="43031" name="Picture 23" descr="rainforest_location_map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86038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552" y="1340768"/>
            <a:ext cx="2514600" cy="719138"/>
            <a:chOff x="2880" y="3024"/>
            <a:chExt cx="2688" cy="672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Garamond" pitchFamily="18" charset="0"/>
                  <a:cs typeface="FreesiaUPC" pitchFamily="34" charset="-34"/>
                </a:rPr>
                <a:t>อุณหภูมิโลกร้อนขึ้น</a:t>
              </a:r>
              <a:r>
                <a:rPr lang="en-US" b="1">
                  <a:solidFill>
                    <a:schemeClr val="bg1"/>
                  </a:solidFill>
                  <a:latin typeface="Garamond" pitchFamily="18" charset="0"/>
                  <a:cs typeface="FreesiaUPC" pitchFamily="34" charset="-34"/>
                </a:rPr>
                <a:t> </a:t>
              </a:r>
              <a:endParaRPr lang="th-TH" b="1">
                <a:solidFill>
                  <a:schemeClr val="bg1"/>
                </a:solidFill>
                <a:latin typeface="Garamond" pitchFamily="18" charset="0"/>
                <a:cs typeface="FreesiaUPC" pitchFamily="34" charset="-34"/>
              </a:endParaRP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pic>
        <p:nvPicPr>
          <p:cNvPr id="117764" name="Picture 4" descr="@ โปรสเตอร์..รณรงค์ลดภาวะโลกร้อน @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20888"/>
            <a:ext cx="2952328" cy="3456385"/>
          </a:xfrm>
          <a:prstGeom prst="rect">
            <a:avLst/>
          </a:prstGeom>
          <a:noFill/>
        </p:spPr>
      </p:pic>
      <p:pic>
        <p:nvPicPr>
          <p:cNvPr id="117766" name="Picture 6" descr="http://www.mh.ac.th/StudentWorkM6/WebM6_year2550/A_pattawan62/world/19050_polarbea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988840"/>
            <a:ext cx="4536504" cy="3581400"/>
          </a:xfrm>
          <a:prstGeom prst="rect">
            <a:avLst/>
          </a:prstGeom>
          <a:noFill/>
        </p:spPr>
      </p:pic>
      <p:pic>
        <p:nvPicPr>
          <p:cNvPr id="117762" name="Picture 2" descr="ภาวะโลกร้อน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844824"/>
            <a:ext cx="4541887" cy="4114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9552" y="1772816"/>
            <a:ext cx="2592388" cy="720725"/>
            <a:chOff x="2880" y="3024"/>
            <a:chExt cx="2688" cy="672"/>
          </a:xfrm>
        </p:grpSpPr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4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น้ำขาดแคลน</a:t>
              </a: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pic>
        <p:nvPicPr>
          <p:cNvPr id="130050" name="Picture 2" descr="http://t0.gstatic.com/images?q=tbn:ANd9GcQ7rjbzIjCbDHtWgbwPiQ02T7isEbA-6PWhxuU39aQcALeblO81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3744416" cy="2808313"/>
          </a:xfrm>
          <a:prstGeom prst="rect">
            <a:avLst/>
          </a:prstGeom>
          <a:noFill/>
        </p:spPr>
      </p:pic>
      <p:pic>
        <p:nvPicPr>
          <p:cNvPr id="130052" name="Picture 4" descr="http://t3.gstatic.com/images?q=tbn:ANd9GcTNKrVTon2-X5FPgo36HOQzDCERRio64vNqmSbI0tWRkWN2MJ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3945405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38113" y="155575"/>
            <a:ext cx="8867775" cy="6169025"/>
          </a:xfrm>
          <a:prstGeom prst="rect">
            <a:avLst/>
          </a:prstGeom>
          <a:noFill/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lIns="82048" tIns="41025" rIns="82048" bIns="41025" anchor="ctr"/>
          <a:lstStyle/>
          <a:p>
            <a:pPr algn="ctr"/>
            <a:endParaRPr lang="th-TH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0" y="28194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  <a:cs typeface="FreesiaUPC" pitchFamily="34" charset="-34"/>
              </a:rPr>
              <a:t>5</a:t>
            </a:r>
            <a:r>
              <a:rPr lang="en-US" sz="4000" b="1">
                <a:latin typeface="Arial" pitchFamily="34" charset="0"/>
                <a:cs typeface="FreesiaUPC" pitchFamily="34" charset="-34"/>
              </a:rPr>
              <a:t> </a:t>
            </a:r>
            <a:r>
              <a:rPr lang="th-TH" sz="3600" b="1">
                <a:latin typeface="Arial" pitchFamily="34" charset="0"/>
                <a:cs typeface="FreesiaUPC" pitchFamily="34" charset="-34"/>
              </a:rPr>
              <a:t>บริบทของการเปลี่ยนแปลง</a:t>
            </a:r>
            <a:endParaRPr lang="en-US" sz="3600" b="1">
              <a:latin typeface="Arial" pitchFamily="34" charset="0"/>
              <a:cs typeface="FreesiaUPC" pitchFamily="34" charset="-34"/>
            </a:endParaRP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323528" y="3717032"/>
            <a:ext cx="3168352" cy="2376264"/>
            <a:chOff x="3264" y="481"/>
            <a:chExt cx="2256" cy="1228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264" y="493"/>
              <a:ext cx="2256" cy="118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4106" name="Picture 10" descr="t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481"/>
              <a:ext cx="768" cy="854"/>
            </a:xfrm>
            <a:prstGeom prst="rect">
              <a:avLst/>
            </a:prstGeom>
            <a:noFill/>
          </p:spPr>
        </p:pic>
        <p:pic>
          <p:nvPicPr>
            <p:cNvPr id="4107" name="Picture 11" descr="tech2"/>
            <p:cNvPicPr>
              <a:picLocks noChangeAspect="1" noChangeArrowheads="1"/>
            </p:cNvPicPr>
            <p:nvPr/>
          </p:nvPicPr>
          <p:blipFill>
            <a:blip r:embed="rId4" cstate="print"/>
            <a:srcRect r="19403"/>
            <a:stretch>
              <a:fillRect/>
            </a:stretch>
          </p:blipFill>
          <p:spPr bwMode="auto">
            <a:xfrm>
              <a:off x="4752" y="481"/>
              <a:ext cx="768" cy="854"/>
            </a:xfrm>
            <a:prstGeom prst="rect">
              <a:avLst/>
            </a:prstGeom>
            <a:noFill/>
          </p:spPr>
        </p:pic>
        <p:pic>
          <p:nvPicPr>
            <p:cNvPr id="4108" name="Picture 12" descr="tech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528"/>
              <a:ext cx="672" cy="791"/>
            </a:xfrm>
            <a:prstGeom prst="rect">
              <a:avLst/>
            </a:prstGeom>
            <a:noFill/>
          </p:spPr>
        </p:pic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3264" y="1395"/>
              <a:ext cx="2256" cy="314"/>
            </a:xfrm>
            <a:prstGeom prst="rect">
              <a:avLst/>
            </a:prstGeom>
            <a:solidFill>
              <a:srgbClr val="6C244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FreesiaUPC" pitchFamily="34" charset="-34"/>
                </a:rPr>
                <a:t>เทคโนโลยี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67544" y="404664"/>
            <a:ext cx="3672408" cy="2094160"/>
            <a:chOff x="96" y="2649"/>
            <a:chExt cx="1824" cy="1383"/>
          </a:xfrm>
        </p:grpSpPr>
        <p:pic>
          <p:nvPicPr>
            <p:cNvPr id="4111" name="Picture 15" descr="_1243059_thai-market1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2937"/>
              <a:ext cx="900" cy="1080"/>
            </a:xfrm>
            <a:prstGeom prst="rect">
              <a:avLst/>
            </a:prstGeom>
            <a:noFill/>
          </p:spPr>
        </p:pic>
        <p:pic>
          <p:nvPicPr>
            <p:cNvPr id="4112" name="Picture 16" descr="_38528179_royalpalac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0" y="2976"/>
              <a:ext cx="960" cy="1056"/>
            </a:xfrm>
            <a:prstGeom prst="rect">
              <a:avLst/>
            </a:prstGeom>
            <a:noFill/>
          </p:spPr>
        </p:pic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96" y="2649"/>
              <a:ext cx="1824" cy="380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FreesiaUPC" pitchFamily="34" charset="-34"/>
                </a:rPr>
                <a:t>สังคม</a:t>
              </a:r>
            </a:p>
          </p:txBody>
        </p:sp>
      </p:grp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4356622" y="476228"/>
            <a:ext cx="3911601" cy="2088676"/>
            <a:chOff x="2518" y="-467"/>
            <a:chExt cx="2464" cy="3441"/>
          </a:xfrm>
        </p:grpSpPr>
        <p:pic>
          <p:nvPicPr>
            <p:cNvPr id="4115" name="Picture 19" descr="envi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8" y="460"/>
              <a:ext cx="1192" cy="2514"/>
            </a:xfrm>
            <a:prstGeom prst="rect">
              <a:avLst/>
            </a:prstGeom>
            <a:noFill/>
          </p:spPr>
        </p:pic>
        <p:pic>
          <p:nvPicPr>
            <p:cNvPr id="4116" name="Picture 20" descr="mountain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7" y="460"/>
              <a:ext cx="1278" cy="2514"/>
            </a:xfrm>
            <a:prstGeom prst="rect">
              <a:avLst/>
            </a:prstGeom>
            <a:noFill/>
          </p:spPr>
        </p:pic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2518" y="-467"/>
              <a:ext cx="2464" cy="848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FreesiaUPC" pitchFamily="34" charset="-34"/>
                </a:rPr>
                <a:t>ทรัพยากรและสิ่งแวดล้อม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3563888" y="3933056"/>
            <a:ext cx="1981200" cy="1585912"/>
            <a:chOff x="4128" y="2649"/>
            <a:chExt cx="1488" cy="1383"/>
          </a:xfrm>
        </p:grpSpPr>
        <p:pic>
          <p:nvPicPr>
            <p:cNvPr id="4119" name="Picture 23" descr="organi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6" y="3072"/>
              <a:ext cx="650" cy="960"/>
            </a:xfrm>
            <a:prstGeom prst="rect">
              <a:avLst/>
            </a:prstGeom>
            <a:noFill/>
          </p:spPr>
        </p:pic>
        <p:pic>
          <p:nvPicPr>
            <p:cNvPr id="4120" name="Picture 24" descr="health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48" y="3096"/>
              <a:ext cx="624" cy="936"/>
            </a:xfrm>
            <a:prstGeom prst="rect">
              <a:avLst/>
            </a:prstGeom>
            <a:noFill/>
          </p:spPr>
        </p:pic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4128" y="2649"/>
              <a:ext cx="1488" cy="39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993300"/>
                  </a:solidFill>
                  <a:latin typeface="Arial" pitchFamily="34" charset="0"/>
                  <a:cs typeface="FreesiaUPC" pitchFamily="34" charset="-34"/>
                </a:rPr>
                <a:t>รูปแบบการบริโภค</a:t>
              </a:r>
            </a:p>
          </p:txBody>
        </p:sp>
      </p:grp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1905000" y="2743200"/>
            <a:ext cx="5638800" cy="914400"/>
          </a:xfrm>
          <a:prstGeom prst="ellips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5508104" y="3933056"/>
            <a:ext cx="3456384" cy="1944216"/>
            <a:chOff x="192" y="486"/>
            <a:chExt cx="2474" cy="127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192" y="486"/>
              <a:ext cx="2448" cy="12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92" y="1431"/>
              <a:ext cx="2474" cy="32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FreesiaUPC" pitchFamily="34" charset="-34"/>
                </a:rPr>
                <a:t>ความเชื่อมโยงเศรษฐกิจการเงินโลก</a:t>
              </a:r>
            </a:p>
          </p:txBody>
        </p:sp>
        <p:pic>
          <p:nvPicPr>
            <p:cNvPr id="4125" name="Picture 29" descr="dolla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" y="528"/>
              <a:ext cx="832" cy="832"/>
            </a:xfrm>
            <a:prstGeom prst="rect">
              <a:avLst/>
            </a:prstGeom>
            <a:noFill/>
          </p:spPr>
        </p:pic>
        <p:pic>
          <p:nvPicPr>
            <p:cNvPr id="4130" name="Picture 34" descr="y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24" y="528"/>
              <a:ext cx="736" cy="848"/>
            </a:xfrm>
            <a:prstGeom prst="rect">
              <a:avLst/>
            </a:prstGeom>
            <a:noFill/>
          </p:spPr>
        </p:pic>
        <p:pic>
          <p:nvPicPr>
            <p:cNvPr id="4128" name="Picture 32" descr="46948566979160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04" y="528"/>
              <a:ext cx="972" cy="672"/>
            </a:xfrm>
            <a:prstGeom prst="rect">
              <a:avLst/>
            </a:prstGeom>
            <a:noFill/>
          </p:spPr>
        </p:pic>
        <p:pic>
          <p:nvPicPr>
            <p:cNvPr id="4127" name="Picture 31" descr="euro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08" y="864"/>
              <a:ext cx="904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39552" y="1412776"/>
            <a:ext cx="2592388" cy="719138"/>
            <a:chOff x="2880" y="3024"/>
            <a:chExt cx="2688" cy="672"/>
          </a:xfrm>
        </p:grpSpPr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ป่าไม้เสื่อมโทรมลง</a:t>
              </a: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sp>
        <p:nvSpPr>
          <p:cNvPr id="132098" name="AutoShape 2" descr="data:image/jpeg;base64,/9j/4AAQSkZJRgABAQAAAQABAAD/2wBDAAkGBwgHBgkIBwgKCgkLDRYPDQwMDRsUFRAWIB0iIiAdHx8kKDQsJCYxJx8fLT0tMTU3Ojo6Iys/RD84QzQ5Ojf/2wBDAQoKCg0MDRoPDxo3JR8lNzc3Nzc3Nzc3Nzc3Nzc3Nzc3Nzc3Nzc3Nzc3Nzc3Nzc3Nzc3Nzc3Nzc3Nzc3Nzc3Nzf/wAARCABgAIoDASIAAhEBAxEB/8QAGwAAAgMBAQEAAAAAAAAAAAAAAwQBAgUHAAb/xAA8EAACAgAEAwYDBgUCBwEAAAABAgMRAAQSITFBUQUTImFxgTKRoQYUQrHB8CNSYtHhFTMWJDSCkpPxov/EABgBAQEBAQEAAAAAAAAAAAAAAAEAAgME/8QAHhEBAQEAAgMBAQEAAAAAAAAAAAERAiEDEjFBURP/2gAMAwEAAhEDEQA/AOhPCVIFr3RO1rZQnoen5enA8WtRpY7jr+LF2AZSDuCKIxVV1L3b/EnA8/XGnngl3uceGwwNbBpj6Hri/OrxtJx6tsTWPV0xalBYxFti17Yq7BEZ3NKosnoMOpGptXtid+OKO4BDFgFrjeBtmkAejen64PaIezijM6bgX5YTzPaUMAIM0YboW+WEMz9ospFGAz2Ca1Dl54xfJxMlpgHV26zKD/0t2Ngbbn8saA1enlWPmB2qJM5Nm4S2l4UVVDXfibcD9/XGnke2Y5UT7yRG7nSoP4vl6YOHOKytUlsV3xVXDrqRgQeYxJusdNCCTeItsQbvHt8QZ8H2n7Onk7vLzq7XQDGix6Drg+a7TjSMvKAoUXYJB/fljjriU3qTYfzNWGvvE+YXTNmXKk7WS1kfvjjyzzzPhvC/ldLf7SZKJgDMrrdbn8vlgy/aHKMiOk8ektwuscotQ5LNpXn5euDM8KRhGsNq2PHa+OL/AGs/D6Orj7TdnLp73MRA6tLENdbE39KwCf7YdmxtUSzS/wBQWh9d/pjmmhwT3YkahwAv64LolLMJf4PUE0D7nngvm5X41kkfaZr7ZyaNMWVRX83J+lDGZmu3s/M3izYUmwQhoUd/09MYUSvAoTSslb3qsfn648MzMxCx5dGYG2UtsPbjjnefKrGgc5mwiQnMtoNaSZS2miOA9xhg5zPSxCGR0Vmk7vxim1WBWx8/z6Yws/JmDJloxCI9UZkCILLbsDZ5/CfTETZnOysDI4AeQzadX4iSbr32rGJa3kbuYyGY7yNbKnQwLpGSoN1Q347njyB6Yzp8lmHDhdMgiPi2K8r/ABADqPbCmY7VzyTFmkmWV1UEgkEiyRXXc4KvaGY1BFYg6iwbcHdjvY9T88PdO2B5jOPHKkHArGEOk3udTWD/AN3Llgc2Yki06Q43s3Y9t8MQS97mpZWeQawCzcbu/ceuLbyvFGYvBKQoIWufL988W58Gt7sT7WQpl+5njeLSPjPCwOH0GNnLfaTLTGM61CMo3J3skj/GOcxIXto5x6Ua9T9MTlc1msuT937omj4nQbdasbf/ADHTj5s+/GOXHfjq8eehlBKEkA1YG2C/eIv5hjnkf2oz8EcXf5cSRrWuVOBH6Hcbeftjb/4hyHPORA9Lx6uPk8fL9crOU/HNptTp4WVq20q24+eISZ1pVVww38I3GKpJCp0zCmW9QjYal5fqP74byy5XMr3eXM077FtEycPQnjuOHHHg+O9rxVyS0hKsRYHUc/354KFEIiMyKod9ta3a7g+1174XdgmcMKRyxRBn0vIukjUOdjoDgvaQCQ9nkGRmOWEjLo+EtI1fmfkOuD2s6akawXMIyNBOKc7MpsdOFbfPniGciQ9+F7w/GxAu+npWMmPPlFZJEOluQG/lhiPMtmoiUZTIniC6rLjqBvuOnMb8sN5D1/p5CyvWWUiMCrPiJ3NcN62GBq8yMokUAk6PD/blywjE7PIfELPFg1VfmcNpP3KxNPJJIRIKU+Lw8SeNXwq644xeTWHu15SO1p4oQH7lhCvdmgFWwABd8bwrI4kRlMkakC9B4j58P8YohXMJNmY4o8wFZ3YsaemNkt862P5i5btLWgHcoyjjqkvQOG1g1jMtw4CsUkzaSgYqvAUvt+/PDMcekaXy9KSaJNnfjy9BwwuqxuveKJQGJumBA57cumIhzU2vQH8IGguyjr6m8Xtb1Dh8/diG7mAOSdS0eAANAjluDvi2UURymaSdEWDxeEbMVGo7cuFee2F1jZAgV3LEb6m02eNCj5/XFJNSqYXdo1IohjdeXne/DGdoyFe8y/3clACw/F5bbDz/AM4G0igh18KMfgJNEbbbHFqy1eI6CrhAhQC6u+e+Fpo43KUeI308Lrl5VWNy6sHzEkffh0REBr+GrmgfMnCRdQf9pf8AwGGR2eJGWOJmEjOEVAhpz/8AeVdPZyLsjINEhk7ZjVyoLDUNj74bGdgGRzUmYkZWC5iI34MvmXikYVta61J4/h/tgz9qRyeCQ53LKDpdfvZ1r5eNGr36Y+d7TSTvg0iogdBIISNls7gDlRse2LxZ51gaTtDLffIn0x6mcqwrhTDoBwNjD6nGt2h3JAOVDBnAtSsa3t8QMdDl0rf1wPOM8uXVKKd3Cke6m2VRud+FEk/PCwbKvHpy+bZAo091mhTDf+YeE8T0wzkc4V10qMDQcDcNZr5b8sYwgwSy5d3kVUfQps15gep4jfDLZiGX+IXVXB3Bu2PUkn9RywpPJDmEIVNLseO5BF+3lhmKLLaEEzuGDKGZNhw2N15c8O9Cx5y4j2EaigAA3rvf7+mLwt3UkgaHLycihetW/rx9MCSAyu3dzxhSSPEdxtx23I/zhiWAaaX/AHFWtbxEIAB5/wBuGC2UwUvCYpZ4/vH8MmQwsoEkYO2pWqyBfDY+RF4XiOWzRkkMZXUaAV1RkYcbtaN+2KRTZjLQypMtIIyQh8SNZ0jw3R9OG2J+999mZMyxjXv2LSeEAHpQvrf0wQ4MYJVG80hUAqTIpj26Eg1gMgkhhQd2vdFbWSlPS7I4nbnh1+8hdnR4lXUI6YfBRIJ32Iu/n5YUZXEqGEBZdILaPASfb9/PFLCKZIit9x3ThdJPAk1xHp188RLkQ4ikSZY2aMhTXiO/CrrnyHXCs0xmzSEx6g0XiJ3o9dt+mCSWz6YVkMnxX8R2P4eFDj8hhwYZEOWdWEomXSaVyuoEjjw9vTEz5XLyoCkiMe72YqYiAOJ47mq6/wBsrMszoJZSjuqkAG7F7G764LCWKOxbRJJZADBdV7niPPFZZDGhl2zeSCNlZxGx3jkLaip/prbfpXC8VOU7UBr/AE3OtXMB9/rj559JmuiPFqO44+2NIZ2OhaFj1JFn6YqsjMzEuYELo+qXKRyFY3KWh3rZq4Gga8sBnzLSKvEC/CC3Dp9DjX77NJmdU+XKFy6yQppKmx4rC3e45mxXLYYzQhlCKF0tXECyNuIobDbHXpzmqxEd5cxrjd2Twr/OGoZYI9SmaQKeDKlajY2Pp1xD5JIYnTvIu8OnWtm0okHb98b6UBsvH3KLpkXMiRw38rKK4dCDd+3pg6rQ5kiVjpR7q9Wu789qr5nEd+FltCyq48X9XnhVoCqs0jxgaqpGDvt5A0PcjAu9Y2NR32OnmeV9eOL1GtbUHmVG7qJV5nmK4D988N5fOxRs8iEAFaZRIRqFVsCD+7xj5aCWZitMQFJ08jsaxfNZV01IijwEC1PlucZvCGVododpmYNEXLxaibYaSQSDyFHcD5DCjZ0M2gRg6kUbtwrkPPGfpdqp1AUfzD9nFkVDJHvZ5jzv+2GcZFp/L50R0mkXpoE7G76j3GD/AHsmQszvqHgISm9a67nGYrNo0oAaJtwKJ9/TDGWi76Ms26rRZiLAHMcONbfLF6xbRUzFSh3YGQg7Ma56dyeQAxdc/Bq1O51LwALED03xnOjEpbBVCBbZgN63rnxJ5YHImk6VO9bk8PPD6xNOTOxlUZEiQizQUk6j6k9PzxV87EWDMCvi+FTRrnjNULqOo0tbnz5fXBMwgQshhZSpHFStDzH7OD0i3o3IyNmZJo8vJcjMQgNrGrcBw5A17XhXvpOn/wCcADOlEMyXe9+mKlwDVHDeK1pQIMypjE7QZvVqVmfwNz0no13v0xCZbMO+tiImVtBkd+J8hz2N4oFy+ogZgyIq+EqgUnp8RHn+XnirTRxiRDDmGiKgUxVCDv5NQ34DF3+KG0y//OwT5YeAyaZFcVp3AOx4jc9eNctg9oSKM7NYi1iQ2Qp8IofX9cTFnDBGJIcvE0gXWdbPKQANyQCABuTZ/TA4mnmzDM8UauWJkX7qp08bJsXfrzxSUoeWN5y05kqqNHc0K8xwHHzweeNXCzaSg1EhnI1E8RfU0MCy4nleERxxrLF4RpBtidxZB5cuG5wykExqNYpF00DqAY2TwPKuF7WMFowplDl2H8ZnWhsUvy2PlV4Lmcv32dn8ZPjNFtyfUex+mNXsjJzrmdZ7lETdx3YKnyo9eA4+WDNl8tlyz5lIDrU95Ii+AsSePXf9MZvPtSMj7iSn+9CX2Pwg7cD+lVfPFYch3s4jiYd6fF4uAB6n6cMbEHZozqu+WzUcSCKwiws2rxE0KHn12s9MZjwzQkQrP8RIdDRsatuHHr0xrvPoWzaCBFjRizBhIHAXTqsDcXuaO/7qk8iAnKxnTDRYFG8O6kH5bD2vEQhDmdD5crGg3j0m3N8Pfbhy4YbzMCLG0uTlMhdSoib8Ir+WuIojhXToDcuVqTpmKUky9lS8gHBkvYkn154CQXzBaTSzNvdXuT0wygzEUcoVAZb3Ajs/OrG5G2LRxMyyO6DvSwIUNRI/Fte54ee/rTuLAETOzzLH3jq1E6gaAA9MaGbzAj7NkWVXnnaOOKPMatgU0k7cTQJWzxAXCsYmMehcuAW23IBPzIxbtDMgJkUijUCOCITC9pWA8XLgTfPrwxfRUTxLlux8i+YRxNmpJJiPhIiXwofdtRvn58cZ/fN/In/qX+2NkZ3OdsZfPuYlmnZMvGQsJYoiE0EUAmuBJ8ud7J/6RJ/T77H5HDv9Uj//2Q=="/>
          <p:cNvSpPr>
            <a:spLocks noChangeAspect="1" noChangeArrowheads="1"/>
          </p:cNvSpPr>
          <p:nvPr/>
        </p:nvSpPr>
        <p:spPr bwMode="auto">
          <a:xfrm>
            <a:off x="98425" y="-433388"/>
            <a:ext cx="1304925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2100" name="AutoShape 4" descr="data:image/jpeg;base64,/9j/4AAQSkZJRgABAQAAAQABAAD/2wBDAAkGBwgHBgkIBwgKCgkLDRYPDQwMDRsUFRAWIB0iIiAdHx8kKDQsJCYxJx8fLT0tMTU3Ojo6Iys/RD84QzQ5Ojf/2wBDAQoKCg0MDRoPDxo3JR8lNzc3Nzc3Nzc3Nzc3Nzc3Nzc3Nzc3Nzc3Nzc3Nzc3Nzc3Nzc3Nzc3Nzc3Nzc3Nzc3Nzf/wAARCABgAIoDASIAAhEBAxEB/8QAGwAAAgMBAQEAAAAAAAAAAAAAAwQBAgUHAAb/xAA8EAACAgAEAwYDBgUCBwEAAAABAgMRAAQSITFBUQUTImFxgTKRoQYUQrHB8CNSYtHhFTMWJDSCkpPxov/EABgBAQEBAQEAAAAAAAAAAAAAAAEAAgME/8QAHhEBAQEAAgMBAQEAAAAAAAAAAAERAiEDEjFBURP/2gAMAwEAAhEDEQA/AOhPCVIFr3RO1rZQnoen5enA8WtRpY7jr+LF2AZSDuCKIxVV1L3b/EnA8/XGnngl3uceGwwNbBpj6Hri/OrxtJx6tsTWPV0xalBYxFti17Yq7BEZ3NKosnoMOpGptXtid+OKO4BDFgFrjeBtmkAejen64PaIezijM6bgX5YTzPaUMAIM0YboW+WEMz9ospFGAz2Ca1Dl54xfJxMlpgHV26zKD/0t2Ngbbn8saA1enlWPmB2qJM5Nm4S2l4UVVDXfibcD9/XGnke2Y5UT7yRG7nSoP4vl6YOHOKytUlsV3xVXDrqRgQeYxJusdNCCTeItsQbvHt8QZ8H2n7Onk7vLzq7XQDGix6Drg+a7TjSMvKAoUXYJB/fljjriU3qTYfzNWGvvE+YXTNmXKk7WS1kfvjjyzzzPhvC/ldLf7SZKJgDMrrdbn8vlgy/aHKMiOk8ektwuscotQ5LNpXn5euDM8KRhGsNq2PHa+OL/AGs/D6Orj7TdnLp73MRA6tLENdbE39KwCf7YdmxtUSzS/wBQWh9d/pjmmhwT3YkahwAv64LolLMJf4PUE0D7nngvm5X41kkfaZr7ZyaNMWVRX83J+lDGZmu3s/M3izYUmwQhoUd/09MYUSvAoTSslb3qsfn648MzMxCx5dGYG2UtsPbjjnefKrGgc5mwiQnMtoNaSZS2miOA9xhg5zPSxCGR0Vmk7vxim1WBWx8/z6Yws/JmDJloxCI9UZkCILLbsDZ5/CfTETZnOysDI4AeQzadX4iSbr32rGJa3kbuYyGY7yNbKnQwLpGSoN1Q347njyB6Yzp8lmHDhdMgiPi2K8r/ABADqPbCmY7VzyTFmkmWV1UEgkEiyRXXc4KvaGY1BFYg6iwbcHdjvY9T88PdO2B5jOPHKkHArGEOk3udTWD/AN3Llgc2Yki06Q43s3Y9t8MQS97mpZWeQawCzcbu/ceuLbyvFGYvBKQoIWufL988W58Gt7sT7WQpl+5njeLSPjPCwOH0GNnLfaTLTGM61CMo3J3skj/GOcxIXto5x6Ua9T9MTlc1msuT937omj4nQbdasbf/ADHTj5s+/GOXHfjq8eehlBKEkA1YG2C/eIv5hjnkf2oz8EcXf5cSRrWuVOBH6Hcbeftjb/4hyHPORA9Lx6uPk8fL9crOU/HNptTp4WVq20q24+eISZ1pVVww38I3GKpJCp0zCmW9QjYal5fqP74byy5XMr3eXM077FtEycPQnjuOHHHg+O9rxVyS0hKsRYHUc/354KFEIiMyKod9ta3a7g+1174XdgmcMKRyxRBn0vIukjUOdjoDgvaQCQ9nkGRmOWEjLo+EtI1fmfkOuD2s6akawXMIyNBOKc7MpsdOFbfPniGciQ9+F7w/GxAu+npWMmPPlFZJEOluQG/lhiPMtmoiUZTIniC6rLjqBvuOnMb8sN5D1/p5CyvWWUiMCrPiJ3NcN62GBq8yMokUAk6PD/blywjE7PIfELPFg1VfmcNpP3KxNPJJIRIKU+Lw8SeNXwq644xeTWHu15SO1p4oQH7lhCvdmgFWwABd8bwrI4kRlMkakC9B4j58P8YohXMJNmY4o8wFZ3YsaemNkt862P5i5btLWgHcoyjjqkvQOG1g1jMtw4CsUkzaSgYqvAUvt+/PDMcekaXy9KSaJNnfjy9BwwuqxuveKJQGJumBA57cumIhzU2vQH8IGguyjr6m8Xtb1Dh8/diG7mAOSdS0eAANAjluDvi2UURymaSdEWDxeEbMVGo7cuFee2F1jZAgV3LEb6m02eNCj5/XFJNSqYXdo1IohjdeXne/DGdoyFe8y/3clACw/F5bbDz/AM4G0igh18KMfgJNEbbbHFqy1eI6CrhAhQC6u+e+Fpo43KUeI308Lrl5VWNy6sHzEkffh0REBr+GrmgfMnCRdQf9pf8AwGGR2eJGWOJmEjOEVAhpz/8AeVdPZyLsjINEhk7ZjVyoLDUNj74bGdgGRzUmYkZWC5iI34MvmXikYVta61J4/h/tgz9qRyeCQ53LKDpdfvZ1r5eNGr36Y+d7TSTvg0iogdBIISNls7gDlRse2LxZ51gaTtDLffIn0x6mcqwrhTDoBwNjD6nGt2h3JAOVDBnAtSsa3t8QMdDl0rf1wPOM8uXVKKd3Cke6m2VRud+FEk/PCwbKvHpy+bZAo091mhTDf+YeE8T0wzkc4V10qMDQcDcNZr5b8sYwgwSy5d3kVUfQps15gep4jfDLZiGX+IXVXB3Bu2PUkn9RywpPJDmEIVNLseO5BF+3lhmKLLaEEzuGDKGZNhw2N15c8O9Cx5y4j2EaigAA3rvf7+mLwt3UkgaHLycihetW/rx9MCSAyu3dzxhSSPEdxtx23I/zhiWAaaX/AHFWtbxEIAB5/wBuGC2UwUvCYpZ4/vH8MmQwsoEkYO2pWqyBfDY+RF4XiOWzRkkMZXUaAV1RkYcbtaN+2KRTZjLQypMtIIyQh8SNZ0jw3R9OG2J+999mZMyxjXv2LSeEAHpQvrf0wQ4MYJVG80hUAqTIpj26Eg1gMgkhhQd2vdFbWSlPS7I4nbnh1+8hdnR4lXUI6YfBRIJ32Iu/n5YUZXEqGEBZdILaPASfb9/PFLCKZIit9x3ThdJPAk1xHp188RLkQ4ikSZY2aMhTXiO/CrrnyHXCs0xmzSEx6g0XiJ3o9dt+mCSWz6YVkMnxX8R2P4eFDj8hhwYZEOWdWEomXSaVyuoEjjw9vTEz5XLyoCkiMe72YqYiAOJ47mq6/wBsrMszoJZSjuqkAG7F7G764LCWKOxbRJJZADBdV7niPPFZZDGhl2zeSCNlZxGx3jkLaip/prbfpXC8VOU7UBr/AE3OtXMB9/rj559JmuiPFqO44+2NIZ2OhaFj1JFn6YqsjMzEuYELo+qXKRyFY3KWh3rZq4Gga8sBnzLSKvEC/CC3Dp9DjX77NJmdU+XKFy6yQppKmx4rC3e45mxXLYYzQhlCKF0tXECyNuIobDbHXpzmqxEd5cxrjd2Twr/OGoZYI9SmaQKeDKlajY2Pp1xD5JIYnTvIu8OnWtm0okHb98b6UBsvH3KLpkXMiRw38rKK4dCDd+3pg6rQ5kiVjpR7q9Wu789qr5nEd+FltCyq48X9XnhVoCqs0jxgaqpGDvt5A0PcjAu9Y2NR32OnmeV9eOL1GtbUHmVG7qJV5nmK4D988N5fOxRs8iEAFaZRIRqFVsCD+7xj5aCWZitMQFJ08jsaxfNZV01IijwEC1PlucZvCGVododpmYNEXLxaibYaSQSDyFHcD5DCjZ0M2gRg6kUbtwrkPPGfpdqp1AUfzD9nFkVDJHvZ5jzv+2GcZFp/L50R0mkXpoE7G76j3GD/AHsmQszvqHgISm9a67nGYrNo0oAaJtwKJ9/TDGWi76Ms26rRZiLAHMcONbfLF6xbRUzFSh3YGQg7Ma56dyeQAxdc/Bq1O51LwALED03xnOjEpbBVCBbZgN63rnxJ5YHImk6VO9bk8PPD6xNOTOxlUZEiQizQUk6j6k9PzxV87EWDMCvi+FTRrnjNULqOo0tbnz5fXBMwgQshhZSpHFStDzH7OD0i3o3IyNmZJo8vJcjMQgNrGrcBw5A17XhXvpOn/wCcADOlEMyXe9+mKlwDVHDeK1pQIMypjE7QZvVqVmfwNz0no13v0xCZbMO+tiImVtBkd+J8hz2N4oFy+ogZgyIq+EqgUnp8RHn+XnirTRxiRDDmGiKgUxVCDv5NQ34DF3+KG0y//OwT5YeAyaZFcVp3AOx4jc9eNctg9oSKM7NYi1iQ2Qp8IofX9cTFnDBGJIcvE0gXWdbPKQANyQCABuTZ/TA4mnmzDM8UauWJkX7qp08bJsXfrzxSUoeWN5y05kqqNHc0K8xwHHzweeNXCzaSg1EhnI1E8RfU0MCy4nleERxxrLF4RpBtidxZB5cuG5wykExqNYpF00DqAY2TwPKuF7WMFowplDl2H8ZnWhsUvy2PlV4Lmcv32dn8ZPjNFtyfUex+mNXsjJzrmdZ7lETdx3YKnyo9eA4+WDNl8tlyz5lIDrU95Ii+AsSePXf9MZvPtSMj7iSn+9CX2Pwg7cD+lVfPFYch3s4jiYd6fF4uAB6n6cMbEHZozqu+WzUcSCKwiws2rxE0KHn12s9MZjwzQkQrP8RIdDRsatuHHr0xrvPoWzaCBFjRizBhIHAXTqsDcXuaO/7qk8iAnKxnTDRYFG8O6kH5bD2vEQhDmdD5crGg3j0m3N8Pfbhy4YbzMCLG0uTlMhdSoib8Ir+WuIojhXToDcuVqTpmKUky9lS8gHBkvYkn154CQXzBaTSzNvdXuT0wygzEUcoVAZb3Ajs/OrG5G2LRxMyyO6DvSwIUNRI/Fte54ee/rTuLAETOzzLH3jq1E6gaAA9MaGbzAj7NkWVXnnaOOKPMatgU0k7cTQJWzxAXCsYmMehcuAW23IBPzIxbtDMgJkUijUCOCITC9pWA8XLgTfPrwxfRUTxLlux8i+YRxNmpJJiPhIiXwofdtRvn58cZ/fN/In/qX+2NkZ3OdsZfPuYlmnZMvGQsJYoiE0EUAmuBJ8ud7J/6RJ/T77H5HDv9Uj//2Q=="/>
          <p:cNvSpPr>
            <a:spLocks noChangeAspect="1" noChangeArrowheads="1"/>
          </p:cNvSpPr>
          <p:nvPr/>
        </p:nvSpPr>
        <p:spPr bwMode="auto">
          <a:xfrm>
            <a:off x="98425" y="-433388"/>
            <a:ext cx="1304925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2102" name="AutoShape 6" descr="data:image/jpeg;base64,/9j/4AAQSkZJRgABAQAAAQABAAD/2wBDAAkGBwgHBgkIBwgKCgkLDRYPDQwMDRsUFRAWIB0iIiAdHx8kKDQsJCYxJx8fLT0tMTU3Ojo6Iys/RD84QzQ5Ojf/2wBDAQoKCg0MDRoPDxo3JR8lNzc3Nzc3Nzc3Nzc3Nzc3Nzc3Nzc3Nzc3Nzc3Nzc3Nzc3Nzc3Nzc3Nzc3Nzc3Nzc3Nzf/wAARCABgAIoDASIAAhEBAxEB/8QAGwAAAgMBAQEAAAAAAAAAAAAAAwQBAgUHAAb/xAA8EAACAgAEAwYDBgUCBwEAAAABAgMRAAQSITFBUQUTImFxgTKRoQYUQrHB8CNSYtHhFTMWJDSCkpPxov/EABgBAQEBAQEAAAAAAAAAAAAAAAEAAgME/8QAHhEBAQEAAgMBAQEAAAAAAAAAAAERAiEDEjFBURP/2gAMAwEAAhEDEQA/AOhPCVIFr3RO1rZQnoen5enA8WtRpY7jr+LF2AZSDuCKIxVV1L3b/EnA8/XGnngl3uceGwwNbBpj6Hri/OrxtJx6tsTWPV0xalBYxFti17Yq7BEZ3NKosnoMOpGptXtid+OKO4BDFgFrjeBtmkAejen64PaIezijM6bgX5YTzPaUMAIM0YboW+WEMz9ospFGAz2Ca1Dl54xfJxMlpgHV26zKD/0t2Ngbbn8saA1enlWPmB2qJM5Nm4S2l4UVVDXfibcD9/XGnke2Y5UT7yRG7nSoP4vl6YOHOKytUlsV3xVXDrqRgQeYxJusdNCCTeItsQbvHt8QZ8H2n7Onk7vLzq7XQDGix6Drg+a7TjSMvKAoUXYJB/fljjriU3qTYfzNWGvvE+YXTNmXKk7WS1kfvjjyzzzPhvC/ldLf7SZKJgDMrrdbn8vlgy/aHKMiOk8ektwuscotQ5LNpXn5euDM8KRhGsNq2PHa+OL/AGs/D6Orj7TdnLp73MRA6tLENdbE39KwCf7YdmxtUSzS/wBQWh9d/pjmmhwT3YkahwAv64LolLMJf4PUE0D7nngvm5X41kkfaZr7ZyaNMWVRX83J+lDGZmu3s/M3izYUmwQhoUd/09MYUSvAoTSslb3qsfn648MzMxCx5dGYG2UtsPbjjnefKrGgc5mwiQnMtoNaSZS2miOA9xhg5zPSxCGR0Vmk7vxim1WBWx8/z6Yws/JmDJloxCI9UZkCILLbsDZ5/CfTETZnOysDI4AeQzadX4iSbr32rGJa3kbuYyGY7yNbKnQwLpGSoN1Q347njyB6Yzp8lmHDhdMgiPi2K8r/ABADqPbCmY7VzyTFmkmWV1UEgkEiyRXXc4KvaGY1BFYg6iwbcHdjvY9T88PdO2B5jOPHKkHArGEOk3udTWD/AN3Llgc2Yki06Q43s3Y9t8MQS97mpZWeQawCzcbu/ceuLbyvFGYvBKQoIWufL988W58Gt7sT7WQpl+5njeLSPjPCwOH0GNnLfaTLTGM61CMo3J3skj/GOcxIXto5x6Ua9T9MTlc1msuT937omj4nQbdasbf/ADHTj5s+/GOXHfjq8eehlBKEkA1YG2C/eIv5hjnkf2oz8EcXf5cSRrWuVOBH6Hcbeftjb/4hyHPORA9Lx6uPk8fL9crOU/HNptTp4WVq20q24+eISZ1pVVww38I3GKpJCp0zCmW9QjYal5fqP74byy5XMr3eXM077FtEycPQnjuOHHHg+O9rxVyS0hKsRYHUc/354KFEIiMyKod9ta3a7g+1174XdgmcMKRyxRBn0vIukjUOdjoDgvaQCQ9nkGRmOWEjLo+EtI1fmfkOuD2s6akawXMIyNBOKc7MpsdOFbfPniGciQ9+F7w/GxAu+npWMmPPlFZJEOluQG/lhiPMtmoiUZTIniC6rLjqBvuOnMb8sN5D1/p5CyvWWUiMCrPiJ3NcN62GBq8yMokUAk6PD/blywjE7PIfELPFg1VfmcNpP3KxNPJJIRIKU+Lw8SeNXwq644xeTWHu15SO1p4oQH7lhCvdmgFWwABd8bwrI4kRlMkakC9B4j58P8YohXMJNmY4o8wFZ3YsaemNkt862P5i5btLWgHcoyjjqkvQOG1g1jMtw4CsUkzaSgYqvAUvt+/PDMcekaXy9KSaJNnfjy9BwwuqxuveKJQGJumBA57cumIhzU2vQH8IGguyjr6m8Xtb1Dh8/diG7mAOSdS0eAANAjluDvi2UURymaSdEWDxeEbMVGo7cuFee2F1jZAgV3LEb6m02eNCj5/XFJNSqYXdo1IohjdeXne/DGdoyFe8y/3clACw/F5bbDz/AM4G0igh18KMfgJNEbbbHFqy1eI6CrhAhQC6u+e+Fpo43KUeI308Lrl5VWNy6sHzEkffh0REBr+GrmgfMnCRdQf9pf8AwGGR2eJGWOJmEjOEVAhpz/8AeVdPZyLsjINEhk7ZjVyoLDUNj74bGdgGRzUmYkZWC5iI34MvmXikYVta61J4/h/tgz9qRyeCQ53LKDpdfvZ1r5eNGr36Y+d7TSTvg0iogdBIISNls7gDlRse2LxZ51gaTtDLffIn0x6mcqwrhTDoBwNjD6nGt2h3JAOVDBnAtSsa3t8QMdDl0rf1wPOM8uXVKKd3Cke6m2VRud+FEk/PCwbKvHpy+bZAo091mhTDf+YeE8T0wzkc4V10qMDQcDcNZr5b8sYwgwSy5d3kVUfQps15gep4jfDLZiGX+IXVXB3Bu2PUkn9RywpPJDmEIVNLseO5BF+3lhmKLLaEEzuGDKGZNhw2N15c8O9Cx5y4j2EaigAA3rvf7+mLwt3UkgaHLycihetW/rx9MCSAyu3dzxhSSPEdxtx23I/zhiWAaaX/AHFWtbxEIAB5/wBuGC2UwUvCYpZ4/vH8MmQwsoEkYO2pWqyBfDY+RF4XiOWzRkkMZXUaAV1RkYcbtaN+2KRTZjLQypMtIIyQh8SNZ0jw3R9OG2J+999mZMyxjXv2LSeEAHpQvrf0wQ4MYJVG80hUAqTIpj26Eg1gMgkhhQd2vdFbWSlPS7I4nbnh1+8hdnR4lXUI6YfBRIJ32Iu/n5YUZXEqGEBZdILaPASfb9/PFLCKZIit9x3ThdJPAk1xHp188RLkQ4ikSZY2aMhTXiO/CrrnyHXCs0xmzSEx6g0XiJ3o9dt+mCSWz6YVkMnxX8R2P4eFDj8hhwYZEOWdWEomXSaVyuoEjjw9vTEz5XLyoCkiMe72YqYiAOJ47mq6/wBsrMszoJZSjuqkAG7F7G764LCWKOxbRJJZADBdV7niPPFZZDGhl2zeSCNlZxGx3jkLaip/prbfpXC8VOU7UBr/AE3OtXMB9/rj559JmuiPFqO44+2NIZ2OhaFj1JFn6YqsjMzEuYELo+qXKRyFY3KWh3rZq4Gga8sBnzLSKvEC/CC3Dp9DjX77NJmdU+XKFy6yQppKmx4rC3e45mxXLYYzQhlCKF0tXECyNuIobDbHXpzmqxEd5cxrjd2Twr/OGoZYI9SmaQKeDKlajY2Pp1xD5JIYnTvIu8OnWtm0okHb98b6UBsvH3KLpkXMiRw38rKK4dCDd+3pg6rQ5kiVjpR7q9Wu789qr5nEd+FltCyq48X9XnhVoCqs0jxgaqpGDvt5A0PcjAu9Y2NR32OnmeV9eOL1GtbUHmVG7qJV5nmK4D988N5fOxRs8iEAFaZRIRqFVsCD+7xj5aCWZitMQFJ08jsaxfNZV01IijwEC1PlucZvCGVododpmYNEXLxaibYaSQSDyFHcD5DCjZ0M2gRg6kUbtwrkPPGfpdqp1AUfzD9nFkVDJHvZ5jzv+2GcZFp/L50R0mkXpoE7G76j3GD/AHsmQszvqHgISm9a67nGYrNo0oAaJtwKJ9/TDGWi76Ms26rRZiLAHMcONbfLF6xbRUzFSh3YGQg7Ma56dyeQAxdc/Bq1O51LwALED03xnOjEpbBVCBbZgN63rnxJ5YHImk6VO9bk8PPD6xNOTOxlUZEiQizQUk6j6k9PzxV87EWDMCvi+FTRrnjNULqOo0tbnz5fXBMwgQshhZSpHFStDzH7OD0i3o3IyNmZJo8vJcjMQgNrGrcBw5A17XhXvpOn/wCcADOlEMyXe9+mKlwDVHDeK1pQIMypjE7QZvVqVmfwNz0no13v0xCZbMO+tiImVtBkd+J8hz2N4oFy+ogZgyIq+EqgUnp8RHn+XnirTRxiRDDmGiKgUxVCDv5NQ34DF3+KG0y//OwT5YeAyaZFcVp3AOx4jc9eNctg9oSKM7NYi1iQ2Qp8IofX9cTFnDBGJIcvE0gXWdbPKQANyQCABuTZ/TA4mnmzDM8UauWJkX7qp08bJsXfrzxSUoeWN5y05kqqNHc0K8xwHHzweeNXCzaSg1EhnI1E8RfU0MCy4nleERxxrLF4RpBtidxZB5cuG5wykExqNYpF00DqAY2TwPKuF7WMFowplDl2H8ZnWhsUvy2PlV4Lmcv32dn8ZPjNFtyfUex+mNXsjJzrmdZ7lETdx3YKnyo9eA4+WDNl8tlyz5lIDrU95Ii+AsSePXf9MZvPtSMj7iSn+9CX2Pwg7cD+lVfPFYch3s4jiYd6fF4uAB6n6cMbEHZozqu+WzUcSCKwiws2rxE0KHn12s9MZjwzQkQrP8RIdDRsatuHHr0xrvPoWzaCBFjRizBhIHAXTqsDcXuaO/7qk8iAnKxnTDRYFG8O6kH5bD2vEQhDmdD5crGg3j0m3N8Pfbhy4YbzMCLG0uTlMhdSoib8Ir+WuIojhXToDcuVqTpmKUky9lS8gHBkvYkn154CQXzBaTSzNvdXuT0wygzEUcoVAZb3Ajs/OrG5G2LRxMyyO6DvSwIUNRI/Fte54ee/rTuLAETOzzLH3jq1E6gaAA9MaGbzAj7NkWVXnnaOOKPMatgU0k7cTQJWzxAXCsYmMehcuAW23IBPzIxbtDMgJkUijUCOCITC9pWA8XLgTfPrwxfRUTxLlux8i+YRxNmpJJiPhIiXwofdtRvn58cZ/fN/In/qX+2NkZ3OdsZfPuYlmnZMvGQsJYoiE0EUAmuBJ8ud7J/6RJ/T77H5HDv9Uj//2Q=="/>
          <p:cNvSpPr>
            <a:spLocks noChangeAspect="1" noChangeArrowheads="1"/>
          </p:cNvSpPr>
          <p:nvPr/>
        </p:nvSpPr>
        <p:spPr bwMode="auto">
          <a:xfrm>
            <a:off x="98425" y="-433388"/>
            <a:ext cx="1304925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2104" name="Picture 8" descr="http://kanchanapisek.or.th/kp6/BOOK12/pictures/s12-26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3963965" cy="2927226"/>
          </a:xfrm>
          <a:prstGeom prst="rect">
            <a:avLst/>
          </a:prstGeom>
          <a:noFill/>
        </p:spPr>
      </p:pic>
      <p:pic>
        <p:nvPicPr>
          <p:cNvPr id="132106" name="Picture 10" descr="http://i72.photobucket.com/albums/i200/tongtang/Thungyai/TongTan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6912" y="1412776"/>
            <a:ext cx="4235272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1560" y="1412776"/>
            <a:ext cx="4752975" cy="719138"/>
            <a:chOff x="2880" y="3024"/>
            <a:chExt cx="2688" cy="672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51373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4" cy="48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51373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ความหลากหลายทางชีวภาพถูกทำลาย</a:t>
              </a: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pic>
        <p:nvPicPr>
          <p:cNvPr id="134146" name="Picture 2" descr="http://chm-thai.onep.go.th/chm/PA/images/picture/DataRes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6984776" cy="39807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83568" y="1340768"/>
            <a:ext cx="2592388" cy="719138"/>
            <a:chOff x="2880" y="3024"/>
            <a:chExt cx="2688" cy="672"/>
          </a:xfrm>
        </p:grpSpPr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85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ที่ดินเสื่อมสภาพ</a:t>
              </a: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pic>
        <p:nvPicPr>
          <p:cNvPr id="136194" name="Picture 2" descr="http://researchers.in.th/file/nithipreeyayui/fertili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3"/>
            <a:ext cx="3384376" cy="2456454"/>
          </a:xfrm>
          <a:prstGeom prst="rect">
            <a:avLst/>
          </a:prstGeom>
          <a:noFill/>
        </p:spPr>
      </p:pic>
      <p:pic>
        <p:nvPicPr>
          <p:cNvPr id="136196" name="Picture 4" descr="http://2.bp.blogspot.com/_ZnI7QDoctZo/ShltVmwAAkI/AAAAAAAAA3o/oUKJ0olOHeY/s400/%E0%B8%94%E0%B8%B4%E0%B8%99%E0%B9%80%E0%B8%AA%E0%B8%B7%E0%B9%88%E0%B8%AD%E0%B8%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3810000" cy="2533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3528" y="1484784"/>
            <a:ext cx="5040313" cy="792163"/>
            <a:chOff x="2880" y="3024"/>
            <a:chExt cx="2688" cy="672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40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 defTabSz="1314450"/>
              <a:r>
                <a:rPr lang="th-TH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ทรัพยากรทางทะเลและชายฝั่งเสื่อมโทรมลง</a:t>
              </a:r>
            </a:p>
          </p:txBody>
        </p:sp>
      </p:grpSp>
      <p:pic>
        <p:nvPicPr>
          <p:cNvPr id="43032" name="Picture 24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  <p:pic>
        <p:nvPicPr>
          <p:cNvPr id="138242" name="Picture 2" descr="http://media.thaigov.go.th/Sitedirectory/471/1782/38682_48624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4104456" cy="3168352"/>
          </a:xfrm>
          <a:prstGeom prst="rect">
            <a:avLst/>
          </a:prstGeom>
          <a:noFill/>
        </p:spPr>
      </p:pic>
      <p:pic>
        <p:nvPicPr>
          <p:cNvPr id="138244" name="Picture 4" descr="http://www.oknation.net/blog/home/blog_data/966/48966/images/wan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348880"/>
            <a:ext cx="3955554" cy="31588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9050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ภาคเกษตรกรรม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2</a:t>
            </a:r>
            <a:r>
              <a:rPr lang="th-TH" sz="2400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บริบทด้านสิ่งแวดล้อม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3302000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ประเด็นสำคัญต่อประเทศไทย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rot="5400000">
            <a:off x="2796381" y="20804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505200" y="1752600"/>
            <a:ext cx="5334000" cy="1460500"/>
          </a:xfrm>
          <a:prstGeom prst="rect">
            <a:avLst/>
          </a:prstGeom>
          <a:noFill/>
          <a:ln w="28575">
            <a:solidFill>
              <a:srgbClr val="00489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200" b="1">
                <a:cs typeface="FreesiaUPC" pitchFamily="34" charset="-34"/>
              </a:rPr>
              <a:t>ภาวะโลกร้อนที่ส่งผลต่อความมั่นคงทางอาหาร ทำให้ผลผลิตพืชและสัตว์มีความผันแปรสูง และเขตเกษตรกรรมโลกจะเคลื่อนตัวไปจากเดิม ซึ่งจะกระทบต่อความได้เปรียบของภาคเกษตรไทย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5400000">
            <a:off x="2872581" y="52808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04800" y="3276600"/>
            <a:ext cx="2514600" cy="1152525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การคุ้มครองความ</a:t>
            </a:r>
            <a:br>
              <a:rPr lang="th-TH" sz="2400" b="1">
                <a:latin typeface="Tahoma" pitchFamily="34" charset="0"/>
                <a:cs typeface="FreesiaUPC" pitchFamily="34" charset="-34"/>
              </a:rPr>
            </a:br>
            <a:r>
              <a:rPr lang="th-TH" sz="2400" b="1">
                <a:latin typeface="Tahoma" pitchFamily="34" charset="0"/>
                <a:cs typeface="FreesiaUPC" pitchFamily="34" charset="-34"/>
              </a:rPr>
              <a:t>หลากหลายทางชีวภาพ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5400000">
            <a:off x="2872581" y="37568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505200" y="3357563"/>
            <a:ext cx="5316538" cy="1460500"/>
          </a:xfrm>
          <a:prstGeom prst="rect">
            <a:avLst/>
          </a:prstGeom>
          <a:noFill/>
          <a:ln w="28575">
            <a:solidFill>
              <a:srgbClr val="00489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cs typeface="FreesiaUPC" pitchFamily="34" charset="-34"/>
              </a:rPr>
              <a:t>GMO</a:t>
            </a:r>
            <a:r>
              <a:rPr lang="th-TH" sz="2200" b="1">
                <a:cs typeface="FreesiaUPC" pitchFamily="34" charset="-34"/>
              </a:rPr>
              <a:t> จะส่งผลกระทบต่อความหลากหลายทางชีวภาพและระบบเศรษฐกิจของประเทศในระยะยาว โอกาสและข้อจำกัดการพัมนาขึ้นอยู่กับความสามารถในการจัดการความปลอดภัยทางชีวภาพ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04800" y="4800600"/>
            <a:ext cx="2592388" cy="1295400"/>
          </a:xfrm>
          <a:prstGeom prst="rect">
            <a:avLst/>
          </a:prstGeom>
          <a:solidFill>
            <a:srgbClr val="DDDDDD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ทรัพย์สินทางปัญญาและ</a:t>
            </a:r>
            <a:br>
              <a:rPr lang="th-TH" sz="2400" b="1">
                <a:latin typeface="Tahoma" pitchFamily="34" charset="0"/>
                <a:cs typeface="FreesiaUPC" pitchFamily="34" charset="-34"/>
              </a:rPr>
            </a:br>
            <a:r>
              <a:rPr lang="th-TH" sz="2400" b="1">
                <a:latin typeface="Tahoma" pitchFamily="34" charset="0"/>
                <a:cs typeface="FreesiaUPC" pitchFamily="34" charset="-34"/>
              </a:rPr>
              <a:t>ฐานทรัพยากรพันธุกรรม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505200" y="5013325"/>
            <a:ext cx="5316538" cy="1125538"/>
          </a:xfrm>
          <a:prstGeom prst="rect">
            <a:avLst/>
          </a:prstGeom>
          <a:noFill/>
          <a:ln w="28575">
            <a:solidFill>
              <a:srgbClr val="00489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200" b="1">
                <a:cs typeface="FreesiaUPC" pitchFamily="34" charset="-34"/>
              </a:rPr>
              <a:t>การสร้างกลไกในการคุ้มครองสิทธิขอเกษตรกรเกี่ยวกับทรัพยากรพันธุกรรมและภูมิปัญญาท้องถิ่น เป็นประเด็นสำคัญในอนาคต</a:t>
            </a:r>
          </a:p>
        </p:txBody>
      </p:sp>
      <p:pic>
        <p:nvPicPr>
          <p:cNvPr id="45071" name="Picture 15" descr="env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2286000" y="1676400"/>
            <a:ext cx="0" cy="3429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1905000" y="1676400"/>
            <a:ext cx="0" cy="3429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3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บริบทด้านเทคโนโลยี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981200"/>
            <a:ext cx="3200400" cy="663575"/>
            <a:chOff x="2880" y="3024"/>
            <a:chExt cx="2688" cy="672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เศรษฐกิจการเกษตร</a:t>
              </a:r>
              <a:r>
                <a:rPr lang="en-US" sz="2400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 </a:t>
              </a:r>
              <a:endParaRPr lang="th-TH" sz="2400" b="1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endParaRPr>
            </a:p>
          </p:txBody>
        </p:sp>
      </p:grpSp>
      <p:pic>
        <p:nvPicPr>
          <p:cNvPr id="34822" name="Picture 6" descr="images26601_n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"/>
            <a:ext cx="1981200" cy="990600"/>
          </a:xfrm>
          <a:prstGeom prst="rect">
            <a:avLst/>
          </a:prstGeom>
          <a:noFill/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2971800"/>
            <a:ext cx="3200400" cy="673100"/>
            <a:chOff x="2880" y="3024"/>
            <a:chExt cx="2688" cy="672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เศรษฐกิจอุตสาหกรรม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3400" y="3962400"/>
            <a:ext cx="3240088" cy="708025"/>
            <a:chOff x="2880" y="3024"/>
            <a:chExt cx="2688" cy="672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th-TH" sz="2400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เศรษฐกิจสารสนเทศ</a:t>
              </a:r>
              <a:r>
                <a:rPr lang="en-US" sz="2400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latin typeface="Garmond" pitchFamily="18" charset="0"/>
                  <a:cs typeface="FreesiaUPC" pitchFamily="34" charset="-34"/>
                </a:rPr>
                <a:t>(IT)</a:t>
              </a:r>
              <a:endParaRPr lang="th-TH" sz="2000" b="1">
                <a:solidFill>
                  <a:schemeClr val="bg1"/>
                </a:solidFill>
                <a:latin typeface="Garmond" pitchFamily="18" charset="0"/>
                <a:cs typeface="FreesiaUPC" pitchFamily="34" charset="-34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10000" y="1981200"/>
            <a:ext cx="4897438" cy="936625"/>
            <a:chOff x="2880" y="3024"/>
            <a:chExt cx="2688" cy="672"/>
          </a:xfrm>
        </p:grpSpPr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sz="2400" b="1">
                  <a:solidFill>
                    <a:srgbClr val="808000"/>
                  </a:solidFill>
                  <a:latin typeface="Browallia New" pitchFamily="34" charset="-34"/>
                  <a:cs typeface="FreesiaUPC" pitchFamily="34" charset="-34"/>
                </a:rPr>
                <a:t>เทคโนโลยีเป็นเครื่องมือผลิตสินค้าเกษตร</a:t>
              </a:r>
              <a:r>
                <a:rPr lang="en-US" sz="2400" b="1">
                  <a:solidFill>
                    <a:srgbClr val="808000"/>
                  </a:solidFill>
                  <a:latin typeface="Browallia New" pitchFamily="34" charset="-34"/>
                  <a:cs typeface="FreesiaUPC" pitchFamily="34" charset="-34"/>
                </a:rPr>
                <a:t> </a:t>
              </a:r>
              <a:endParaRPr lang="th-TH" sz="2400" b="1">
                <a:solidFill>
                  <a:srgbClr val="808000"/>
                </a:solidFill>
                <a:latin typeface="Browallia New" pitchFamily="34" charset="-34"/>
                <a:cs typeface="FreesiaUPC" pitchFamily="34" charset="-34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810000" y="2971800"/>
            <a:ext cx="4897438" cy="792163"/>
            <a:chOff x="2880" y="3024"/>
            <a:chExt cx="2688" cy="672"/>
          </a:xfrm>
        </p:grpSpPr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en-US" sz="2400">
                  <a:solidFill>
                    <a:srgbClr val="808000"/>
                  </a:solidFill>
                  <a:latin typeface="Browallia New" pitchFamily="34" charset="-34"/>
                  <a:cs typeface="Browallia New" pitchFamily="34" charset="-34"/>
                </a:rPr>
                <a:t> </a:t>
              </a:r>
              <a:r>
                <a:rPr lang="en-US" sz="2400" b="1">
                  <a:solidFill>
                    <a:srgbClr val="808000"/>
                  </a:solidFill>
                  <a:latin typeface="Browallia New" pitchFamily="34" charset="-34"/>
                  <a:cs typeface="FreesiaUPC" pitchFamily="34" charset="-34"/>
                </a:rPr>
                <a:t>S&amp;T </a:t>
              </a:r>
              <a:r>
                <a:rPr lang="th-TH" sz="2400" b="1">
                  <a:solidFill>
                    <a:srgbClr val="808000"/>
                  </a:solidFill>
                  <a:latin typeface="Browallia New" pitchFamily="34" charset="-34"/>
                  <a:cs typeface="FreesiaUPC" pitchFamily="34" charset="-34"/>
                </a:rPr>
                <a:t>เป็นปัจจัยพื้นฐานของการสะสมทุน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810000" y="3886200"/>
            <a:ext cx="4897438" cy="822325"/>
            <a:chOff x="2880" y="3024"/>
            <a:chExt cx="2688" cy="769"/>
          </a:xfrm>
        </p:grpSpPr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808000"/>
                  </a:solidFill>
                  <a:cs typeface="FreesiaUPC" pitchFamily="34" charset="-34"/>
                </a:rPr>
                <a:t>เทคโนโลยีสารสนเทศและการสื่อสารเป็นปัจจัยสำคัญในการพัฒนาเศรษฐกิจ</a:t>
              </a:r>
              <a:r>
                <a:rPr lang="th-TH" sz="2400" dirty="0">
                  <a:solidFill>
                    <a:srgbClr val="808000"/>
                  </a:solidFill>
                  <a:cs typeface="FreesiaUPC" pitchFamily="34" charset="-34"/>
                </a:rPr>
                <a:t> 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810000" y="5105400"/>
            <a:ext cx="5105400" cy="822325"/>
            <a:chOff x="2880" y="3024"/>
            <a:chExt cx="2688" cy="697"/>
          </a:xfrm>
        </p:grpSpPr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69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sz="2400" b="1">
                  <a:cs typeface="FreesiaUPC" pitchFamily="34" charset="-34"/>
                </a:rPr>
                <a:t>ขับเคลื่อนด้วย 3 เทคโนโลยีหลัก เทคโนโลยีชีวภาพ  เทคโนโลยีวัสดุ และนาโนเทคโนโลยี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33400" y="5105400"/>
            <a:ext cx="3276600" cy="784225"/>
            <a:chOff x="2880" y="3024"/>
            <a:chExt cx="2688" cy="672"/>
          </a:xfrm>
        </p:grpSpPr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314450"/>
              <a:r>
                <a:rPr lang="en-US" sz="2000" b="1">
                  <a:solidFill>
                    <a:srgbClr val="FFCC00"/>
                  </a:solidFill>
                  <a:latin typeface="Dotum" pitchFamily="34" charset="-127"/>
                  <a:cs typeface="FreesiaUPC" pitchFamily="34" charset="-34"/>
                </a:rPr>
                <a:t>Molecular </a:t>
              </a:r>
            </a:p>
            <a:p>
              <a:pPr algn="ctr" defTabSz="1314450"/>
              <a:r>
                <a:rPr lang="en-US" sz="2000" b="1">
                  <a:solidFill>
                    <a:srgbClr val="FFCC00"/>
                  </a:solidFill>
                  <a:latin typeface="Dotum" pitchFamily="34" charset="-127"/>
                  <a:cs typeface="FreesiaUPC" pitchFamily="34" charset="-34"/>
                </a:rPr>
                <a:t>Technology</a:t>
              </a:r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81000" y="1219200"/>
            <a:ext cx="3636963" cy="4572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itchFamily="34" charset="-34"/>
              </a:rPr>
              <a:t>ยุคของการเปลี่ยนแปลงทางเทคโนโลยี</a:t>
            </a:r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>
            <a:off x="4191000" y="1295400"/>
            <a:ext cx="1600200" cy="381000"/>
          </a:xfrm>
          <a:prstGeom prst="homePlate">
            <a:avLst>
              <a:gd name="adj" fmla="val 105000"/>
            </a:avLst>
          </a:prstGeom>
          <a:gradFill rotWithShape="0">
            <a:gsLst>
              <a:gs pos="0">
                <a:srgbClr val="4D4D4D">
                  <a:gamma/>
                  <a:tint val="54510"/>
                  <a:invGamma/>
                </a:srgbClr>
              </a:gs>
              <a:gs pos="100000">
                <a:srgbClr val="4D4D4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อดีต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>
            <a:off x="5486400" y="1295400"/>
            <a:ext cx="1600200" cy="381000"/>
          </a:xfrm>
          <a:prstGeom prst="chevron">
            <a:avLst>
              <a:gd name="adj" fmla="val 105000"/>
            </a:avLst>
          </a:prstGeom>
          <a:gradFill rotWithShape="0">
            <a:gsLst>
              <a:gs pos="0">
                <a:srgbClr val="5F5F5F">
                  <a:gamma/>
                  <a:shade val="94118"/>
                  <a:invGamma/>
                </a:srgbClr>
              </a:gs>
              <a:gs pos="100000">
                <a:srgbClr val="5F5F5F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     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ปัจจุบัน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>
            <a:off x="6781800" y="1295400"/>
            <a:ext cx="1676400" cy="381000"/>
          </a:xfrm>
          <a:prstGeom prst="chevron">
            <a:avLst>
              <a:gd name="adj" fmla="val 110000"/>
            </a:avLst>
          </a:prstGeom>
          <a:gradFill rotWithShape="0">
            <a:gsLst>
              <a:gs pos="0">
                <a:srgbClr val="4D4D4D"/>
              </a:gs>
              <a:gs pos="100000">
                <a:srgbClr val="4D4D4D">
                  <a:gamma/>
                  <a:shade val="3019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    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อนาคต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9" grpId="0" animBg="1"/>
      <p:bldP spid="348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1219200"/>
            <a:ext cx="6767513" cy="533400"/>
            <a:chOff x="2880" y="3024"/>
            <a:chExt cx="2688" cy="672"/>
          </a:xfrm>
        </p:grpSpPr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การผสมผสานระหว่างเทคโนโลยีก่อให้เกิดนวัตกรรมใหม่</a:t>
              </a:r>
            </a:p>
          </p:txBody>
        </p:sp>
      </p:grp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990600" y="1828800"/>
            <a:ext cx="6910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การผสมผสานระหว่างเทคโนโลยีคอมพิวเตอร์กับชีววิทยาในการรักษาโรค</a:t>
            </a:r>
          </a:p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en-US" sz="2000" b="1">
                <a:latin typeface="Dotum" pitchFamily="34" charset="-127"/>
                <a:cs typeface="FreesiaUPC" pitchFamily="34" charset="-34"/>
              </a:rPr>
              <a:t>Internet </a:t>
            </a:r>
            <a:r>
              <a:rPr lang="th-TH" sz="2400" b="1">
                <a:cs typeface="FreesiaUPC" pitchFamily="34" charset="-34"/>
              </a:rPr>
              <a:t>เป็นปัจจัยพื้นฐานในชีวิต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990600" y="4653136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8925" indent="-288925">
              <a:buClr>
                <a:srgbClr val="FF9900"/>
              </a:buClr>
              <a:buFontTx/>
              <a:buChar char="•"/>
            </a:pPr>
            <a:r>
              <a:rPr lang="th-TH" sz="2400" b="1" dirty="0">
                <a:cs typeface="FreesiaUPC" pitchFamily="34" charset="-34"/>
              </a:rPr>
              <a:t>การร่วมมือระหว่างกลุ่มธุรกิจที่มี </a:t>
            </a:r>
            <a:r>
              <a:rPr lang="en-US" sz="2000" b="1" dirty="0">
                <a:latin typeface="Dotum" pitchFamily="34" charset="-127"/>
                <a:cs typeface="FreesiaUPC" pitchFamily="34" charset="-34"/>
              </a:rPr>
              <a:t>core</a:t>
            </a:r>
            <a:r>
              <a:rPr lang="th-TH" sz="2400" b="1" dirty="0">
                <a:latin typeface="Garamond" pitchFamily="18" charset="0"/>
                <a:cs typeface="FreesiaUPC" pitchFamily="34" charset="-34"/>
              </a:rPr>
              <a:t> </a:t>
            </a:r>
            <a:r>
              <a:rPr lang="th-TH" sz="2400" b="1" dirty="0">
                <a:cs typeface="FreesiaUPC" pitchFamily="34" charset="-34"/>
              </a:rPr>
              <a:t>ต่างกันเพื่อสร้างผลิตภัณฑ์ใหม่</a:t>
            </a:r>
          </a:p>
          <a:p>
            <a:pPr marL="288925" indent="-288925">
              <a:buClr>
                <a:srgbClr val="FF9900"/>
              </a:buClr>
              <a:buFontTx/>
              <a:buChar char="•"/>
            </a:pPr>
            <a:r>
              <a:rPr lang="en-US" sz="2400" b="1" dirty="0" err="1">
                <a:cs typeface="FreesiaUPC" pitchFamily="34" charset="-34"/>
              </a:rPr>
              <a:t>มีการนำเทคโนโลยีชีวภาพมาประยุกต์ให้เกิดประโยชน์ด้านต่างๆ</a:t>
            </a:r>
            <a:r>
              <a:rPr lang="en-US" sz="2400" b="1" dirty="0">
                <a:cs typeface="FreesiaUPC" pitchFamily="34" charset="-34"/>
              </a:rPr>
              <a:t> </a:t>
            </a:r>
            <a:br>
              <a:rPr lang="en-US" sz="2400" b="1" dirty="0">
                <a:cs typeface="FreesiaUPC" pitchFamily="34" charset="-34"/>
              </a:rPr>
            </a:br>
            <a:r>
              <a:rPr lang="en-US" sz="2400" b="1" dirty="0" err="1">
                <a:cs typeface="FreesiaUPC" pitchFamily="34" charset="-34"/>
              </a:rPr>
              <a:t>เช่น</a:t>
            </a:r>
            <a:r>
              <a:rPr lang="en-US" sz="2400" b="1" dirty="0">
                <a:cs typeface="FreesiaUPC" pitchFamily="34" charset="-34"/>
              </a:rPr>
              <a:t> </a:t>
            </a:r>
            <a:r>
              <a:rPr lang="en-US" sz="2400" b="1" dirty="0" err="1">
                <a:cs typeface="FreesiaUPC" pitchFamily="34" charset="-34"/>
              </a:rPr>
              <a:t>การพัฒนาพันธุ์พืชและสัตว์</a:t>
            </a:r>
            <a:r>
              <a:rPr lang="en-US" sz="2400" b="1" dirty="0">
                <a:cs typeface="FreesiaUPC" pitchFamily="34" charset="-34"/>
              </a:rPr>
              <a:t> </a:t>
            </a:r>
            <a:r>
              <a:rPr lang="en-US" sz="2400" b="1" dirty="0" err="1">
                <a:cs typeface="FreesiaUPC" pitchFamily="34" charset="-34"/>
              </a:rPr>
              <a:t>การผลิตยารักษาโรค</a:t>
            </a:r>
            <a:r>
              <a:rPr lang="en-US" sz="2400" b="1" dirty="0">
                <a:cs typeface="FreesiaUPC" pitchFamily="34" charset="-34"/>
              </a:rPr>
              <a:t> </a:t>
            </a:r>
          </a:p>
          <a:p>
            <a:pPr marL="288925" indent="-288925">
              <a:buClr>
                <a:srgbClr val="FF9900"/>
              </a:buClr>
              <a:buFontTx/>
              <a:buChar char="•"/>
            </a:pPr>
            <a:r>
              <a:rPr lang="th-TH" sz="2400" b="1" dirty="0">
                <a:cs typeface="FreesiaUPC" pitchFamily="34" charset="-34"/>
              </a:rPr>
              <a:t>เทคโนโลยีเพื่อพัฒนาโครงสร้างพื้นฐานก้าวไกลขึ้น เช่น เครื่องบินที่เดินทางเร็วขึ้น</a:t>
            </a:r>
          </a:p>
          <a:p>
            <a:pPr marL="288925" indent="-288925">
              <a:buClr>
                <a:srgbClr val="FF9900"/>
              </a:buClr>
            </a:pPr>
            <a:endParaRPr lang="th-TH" sz="2400" b="1" dirty="0">
              <a:cs typeface="FreesiaUPC" pitchFamily="34" charset="-34"/>
            </a:endParaRPr>
          </a:p>
        </p:txBody>
      </p:sp>
      <p:pic>
        <p:nvPicPr>
          <p:cNvPr id="36874" name="Picture 10" descr="images26601_n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"/>
            <a:ext cx="1981200" cy="990600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3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บริบทด้านเทคโนโลยี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67586" name="Picture 2" descr="นิทรรศการหุ่นยนต์นานาชาติ 2011 นวัตกรรมใหม่ของโลกเทคโนโลยี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708920"/>
            <a:ext cx="1584176" cy="1865536"/>
          </a:xfrm>
          <a:prstGeom prst="rect">
            <a:avLst/>
          </a:prstGeom>
          <a:noFill/>
        </p:spPr>
      </p:pic>
      <p:pic>
        <p:nvPicPr>
          <p:cNvPr id="67588" name="Picture 4" descr="http://www.ecti-thailand.org/assets/user_files/fck/pic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636912"/>
            <a:ext cx="4104456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3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บริบทด้านเทคโนโลยี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219200"/>
            <a:ext cx="6767512" cy="527050"/>
            <a:chOff x="2880" y="3024"/>
            <a:chExt cx="2688" cy="672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cs typeface="FreesiaUPC" pitchFamily="34" charset="-34"/>
                </a:rPr>
                <a:t>ภาพรวมการพัฒนาเทคโนโลยีของประเทศไทย</a:t>
              </a:r>
            </a:p>
          </p:txBody>
        </p:sp>
      </p:grp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66800" y="17526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การลงทุนวิจัยและพัฒนาอยู่ในระดับต่ำ</a:t>
            </a:r>
          </a:p>
        </p:txBody>
      </p:sp>
      <p:pic>
        <p:nvPicPr>
          <p:cNvPr id="38920" name="Picture 8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132856"/>
            <a:ext cx="6500812" cy="2376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115417" y="4555976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 dirty="0">
                <a:cs typeface="FreesiaUPC" pitchFamily="34" charset="-34"/>
              </a:rPr>
              <a:t>มีการซื้อเทคโนโลยีจากต่างประเทศเพิ่มขึ้นต่อเนื่อง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1641475"/>
            <a:ext cx="914400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042988" y="5049862"/>
            <a:ext cx="7643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 dirty="0">
                <a:cs typeface="FreesiaUPC" pitchFamily="34" charset="-34"/>
              </a:rPr>
              <a:t>มีการใช้เทคโนโลยีระดับต่ำ ในระดับของ </a:t>
            </a:r>
            <a:r>
              <a:rPr lang="en-US" sz="2000" b="1" dirty="0">
                <a:cs typeface="FreesiaUPC" pitchFamily="34" charset="-34"/>
              </a:rPr>
              <a:t>labor intensive,</a:t>
            </a:r>
            <a:r>
              <a:rPr lang="th-TH" sz="2000" b="1" dirty="0">
                <a:cs typeface="FreesiaUPC" pitchFamily="34" charset="-34"/>
              </a:rPr>
              <a:t> </a:t>
            </a:r>
            <a:r>
              <a:rPr lang="en-US" sz="2000" b="1" dirty="0">
                <a:cs typeface="FreesiaUPC" pitchFamily="34" charset="-34"/>
              </a:rPr>
              <a:t>skilled intensive</a:t>
            </a:r>
            <a:r>
              <a:rPr lang="en-US" sz="2400" b="1" dirty="0">
                <a:cs typeface="FreesiaUPC" pitchFamily="34" charset="-34"/>
              </a:rPr>
              <a:t> </a:t>
            </a:r>
            <a:r>
              <a:rPr lang="th-TH" sz="2400" b="1" dirty="0">
                <a:cs typeface="FreesiaUPC" pitchFamily="34" charset="-34"/>
              </a:rPr>
              <a:t>คือ ผลิตตามแบบผู้ว่าจ้าง</a:t>
            </a:r>
            <a:r>
              <a:rPr lang="en-US" sz="2400" b="1" dirty="0">
                <a:cs typeface="FreesiaUPC" pitchFamily="34" charset="-34"/>
              </a:rPr>
              <a:t> (</a:t>
            </a:r>
            <a:r>
              <a:rPr lang="th-TH" sz="2400" b="1" dirty="0">
                <a:cs typeface="FreesiaUPC" pitchFamily="34" charset="-34"/>
              </a:rPr>
              <a:t>มีเพียงส่วนน้อยที่ใช้เทคโนโลยีแบบเข้มข้น และมีการวิจัยและพัฒนา)</a:t>
            </a:r>
          </a:p>
        </p:txBody>
      </p:sp>
      <p:pic>
        <p:nvPicPr>
          <p:cNvPr id="38925" name="Picture 13" descr="images26601_nan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52400"/>
            <a:ext cx="1981200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3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บริบทด้านเทคโนโลยี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219200"/>
            <a:ext cx="3582988" cy="539750"/>
            <a:chOff x="2880" y="3024"/>
            <a:chExt cx="2688" cy="672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3366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ผลกระทบต่อประเทศไทย</a:t>
              </a:r>
            </a:p>
          </p:txBody>
        </p:sp>
      </p:grp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85800" y="18288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9900"/>
              </a:buClr>
            </a:pPr>
            <a:r>
              <a:rPr lang="th-TH" sz="2400" b="1">
                <a:solidFill>
                  <a:srgbClr val="5E5C00"/>
                </a:solidFill>
                <a:cs typeface="FreesiaUPC" pitchFamily="34" charset="-34"/>
              </a:rPr>
              <a:t>ปัจจัยที่ต้องคำนึงถึง </a:t>
            </a:r>
            <a:r>
              <a:rPr lang="en-US" sz="2400" b="1">
                <a:solidFill>
                  <a:srgbClr val="5E5C00"/>
                </a:solidFill>
                <a:cs typeface="FreesiaUPC" pitchFamily="34" charset="-34"/>
              </a:rPr>
              <a:t>:  </a:t>
            </a:r>
            <a:r>
              <a:rPr lang="th-TH" sz="2400" b="1">
                <a:solidFill>
                  <a:srgbClr val="5E5C00"/>
                </a:solidFill>
                <a:cs typeface="FreesiaUPC" pitchFamily="34" charset="-34"/>
              </a:rPr>
              <a:t>ความอ่อนแอของการพัฒนาด้านวิทยาศาสตร์และเทคโนโลยี</a:t>
            </a:r>
          </a:p>
          <a:p>
            <a:pPr>
              <a:buClr>
                <a:srgbClr val="FF9900"/>
              </a:buClr>
            </a:pPr>
            <a:r>
              <a:rPr lang="th-TH" sz="2400" b="1">
                <a:solidFill>
                  <a:srgbClr val="5E5C00"/>
                </a:solidFill>
                <a:cs typeface="FreesiaUPC" pitchFamily="34" charset="-34"/>
              </a:rPr>
              <a:t>		</a:t>
            </a:r>
            <a:r>
              <a:rPr lang="en-US" sz="2400" b="1">
                <a:solidFill>
                  <a:srgbClr val="5E5C00"/>
                </a:solidFill>
                <a:cs typeface="FreesiaUPC" pitchFamily="34" charset="-34"/>
              </a:rPr>
              <a:t>:  </a:t>
            </a:r>
            <a:r>
              <a:rPr lang="th-TH" sz="2400" b="1">
                <a:solidFill>
                  <a:srgbClr val="5E5C00"/>
                </a:solidFill>
                <a:cs typeface="FreesiaUPC" pitchFamily="34" charset="-34"/>
              </a:rPr>
              <a:t>สังคมไทยมีความเหลื่อมล้ำสูง ทำให้เกิดความเหลื่อมล้ำในการรับ </a:t>
            </a:r>
            <a:br>
              <a:rPr lang="th-TH" sz="2400" b="1">
                <a:solidFill>
                  <a:srgbClr val="5E5C00"/>
                </a:solidFill>
                <a:cs typeface="FreesiaUPC" pitchFamily="34" charset="-34"/>
              </a:rPr>
            </a:br>
            <a:r>
              <a:rPr lang="th-TH" sz="2400" b="1">
                <a:solidFill>
                  <a:srgbClr val="5E5C00"/>
                </a:solidFill>
                <a:cs typeface="FreesiaUPC" pitchFamily="34" charset="-34"/>
              </a:rPr>
              <a:t>		   ประยุกต์ใช้ และพัฒนาเทคโนโลยี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1641475"/>
            <a:ext cx="914400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3124200"/>
            <a:ext cx="1584325" cy="652463"/>
            <a:chOff x="2880" y="3024"/>
            <a:chExt cx="2688" cy="672"/>
          </a:xfrm>
        </p:grpSpPr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2974" y="3024"/>
              <a:ext cx="2556" cy="535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เศรษฐกิจ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05200" y="3124200"/>
            <a:ext cx="1584325" cy="652463"/>
            <a:chOff x="2880" y="3024"/>
            <a:chExt cx="2688" cy="672"/>
          </a:xfrm>
        </p:grpSpPr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996633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2974" y="3024"/>
              <a:ext cx="2556" cy="53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สังคม</a:t>
              </a:r>
              <a:r>
                <a:rPr lang="en-US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 </a:t>
              </a:r>
              <a:endParaRPr lang="th-TH" b="1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324600" y="3124200"/>
            <a:ext cx="1800225" cy="723900"/>
            <a:chOff x="2880" y="3024"/>
            <a:chExt cx="2688" cy="672"/>
          </a:xfrm>
        </p:grpSpPr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880" y="3024"/>
              <a:ext cx="2688" cy="672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2975" y="3024"/>
              <a:ext cx="2555" cy="48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th-TH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สิ่งแวดล้อม</a:t>
              </a:r>
              <a:r>
                <a:rPr lang="en-US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 </a:t>
              </a:r>
              <a:endParaRPr lang="th-TH" b="1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endParaRPr>
            </a:p>
          </p:txBody>
        </p:sp>
      </p:grp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81000" y="3886200"/>
            <a:ext cx="2419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การนำเข้าเทคโนโลยีเพื่อผลิตสินค้า</a:t>
            </a:r>
          </a:p>
          <a:p>
            <a:pPr marL="187325" indent="-187325">
              <a:buClr>
                <a:srgbClr val="FF9900"/>
              </a:buClr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การถ่ายทอดเทคโนโลยีไปสู่ชุมชนเพื่อพัฒนาเศรษฐกิจชุมชน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3048000" y="3962400"/>
            <a:ext cx="2592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การพัฒนาคุณภาพชีวิต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การพัฒนาการเรียนรู้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วิถีการดำรงชีวิต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วัฒนธรรมและค่านิยม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การพัฒนาสาธารณสุข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6019800" y="3962400"/>
            <a:ext cx="2362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เทคนิคการประหยัดพลังงานใหม่ ๆ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การพัฒนากระบวนการ </a:t>
            </a:r>
            <a:r>
              <a:rPr lang="en-US" sz="2400" b="1">
                <a:cs typeface="FreesiaUPC" pitchFamily="34" charset="-34"/>
              </a:rPr>
              <a:t>recycle</a:t>
            </a:r>
          </a:p>
          <a:p>
            <a:pPr marL="187325" indent="-187325">
              <a:buFontTx/>
              <a:buChar char="•"/>
            </a:pPr>
            <a:r>
              <a:rPr lang="th-TH" sz="2400" b="1">
                <a:cs typeface="FreesiaUPC" pitchFamily="34" charset="-34"/>
              </a:rPr>
              <a:t>ความยุ่งยากในการบำบัดของเสีย</a:t>
            </a:r>
          </a:p>
        </p:txBody>
      </p:sp>
      <p:pic>
        <p:nvPicPr>
          <p:cNvPr id="40981" name="Picture 21" descr="images26601_n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"/>
            <a:ext cx="1981200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  <p:bldP spid="40979" grpId="0"/>
      <p:bldP spid="409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sz="2400" b="1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4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บริบทด้านพฤติกรรมผู้บริโภค</a:t>
            </a:r>
          </a:p>
          <a:p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47107" name="Picture 3" descr="mainp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99060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13716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โครงสร้างอายุประชากร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0480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รายได้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52800" y="1371600"/>
            <a:ext cx="5349875" cy="14414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/>
            <a:r>
              <a:rPr lang="th-TH" sz="22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ประชากรของประเทศอุตสาหกรรม อาทิ ยุโรป ญี่ปุ่น สหรัฐ เข้าสู่สังคมผู้สูงอายุ ทำให้ตลาดของผู้สูงอายุเป็นตลาดที่มีขนาดใหญ่ และมีความต้องการสินค้าและบริการเฉพาะสำหรับผู้สูงอายุมากขึ้น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352800" y="3048000"/>
            <a:ext cx="5334000" cy="17764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20000"/>
              </a:spcBef>
            </a:pPr>
            <a:r>
              <a:rPr lang="th-TH" sz="22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ประชากรในกลุ่มรายได้ปานกลางจะเพิ่มขึ้นอย่างรวดเร็ว โดยเฉพาะในภูมิภาคเอเชีย </a:t>
            </a:r>
            <a:r>
              <a:rPr lang="th-TH" sz="18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(</a:t>
            </a:r>
            <a:r>
              <a:rPr lang="th-TH" sz="22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ประเทศจีน อินเดีย</a:t>
            </a:r>
            <a:r>
              <a:rPr lang="th-TH" sz="18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)</a:t>
            </a:r>
            <a:r>
              <a:rPr lang="th-TH" sz="22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 ทำให้มีความต้องการสินค้าเพิ่มเติมจากความจำเป็นพื้นฐาน อาทิ </a:t>
            </a:r>
            <a:r>
              <a:rPr lang="th-TH" sz="2200" b="1">
                <a:solidFill>
                  <a:srgbClr val="002850"/>
                </a:solidFill>
                <a:latin typeface="Browallia New" pitchFamily="34" charset="-34"/>
                <a:cs typeface="Browallia New" pitchFamily="34" charset="-34"/>
              </a:rPr>
              <a:t>สินค้าที่สร้างความสุขในการบริโภคและความเป็นอยู่</a:t>
            </a:r>
            <a:r>
              <a:rPr lang="en-US" sz="2200" b="1">
                <a:solidFill>
                  <a:srgbClr val="00285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b="1">
                <a:solidFill>
                  <a:srgbClr val="002850"/>
                </a:solidFill>
                <a:latin typeface="Browallia New" pitchFamily="34" charset="-34"/>
                <a:cs typeface="Browallia New" pitchFamily="34" charset="-34"/>
              </a:rPr>
              <a:t>และมีการเดินทางท่องเที่ยว มากขึ้น</a:t>
            </a:r>
            <a:endParaRPr lang="th-TH" sz="2200">
              <a:solidFill>
                <a:srgbClr val="002850"/>
              </a:solidFill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3352800" y="5029200"/>
            <a:ext cx="5181600" cy="1219200"/>
            <a:chOff x="-3" y="-3"/>
            <a:chExt cx="1484" cy="2386"/>
          </a:xfrm>
        </p:grpSpPr>
        <p:grpSp>
          <p:nvGrpSpPr>
            <p:cNvPr id="47116" name="Group 12"/>
            <p:cNvGrpSpPr>
              <a:grpSpLocks/>
            </p:cNvGrpSpPr>
            <p:nvPr/>
          </p:nvGrpSpPr>
          <p:grpSpPr bwMode="auto">
            <a:xfrm>
              <a:off x="0" y="0"/>
              <a:ext cx="1478" cy="2380"/>
              <a:chOff x="0" y="0"/>
              <a:chExt cx="1478" cy="2380"/>
            </a:xfrm>
          </p:grpSpPr>
          <p:grpSp>
            <p:nvGrpSpPr>
              <p:cNvPr id="47117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704" cy="595"/>
                <a:chOff x="0" y="0"/>
                <a:chExt cx="704" cy="595"/>
              </a:xfrm>
            </p:grpSpPr>
            <p:sp>
              <p:nvSpPr>
                <p:cNvPr id="47118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18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th-TH" sz="2000" b="1">
                      <a:solidFill>
                        <a:srgbClr val="5E5C00"/>
                      </a:solidFill>
                      <a:latin typeface="Browallia New" pitchFamily="34" charset="-34"/>
                      <a:cs typeface="Browallia New" pitchFamily="34" charset="-34"/>
                    </a:rPr>
                    <a:t>สัดส่วนประชากรโลก</a:t>
                  </a:r>
                  <a:endParaRPr lang="en-US" sz="2000" b="1">
                    <a:solidFill>
                      <a:srgbClr val="5E5C00"/>
                    </a:solidFill>
                    <a:latin typeface="Browallia New" pitchFamily="34" charset="-34"/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1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4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20" name="Group 16"/>
              <p:cNvGrpSpPr>
                <a:grpSpLocks/>
              </p:cNvGrpSpPr>
              <p:nvPr/>
            </p:nvGrpSpPr>
            <p:grpSpPr bwMode="auto">
              <a:xfrm>
                <a:off x="704" y="0"/>
                <a:ext cx="258" cy="595"/>
                <a:chOff x="704" y="0"/>
                <a:chExt cx="258" cy="595"/>
              </a:xfrm>
            </p:grpSpPr>
            <p:sp>
              <p:nvSpPr>
                <p:cNvPr id="47121" name="Rectangle 17"/>
                <p:cNvSpPr>
                  <a:spLocks noChangeArrowheads="1"/>
                </p:cNvSpPr>
                <p:nvPr/>
              </p:nvSpPr>
              <p:spPr bwMode="auto">
                <a:xfrm>
                  <a:off x="747" y="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1950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22" name="Rectangle 18"/>
                <p:cNvSpPr>
                  <a:spLocks noChangeArrowheads="1"/>
                </p:cNvSpPr>
                <p:nvPr/>
              </p:nvSpPr>
              <p:spPr bwMode="auto">
                <a:xfrm>
                  <a:off x="704" y="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23" name="Group 19"/>
              <p:cNvGrpSpPr>
                <a:grpSpLocks/>
              </p:cNvGrpSpPr>
              <p:nvPr/>
            </p:nvGrpSpPr>
            <p:grpSpPr bwMode="auto">
              <a:xfrm>
                <a:off x="962" y="0"/>
                <a:ext cx="258" cy="595"/>
                <a:chOff x="962" y="0"/>
                <a:chExt cx="258" cy="595"/>
              </a:xfrm>
            </p:grpSpPr>
            <p:sp>
              <p:nvSpPr>
                <p:cNvPr id="47124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5" y="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2000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25" name="Rectangle 21"/>
                <p:cNvSpPr>
                  <a:spLocks noChangeArrowheads="1"/>
                </p:cNvSpPr>
                <p:nvPr/>
              </p:nvSpPr>
              <p:spPr bwMode="auto">
                <a:xfrm>
                  <a:off x="962" y="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26" name="Group 22"/>
              <p:cNvGrpSpPr>
                <a:grpSpLocks/>
              </p:cNvGrpSpPr>
              <p:nvPr/>
            </p:nvGrpSpPr>
            <p:grpSpPr bwMode="auto">
              <a:xfrm>
                <a:off x="1220" y="0"/>
                <a:ext cx="258" cy="595"/>
                <a:chOff x="1220" y="0"/>
                <a:chExt cx="258" cy="595"/>
              </a:xfrm>
            </p:grpSpPr>
            <p:sp>
              <p:nvSpPr>
                <p:cNvPr id="47127" name="Rectangle 23"/>
                <p:cNvSpPr>
                  <a:spLocks noChangeArrowheads="1"/>
                </p:cNvSpPr>
                <p:nvPr/>
              </p:nvSpPr>
              <p:spPr bwMode="auto">
                <a:xfrm>
                  <a:off x="1263" y="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2050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220" y="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29" name="Group 25"/>
              <p:cNvGrpSpPr>
                <a:grpSpLocks/>
              </p:cNvGrpSpPr>
              <p:nvPr/>
            </p:nvGrpSpPr>
            <p:grpSpPr bwMode="auto">
              <a:xfrm>
                <a:off x="0" y="595"/>
                <a:ext cx="704" cy="595"/>
                <a:chOff x="0" y="595"/>
                <a:chExt cx="704" cy="595"/>
              </a:xfrm>
            </p:grpSpPr>
            <p:sp>
              <p:nvSpPr>
                <p:cNvPr id="4713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595"/>
                  <a:ext cx="618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h-TH" sz="2000" b="1">
                      <a:solidFill>
                        <a:srgbClr val="5E5C00"/>
                      </a:solidFill>
                      <a:latin typeface="Browallia New" pitchFamily="34" charset="-34"/>
                      <a:cs typeface="Browallia New" pitchFamily="34" charset="-34"/>
                    </a:rPr>
                    <a:t>ประเทศพัฒนา</a:t>
                  </a:r>
                  <a:endParaRPr lang="en-US" sz="2000" b="1">
                    <a:solidFill>
                      <a:srgbClr val="5E5C00"/>
                    </a:solidFill>
                    <a:latin typeface="Browallia New" pitchFamily="34" charset="-34"/>
                    <a:cs typeface="Times New Roman" pitchFamily="18" charset="0"/>
                  </a:endParaRPr>
                </a:p>
                <a:p>
                  <a:pPr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31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595"/>
                  <a:ext cx="704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704" y="595"/>
                <a:ext cx="258" cy="595"/>
                <a:chOff x="704" y="595"/>
                <a:chExt cx="258" cy="595"/>
              </a:xfrm>
            </p:grpSpPr>
            <p:sp>
              <p:nvSpPr>
                <p:cNvPr id="47133" name="Rectangle 29"/>
                <p:cNvSpPr>
                  <a:spLocks noChangeArrowheads="1"/>
                </p:cNvSpPr>
                <p:nvPr/>
              </p:nvSpPr>
              <p:spPr bwMode="auto">
                <a:xfrm>
                  <a:off x="747" y="59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32.2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34" name="Rectangle 30"/>
                <p:cNvSpPr>
                  <a:spLocks noChangeArrowheads="1"/>
                </p:cNvSpPr>
                <p:nvPr/>
              </p:nvSpPr>
              <p:spPr bwMode="auto">
                <a:xfrm>
                  <a:off x="704" y="59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35" name="Group 31"/>
              <p:cNvGrpSpPr>
                <a:grpSpLocks/>
              </p:cNvGrpSpPr>
              <p:nvPr/>
            </p:nvGrpSpPr>
            <p:grpSpPr bwMode="auto">
              <a:xfrm>
                <a:off x="962" y="595"/>
                <a:ext cx="258" cy="595"/>
                <a:chOff x="962" y="595"/>
                <a:chExt cx="258" cy="595"/>
              </a:xfrm>
            </p:grpSpPr>
            <p:sp>
              <p:nvSpPr>
                <p:cNvPr id="47136" name="Rectangle 32"/>
                <p:cNvSpPr>
                  <a:spLocks noChangeArrowheads="1"/>
                </p:cNvSpPr>
                <p:nvPr/>
              </p:nvSpPr>
              <p:spPr bwMode="auto">
                <a:xfrm>
                  <a:off x="1005" y="59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19.7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37" name="Rectangle 33"/>
                <p:cNvSpPr>
                  <a:spLocks noChangeArrowheads="1"/>
                </p:cNvSpPr>
                <p:nvPr/>
              </p:nvSpPr>
              <p:spPr bwMode="auto">
                <a:xfrm>
                  <a:off x="962" y="59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38" name="Group 34"/>
              <p:cNvGrpSpPr>
                <a:grpSpLocks/>
              </p:cNvGrpSpPr>
              <p:nvPr/>
            </p:nvGrpSpPr>
            <p:grpSpPr bwMode="auto">
              <a:xfrm>
                <a:off x="1220" y="595"/>
                <a:ext cx="258" cy="595"/>
                <a:chOff x="1220" y="595"/>
                <a:chExt cx="258" cy="595"/>
              </a:xfrm>
            </p:grpSpPr>
            <p:sp>
              <p:nvSpPr>
                <p:cNvPr id="47139" name="Rectangle 35"/>
                <p:cNvSpPr>
                  <a:spLocks noChangeArrowheads="1"/>
                </p:cNvSpPr>
                <p:nvPr/>
              </p:nvSpPr>
              <p:spPr bwMode="auto">
                <a:xfrm>
                  <a:off x="1263" y="59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13.7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40" name="Rectangle 36"/>
                <p:cNvSpPr>
                  <a:spLocks noChangeArrowheads="1"/>
                </p:cNvSpPr>
                <p:nvPr/>
              </p:nvSpPr>
              <p:spPr bwMode="auto">
                <a:xfrm>
                  <a:off x="1220" y="59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41" name="Group 37"/>
              <p:cNvGrpSpPr>
                <a:grpSpLocks/>
              </p:cNvGrpSpPr>
              <p:nvPr/>
            </p:nvGrpSpPr>
            <p:grpSpPr bwMode="auto">
              <a:xfrm>
                <a:off x="0" y="1190"/>
                <a:ext cx="704" cy="595"/>
                <a:chOff x="0" y="1190"/>
                <a:chExt cx="704" cy="595"/>
              </a:xfrm>
            </p:grpSpPr>
            <p:sp>
              <p:nvSpPr>
                <p:cNvPr id="471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190"/>
                  <a:ext cx="618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h-TH" sz="2000" b="1">
                      <a:solidFill>
                        <a:srgbClr val="5E5C00"/>
                      </a:solidFill>
                      <a:latin typeface="Browallia New" pitchFamily="34" charset="-34"/>
                      <a:cs typeface="Browallia New" pitchFamily="34" charset="-34"/>
                    </a:rPr>
                    <a:t>ประเทศกำลังพัฒนา</a:t>
                  </a:r>
                  <a:endParaRPr lang="en-US" sz="2000" b="1">
                    <a:solidFill>
                      <a:srgbClr val="5E5C00"/>
                    </a:solidFill>
                    <a:latin typeface="Browallia New" pitchFamily="34" charset="-34"/>
                    <a:cs typeface="Times New Roman" pitchFamily="18" charset="0"/>
                  </a:endParaRPr>
                </a:p>
                <a:p>
                  <a:pPr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43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190"/>
                  <a:ext cx="704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44" name="Group 40"/>
              <p:cNvGrpSpPr>
                <a:grpSpLocks/>
              </p:cNvGrpSpPr>
              <p:nvPr/>
            </p:nvGrpSpPr>
            <p:grpSpPr bwMode="auto">
              <a:xfrm>
                <a:off x="704" y="1190"/>
                <a:ext cx="258" cy="595"/>
                <a:chOff x="704" y="1190"/>
                <a:chExt cx="258" cy="595"/>
              </a:xfrm>
            </p:grpSpPr>
            <p:sp>
              <p:nvSpPr>
                <p:cNvPr id="47145" name="Rectangle 41"/>
                <p:cNvSpPr>
                  <a:spLocks noChangeArrowheads="1"/>
                </p:cNvSpPr>
                <p:nvPr/>
              </p:nvSpPr>
              <p:spPr bwMode="auto">
                <a:xfrm>
                  <a:off x="747" y="119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59.8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46" name="Rectangle 42"/>
                <p:cNvSpPr>
                  <a:spLocks noChangeArrowheads="1"/>
                </p:cNvSpPr>
                <p:nvPr/>
              </p:nvSpPr>
              <p:spPr bwMode="auto">
                <a:xfrm>
                  <a:off x="704" y="119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962" y="1190"/>
                <a:ext cx="258" cy="595"/>
                <a:chOff x="962" y="1190"/>
                <a:chExt cx="258" cy="595"/>
              </a:xfrm>
            </p:grpSpPr>
            <p:sp>
              <p:nvSpPr>
                <p:cNvPr id="47148" name="Rectangle 44"/>
                <p:cNvSpPr>
                  <a:spLocks noChangeArrowheads="1"/>
                </p:cNvSpPr>
                <p:nvPr/>
              </p:nvSpPr>
              <p:spPr bwMode="auto">
                <a:xfrm>
                  <a:off x="1005" y="119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69.3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49" name="Rectangle 45"/>
                <p:cNvSpPr>
                  <a:spLocks noChangeArrowheads="1"/>
                </p:cNvSpPr>
                <p:nvPr/>
              </p:nvSpPr>
              <p:spPr bwMode="auto">
                <a:xfrm>
                  <a:off x="962" y="119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50" name="Group 46"/>
              <p:cNvGrpSpPr>
                <a:grpSpLocks/>
              </p:cNvGrpSpPr>
              <p:nvPr/>
            </p:nvGrpSpPr>
            <p:grpSpPr bwMode="auto">
              <a:xfrm>
                <a:off x="1220" y="1190"/>
                <a:ext cx="258" cy="595"/>
                <a:chOff x="1220" y="1190"/>
                <a:chExt cx="258" cy="595"/>
              </a:xfrm>
            </p:grpSpPr>
            <p:sp>
              <p:nvSpPr>
                <p:cNvPr id="47151" name="Rectangle 47"/>
                <p:cNvSpPr>
                  <a:spLocks noChangeArrowheads="1"/>
                </p:cNvSpPr>
                <p:nvPr/>
              </p:nvSpPr>
              <p:spPr bwMode="auto">
                <a:xfrm>
                  <a:off x="1263" y="1190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67.6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52" name="Rectangle 48"/>
                <p:cNvSpPr>
                  <a:spLocks noChangeArrowheads="1"/>
                </p:cNvSpPr>
                <p:nvPr/>
              </p:nvSpPr>
              <p:spPr bwMode="auto">
                <a:xfrm>
                  <a:off x="1220" y="1190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53" name="Group 49"/>
              <p:cNvGrpSpPr>
                <a:grpSpLocks/>
              </p:cNvGrpSpPr>
              <p:nvPr/>
            </p:nvGrpSpPr>
            <p:grpSpPr bwMode="auto">
              <a:xfrm>
                <a:off x="0" y="1785"/>
                <a:ext cx="704" cy="595"/>
                <a:chOff x="0" y="1785"/>
                <a:chExt cx="704" cy="595"/>
              </a:xfrm>
            </p:grpSpPr>
            <p:sp>
              <p:nvSpPr>
                <p:cNvPr id="47154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1785"/>
                  <a:ext cx="618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th-TH" sz="2000" b="1">
                      <a:solidFill>
                        <a:srgbClr val="5E5C00"/>
                      </a:solidFill>
                      <a:latin typeface="Browallia New" pitchFamily="34" charset="-34"/>
                      <a:cs typeface="Browallia New" pitchFamily="34" charset="-34"/>
                    </a:rPr>
                    <a:t>ประเทศด้อยพัฒนา</a:t>
                  </a:r>
                  <a:endParaRPr lang="en-US" sz="2000" b="1">
                    <a:solidFill>
                      <a:srgbClr val="5E5C00"/>
                    </a:solidFill>
                    <a:latin typeface="Browallia New" pitchFamily="34" charset="-34"/>
                    <a:cs typeface="Times New Roman" pitchFamily="18" charset="0"/>
                  </a:endParaRPr>
                </a:p>
                <a:p>
                  <a:pPr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55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785"/>
                  <a:ext cx="704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56" name="Group 52"/>
              <p:cNvGrpSpPr>
                <a:grpSpLocks/>
              </p:cNvGrpSpPr>
              <p:nvPr/>
            </p:nvGrpSpPr>
            <p:grpSpPr bwMode="auto">
              <a:xfrm>
                <a:off x="704" y="1785"/>
                <a:ext cx="258" cy="595"/>
                <a:chOff x="704" y="1785"/>
                <a:chExt cx="258" cy="595"/>
              </a:xfrm>
            </p:grpSpPr>
            <p:sp>
              <p:nvSpPr>
                <p:cNvPr id="47157" name="Rectangle 53"/>
                <p:cNvSpPr>
                  <a:spLocks noChangeArrowheads="1"/>
                </p:cNvSpPr>
                <p:nvPr/>
              </p:nvSpPr>
              <p:spPr bwMode="auto">
                <a:xfrm>
                  <a:off x="747" y="178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8.0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58" name="Rectangle 54"/>
                <p:cNvSpPr>
                  <a:spLocks noChangeArrowheads="1"/>
                </p:cNvSpPr>
                <p:nvPr/>
              </p:nvSpPr>
              <p:spPr bwMode="auto">
                <a:xfrm>
                  <a:off x="704" y="178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59" name="Group 55"/>
              <p:cNvGrpSpPr>
                <a:grpSpLocks/>
              </p:cNvGrpSpPr>
              <p:nvPr/>
            </p:nvGrpSpPr>
            <p:grpSpPr bwMode="auto">
              <a:xfrm>
                <a:off x="962" y="1785"/>
                <a:ext cx="258" cy="595"/>
                <a:chOff x="962" y="1785"/>
                <a:chExt cx="258" cy="595"/>
              </a:xfrm>
            </p:grpSpPr>
            <p:sp>
              <p:nvSpPr>
                <p:cNvPr id="47160" name="Rectangle 56"/>
                <p:cNvSpPr>
                  <a:spLocks noChangeArrowheads="1"/>
                </p:cNvSpPr>
                <p:nvPr/>
              </p:nvSpPr>
              <p:spPr bwMode="auto">
                <a:xfrm>
                  <a:off x="1005" y="178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11.0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61" name="Rectangle 57"/>
                <p:cNvSpPr>
                  <a:spLocks noChangeArrowheads="1"/>
                </p:cNvSpPr>
                <p:nvPr/>
              </p:nvSpPr>
              <p:spPr bwMode="auto">
                <a:xfrm>
                  <a:off x="962" y="178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1220" y="1785"/>
                <a:ext cx="258" cy="595"/>
                <a:chOff x="1220" y="1785"/>
                <a:chExt cx="258" cy="595"/>
              </a:xfrm>
            </p:grpSpPr>
            <p:sp>
              <p:nvSpPr>
                <p:cNvPr id="47163" name="Rectangle 59"/>
                <p:cNvSpPr>
                  <a:spLocks noChangeArrowheads="1"/>
                </p:cNvSpPr>
                <p:nvPr/>
              </p:nvSpPr>
              <p:spPr bwMode="auto">
                <a:xfrm>
                  <a:off x="1263" y="1785"/>
                  <a:ext cx="172" cy="5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2000" b="1">
                      <a:solidFill>
                        <a:srgbClr val="5E5C00"/>
                      </a:solidFill>
                      <a:latin typeface="Browallia New" pitchFamily="34" charset="-34"/>
                      <a:cs typeface="Times New Roman" pitchFamily="18" charset="0"/>
                    </a:rPr>
                    <a:t>18.8</a:t>
                  </a:r>
                </a:p>
                <a:p>
                  <a:pPr algn="ctr" eaLnBrk="0" hangingPunct="0"/>
                  <a:endParaRPr lang="en-US" sz="2000" b="1">
                    <a:solidFill>
                      <a:srgbClr val="5E5C00"/>
                    </a:solidFill>
                  </a:endParaRPr>
                </a:p>
              </p:txBody>
            </p:sp>
            <p:sp>
              <p:nvSpPr>
                <p:cNvPr id="47164" name="Rectangle 60"/>
                <p:cNvSpPr>
                  <a:spLocks noChangeArrowheads="1"/>
                </p:cNvSpPr>
                <p:nvPr/>
              </p:nvSpPr>
              <p:spPr bwMode="auto">
                <a:xfrm>
                  <a:off x="1220" y="1785"/>
                  <a:ext cx="258" cy="5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47165" name="Rectangle 61"/>
            <p:cNvSpPr>
              <a:spLocks noChangeArrowheads="1"/>
            </p:cNvSpPr>
            <p:nvPr/>
          </p:nvSpPr>
          <p:spPr bwMode="auto">
            <a:xfrm>
              <a:off x="-3" y="-3"/>
              <a:ext cx="1484" cy="23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47168" name="Picture 64" descr="healt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852488" cy="1143000"/>
          </a:xfrm>
          <a:prstGeom prst="rect">
            <a:avLst/>
          </a:prstGeom>
          <a:noFill/>
        </p:spPr>
      </p:pic>
      <p:pic>
        <p:nvPicPr>
          <p:cNvPr id="47166" name="Picture 62" descr="health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990600" cy="1485900"/>
          </a:xfrm>
          <a:prstGeom prst="rect">
            <a:avLst/>
          </a:prstGeom>
          <a:noFill/>
        </p:spPr>
      </p:pic>
      <p:pic>
        <p:nvPicPr>
          <p:cNvPr id="47169" name="Picture 65" descr="s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800600"/>
            <a:ext cx="1219200" cy="889000"/>
          </a:xfrm>
          <a:prstGeom prst="rect">
            <a:avLst/>
          </a:prstGeom>
          <a:noFill/>
        </p:spPr>
      </p:pic>
      <p:pic>
        <p:nvPicPr>
          <p:cNvPr id="47170" name="Picture 66" descr="res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105400"/>
            <a:ext cx="1406525" cy="90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3" grpId="0" animBg="1"/>
      <p:bldP spid="47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724400" y="1371600"/>
            <a:ext cx="3962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sz="2400" b="1">
                <a:latin typeface="Tahoma" pitchFamily="34" charset="0"/>
                <a:cs typeface="FreesiaUPC" pitchFamily="34" charset="-34"/>
              </a:rPr>
              <a:t>การเข้าสู่สังคมผู้สูงอายุ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th-TH" sz="2400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11278" name="Picture 1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pic>
        <p:nvPicPr>
          <p:cNvPr id="11279" name="Picture 15" descr="world2"/>
          <p:cNvPicPr>
            <a:picLocks noChangeAspect="1" noChangeArrowheads="1"/>
          </p:cNvPicPr>
          <p:nvPr/>
        </p:nvPicPr>
        <p:blipFill>
          <a:blip r:embed="rId4" cstate="print">
            <a:lum bright="16000" contrast="-32000"/>
          </a:blip>
          <a:srcRect/>
          <a:stretch>
            <a:fillRect/>
          </a:stretch>
        </p:blipFill>
        <p:spPr bwMode="auto">
          <a:xfrm>
            <a:off x="762000" y="22098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cochai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667000"/>
            <a:ext cx="1524000" cy="1524000"/>
          </a:xfrm>
          <a:prstGeom prst="rect">
            <a:avLst/>
          </a:prstGeom>
          <a:noFill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3686175" cy="5191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แนวโน้มการเปลี่ยนแปลงของโลก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24400" y="2057400"/>
            <a:ext cx="3962400" cy="914400"/>
            <a:chOff x="2976" y="1344"/>
            <a:chExt cx="2496" cy="576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2976" y="1344"/>
              <a:ext cx="2496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th-TH" b="1">
                <a:solidFill>
                  <a:srgbClr val="4D4D4D"/>
                </a:solidFill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976" y="1344"/>
              <a:ext cx="234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 dirty="0">
                  <a:cs typeface="FreesiaUPC" pitchFamily="34" charset="-34"/>
                </a:rPr>
                <a:t>ภาวะความเป็นเมืองเพิ่มขึ้นและมีการย้ายถิ่นสูง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724400" y="3124200"/>
            <a:ext cx="4054475" cy="838200"/>
            <a:chOff x="2976" y="2064"/>
            <a:chExt cx="2554" cy="52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976" y="2064"/>
              <a:ext cx="2496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th-TH" b="1">
                <a:solidFill>
                  <a:srgbClr val="4D4D4D"/>
                </a:solidFill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3024" y="2064"/>
              <a:ext cx="250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>
                  <a:cs typeface="FreesiaUPC" pitchFamily="34" charset="-34"/>
                </a:rPr>
                <a:t>การแข่งขันทางเศรษฐกิจระหว่างประเทศเป็นไปอย่างรวดเร็วและรุนแรง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724400" y="4114800"/>
            <a:ext cx="3962400" cy="822325"/>
            <a:chOff x="3024" y="2784"/>
            <a:chExt cx="2112" cy="518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024" y="2784"/>
              <a:ext cx="2112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endParaRPr lang="th-TH" b="1">
                <a:solidFill>
                  <a:srgbClr val="4D4D4D"/>
                </a:solidFill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3072" y="2784"/>
              <a:ext cx="20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>
                  <a:cs typeface="FreesiaUPC" pitchFamily="34" charset="-34"/>
                </a:rPr>
                <a:t>โลกาภิวัตน์และความก้าวหน้าทางเทคโนโลยีสารสนเทศ</a:t>
              </a:r>
            </a:p>
          </p:txBody>
        </p:sp>
      </p:grpSp>
      <p:sp>
        <p:nvSpPr>
          <p:cNvPr id="11296" name="AutoShape 32"/>
          <p:cNvSpPr>
            <a:spLocks noChangeArrowheads="1"/>
          </p:cNvSpPr>
          <p:nvPr/>
        </p:nvSpPr>
        <p:spPr bwMode="auto">
          <a:xfrm rot="5400000">
            <a:off x="4091781" y="15470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724400" y="5029200"/>
            <a:ext cx="3962400" cy="822325"/>
            <a:chOff x="3024" y="2784"/>
            <a:chExt cx="2112" cy="518"/>
          </a:xfrm>
        </p:grpSpPr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3024" y="2784"/>
              <a:ext cx="2112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endParaRPr lang="th-TH" b="1">
                <a:solidFill>
                  <a:srgbClr val="4D4D4D"/>
                </a:solidFill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3072" y="2784"/>
              <a:ext cx="20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>
                  <a:cs typeface="FreesiaUPC" pitchFamily="34" charset="-34"/>
                </a:rPr>
                <a:t>ภัยคุกคามต่อความมั่นคงของมนุษย์มีความหลากหลายมากขึ้น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sz="2400" b="1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4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บริบทด้านพฤติกรรมผู้บริโภค</a:t>
            </a:r>
          </a:p>
          <a:p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053" name="Picture 5" descr="mainp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1981200" cy="9906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1000" y="12192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วิถีชีวิต/ความเป็นอยู่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81000" y="28194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รสนิยมและค่านิยม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81000" y="46482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>
                <a:latin typeface="Tahoma" pitchFamily="34" charset="0"/>
                <a:cs typeface="FreesiaUPC" pitchFamily="34" charset="-34"/>
              </a:rPr>
              <a:t>การโฆษณา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352800" y="1371600"/>
            <a:ext cx="5349875" cy="1320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/>
            <a:r>
              <a:rPr lang="th-TH" sz="20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ความเป็นเมืองจะขยายตัวอย่างรวดเร็ว</a:t>
            </a:r>
            <a:r>
              <a:rPr lang="en-US" sz="20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ดังนั้นที่อยู่อาศัย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สินค้าและบริการที่สอดคล้องกับวิถีชีวิตความเป็นอยู่ของคนเมือง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จะส่งผลต่อการผลิตและบริการ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เช่น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การซึ้อสินค้าในร้านสะดวกซื้อ การซื้อสินค้าผ่านระบบอินเตอร์เน็ต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การซื้ออาหารสำเร็จรูป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ฟาสต์ฟู้ด</a:t>
            </a:r>
            <a:r>
              <a:rPr lang="en-US" sz="20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เป็นต้น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352800" y="2971800"/>
            <a:ext cx="5334000" cy="1685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>
              <a:spcBef>
                <a:spcPct val="20000"/>
              </a:spcBef>
              <a:buFontTx/>
              <a:buChar char="•"/>
            </a:pP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การแพร่หลายของวัฒนธรรมที่หลากหลาย และเกิดกระแสนิยมการบริโภควัฒนธรรมตะวันออกมากขึ้น</a:t>
            </a:r>
          </a:p>
          <a:p>
            <a:pPr marL="187325" indent="-187325">
              <a:spcBef>
                <a:spcPct val="20000"/>
              </a:spcBef>
              <a:buFontTx/>
              <a:buChar char="•"/>
            </a:pP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ผู้บริโภคเริ่มสนใจการดูแลสุขภาพและความงาม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อาทิ การออกกำลังกาย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การรับประทานอาหารที่มีประโยชน์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และให้ความสำคัญกับสินค้าที่เป็นมิตรกับธรรมชาติและสังคม</a:t>
            </a:r>
            <a:endParaRPr lang="th-TH" sz="2000" b="1">
              <a:solidFill>
                <a:srgbClr val="002850"/>
              </a:solidFill>
              <a:cs typeface="FreesiaUPC" pitchFamily="34" charset="-34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3352800" y="4876800"/>
            <a:ext cx="5349875" cy="1320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/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วิถีชีวิตที่เปลี่ยนแปลงไป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หรือการเปิดรับเทคโนโลยีที่ทันสมัย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ส่งผลให้ผู้บริโภครับรู้ข้อมูลข่าวสารผ่านสื่อใหม่ๆ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เพิ่มขึ้น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2000" b="1">
                <a:solidFill>
                  <a:srgbClr val="002850"/>
                </a:solidFill>
                <a:latin typeface="Tahoma" pitchFamily="34" charset="0"/>
                <a:cs typeface="FreesiaUPC" pitchFamily="34" charset="-34"/>
              </a:rPr>
              <a:t>อาทิ สื่อโฆษณาผ่านอินเตอร์เน็ต โทรศัพท์มือถือ </a:t>
            </a:r>
            <a:r>
              <a:rPr lang="th-TH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หรืออาจเป็นการบริโภคหลายสื่อในเวลาเดียวกัน</a:t>
            </a:r>
            <a:r>
              <a:rPr lang="en-US" sz="2000" b="1">
                <a:solidFill>
                  <a:srgbClr val="002850"/>
                </a:solidFill>
                <a:latin typeface="Browallia New" pitchFamily="34" charset="-34"/>
                <a:cs typeface="FreesiaUPC" pitchFamily="34" charset="-34"/>
              </a:rPr>
              <a:t> (multi-tasking)</a:t>
            </a:r>
            <a:endParaRPr lang="th-TH" sz="2000" b="1">
              <a:solidFill>
                <a:srgbClr val="002850"/>
              </a:solidFill>
              <a:latin typeface="Browallia New" pitchFamily="34" charset="-34"/>
              <a:cs typeface="FreesiaUPC" pitchFamily="34" charset="-34"/>
            </a:endParaRPr>
          </a:p>
        </p:txBody>
      </p:sp>
      <p:pic>
        <p:nvPicPr>
          <p:cNvPr id="2118" name="Picture 70" descr="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0"/>
            <a:ext cx="754063" cy="762000"/>
          </a:xfrm>
          <a:prstGeom prst="rect">
            <a:avLst/>
          </a:prstGeom>
          <a:noFill/>
        </p:spPr>
      </p:pic>
      <p:pic>
        <p:nvPicPr>
          <p:cNvPr id="2119" name="Picture 71" descr="cell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257800"/>
            <a:ext cx="70167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8" grpId="0" animBg="1"/>
      <p:bldP spid="2060" grpId="0" animBg="1"/>
      <p:bldP spid="2061" grpId="0" animBg="1"/>
      <p:bldP spid="21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113"/>
            <a:ext cx="4057650" cy="6719887"/>
          </a:xfrm>
          <a:prstGeom prst="rect">
            <a:avLst/>
          </a:prstGeom>
          <a:noFill/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2652713" y="1376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0" y="3336925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itchFamily="34" charset="0"/>
                <a:cs typeface="Arial" pitchFamily="34" charset="0"/>
                <a:sym typeface="Symbol" pitchFamily="18" charset="2"/>
              </a:rPr>
              <a:t> </a:t>
            </a:r>
            <a:endParaRPr lang="th-TH" sz="4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4" name="Picture 6" descr="pink arrow square rot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3733800" cy="2527300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52400" y="55626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New Technology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295400" y="54864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Knowledge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286000" y="5715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  <a:latin typeface="Verdana" pitchFamily="34" charset="0"/>
              </a:rPr>
              <a:t>Management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239000" y="2667000"/>
            <a:ext cx="1806575" cy="1806575"/>
            <a:chOff x="960" y="2270"/>
            <a:chExt cx="1138" cy="1138"/>
          </a:xfrm>
        </p:grpSpPr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960" y="2270"/>
            <a:ext cx="1138" cy="1138"/>
          </p:xfrm>
          <a:graphic>
            <a:graphicData uri="http://schemas.openxmlformats.org/presentationml/2006/ole">
              <p:oleObj spid="_x0000_s57346" name="Image" r:id="rId6" imgW="597257" imgH="597257" progId="">
                <p:embed/>
              </p:oleObj>
            </a:graphicData>
          </a:graphic>
        </p:graphicFrame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008" y="2516"/>
              <a:ext cx="10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2"/>
                  </a:solidFill>
                  <a:latin typeface="Verdana" pitchFamily="34" charset="0"/>
                </a:rPr>
                <a:t>New Demand</a:t>
              </a:r>
            </a:p>
          </p:txBody>
        </p:sp>
      </p:grpSp>
      <p:pic>
        <p:nvPicPr>
          <p:cNvPr id="48141" name="Picture 13" descr="red arr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048000"/>
            <a:ext cx="838200" cy="1143000"/>
          </a:xfrm>
          <a:prstGeom prst="rect">
            <a:avLst/>
          </a:prstGeom>
          <a:noFill/>
        </p:spPr>
      </p:pic>
      <p:pic>
        <p:nvPicPr>
          <p:cNvPr id="48143" name="Picture 15" descr="yellow arrow squa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2656"/>
            <a:ext cx="3921125" cy="3073400"/>
          </a:xfrm>
          <a:prstGeom prst="rect">
            <a:avLst/>
          </a:prstGeom>
          <a:noFill/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28600" y="533400"/>
            <a:ext cx="1371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chemeClr val="accent2"/>
                </a:solidFill>
                <a:latin typeface="Verdana" pitchFamily="34" charset="0"/>
              </a:rPr>
              <a:t>Existing Resource </a:t>
            </a:r>
            <a:r>
              <a:rPr lang="en-US" sz="1100" b="1" dirty="0" smtClean="0">
                <a:solidFill>
                  <a:schemeClr val="accent2"/>
                </a:solidFill>
                <a:latin typeface="Verdana" pitchFamily="34" charset="0"/>
              </a:rPr>
              <a:t>Empowerment</a:t>
            </a:r>
            <a:endParaRPr lang="en-US" sz="11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438275" y="457200"/>
            <a:ext cx="2630488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4150" indent="-18415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People</a:t>
            </a:r>
          </a:p>
          <a:p>
            <a:pPr marL="184150" indent="-18415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Natural resources</a:t>
            </a:r>
          </a:p>
          <a:p>
            <a:pPr marL="184150" indent="-18415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Cultural values</a:t>
            </a:r>
          </a:p>
          <a:p>
            <a:pPr marL="184150" indent="-18415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Indigenous Knowledge</a:t>
            </a:r>
          </a:p>
          <a:p>
            <a:pPr marL="184150" indent="-18415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“</a:t>
            </a:r>
            <a:r>
              <a:rPr lang="en-US" sz="1400" b="1" dirty="0" err="1">
                <a:solidFill>
                  <a:schemeClr val="accent2"/>
                </a:solidFill>
                <a:latin typeface="Verdana" pitchFamily="34" charset="0"/>
              </a:rPr>
              <a:t>Thainess</a:t>
            </a:r>
            <a:r>
              <a:rPr lang="en-US" sz="1400" b="1" dirty="0">
                <a:solidFill>
                  <a:schemeClr val="accent2"/>
                </a:solidFill>
                <a:latin typeface="Verdana" pitchFamily="34" charset="0"/>
              </a:rPr>
              <a:t>”</a:t>
            </a:r>
          </a:p>
          <a:p>
            <a:pPr marL="184150" indent="-184150">
              <a:spcBef>
                <a:spcPct val="50000"/>
              </a:spcBef>
            </a:pPr>
            <a:endParaRPr lang="th-TH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00400" y="2819400"/>
            <a:ext cx="3200400" cy="1752600"/>
            <a:chOff x="2016" y="1776"/>
            <a:chExt cx="2016" cy="1104"/>
          </a:xfrm>
        </p:grpSpPr>
        <p:pic>
          <p:nvPicPr>
            <p:cNvPr id="48147" name="Picture 19" descr="green squa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6" y="1776"/>
              <a:ext cx="2016" cy="1104"/>
            </a:xfrm>
            <a:prstGeom prst="rect">
              <a:avLst/>
            </a:prstGeom>
            <a:noFill/>
          </p:spPr>
        </p:pic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2016" y="1874"/>
              <a:ext cx="2016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92100" indent="-292100">
                <a:spcBef>
                  <a:spcPct val="50000"/>
                </a:spcBef>
                <a:buFontTx/>
                <a:buBlip>
                  <a:blip r:embed="rId9"/>
                </a:buBlip>
              </a:pPr>
              <a:r>
                <a:rPr lang="en-US" sz="1400" b="1">
                  <a:solidFill>
                    <a:srgbClr val="000099"/>
                  </a:solidFill>
                  <a:latin typeface="Verdana" pitchFamily="34" charset="0"/>
                </a:rPr>
                <a:t>Repackaging/Branding Real Products &amp; Services</a:t>
              </a:r>
            </a:p>
            <a:p>
              <a:pPr marL="292100" indent="-292100">
                <a:spcBef>
                  <a:spcPct val="50000"/>
                </a:spcBef>
                <a:buFontTx/>
                <a:buBlip>
                  <a:blip r:embed="rId9"/>
                </a:buBlip>
              </a:pPr>
              <a:r>
                <a:rPr lang="en-US" sz="1400" b="1">
                  <a:solidFill>
                    <a:srgbClr val="000099"/>
                  </a:solidFill>
                  <a:latin typeface="Verdana" pitchFamily="34" charset="0"/>
                </a:rPr>
                <a:t>Value Creation</a:t>
              </a:r>
            </a:p>
            <a:p>
              <a:pPr marL="292100" indent="-292100">
                <a:spcBef>
                  <a:spcPct val="50000"/>
                </a:spcBef>
                <a:buFontTx/>
                <a:buBlip>
                  <a:blip r:embed="rId9"/>
                </a:buBlip>
              </a:pPr>
              <a:r>
                <a:rPr lang="en-US" sz="1400" b="1">
                  <a:solidFill>
                    <a:srgbClr val="000099"/>
                  </a:solidFill>
                  <a:latin typeface="Verdana" pitchFamily="34" charset="0"/>
                </a:rPr>
                <a:t>Balancing Economic &amp; Social investment</a:t>
              </a:r>
              <a:endParaRPr lang="en-US">
                <a:solidFill>
                  <a:srgbClr val="000099"/>
                </a:solidFill>
                <a:latin typeface="Verdana" pitchFamily="34" charset="0"/>
              </a:endParaRP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191000" y="533400"/>
            <a:ext cx="4572000" cy="1766888"/>
          </a:xfrm>
          <a:prstGeom prst="rect">
            <a:avLst/>
          </a:prstGeom>
          <a:solidFill>
            <a:srgbClr val="FFE1E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thaiDist"/>
            <a:r>
              <a:rPr lang="th-TH" sz="2200" b="1">
                <a:solidFill>
                  <a:srgbClr val="333300"/>
                </a:solidFill>
                <a:latin typeface="Browallia New" pitchFamily="34" charset="-34"/>
                <a:cs typeface="FreesiaUPC" pitchFamily="34" charset="-34"/>
              </a:rPr>
              <a:t>การเปลี่ยนแปลงพฤติกรรมของผู้บริโภคเป็นปัจจัยสำคัญที่ชี้ถึง</a:t>
            </a:r>
            <a:r>
              <a:rPr lang="th-TH" sz="2200" b="1" u="sng">
                <a:solidFill>
                  <a:srgbClr val="800000"/>
                </a:solidFill>
                <a:latin typeface="Browallia New" pitchFamily="34" charset="-34"/>
                <a:cs typeface="FreesiaUPC" pitchFamily="34" charset="-34"/>
              </a:rPr>
              <a:t>โอกาสของธุรกิจและความสามารถในการแข่งขันของเศรษฐกิจที่ต้องปรับตัวให้เสนอสินค้าและบริการที่เป็นที่ต้องการของผู้บริโภค</a:t>
            </a:r>
            <a:r>
              <a:rPr lang="th-TH" sz="2200" b="1">
                <a:solidFill>
                  <a:srgbClr val="333300"/>
                </a:solidFill>
                <a:latin typeface="Browallia New" pitchFamily="34" charset="-34"/>
                <a:cs typeface="FreesiaUPC" pitchFamily="34" charset="-34"/>
              </a:rPr>
              <a:t>ซึ่งเปลี่ยนแปลงไปอย่างต่อเนื่อง</a:t>
            </a:r>
            <a:r>
              <a:rPr lang="en-US" sz="2200" b="1">
                <a:solidFill>
                  <a:srgbClr val="333300"/>
                </a:solidFill>
                <a:latin typeface="Browallia New" pitchFamily="34" charset="-34"/>
                <a:cs typeface="FreesiaUPC" pitchFamily="34" charset="-34"/>
              </a:rPr>
              <a:t> </a:t>
            </a:r>
            <a:endParaRPr lang="th-TH" sz="2200" b="1">
              <a:solidFill>
                <a:srgbClr val="333300"/>
              </a:solidFill>
              <a:latin typeface="Browallia New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0" y="1219200"/>
            <a:ext cx="4267200" cy="762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200" b="1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152400"/>
            <a:ext cx="68580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81250" indent="-2381250"/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5</a:t>
            </a:r>
            <a:r>
              <a:rPr lang="th-TH" sz="2400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บริบทด้านการรวมตัวของกลุ่มเศรษฐกิจ</a:t>
            </a:r>
          </a:p>
          <a:p>
            <a:pPr marL="2381250" indent="-2381250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และการเปลี่ยนแปลงในตลาดการเงินของโลก</a:t>
            </a: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457200" y="1295400"/>
            <a:ext cx="3962400" cy="4419600"/>
            <a:chOff x="1980" y="2520"/>
            <a:chExt cx="7740" cy="3420"/>
          </a:xfrm>
        </p:grpSpPr>
        <p:pic>
          <p:nvPicPr>
            <p:cNvPr id="7180" name="Picture 12" descr="char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0" y="2520"/>
              <a:ext cx="774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340" y="2520"/>
              <a:ext cx="70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th-TH" sz="2000" b="1">
                  <a:latin typeface="Angsana New" pitchFamily="18" charset="-34"/>
                  <a:cs typeface="FreesiaUPC" pitchFamily="34" charset="-34"/>
                </a:rPr>
                <a:t>การทำความตกลงการค้าทวิภาคีและภูมิภาคมีจำนวนมากขึ้นตั้งแต่ทศวรรษ</a:t>
              </a:r>
              <a:r>
                <a:rPr lang="en-US" sz="2000" b="1">
                  <a:latin typeface="Angsana New" pitchFamily="18" charset="-34"/>
                  <a:cs typeface="FreesiaUPC" pitchFamily="34" charset="-34"/>
                </a:rPr>
                <a:t> 1990 </a:t>
              </a:r>
              <a:r>
                <a:rPr lang="th-TH" sz="2000" b="1">
                  <a:latin typeface="Angsana New" pitchFamily="18" charset="-34"/>
                  <a:cs typeface="FreesiaUPC" pitchFamily="34" charset="-34"/>
                </a:rPr>
                <a:t>เป็นต้นมา</a:t>
              </a:r>
              <a:endParaRPr lang="en-US" sz="2000" b="1"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48200" y="12192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การรวมกลุ่มทางเศรษฐกิจระดับทวิภาคี ภูมิภาคและพหุภาคี มีแนวโน้มเพิ่มขึ้น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572000" y="2057400"/>
            <a:ext cx="4191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algn="thaiDist">
              <a:buFontTx/>
              <a:buChar char="•"/>
            </a:pPr>
            <a:r>
              <a:rPr lang="th-TH" sz="2000" b="1">
                <a:latin typeface="Browallia New" pitchFamily="34" charset="-34"/>
                <a:cs typeface="FreesiaUPC" pitchFamily="34" charset="-34"/>
              </a:rPr>
              <a:t>รูปแบบของระบบการค้าของโลก</a:t>
            </a:r>
            <a:r>
              <a:rPr lang="en-US" sz="2000" b="1">
                <a:latin typeface="Browallia New" pitchFamily="34" charset="-34"/>
                <a:cs typeface="FreesiaUPC" pitchFamily="34" charset="-34"/>
              </a:rPr>
              <a:t> (World</a:t>
            </a:r>
            <a:r>
              <a:rPr lang="th-TH" sz="2000" b="1">
                <a:latin typeface="Browallia New" pitchFamily="34" charset="-34"/>
                <a:cs typeface="FreesiaUPC" pitchFamily="34" charset="-34"/>
              </a:rPr>
              <a:t> </a:t>
            </a:r>
            <a:r>
              <a:rPr lang="en-US" sz="2000" b="1">
                <a:latin typeface="Browallia New" pitchFamily="34" charset="-34"/>
                <a:cs typeface="FreesiaUPC" pitchFamily="34" charset="-34"/>
              </a:rPr>
              <a:t>trading system) </a:t>
            </a:r>
            <a:r>
              <a:rPr lang="th-TH" sz="2000" b="1">
                <a:latin typeface="Browallia New" pitchFamily="34" charset="-34"/>
                <a:cs typeface="FreesiaUPC" pitchFamily="34" charset="-34"/>
              </a:rPr>
              <a:t>มีความเข้มข้นมากขึ้น</a:t>
            </a:r>
            <a:endParaRPr lang="en-US" sz="20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endParaRPr lang="th-TH" sz="8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r>
              <a:rPr lang="th-TH" sz="2000" b="1">
                <a:latin typeface="Browallia New" pitchFamily="34" charset="-34"/>
                <a:cs typeface="FreesiaUPC" pitchFamily="34" charset="-34"/>
              </a:rPr>
              <a:t>ประเทศต่างๆ มีข้อตกลงและใช้กฎเกณฑ์ที่แตกต่างกันไปตามกลุ่มคู่ค้า ภายใต้ข้อตกลงที่แตกต่างกันไป (</a:t>
            </a:r>
            <a:r>
              <a:rPr lang="en-US" sz="2000" b="1">
                <a:latin typeface="Browallia New" pitchFamily="34" charset="-34"/>
                <a:cs typeface="FreesiaUPC" pitchFamily="34" charset="-34"/>
              </a:rPr>
              <a:t>Spaghetti bowl effect)</a:t>
            </a:r>
          </a:p>
          <a:p>
            <a:pPr marL="476250" indent="-476250" algn="thaiDist">
              <a:buFontTx/>
              <a:buChar char="•"/>
            </a:pPr>
            <a:endParaRPr lang="th-TH" sz="8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r>
              <a:rPr lang="th-TH" sz="2000" b="1">
                <a:latin typeface="Browallia New" pitchFamily="34" charset="-34"/>
                <a:cs typeface="FreesiaUPC" pitchFamily="34" charset="-34"/>
              </a:rPr>
              <a:t>ต้องอาศัยกลไกการปรับตัวและการดำเนินนโยบายเศรษฐกิจมหภาคและการปรับตัวในระดับกิจการของภาคธุรกิจเอกชนเพื่อเพิ่มขีดความสามารถในการแข่งขัน</a:t>
            </a:r>
          </a:p>
        </p:txBody>
      </p:sp>
      <p:pic>
        <p:nvPicPr>
          <p:cNvPr id="7186" name="Picture 1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828800" cy="990600"/>
          </a:xfrm>
          <a:prstGeom prst="rect">
            <a:avLst/>
          </a:prstGeom>
          <a:noFill/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572000" y="5257800"/>
            <a:ext cx="4267200" cy="762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200" b="1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บทบาทเศรษฐกิจของเอเชียเพิ่มขึ้นโดยเฉพาะ ประเทศจีนและอินเดีย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267200" y="1295400"/>
            <a:ext cx="4572000" cy="8382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200" b="1">
              <a:solidFill>
                <a:schemeClr val="bg1"/>
              </a:solidFill>
              <a:latin typeface="Tahoma" pitchFamily="34" charset="0"/>
              <a:cs typeface="FreesiaUPC" pitchFamily="34" charset="-34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5</a:t>
            </a:r>
            <a:r>
              <a:rPr lang="th-TH" sz="2400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บริบทด้านการรวมตัวของกลุ่มเศรษฐกิจ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และการเปลี่ยนแปลงในตลาดการเงินของโลก</a:t>
            </a:r>
          </a:p>
        </p:txBody>
      </p:sp>
      <p:pic>
        <p:nvPicPr>
          <p:cNvPr id="18443" name="Picture 11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419600" y="1295400"/>
            <a:ext cx="435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200" b="1">
                <a:solidFill>
                  <a:schemeClr val="bg1"/>
                </a:solidFill>
                <a:latin typeface="Browallia New" pitchFamily="34" charset="-34"/>
                <a:cs typeface="FreesiaUPC" pitchFamily="34" charset="-34"/>
              </a:rPr>
              <a:t>ความไม่สมดุลของเศรษฐกิจสหรัฐฯ และผลกระทบต่อค่าเงินสกุลต่างๆ ในโลก</a:t>
            </a:r>
          </a:p>
        </p:txBody>
      </p: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4267200" y="5029200"/>
            <a:ext cx="4572000" cy="838200"/>
            <a:chOff x="2880" y="1872"/>
            <a:chExt cx="2688" cy="528"/>
          </a:xfrm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2880" y="1872"/>
              <a:ext cx="2688" cy="528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200" b="1">
                <a:latin typeface="Tahoma" pitchFamily="34" charset="0"/>
                <a:cs typeface="FreesiaUPC" pitchFamily="34" charset="-34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976" y="1872"/>
              <a:ext cx="2554" cy="480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200" b="1">
                  <a:solidFill>
                    <a:schemeClr val="bg1"/>
                  </a:solidFill>
                  <a:latin typeface="Browallia New" pitchFamily="34" charset="-34"/>
                  <a:cs typeface="FreesiaUPC" pitchFamily="34" charset="-34"/>
                </a:rPr>
                <a:t>การเคลื่อนย้ายทุนระหว่างประเทศและความเชื่อมโยงด้านการเงินระหว่างประเทศมีแนวโน้มมากขึ้น</a:t>
              </a:r>
            </a:p>
          </p:txBody>
        </p:sp>
      </p:grp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267200" y="2286000"/>
            <a:ext cx="4191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algn="thaiDist">
              <a:buFontTx/>
              <a:buChar char="•"/>
            </a:pPr>
            <a:r>
              <a:rPr lang="th-TH" sz="2000" b="1">
                <a:latin typeface="Browallia New" pitchFamily="34" charset="-34"/>
                <a:cs typeface="FreesiaUPC" pitchFamily="34" charset="-34"/>
              </a:rPr>
              <a:t>การแก้ปัญหาความไม่สมดุลโดยใข้นโยบายการเงินและการค้าที่เข้มงวดมากขึ้น จะเป็นแรงกดดันต่อนโยบายอัตราแลกเปลี่ยน การค้า และการขยายตัวทางเศรษฐกิจของประเทศอื่นๆ</a:t>
            </a:r>
            <a:endParaRPr lang="en-US" sz="20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endParaRPr lang="th-TH" sz="8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r>
              <a:rPr lang="th-TH" sz="2000" b="1">
                <a:latin typeface="Browallia New" pitchFamily="34" charset="-34"/>
                <a:cs typeface="FreesiaUPC" pitchFamily="34" charset="-34"/>
              </a:rPr>
              <a:t>ประเทศในเอเชียจะต้องดำเนินนโยบายแลกเปลี่ยนที่ยืดหยุ่นมากขึ้น โดยปล่อยให้ค่าเงินเป็นไปตามกลไกตลาดและปัจจัยพื้นฐานทางเศรษฐกิจ</a:t>
            </a:r>
            <a:endParaRPr lang="en-US" sz="2000" b="1">
              <a:latin typeface="Browallia New" pitchFamily="34" charset="-34"/>
              <a:cs typeface="FreesiaUPC" pitchFamily="34" charset="-34"/>
            </a:endParaRPr>
          </a:p>
          <a:p>
            <a:pPr marL="476250" indent="-476250" algn="thaiDist">
              <a:buFontTx/>
              <a:buChar char="•"/>
            </a:pPr>
            <a:endParaRPr lang="th-TH" sz="800" b="1">
              <a:latin typeface="Browallia New" pitchFamily="34" charset="-34"/>
              <a:cs typeface="FreesiaUPC" pitchFamily="34" charset="-34"/>
            </a:endParaRPr>
          </a:p>
        </p:txBody>
      </p:sp>
      <p:pic>
        <p:nvPicPr>
          <p:cNvPr id="18460" name="Picture 28" descr="ustra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81200"/>
            <a:ext cx="3657600" cy="3352800"/>
          </a:xfrm>
          <a:prstGeom prst="rect">
            <a:avLst/>
          </a:prstGeom>
          <a:noFill/>
        </p:spPr>
      </p:pic>
      <p:pic>
        <p:nvPicPr>
          <p:cNvPr id="18459" name="Picture 27" descr="us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295400"/>
            <a:ext cx="17526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964612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th-TH" sz="6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/>
            </a:r>
            <a:br>
              <a:rPr lang="th-TH" sz="6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</a:br>
            <a:r>
              <a:rPr lang="th-TH" sz="5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ใครตั้งใจฟังขอให้ได้ </a:t>
            </a:r>
            <a:r>
              <a:rPr lang="en-US" sz="5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A</a:t>
            </a:r>
            <a:endParaRPr lang="th-TH" sz="54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cs typeface="Lily News" pitchFamily="34" charset="-34"/>
            </a:endParaRPr>
          </a:p>
          <a:p>
            <a:pPr algn="ctr" eaLnBrk="0" hangingPunct="0">
              <a:spcBef>
                <a:spcPct val="60000"/>
              </a:spcBef>
              <a:buClr>
                <a:srgbClr val="000099"/>
              </a:buClr>
              <a:buFont typeface="Monotype Sorts" pitchFamily="2" charset="2"/>
              <a:buNone/>
              <a:defRPr/>
            </a:pPr>
            <a:r>
              <a:rPr lang="th-TH" sz="4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>(</a:t>
            </a:r>
            <a:r>
              <a:rPr lang="en-US" sz="4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Kristen ITC" pitchFamily="66" charset="0"/>
                <a:cs typeface="JasmineUPC" pitchFamily="18" charset="-34"/>
              </a:rPr>
              <a:t>Thank you so much)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cs typeface="Lily News" pitchFamily="34" charset="-34"/>
              </a:rPr>
              <a:t>             </a:t>
            </a:r>
            <a:endParaRPr lang="th-TH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cs typeface="Lily News" pitchFamily="34" charset="-34"/>
            </a:endParaRPr>
          </a:p>
        </p:txBody>
      </p:sp>
      <p:pic>
        <p:nvPicPr>
          <p:cNvPr id="32771" name="Picture 8" descr="แอนิเมชั่น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952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แอนิเมชั่น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260350"/>
            <a:ext cx="952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th-TH" sz="2400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11278" name="Picture 1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7544" y="1772816"/>
            <a:ext cx="3898776" cy="52322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แนวโน้มการเปลี่ยนแปลงของโลก</a:t>
            </a:r>
          </a:p>
        </p:txBody>
      </p:sp>
      <p:pic>
        <p:nvPicPr>
          <p:cNvPr id="105474" name="Picture 2" descr="http://cpe.kmutt.ac.th/wiki/images/4/4c/Earth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2952328" cy="2016224"/>
          </a:xfrm>
          <a:prstGeom prst="rect">
            <a:avLst/>
          </a:prstGeom>
          <a:noFill/>
        </p:spPr>
      </p:pic>
      <p:pic>
        <p:nvPicPr>
          <p:cNvPr id="105476" name="Picture 4" descr="Image:Wpopulations.png">
            <a:hlinkClick r:id="rId6" tooltip="Image:Wpopulations.pn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7992888" cy="233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4F86-98EF-4826-9565-C70D7FF40AD0}" type="slidenum">
              <a:rPr lang="en-US"/>
              <a:pPr/>
              <a:t>5</a:t>
            </a:fld>
            <a:endParaRPr lang="th-TH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09800" y="0"/>
            <a:ext cx="4071938" cy="823913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h-TH" sz="4800" b="1">
                <a:solidFill>
                  <a:schemeClr val="bg1"/>
                </a:solidFill>
                <a:latin typeface="Angsana New" pitchFamily="18" charset="-34"/>
              </a:rPr>
              <a:t>ประชากรโลก ค.ศ. 2003</a:t>
            </a:r>
            <a:endParaRPr lang="th-TH" sz="280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416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400" b="1" dirty="0">
                <a:latin typeface="Angsana New" pitchFamily="18" charset="-34"/>
              </a:rPr>
              <a:t>โลก                                 6,314     ล้านคน</a:t>
            </a:r>
            <a:endParaRPr lang="th-TH" sz="2800" dirty="0">
              <a:latin typeface="Angsana New" pitchFamily="18" charset="-34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355725" y="1295400"/>
            <a:ext cx="656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 dirty="0">
                <a:latin typeface="Angsana New" pitchFamily="18" charset="-34"/>
              </a:rPr>
              <a:t>ประเทศพัฒนาแล้ว            1202      ล้านคน</a:t>
            </a:r>
            <a:endParaRPr lang="th-TH" sz="2800" dirty="0">
              <a:latin typeface="Angsana New" pitchFamily="18" charset="-34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81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ประเทศกำลังพัฒนา          5,018       ล้านคน</a:t>
            </a:r>
            <a:r>
              <a:rPr lang="th-TH" sz="2800">
                <a:latin typeface="Angsana New" pitchFamily="18" charset="-34"/>
              </a:rPr>
              <a:t>           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524000" y="24511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 เอเชีย                                3,830     ล้านคน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584325" y="2971800"/>
            <a:ext cx="5945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อัฟริกา                                 861      ล้านคน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84325" y="3505200"/>
            <a:ext cx="595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ยุโรป                                    727      ล้านคน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60525" y="4038600"/>
            <a:ext cx="588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อเมริกากลาง - ใต้                540      ล้านคน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60525" y="4572000"/>
            <a:ext cx="591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อเมริกาเหนือ                       323      ล้านคน</a:t>
            </a:r>
            <a:endParaRPr lang="th-TH" sz="2800">
              <a:latin typeface="Angsana New" pitchFamily="18" charset="-34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60525" y="5105400"/>
            <a:ext cx="595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000" b="1">
                <a:latin typeface="Angsana New" pitchFamily="18" charset="-34"/>
              </a:rPr>
              <a:t>โอเชียเนีย                               32      ล้านคน</a:t>
            </a:r>
            <a:endParaRPr lang="th-TH" sz="2800"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autoUpdateAnimBg="0"/>
      <p:bldP spid="59399" grpId="0" autoUpdateAnimBg="0"/>
      <p:bldP spid="59400" grpId="0" autoUpdateAnimBg="0"/>
      <p:bldP spid="59401" grpId="0" autoUpdateAnimBg="0"/>
      <p:bldP spid="59402" grpId="0" autoUpdateAnimBg="0"/>
      <p:bldP spid="594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6F36-A91C-4BEE-B0B7-15930215CEED}" type="slidenum">
              <a:rPr lang="en-US"/>
              <a:pPr/>
              <a:t>6</a:t>
            </a:fld>
            <a:endParaRPr lang="th-TH"/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762000" y="0"/>
            <a:ext cx="7772400" cy="762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th-TH" sz="4400">
                <a:latin typeface="Angsana New" pitchFamily="18" charset="-34"/>
              </a:rPr>
              <a:t>  </a:t>
            </a:r>
            <a:r>
              <a:rPr lang="th-TH" sz="4400" b="1">
                <a:solidFill>
                  <a:srgbClr val="00FF00"/>
                </a:solidFill>
                <a:latin typeface="Angsana New" pitchFamily="18" charset="-34"/>
              </a:rPr>
              <a:t>ประเทศที่มีประชากรมากที่สุดในโลก </a:t>
            </a:r>
            <a:endParaRPr lang="th-TH" sz="2800">
              <a:solidFill>
                <a:srgbClr val="00FF00"/>
              </a:solidFill>
              <a:latin typeface="Angsana New" pitchFamily="18" charset="-34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74725" y="762000"/>
            <a:ext cx="74072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993366"/>
                </a:solidFill>
                <a:latin typeface="Angsana New" pitchFamily="18" charset="-34"/>
              </a:rPr>
              <a:t>อันดับ         ประเทศ                       2545	     2546</a:t>
            </a:r>
          </a:p>
          <a:p>
            <a:pPr eaLnBrk="0" hangingPunct="0"/>
            <a:r>
              <a:rPr lang="th-TH" sz="3200" b="1" dirty="0">
                <a:latin typeface="Angsana New" pitchFamily="18" charset="-34"/>
              </a:rPr>
              <a:t>  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1.                จีน                             1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</a:rPr>
              <a:t>,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281         1,289</a:t>
            </a:r>
          </a:p>
          <a:p>
            <a:pPr eaLnBrk="0" hangingPunct="0"/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   2.                อินเดีย                       1,050         1,069</a:t>
            </a:r>
          </a:p>
          <a:p>
            <a:pPr eaLnBrk="0" hangingPunct="0"/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   3.                สหรัฐอเมริกา               287            292</a:t>
            </a:r>
          </a:p>
          <a:p>
            <a:pPr eaLnBrk="0" hangingPunct="0"/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   4.                อินโดนีเซีย                   217            220</a:t>
            </a:r>
          </a:p>
          <a:p>
            <a:pPr eaLnBrk="0" hangingPunct="0"/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   5.                บราซิล                         174	         176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  6.                ปากีสถาน                    144             149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  7.	        รัสเซีย       		   144              146 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  8.                บังคลาเทศ                   134             147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  9. 	         ไนจีเรีย                        130             134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10.	         ญี่ปุ่น                           127              128</a:t>
            </a:r>
          </a:p>
          <a:p>
            <a:pPr eaLnBrk="0" hangingPunct="0"/>
            <a:r>
              <a:rPr lang="th-TH" sz="3200" b="1" dirty="0">
                <a:solidFill>
                  <a:srgbClr val="9900CC"/>
                </a:solidFill>
                <a:latin typeface="Angsana New" pitchFamily="18" charset="-34"/>
              </a:rPr>
              <a:t> 11.	         เม็กซิโก                       102              105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F039-FDF8-4A42-B65E-ED7F59DAA69D}" type="slidenum">
              <a:rPr lang="en-US"/>
              <a:pPr/>
              <a:t>7</a:t>
            </a:fld>
            <a:endParaRPr lang="th-TH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57200" y="0"/>
            <a:ext cx="8001000" cy="6413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จำนวนประชากรของประเทศในเอเชียตะวันออกเฉียงใต้ ปี 2003</a:t>
            </a:r>
            <a:endParaRPr lang="th-TH" sz="3600" b="1">
              <a:latin typeface="Angsana New" pitchFamily="18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00200" y="762000"/>
            <a:ext cx="6172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600" b="1" dirty="0">
                <a:latin typeface="Angsana New" pitchFamily="18" charset="-34"/>
              </a:rPr>
              <a:t>1. อินโดนีเซีย			220.5   ล้านคน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2. ฟิลิปปินส์			  81.6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3. เวียดนาม			  80.8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4. ไทย				  63.1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5. เมียนม่าร์			  49.5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6. มาเลเซีย 			  25.1		 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7. กัมพูชา			  12.6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8. ลาว				    5.6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9. สิงคโปร์			    4.2</a:t>
            </a:r>
          </a:p>
          <a:p>
            <a:pPr eaLnBrk="0" hangingPunct="0"/>
            <a:r>
              <a:rPr lang="th-TH" sz="3600" b="1" dirty="0">
                <a:latin typeface="Angsana New" pitchFamily="18" charset="-34"/>
              </a:rPr>
              <a:t>10. บรูไน			    0.4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13360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ประชากร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4580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 rot="5400000">
            <a:off x="2948781" y="23090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657600" y="1981200"/>
            <a:ext cx="5105400" cy="14605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200" b="1">
                <a:latin typeface="Tahoma" pitchFamily="34" charset="0"/>
                <a:cs typeface="FreesiaUPC" pitchFamily="34" charset="-34"/>
              </a:rPr>
              <a:t>ประชากรวัยทำงาน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(15-59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ปี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)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จะมีสัดส่วนสูงสุด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67.1</a:t>
            </a:r>
            <a:r>
              <a:rPr lang="en-US" sz="1600" b="1">
                <a:latin typeface="Tahoma" pitchFamily="34" charset="0"/>
                <a:cs typeface="FreesiaUPC" pitchFamily="34" charset="-34"/>
              </a:rPr>
              <a:t>%</a:t>
            </a:r>
            <a:r>
              <a:rPr lang="en-US" sz="2200" b="1">
                <a:latin typeface="Tahoma" pitchFamily="34" charset="0"/>
                <a:cs typeface="FreesiaUPC" pitchFamily="34" charset="-34"/>
              </a:rPr>
              <a:t> 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ในปี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2552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แล้วจะลดลง ประชากรวัยสูงอายุและประชากรวัยเด็ก จะมีสัดส่วน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11.7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และ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21.25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ในปี </a:t>
            </a:r>
            <a:r>
              <a:rPr lang="th-TH" sz="1600" b="1">
                <a:latin typeface="Tahoma" pitchFamily="34" charset="0"/>
                <a:cs typeface="FreesiaUPC" pitchFamily="34" charset="-34"/>
              </a:rPr>
              <a:t>2553</a:t>
            </a:r>
            <a:r>
              <a:rPr lang="th-TH" sz="2200" b="1">
                <a:latin typeface="Tahoma" pitchFamily="34" charset="0"/>
                <a:cs typeface="FreesiaUPC" pitchFamily="34" charset="-34"/>
              </a:rPr>
              <a:t> คนไทยมีอายุยืนยาวมากขึ้น และมีบุตรน้อยลง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828800" y="4114800"/>
            <a:ext cx="125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u="sng" dirty="0">
                <a:cs typeface="FreesiaUPC" pitchFamily="34" charset="-34"/>
              </a:rPr>
              <a:t>ผลกระทบ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3657600" y="3733800"/>
            <a:ext cx="5157788" cy="18335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ถ้าคุณภาพประชากรไม่เพิ่มขึ้น ผลิตภาพการผลิตและการสร้างสรรในทุกด้านจะลดลง</a:t>
            </a:r>
          </a:p>
          <a:p>
            <a:pPr marL="288925" indent="-288925" algn="thaiDist">
              <a:spcBef>
                <a:spcPct val="20000"/>
              </a:spcBef>
              <a:buFontTx/>
              <a:buChar char="•"/>
            </a:pPr>
            <a:r>
              <a:rPr lang="th-TH" sz="2200" b="1">
                <a:solidFill>
                  <a:schemeClr val="bg1"/>
                </a:solidFill>
                <a:latin typeface="Tahoma" pitchFamily="34" charset="0"/>
                <a:cs typeface="FreesiaUPC" pitchFamily="34" charset="-34"/>
              </a:rPr>
              <a:t>ต้องมีการวางแผนดูแลผู้สูงอายุด้านสุขภาพและเงินออมหลังเกษียณที่ไม่เป็นภาระต่อการคลังของภาครัฐ</a:t>
            </a:r>
            <a:endParaRPr lang="th-TH" sz="2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8925" indent="-288925" algn="thaiDist"/>
            <a:endParaRPr lang="th-TH" sz="2200"/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 rot="5400000">
            <a:off x="3024981" y="4290219"/>
            <a:ext cx="719138" cy="215900"/>
          </a:xfrm>
          <a:prstGeom prst="triangle">
            <a:avLst>
              <a:gd name="adj" fmla="val 50000"/>
            </a:avLst>
          </a:prstGeom>
          <a:solidFill>
            <a:srgbClr val="666633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3" grpId="0" animBg="1"/>
      <p:bldP spid="24593" grpId="0" animBg="1"/>
      <p:bldP spid="24602" grpId="0" animBg="1"/>
      <p:bldP spid="24603" grpId="0"/>
      <p:bldP spid="24604" grpId="0" animBg="1"/>
      <p:bldP spid="24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0" y="1268760"/>
            <a:ext cx="2438400" cy="533400"/>
          </a:xfrm>
          <a:prstGeom prst="rect">
            <a:avLst/>
          </a:prstGeom>
          <a:solidFill>
            <a:srgbClr val="DDDDDD"/>
          </a:solidFill>
          <a:ln w="285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latin typeface="Tahoma" pitchFamily="34" charset="0"/>
                <a:cs typeface="FreesiaUPC" pitchFamily="34" charset="-34"/>
              </a:rPr>
              <a:t>ประชากร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94615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h-TH" b="1" dirty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การเปลี่ยนแปลงที่ </a:t>
            </a:r>
            <a:r>
              <a:rPr lang="th-TH" b="1" dirty="0" smtClean="0">
                <a:solidFill>
                  <a:srgbClr val="FFC44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FreesiaUPC" pitchFamily="34" charset="-34"/>
              </a:rPr>
              <a:t>บริบทด้านสังคม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FreesiaUPC" pitchFamily="34" charset="-34"/>
            </a:endParaRPr>
          </a:p>
        </p:txBody>
      </p:sp>
      <p:pic>
        <p:nvPicPr>
          <p:cNvPr id="24580" name="Picture 4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905000" cy="1066800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3711575" cy="5191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itchFamily="34" charset="-34"/>
              </a:rPr>
              <a:t>แนวโน้มการเปลี่ยนแปลงของไทย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794125" y="1743075"/>
            <a:ext cx="24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2" name="รูปภาพ 11" descr="http://biology.ipst.ac.th/images/stories/y%2054/pyramid/picture%206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69127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 descr="http://biology.ipst.ac.th/images/stories/y%2054/pyramid/picture%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916832"/>
            <a:ext cx="7056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1957</Words>
  <Application>Microsoft Office PowerPoint</Application>
  <PresentationFormat>นำเสนอทางหน้าจอ (4:3)</PresentationFormat>
  <Paragraphs>336</Paragraphs>
  <Slides>34</Slides>
  <Notes>29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6" baseType="lpstr">
      <vt:lpstr>Default Design</vt:lpstr>
      <vt:lpstr>Image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</vt:vector>
  </TitlesOfParts>
  <Company>NESDB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กองวิเคราะห์และประมาณการเศรษฐกิจ</dc:creator>
  <cp:lastModifiedBy>DELL</cp:lastModifiedBy>
  <cp:revision>119</cp:revision>
  <dcterms:created xsi:type="dcterms:W3CDTF">2005-06-22T03:02:43Z</dcterms:created>
  <dcterms:modified xsi:type="dcterms:W3CDTF">2013-12-11T01:11:57Z</dcterms:modified>
</cp:coreProperties>
</file>