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1" r:id="rId1"/>
  </p:sldMasterIdLst>
  <p:notesMasterIdLst>
    <p:notesMasterId r:id="rId14"/>
  </p:notesMasterIdLst>
  <p:handoutMasterIdLst>
    <p:handoutMasterId r:id="rId15"/>
  </p:handoutMasterIdLst>
  <p:sldIdLst>
    <p:sldId id="381" r:id="rId2"/>
    <p:sldId id="471" r:id="rId3"/>
    <p:sldId id="492" r:id="rId4"/>
    <p:sldId id="493" r:id="rId5"/>
    <p:sldId id="472" r:id="rId6"/>
    <p:sldId id="474" r:id="rId7"/>
    <p:sldId id="481" r:id="rId8"/>
    <p:sldId id="483" r:id="rId9"/>
    <p:sldId id="485" r:id="rId10"/>
    <p:sldId id="486" r:id="rId11"/>
    <p:sldId id="560" r:id="rId12"/>
    <p:sldId id="562" r:id="rId13"/>
  </p:sldIdLst>
  <p:sldSz cx="9144000" cy="6858000" type="screen4x3"/>
  <p:notesSz cx="6815138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33CC"/>
    <a:srgbClr val="000000"/>
    <a:srgbClr val="0000CC"/>
    <a:srgbClr val="000066"/>
    <a:srgbClr val="00FF00"/>
    <a:srgbClr val="8E84D8"/>
    <a:srgbClr val="00FFFF"/>
    <a:srgbClr val="000099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horzBarState="maximized">
    <p:restoredLeft sz="15377" autoAdjust="0"/>
    <p:restoredTop sz="93734" autoAdjust="0"/>
  </p:normalViewPr>
  <p:slideViewPr>
    <p:cSldViewPr>
      <p:cViewPr>
        <p:scale>
          <a:sx n="70" d="100"/>
          <a:sy n="70" d="100"/>
        </p:scale>
        <p:origin x="-109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04"/>
    </p:cViewPr>
  </p:sorterViewPr>
  <p:notesViewPr>
    <p:cSldViewPr>
      <p:cViewPr varScale="1">
        <p:scale>
          <a:sx n="71" d="100"/>
          <a:sy n="71" d="100"/>
        </p:scale>
        <p:origin x="-1974" y="-108"/>
      </p:cViewPr>
      <p:guideLst>
        <p:guide orient="horz" pos="3132"/>
        <p:guide pos="214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60335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423E404-7A43-45AD-A551-92B7669E5C83}" type="datetimeFigureOut">
              <a:rPr lang="th-TH"/>
              <a:pPr>
                <a:defRPr/>
              </a:pPr>
              <a:t>02/09/56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60335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70F2474-E1DB-4E8C-855B-0D1C5E57777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D4C321-87EC-48F7-8037-728B196B7D90}" type="datetimeFigureOut">
              <a:rPr lang="th-TH"/>
              <a:pPr>
                <a:defRPr/>
              </a:pPr>
              <a:t>02/09/56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 smtClean="0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1514" y="4722694"/>
            <a:ext cx="545211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60335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404FC3B-B5A5-4A06-9DB8-07BF93EA098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7"/>
          <p:cNvSpPr>
            <a:spLocks noChangeArrowheads="1"/>
          </p:cNvSpPr>
          <p:nvPr/>
        </p:nvSpPr>
        <p:spPr bwMode="gray">
          <a:xfrm>
            <a:off x="0" y="0"/>
            <a:ext cx="1139825" cy="6858000"/>
          </a:xfrm>
          <a:prstGeom prst="rect">
            <a:avLst/>
          </a:prstGeom>
          <a:solidFill>
            <a:schemeClr val="bg2">
              <a:alpha val="39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white">
          <a:xfrm>
            <a:off x="0" y="5562600"/>
            <a:ext cx="9144000" cy="1295400"/>
          </a:xfrm>
          <a:prstGeom prst="rect">
            <a:avLst/>
          </a:prstGeom>
          <a:solidFill>
            <a:schemeClr val="folHlink">
              <a:alpha val="31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sp>
        <p:nvSpPr>
          <p:cNvPr id="5" name="Freeform 20"/>
          <p:cNvSpPr>
            <a:spLocks/>
          </p:cNvSpPr>
          <p:nvPr/>
        </p:nvSpPr>
        <p:spPr bwMode="gray">
          <a:xfrm>
            <a:off x="0" y="0"/>
            <a:ext cx="9144000" cy="1295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49" y="2"/>
              </a:cxn>
              <a:cxn ang="0">
                <a:pos x="5048" y="1458"/>
              </a:cxn>
              <a:cxn ang="0">
                <a:pos x="0" y="1471"/>
              </a:cxn>
              <a:cxn ang="0">
                <a:pos x="0" y="0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>
              <a:alpha val="73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grpSp>
        <p:nvGrpSpPr>
          <p:cNvPr id="6" name="Group 16"/>
          <p:cNvGrpSpPr>
            <a:grpSpLocks/>
          </p:cNvGrpSpPr>
          <p:nvPr userDrawn="1"/>
        </p:nvGrpSpPr>
        <p:grpSpPr bwMode="auto">
          <a:xfrm rot="10800000">
            <a:off x="152400" y="5657850"/>
            <a:ext cx="1143000" cy="1123950"/>
            <a:chOff x="4848" y="3552"/>
            <a:chExt cx="720" cy="708"/>
          </a:xfrm>
        </p:grpSpPr>
        <p:sp>
          <p:nvSpPr>
            <p:cNvPr id="7" name="AutoShape 21"/>
            <p:cNvSpPr>
              <a:spLocks noChangeArrowheads="1"/>
            </p:cNvSpPr>
            <p:nvPr/>
          </p:nvSpPr>
          <p:spPr bwMode="gray">
            <a:xfrm>
              <a:off x="4848" y="3744"/>
              <a:ext cx="384" cy="336"/>
            </a:xfrm>
            <a:prstGeom prst="hexagon">
              <a:avLst>
                <a:gd name="adj" fmla="val 28571"/>
                <a:gd name="vf" fmla="val 115470"/>
              </a:avLst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 sz="1800">
                <a:cs typeface="+mn-cs"/>
              </a:endParaRPr>
            </a:p>
          </p:txBody>
        </p:sp>
        <p:sp>
          <p:nvSpPr>
            <p:cNvPr id="8" name="AutoShape 22"/>
            <p:cNvSpPr>
              <a:spLocks noChangeArrowheads="1"/>
            </p:cNvSpPr>
            <p:nvPr/>
          </p:nvSpPr>
          <p:spPr bwMode="gray">
            <a:xfrm>
              <a:off x="5184" y="3552"/>
              <a:ext cx="384" cy="336"/>
            </a:xfrm>
            <a:prstGeom prst="hexagon">
              <a:avLst>
                <a:gd name="adj" fmla="val 28571"/>
                <a:gd name="vf" fmla="val 115470"/>
              </a:avLst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 sz="1800">
                <a:cs typeface="+mn-cs"/>
              </a:endParaRPr>
            </a:p>
          </p:txBody>
        </p:sp>
        <p:sp>
          <p:nvSpPr>
            <p:cNvPr id="9" name="AutoShape 23"/>
            <p:cNvSpPr>
              <a:spLocks noChangeArrowheads="1"/>
            </p:cNvSpPr>
            <p:nvPr/>
          </p:nvSpPr>
          <p:spPr bwMode="gray">
            <a:xfrm>
              <a:off x="5183" y="3924"/>
              <a:ext cx="384" cy="336"/>
            </a:xfrm>
            <a:prstGeom prst="hexagon">
              <a:avLst>
                <a:gd name="adj" fmla="val 28571"/>
                <a:gd name="vf" fmla="val 115470"/>
              </a:avLst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 sz="1800">
                <a:cs typeface="+mn-cs"/>
              </a:endParaRPr>
            </a:p>
          </p:txBody>
        </p:sp>
      </p:grpSp>
      <p:sp>
        <p:nvSpPr>
          <p:cNvPr id="10" name="Rectangle 19"/>
          <p:cNvSpPr>
            <a:spLocks noChangeArrowheads="1"/>
          </p:cNvSpPr>
          <p:nvPr userDrawn="1"/>
        </p:nvSpPr>
        <p:spPr bwMode="gray">
          <a:xfrm>
            <a:off x="0" y="0"/>
            <a:ext cx="8991600" cy="1143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3505200" y="2971800"/>
            <a:ext cx="4343400" cy="6858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ransition>
    <p:wheel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h.wikipedia.org/wiki/%E0%B9%84%E0%B8%9F%E0%B8%A5%E0%B9%8C:PM%E0%B8%A2%E0%B8%B4%E0%B9%88%E0%B8%87%E0%B8%A5%E0%B8%B1%E0%B8%81%E0%B8%A9%E0%B8%93%E0%B9%8C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41350" y="304800"/>
            <a:ext cx="8502650" cy="5576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60000"/>
              </a:spcBef>
              <a:buClr>
                <a:srgbClr val="000099"/>
              </a:buClr>
              <a:buFont typeface="Monotype Sorts" pitchFamily="2" charset="2"/>
              <a:buNone/>
              <a:defRPr/>
            </a:pPr>
            <a:r>
              <a:rPr lang="th-TH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รหัสวิชา  </a:t>
            </a: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01999141 </a:t>
            </a:r>
            <a:r>
              <a:rPr lang="th-TH" sz="6000" b="1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/>
            </a:r>
            <a:br>
              <a:rPr lang="th-TH" sz="6000" b="1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</a:br>
            <a:r>
              <a:rPr lang="th-TH" sz="60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มนุษย์กับสังคม (</a:t>
            </a:r>
            <a:r>
              <a:rPr lang="en-US" sz="60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Man and Society</a:t>
            </a:r>
            <a:r>
              <a:rPr lang="th-TH" sz="60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)</a:t>
            </a:r>
          </a:p>
          <a:p>
            <a:pPr algn="ctr" eaLnBrk="0" hangingPunct="0">
              <a:spcBef>
                <a:spcPct val="60000"/>
              </a:spcBef>
              <a:buClr>
                <a:srgbClr val="000099"/>
              </a:buClr>
              <a:buFont typeface="Monotype Sorts" pitchFamily="2" charset="2"/>
              <a:buNone/>
              <a:defRPr/>
            </a:pPr>
            <a:endParaRPr lang="th-TH" sz="6000" b="1" dirty="0">
              <a:solidFill>
                <a:srgbClr val="FF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eesiaUPC" pitchFamily="34" charset="-34"/>
              <a:cs typeface="FreesiaUPC" pitchFamily="34" charset="-34"/>
            </a:endParaRPr>
          </a:p>
          <a:p>
            <a:pPr algn="ctr" eaLnBrk="0" hangingPunct="0">
              <a:spcBef>
                <a:spcPct val="60000"/>
              </a:spcBef>
              <a:buClr>
                <a:srgbClr val="000099"/>
              </a:buClr>
              <a:buFont typeface="Monotype Sorts" pitchFamily="2" charset="2"/>
              <a:buNone/>
              <a:defRPr/>
            </a:pPr>
            <a:r>
              <a:rPr lang="th-TH" sz="5400" b="1" dirty="0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รศ.</a:t>
            </a:r>
            <a:r>
              <a:rPr lang="th-TH" sz="5400" b="1" dirty="0" err="1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น.ท.</a:t>
            </a:r>
            <a:r>
              <a:rPr lang="th-TH" sz="5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ดร.สุมิตร  </a:t>
            </a:r>
            <a:r>
              <a:rPr lang="th-TH" sz="5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สุวรรณ</a:t>
            </a:r>
            <a:r>
              <a:rPr lang="th-TH" sz="5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/>
            </a:r>
            <a:br>
              <a:rPr lang="th-TH" sz="5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</a:br>
            <a:r>
              <a:rPr lang="th-TH" sz="5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ประธานรายวิชา </a:t>
            </a:r>
          </a:p>
        </p:txBody>
      </p:sp>
      <p:pic>
        <p:nvPicPr>
          <p:cNvPr id="9" name="Picture 6" descr="ku_color_sm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2438400"/>
            <a:ext cx="1282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 descr="603243_429644177108011_10727292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12622602901262262571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628650"/>
            <a:ext cx="4876800" cy="3257550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59369" y="4039850"/>
            <a:ext cx="8279831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th-TH" sz="4400" b="1" dirty="0" smtClean="0">
                <a:solidFill>
                  <a:srgbClr val="FF33CC"/>
                </a:solidFill>
                <a:latin typeface="FreesiaUPC" pitchFamily="34" charset="-34"/>
                <a:cs typeface="FreesiaUPC" pitchFamily="34" charset="-34"/>
              </a:rPr>
              <a:t>มีสติรู้ตัว</a:t>
            </a:r>
            <a:r>
              <a:rPr lang="th-TH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และ</a:t>
            </a:r>
            <a:r>
              <a:rPr lang="th-TH" sz="4400" b="1" dirty="0" smtClean="0">
                <a:solidFill>
                  <a:srgbClr val="FF33CC"/>
                </a:solidFill>
                <a:latin typeface="FreesiaUPC" pitchFamily="34" charset="-34"/>
                <a:cs typeface="FreesiaUPC" pitchFamily="34" charset="-34"/>
              </a:rPr>
              <a:t>มีปัญญา</a:t>
            </a:r>
            <a:r>
              <a:rPr lang="th-TH" sz="4400" b="1" dirty="0">
                <a:solidFill>
                  <a:srgbClr val="FF33CC"/>
                </a:solidFill>
                <a:latin typeface="FreesiaUPC" pitchFamily="34" charset="-34"/>
                <a:cs typeface="FreesiaUPC" pitchFamily="34" charset="-34"/>
              </a:rPr>
              <a:t>รู้</a:t>
            </a:r>
            <a:r>
              <a:rPr lang="th-TH" sz="4400" b="1" dirty="0" smtClean="0">
                <a:solidFill>
                  <a:srgbClr val="FF33CC"/>
                </a:solidFill>
                <a:latin typeface="FreesiaUPC" pitchFamily="34" charset="-34"/>
                <a:cs typeface="FreesiaUPC" pitchFamily="34" charset="-34"/>
              </a:rPr>
              <a:t>คิด</a:t>
            </a:r>
          </a:p>
          <a:p>
            <a:pPr algn="ctr"/>
            <a:r>
              <a:rPr lang="th-TH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กำกับ</a:t>
            </a: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อยู่</a:t>
            </a:r>
            <a:r>
              <a:rPr lang="th-TH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ตลอดเวลา ตระหนัก</a:t>
            </a: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ประโยชน์ส่วนรวม 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449044"/>
            <a:ext cx="914400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b="1" dirty="0">
                <a:solidFill>
                  <a:srgbClr val="FF00FF"/>
                </a:solidFill>
                <a:latin typeface="FreesiaUPC" pitchFamily="34" charset="-34"/>
                <a:cs typeface="FreesiaUPC" pitchFamily="34" charset="-34"/>
              </a:rPr>
              <a:t>พระบรมราโชวาทพระบาทสมเด็จพระเจ้าอยู่หัว</a:t>
            </a: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/>
            </a:r>
            <a:br>
              <a:rPr lang="th-TH" sz="4400" b="1" dirty="0">
                <a:latin typeface="FreesiaUPC" pitchFamily="34" charset="-34"/>
                <a:cs typeface="FreesiaUPC" pitchFamily="34" charset="-34"/>
              </a:rPr>
            </a:b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“...ในบ้านเมืองนั้นมีทั้ง</a:t>
            </a:r>
            <a:r>
              <a:rPr lang="th-TH" sz="4400" b="1" dirty="0">
                <a:solidFill>
                  <a:srgbClr val="FF00FF"/>
                </a:solidFill>
                <a:latin typeface="FreesiaUPC" pitchFamily="34" charset="-34"/>
                <a:cs typeface="FreesiaUPC" pitchFamily="34" charset="-34"/>
              </a:rPr>
              <a:t>คนดี</a:t>
            </a: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และคนไม่ดี </a:t>
            </a:r>
            <a:br>
              <a:rPr lang="th-TH" sz="4400" b="1" dirty="0">
                <a:latin typeface="FreesiaUPC" pitchFamily="34" charset="-34"/>
                <a:cs typeface="FreesiaUPC" pitchFamily="34" charset="-34"/>
              </a:rPr>
            </a:b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ไม่มีใครที่จะทำให้คนเป็น</a:t>
            </a:r>
            <a:r>
              <a:rPr lang="th-TH" sz="4400" b="1" dirty="0">
                <a:solidFill>
                  <a:srgbClr val="FF00FF"/>
                </a:solidFill>
                <a:latin typeface="FreesiaUPC" pitchFamily="34" charset="-34"/>
                <a:cs typeface="FreesiaUPC" pitchFamily="34" charset="-34"/>
              </a:rPr>
              <a:t>คนดี</a:t>
            </a: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ได้ทั้งหมด </a:t>
            </a:r>
            <a:br>
              <a:rPr lang="th-TH" sz="4400" b="1" dirty="0">
                <a:latin typeface="FreesiaUPC" pitchFamily="34" charset="-34"/>
                <a:cs typeface="FreesiaUPC" pitchFamily="34" charset="-34"/>
              </a:rPr>
            </a:b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การทำให้บ้านเมืองมีความปกติสุขเรียบร้อย </a:t>
            </a:r>
            <a:br>
              <a:rPr lang="th-TH" sz="4400" b="1" dirty="0">
                <a:latin typeface="FreesiaUPC" pitchFamily="34" charset="-34"/>
                <a:cs typeface="FreesiaUPC" pitchFamily="34" charset="-34"/>
              </a:rPr>
            </a:b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จึงเป็นการมิใช่ทำให้ทุกคนเป็น</a:t>
            </a:r>
            <a:r>
              <a:rPr lang="th-TH" sz="4400" b="1" dirty="0">
                <a:solidFill>
                  <a:srgbClr val="FF00FF"/>
                </a:solidFill>
                <a:latin typeface="FreesiaUPC" pitchFamily="34" charset="-34"/>
                <a:cs typeface="FreesiaUPC" pitchFamily="34" charset="-34"/>
              </a:rPr>
              <a:t>คนดี</a:t>
            </a: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 </a:t>
            </a:r>
            <a:br>
              <a:rPr lang="th-TH" sz="4400" b="1" dirty="0">
                <a:latin typeface="FreesiaUPC" pitchFamily="34" charset="-34"/>
                <a:cs typeface="FreesiaUPC" pitchFamily="34" charset="-34"/>
              </a:rPr>
            </a:b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หากแต่อยู่ที่การส่งเสริม</a:t>
            </a:r>
            <a:r>
              <a:rPr lang="th-TH" sz="4400" b="1" dirty="0">
                <a:solidFill>
                  <a:srgbClr val="FF00FF"/>
                </a:solidFill>
                <a:latin typeface="FreesiaUPC" pitchFamily="34" charset="-34"/>
                <a:cs typeface="FreesiaUPC" pitchFamily="34" charset="-34"/>
              </a:rPr>
              <a:t>คนดี</a:t>
            </a: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 ให้</a:t>
            </a:r>
            <a:r>
              <a:rPr lang="th-TH" sz="4400" b="1" dirty="0">
                <a:solidFill>
                  <a:srgbClr val="FF00FF"/>
                </a:solidFill>
                <a:latin typeface="FreesiaUPC" pitchFamily="34" charset="-34"/>
                <a:cs typeface="FreesiaUPC" pitchFamily="34" charset="-34"/>
              </a:rPr>
              <a:t>คนดี</a:t>
            </a: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ได้ปกครองบ้านเมืองและควบคุมคนไม่ดี ไม่ให้มีอำนาจ </a:t>
            </a:r>
            <a:br>
              <a:rPr lang="th-TH" sz="4400" b="1" dirty="0">
                <a:latin typeface="FreesiaUPC" pitchFamily="34" charset="-34"/>
                <a:cs typeface="FreesiaUPC" pitchFamily="34" charset="-34"/>
              </a:rPr>
            </a:b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ไม่ให้ก่อความเดือดร้อนวุ่นวายได้...”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441450" y="1295400"/>
            <a:ext cx="7092950" cy="496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">
              <a:lnSpc>
                <a:spcPct val="90000"/>
              </a:lnSpc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Blip>
                <a:blip r:embed="rId3"/>
              </a:buBlip>
            </a:pP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  <a:sym typeface="Wingdings" pitchFamily="2" charset="2"/>
              </a:rPr>
              <a:t> สถานการณ์การเมืองปัจจุบัน</a:t>
            </a:r>
          </a:p>
          <a:p>
            <a:pPr fontAlgn="b">
              <a:lnSpc>
                <a:spcPct val="90000"/>
              </a:lnSpc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Blip>
                <a:blip r:embed="rId3"/>
              </a:buBlip>
            </a:pP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  <a:sym typeface="Wingdings" pitchFamily="2" charset="2"/>
              </a:rPr>
              <a:t> พัฒนาการการเมืองการปกครอง</a:t>
            </a:r>
          </a:p>
          <a:p>
            <a:pPr fontAlgn="b">
              <a:lnSpc>
                <a:spcPct val="90000"/>
              </a:lnSpc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Blip>
                <a:blip r:embed="rId3"/>
              </a:buBlip>
            </a:pP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  <a:sym typeface="Wingdings" pitchFamily="2" charset="2"/>
              </a:rPr>
              <a:t> ปัญหาภาคใต้+เขาพระวิหาร</a:t>
            </a:r>
          </a:p>
          <a:p>
            <a:pPr fontAlgn="b">
              <a:lnSpc>
                <a:spcPct val="90000"/>
              </a:lnSpc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Blip>
                <a:blip r:embed="rId3"/>
              </a:buBlip>
            </a:pP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  <a:sym typeface="Wingdings" pitchFamily="2" charset="2"/>
              </a:rPr>
              <a:t> องค์ประกอบของรัฐ</a:t>
            </a:r>
            <a:endParaRPr lang="th-TH" sz="4400" b="1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  <a:p>
            <a:pPr fontAlgn="b">
              <a:lnSpc>
                <a:spcPct val="90000"/>
              </a:lnSpc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Blip>
                <a:blip r:embed="rId3"/>
              </a:buBlip>
            </a:pP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  <a:sym typeface="Wingdings" pitchFamily="2" charset="2"/>
              </a:rPr>
              <a:t> ระบอบการปกครอง </a:t>
            </a:r>
          </a:p>
          <a:p>
            <a:pPr fontAlgn="b">
              <a:lnSpc>
                <a:spcPct val="90000"/>
              </a:lnSpc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Blip>
                <a:blip r:embed="rId3"/>
              </a:buBlip>
            </a:pP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  <a:sym typeface="Wingdings" pitchFamily="2" charset="2"/>
              </a:rPr>
              <a:t> โครงสร้างทางการเมือง</a:t>
            </a:r>
          </a:p>
          <a:p>
            <a:pPr fontAlgn="b">
              <a:lnSpc>
                <a:spcPct val="90000"/>
              </a:lnSpc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Blip>
                <a:blip r:embed="rId3"/>
              </a:buBlip>
            </a:pP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  <a:sym typeface="Wingdings" pitchFamily="2" charset="2"/>
              </a:rPr>
              <a:t> การมีส่วนร่วมทางการเมือง</a:t>
            </a:r>
          </a:p>
          <a:p>
            <a:pPr fontAlgn="b">
              <a:lnSpc>
                <a:spcPct val="90000"/>
              </a:lnSpc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Blip>
                <a:blip r:embed="rId3"/>
              </a:buBlip>
            </a:pP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  <a:sym typeface="Wingdings" pitchFamily="2" charset="2"/>
              </a:rPr>
              <a:t> รัฐธรรมนูญ 2550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19250" y="228600"/>
            <a:ext cx="58324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มนุษย์กับการเมือง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42051" y="173038"/>
            <a:ext cx="410080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การเมือง คืออะไร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?</a:t>
            </a:r>
            <a:endParaRPr lang="th-TH" sz="5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63600" y="1295400"/>
            <a:ext cx="8280400" cy="496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th-TH" sz="4400" b="1" dirty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 การสถาปนารัฐและการตั้งรัฐบาล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th-TH" sz="4400" b="1" dirty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 </a:t>
            </a:r>
            <a:r>
              <a:rPr lang="th-TH" sz="4400" b="1" dirty="0" smtClean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อำนาจหรืออิทธิพล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th-TH" sz="4400" b="1" dirty="0" smtClean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 การแสวงหาผลประโยชน์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th-TH" sz="4400" b="1" dirty="0" smtClean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 ความขัดแย้ง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th-TH" sz="4400" b="1" dirty="0" smtClean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 การประนีประนอม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th-TH" sz="4400" b="1" dirty="0" smtClean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 การ</a:t>
            </a:r>
            <a:r>
              <a:rPr lang="th-TH" sz="4400" b="1" dirty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พยายามที่จะให้ได้มาซึ่งการดำรงชีวิตที่ดี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th-TH" sz="4400" b="1" dirty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 การจัดสรรสิ่งต่างๆ ที่มีค่าในสังคม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th-TH" sz="4400" b="1" dirty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 </a:t>
            </a:r>
            <a:r>
              <a:rPr lang="th-TH" sz="4400" b="1" dirty="0" smtClean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นโยบาย</a:t>
            </a:r>
            <a:r>
              <a:rPr lang="th-TH" sz="4400" b="1" dirty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สาธารณะ</a:t>
            </a:r>
          </a:p>
        </p:txBody>
      </p:sp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6096000" y="1828800"/>
            <a:ext cx="2590800" cy="2362200"/>
          </a:xfrm>
          <a:prstGeom prst="ellipse">
            <a:avLst/>
          </a:prstGeom>
          <a:gradFill rotWithShape="1">
            <a:gsLst>
              <a:gs pos="0">
                <a:srgbClr val="FF66FF"/>
              </a:gs>
              <a:gs pos="50000">
                <a:schemeClr val="bg1"/>
              </a:gs>
              <a:gs pos="100000">
                <a:srgbClr val="FF66FF"/>
              </a:gs>
            </a:gsLst>
            <a:lin ang="5400000" scaled="1"/>
          </a:gradFill>
          <a:ln w="952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th-TH" sz="4800" b="1" dirty="0">
                <a:solidFill>
                  <a:srgbClr val="0000CC"/>
                </a:solidFill>
                <a:latin typeface="Arial" pitchFamily="34" charset="0"/>
                <a:cs typeface="FreesiaUPC" pitchFamily="34" charset="-34"/>
              </a:rPr>
              <a:t>ความเสียสละ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300162" y="228600"/>
            <a:ext cx="66246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ความสำคัญเรื่องการเมือง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50825" y="1676400"/>
            <a:ext cx="8893175" cy="363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90000"/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กำหนดนโยบายการ</a:t>
            </a:r>
            <a:r>
              <a:rPr lang="en-US" sz="4800" b="1" dirty="0" err="1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บริหาร</a:t>
            </a: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ราชการแผ่นดิน</a:t>
            </a:r>
          </a:p>
          <a:p>
            <a:pPr fontAlgn="b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90000"/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8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ควบคุมการปฏิบัติตามนโยบายและ</a:t>
            </a:r>
            <a:r>
              <a:rPr lang="en-US" sz="4800" b="1" dirty="0" err="1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กฎหมาย</a:t>
            </a:r>
            <a:endParaRPr lang="en-US" sz="4800" b="1" dirty="0" smtClean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  <a:p>
            <a:pPr fontAlgn="b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90000"/>
              <a:buFont typeface="Wingdings" pitchFamily="2" charset="2"/>
              <a:buChar char="§"/>
            </a:pPr>
            <a:r>
              <a:rPr lang="en-US" sz="48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8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ออกกฎหมาย ระเบียบ</a:t>
            </a:r>
            <a:r>
              <a:rPr lang="en-US" sz="48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8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ข้อบังคับพัฒนา</a:t>
            </a:r>
          </a:p>
          <a:p>
            <a:pPr fontAlgn="b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90000"/>
              <a:buFont typeface="Wingdings" pitchFamily="2" charset="2"/>
              <a:buChar char="§"/>
            </a:pPr>
            <a:r>
              <a:rPr lang="th-TH" sz="48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ประเทศชาติ</a:t>
            </a: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ให้</a:t>
            </a:r>
            <a:r>
              <a:rPr lang="th-TH" sz="48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เจริญก้าวหน้า</a:t>
            </a:r>
            <a:endParaRPr lang="th-TH" sz="4800" b="1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voicetv.co.th/cache/images/57fdc01454e9807eb6209e4f5f582da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0"/>
            <a:ext cx="6096000" cy="32845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" name="Picture 6" descr="ยิ่งลักษณ์ ชินวัตร">
            <a:hlinkClick r:id="rId3" tooltip="ยิ่งลักษณ์ ชินวัตร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6688" y="0"/>
            <a:ext cx="2500312" cy="32845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339572" y="3276600"/>
            <a:ext cx="6890028" cy="2874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th-TH" sz="4000" b="1" dirty="0">
                <a:solidFill>
                  <a:srgbClr val="FF00FF"/>
                </a:solidFill>
                <a:latin typeface="FreesiaUPC" pitchFamily="34" charset="-34"/>
                <a:cs typeface="FreesiaUPC" pitchFamily="34" charset="-34"/>
              </a:rPr>
              <a:t>ยิ่งลักษณ์ ชินวัตร (ปู)</a:t>
            </a:r>
            <a:endParaRPr lang="en-US" sz="4000" b="1" dirty="0">
              <a:solidFill>
                <a:srgbClr val="FF00FF"/>
              </a:solidFill>
              <a:latin typeface="FreesiaUPC" pitchFamily="34" charset="-34"/>
              <a:cs typeface="FreesiaUPC" pitchFamily="34" charset="-34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th-TH" b="1" dirty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3200" b="1" dirty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นายกรัฐมนตรีคนที่ 28 (หญิงคนแรกของไทย)</a:t>
            </a:r>
            <a:endParaRPr lang="en-US" sz="3200" b="1" dirty="0">
              <a:solidFill>
                <a:srgbClr val="0000FF"/>
              </a:solidFill>
              <a:latin typeface="FreesiaUPC" pitchFamily="34" charset="-34"/>
              <a:cs typeface="FreesiaUPC" pitchFamily="34" charset="-34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th-TH" sz="3200" b="1" dirty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 เกิดวันที่ 21 มิถุนายน พ.ศ. 2510</a:t>
            </a:r>
            <a:endParaRPr lang="en-US" sz="3200" b="1" dirty="0">
              <a:solidFill>
                <a:srgbClr val="0000FF"/>
              </a:solidFill>
              <a:latin typeface="FreesiaUPC" pitchFamily="34" charset="-34"/>
              <a:cs typeface="FreesiaUPC" pitchFamily="34" charset="-34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th-TH" sz="3200" b="1" dirty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 ปริญญาตรี สาขารัฐศาสตร์ </a:t>
            </a:r>
            <a:r>
              <a:rPr lang="th-TH" sz="3200" b="1" dirty="0" smtClean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ม.เชียงใหม่ </a:t>
            </a:r>
            <a:endParaRPr lang="en-US" sz="3200" b="1" dirty="0">
              <a:solidFill>
                <a:srgbClr val="0000FF"/>
              </a:solidFill>
              <a:latin typeface="FreesiaUPC" pitchFamily="34" charset="-34"/>
              <a:cs typeface="FreesiaUPC" pitchFamily="34" charset="-34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th-TH" sz="3200" b="1" dirty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 ปริญญาโท สาขารัฐ</a:t>
            </a:r>
            <a:r>
              <a:rPr lang="th-TH" sz="3200" b="1" dirty="0" err="1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ประศาสน</a:t>
            </a:r>
            <a:r>
              <a:rPr lang="th-TH" sz="3200" b="1" dirty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ศาสตร์ </a:t>
            </a:r>
            <a:r>
              <a:rPr lang="th-TH" sz="3200" b="1" dirty="0" smtClean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ม.</a:t>
            </a:r>
            <a:r>
              <a:rPr lang="th-TH" sz="3200" b="1" dirty="0" err="1" smtClean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เคนทักกี</a:t>
            </a:r>
            <a:r>
              <a:rPr lang="th-TH" sz="3200" b="1" dirty="0" err="1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สเตต</a:t>
            </a:r>
            <a:endParaRPr lang="en-US" sz="3200" b="1" dirty="0">
              <a:solidFill>
                <a:srgbClr val="0000FF"/>
              </a:solidFill>
              <a:latin typeface="FreesiaUPC" pitchFamily="34" charset="-34"/>
              <a:cs typeface="FreesiaUPC" pitchFamily="34" charset="-34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th-TH" sz="3200" b="1" dirty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 อดีตประธานกรรมการบริหาร </a:t>
            </a:r>
            <a:r>
              <a:rPr lang="th-TH" sz="3200" b="1" dirty="0" smtClean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บริษัท </a:t>
            </a:r>
            <a:r>
              <a:rPr lang="en-US" sz="3200" b="1" dirty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AIS</a:t>
            </a:r>
            <a:endParaRPr lang="th-TH" sz="3200" b="1" dirty="0">
              <a:solidFill>
                <a:srgbClr val="0000FF"/>
              </a:solidFill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555875" y="211138"/>
            <a:ext cx="362952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5400" b="1" dirty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พรรคร่วมรัฐบาล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50938" y="1295400"/>
            <a:ext cx="707866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1.พรรคเพื่อไทย                    265 เสียง</a:t>
            </a:r>
            <a:endParaRPr lang="en-US" sz="4400" b="1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  <a:p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2.พรรคชาติไทยพัฒนา            19 เสียง</a:t>
            </a:r>
            <a:endParaRPr lang="en-US" sz="4400" b="1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  <a:p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3.พรรคชาติพัฒนาเพื่อแผ่นดิน    7 เสียง</a:t>
            </a:r>
            <a:endParaRPr lang="en-US" sz="4400" b="1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  <a:p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4.พรรคพลังชล                        7 เสียง</a:t>
            </a:r>
            <a:b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</a:b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5.พรรคมหาชน                        1 เสียง</a:t>
            </a:r>
          </a:p>
          <a:p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6.พรรคประชาธิปไตยใหม่          1 เสียง</a:t>
            </a:r>
            <a:endParaRPr lang="en-US" sz="4400" b="1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  <a:p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       รวม                           300 เสียง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219200" y="260350"/>
            <a:ext cx="66960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นโยบายพรรคเพื่อไทย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23850" y="1219200"/>
            <a:ext cx="8818440" cy="4561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buFontTx/>
              <a:buChar char="•"/>
            </a:pP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จบปริญญาตรีเป็น </a:t>
            </a:r>
            <a:r>
              <a:rPr lang="en-US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15,000 </a:t>
            </a: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บาท </a:t>
            </a:r>
            <a:endParaRPr lang="en-US" sz="4400" b="1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  <a:p>
            <a:pPr>
              <a:lnSpc>
                <a:spcPct val="110000"/>
              </a:lnSpc>
              <a:buFontTx/>
              <a:buChar char="•"/>
            </a:pP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แรงงานขั้นต่ำเริ่มที่ </a:t>
            </a:r>
            <a:r>
              <a:rPr lang="en-US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300 </a:t>
            </a: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บาทต่อวัน </a:t>
            </a:r>
            <a:endParaRPr lang="en-US" sz="4400" b="1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  <a:p>
            <a:pPr>
              <a:lnSpc>
                <a:spcPct val="110000"/>
              </a:lnSpc>
              <a:buFontTx/>
              <a:buChar char="•"/>
            </a:pP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ข้าวเปลือก</a:t>
            </a:r>
            <a:r>
              <a:rPr lang="th-TH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ข้าว</a:t>
            </a: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เกวียน </a:t>
            </a:r>
            <a:r>
              <a:rPr lang="en-US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15,000 </a:t>
            </a: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บาท </a:t>
            </a:r>
            <a:endParaRPr lang="en-US" sz="4400" b="1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  <a:p>
            <a:pPr>
              <a:lnSpc>
                <a:spcPct val="110000"/>
              </a:lnSpc>
              <a:buFontTx/>
              <a:buChar char="•"/>
            </a:pP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ข้าวหอมมะลิเกวียนละ </a:t>
            </a:r>
            <a:r>
              <a:rPr lang="en-US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20,000 </a:t>
            </a: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บาท </a:t>
            </a:r>
            <a:endParaRPr lang="en-US" sz="4400" b="1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  <a:p>
            <a:pPr>
              <a:lnSpc>
                <a:spcPct val="110000"/>
              </a:lnSpc>
              <a:buFontTx/>
              <a:buChar char="•"/>
            </a:pP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แจก</a:t>
            </a:r>
            <a:r>
              <a:rPr lang="th-TH" sz="4400" b="1" dirty="0" err="1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แท็บเล็ต</a:t>
            </a: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พีซี ให้เด็กไปโรงเรียนทุกคน </a:t>
            </a:r>
            <a:endParaRPr lang="en-US" sz="4400" b="1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  <a:p>
            <a:pPr>
              <a:lnSpc>
                <a:spcPct val="110000"/>
              </a:lnSpc>
              <a:buFontTx/>
              <a:buChar char="•"/>
            </a:pP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ให้มีสัญญาณวายฟาย (</a:t>
            </a:r>
            <a:r>
              <a:rPr lang="en-US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Wi-Fi ) </a:t>
            </a: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ฟรี ในที่สาธารณะ 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219200" y="260350"/>
            <a:ext cx="66960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นโยบายพรรคเพื่อไทย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50825" y="1371600"/>
            <a:ext cx="887294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buFontTx/>
              <a:buChar char="•"/>
            </a:pPr>
            <a:r>
              <a:rPr lang="th-TH" sz="40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ขยาย</a:t>
            </a:r>
            <a:r>
              <a:rPr lang="th-TH" sz="4000" b="1" dirty="0" err="1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แอร์</a:t>
            </a:r>
            <a:r>
              <a:rPr lang="th-TH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พอร์ตลิงค์ ไปฉะเชิงเทรา ไปชลบุรี ไปพัทยา </a:t>
            </a:r>
            <a:endParaRPr lang="en-US" sz="4000" b="1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  <a:p>
            <a:pPr>
              <a:lnSpc>
                <a:spcPct val="110000"/>
              </a:lnSpc>
              <a:buFontTx/>
              <a:buChar char="•"/>
            </a:pPr>
            <a:r>
              <a:rPr lang="th-TH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ทำเขื่อนลึกลงไปใน</a:t>
            </a:r>
            <a:r>
              <a:rPr lang="th-TH" sz="40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ทะเล </a:t>
            </a:r>
            <a:r>
              <a:rPr lang="en-US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10 </a:t>
            </a:r>
            <a:r>
              <a:rPr lang="th-TH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กม. </a:t>
            </a:r>
            <a:r>
              <a:rPr lang="th-TH" sz="40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ยาวป</a:t>
            </a:r>
            <a:r>
              <a:rPr lang="th-TH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ระมาณ </a:t>
            </a:r>
            <a:r>
              <a:rPr lang="en-US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30 </a:t>
            </a:r>
            <a:r>
              <a:rPr lang="th-TH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กม. </a:t>
            </a:r>
            <a:endParaRPr lang="en-US" sz="4000" b="1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  <a:p>
            <a:pPr>
              <a:lnSpc>
                <a:spcPct val="110000"/>
              </a:lnSpc>
              <a:buFontTx/>
              <a:buChar char="•"/>
            </a:pPr>
            <a:r>
              <a:rPr lang="th-TH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พักหนี้ครัวเรือนที่ต่ำกว่า </a:t>
            </a:r>
            <a:r>
              <a:rPr lang="en-US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5 </a:t>
            </a:r>
            <a:r>
              <a:rPr lang="th-TH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แสนบาท อย่างน้อย </a:t>
            </a:r>
            <a:r>
              <a:rPr lang="en-US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3 </a:t>
            </a:r>
            <a:r>
              <a:rPr lang="th-TH" sz="40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ปี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th-TH" sz="40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ทำรถไฟความเร็วสูง ไปเชียงใหม่</a:t>
            </a:r>
            <a:r>
              <a:rPr lang="en-US" sz="40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0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โคราช และระยอง </a:t>
            </a:r>
            <a:endParaRPr lang="en-US" sz="4000" b="1" dirty="0" smtClean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  <a:p>
            <a:pPr>
              <a:lnSpc>
                <a:spcPct val="110000"/>
              </a:lnSpc>
              <a:buFontTx/>
              <a:buChar char="•"/>
            </a:pPr>
            <a:r>
              <a:rPr lang="th-TH" sz="40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ทำรถไฟรางคู่เชื่อมชานเมืองทั้งหมด </a:t>
            </a:r>
            <a:endParaRPr lang="en-US" sz="4000" b="1" dirty="0" smtClean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  <a:p>
            <a:pPr>
              <a:lnSpc>
                <a:spcPct val="110000"/>
              </a:lnSpc>
              <a:buFontTx/>
              <a:buChar char="•"/>
            </a:pPr>
            <a:r>
              <a:rPr lang="th-TH" sz="40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altLang="ko-KR" sz="40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คืน</a:t>
            </a:r>
            <a:r>
              <a:rPr lang="th-TH" altLang="ko-KR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ภาษีให้กับผู้ซื้อ</a:t>
            </a:r>
            <a:r>
              <a:rPr lang="th-TH" altLang="ko-KR" sz="40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รถยนต์คัน</a:t>
            </a:r>
            <a:r>
              <a:rPr lang="th-TH" altLang="ko-KR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แรก 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ortal.settrade.com/brokerpage/IPO/webboardUpload/pic/reply2787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"/>
            <a:ext cx="9144000" cy="6858050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146TGp_biz_light_v2">
  <a:themeElements>
    <a:clrScheme name="146TGp_biz_light_v2 3">
      <a:dk1>
        <a:srgbClr val="003366"/>
      </a:dk1>
      <a:lt1>
        <a:srgbClr val="FFFFFF"/>
      </a:lt1>
      <a:dk2>
        <a:srgbClr val="5086C2"/>
      </a:dk2>
      <a:lt2>
        <a:srgbClr val="C0C0C0"/>
      </a:lt2>
      <a:accent1>
        <a:srgbClr val="DE8848"/>
      </a:accent1>
      <a:accent2>
        <a:srgbClr val="85BA54"/>
      </a:accent2>
      <a:accent3>
        <a:srgbClr val="FFFFFF"/>
      </a:accent3>
      <a:accent4>
        <a:srgbClr val="002A56"/>
      </a:accent4>
      <a:accent5>
        <a:srgbClr val="ECC3B1"/>
      </a:accent5>
      <a:accent6>
        <a:srgbClr val="78A84B"/>
      </a:accent6>
      <a:hlink>
        <a:srgbClr val="4C59D2"/>
      </a:hlink>
      <a:folHlink>
        <a:srgbClr val="A0B5C4"/>
      </a:folHlink>
    </a:clrScheme>
    <a:fontScheme name="2_146TGp_biz_light_v2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46TGp_biz_light_v2 1">
        <a:dk1>
          <a:srgbClr val="48806B"/>
        </a:dk1>
        <a:lt1>
          <a:srgbClr val="FFFFFF"/>
        </a:lt1>
        <a:dk2>
          <a:srgbClr val="77956D"/>
        </a:dk2>
        <a:lt2>
          <a:srgbClr val="C0C0C0"/>
        </a:lt2>
        <a:accent1>
          <a:srgbClr val="6BB9C3"/>
        </a:accent1>
        <a:accent2>
          <a:srgbClr val="E7BA15"/>
        </a:accent2>
        <a:accent3>
          <a:srgbClr val="FFFFFF"/>
        </a:accent3>
        <a:accent4>
          <a:srgbClr val="3C6C5A"/>
        </a:accent4>
        <a:accent5>
          <a:srgbClr val="BAD9DE"/>
        </a:accent5>
        <a:accent6>
          <a:srgbClr val="D1A812"/>
        </a:accent6>
        <a:hlink>
          <a:srgbClr val="76C14D"/>
        </a:hlink>
        <a:folHlink>
          <a:srgbClr val="B0C2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6TGp_biz_light_v2 2">
        <a:dk1>
          <a:srgbClr val="5F5F5F"/>
        </a:dk1>
        <a:lt1>
          <a:srgbClr val="FFFFFF"/>
        </a:lt1>
        <a:dk2>
          <a:srgbClr val="8D8D8D"/>
        </a:dk2>
        <a:lt2>
          <a:srgbClr val="C0C0C0"/>
        </a:lt2>
        <a:accent1>
          <a:srgbClr val="8EC072"/>
        </a:accent1>
        <a:accent2>
          <a:srgbClr val="5DB8CD"/>
        </a:accent2>
        <a:accent3>
          <a:srgbClr val="FFFFFF"/>
        </a:accent3>
        <a:accent4>
          <a:srgbClr val="505050"/>
        </a:accent4>
        <a:accent5>
          <a:srgbClr val="C6DCBC"/>
        </a:accent5>
        <a:accent6>
          <a:srgbClr val="53A6BA"/>
        </a:accent6>
        <a:hlink>
          <a:srgbClr val="D68B40"/>
        </a:hlink>
        <a:folHlink>
          <a:srgbClr val="D5D17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6TGp_biz_light_v2 3">
        <a:dk1>
          <a:srgbClr val="003366"/>
        </a:dk1>
        <a:lt1>
          <a:srgbClr val="FFFFFF"/>
        </a:lt1>
        <a:dk2>
          <a:srgbClr val="5086C2"/>
        </a:dk2>
        <a:lt2>
          <a:srgbClr val="C0C0C0"/>
        </a:lt2>
        <a:accent1>
          <a:srgbClr val="DE8848"/>
        </a:accent1>
        <a:accent2>
          <a:srgbClr val="85BA54"/>
        </a:accent2>
        <a:accent3>
          <a:srgbClr val="FFFFFF"/>
        </a:accent3>
        <a:accent4>
          <a:srgbClr val="002A56"/>
        </a:accent4>
        <a:accent5>
          <a:srgbClr val="ECC3B1"/>
        </a:accent5>
        <a:accent6>
          <a:srgbClr val="78A84B"/>
        </a:accent6>
        <a:hlink>
          <a:srgbClr val="4C59D2"/>
        </a:hlink>
        <a:folHlink>
          <a:srgbClr val="A0B5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4135</TotalTime>
  <Words>350</Words>
  <Application>Microsoft Office PowerPoint</Application>
  <PresentationFormat>นำเสนอทางหน้าจอ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12</vt:i4>
      </vt:variant>
    </vt:vector>
  </HeadingPairs>
  <TitlesOfParts>
    <vt:vector size="13" baseType="lpstr">
      <vt:lpstr>2_146TGp_biz_light_v2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</vt:vector>
  </TitlesOfParts>
  <Company>nzn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WincoolV4</dc:creator>
  <cp:lastModifiedBy>DELL</cp:lastModifiedBy>
  <cp:revision>459</cp:revision>
  <dcterms:created xsi:type="dcterms:W3CDTF">2009-04-05T13:21:52Z</dcterms:created>
  <dcterms:modified xsi:type="dcterms:W3CDTF">2013-09-02T01:27:22Z</dcterms:modified>
</cp:coreProperties>
</file>