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1" r:id="rId1"/>
  </p:sldMasterIdLst>
  <p:notesMasterIdLst>
    <p:notesMasterId r:id="rId26"/>
  </p:notesMasterIdLst>
  <p:handoutMasterIdLst>
    <p:handoutMasterId r:id="rId27"/>
  </p:handoutMasterIdLst>
  <p:sldIdLst>
    <p:sldId id="381" r:id="rId2"/>
    <p:sldId id="521" r:id="rId3"/>
    <p:sldId id="559" r:id="rId4"/>
    <p:sldId id="527" r:id="rId5"/>
    <p:sldId id="530" r:id="rId6"/>
    <p:sldId id="532" r:id="rId7"/>
    <p:sldId id="533" r:id="rId8"/>
    <p:sldId id="536" r:id="rId9"/>
    <p:sldId id="538" r:id="rId10"/>
    <p:sldId id="539" r:id="rId11"/>
    <p:sldId id="542" r:id="rId12"/>
    <p:sldId id="545" r:id="rId13"/>
    <p:sldId id="546" r:id="rId14"/>
    <p:sldId id="547" r:id="rId15"/>
    <p:sldId id="550" r:id="rId16"/>
    <p:sldId id="553" r:id="rId17"/>
    <p:sldId id="555" r:id="rId18"/>
    <p:sldId id="557" r:id="rId19"/>
    <p:sldId id="623" r:id="rId20"/>
    <p:sldId id="612" r:id="rId21"/>
    <p:sldId id="613" r:id="rId22"/>
    <p:sldId id="614" r:id="rId23"/>
    <p:sldId id="621" r:id="rId24"/>
    <p:sldId id="620" r:id="rId25"/>
  </p:sldIdLst>
  <p:sldSz cx="9144000" cy="6858000" type="screen4x3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00"/>
    <a:srgbClr val="0000CC"/>
    <a:srgbClr val="000066"/>
    <a:srgbClr val="FFCCFF"/>
    <a:srgbClr val="00FF00"/>
    <a:srgbClr val="8E84D8"/>
    <a:srgbClr val="00FFFF"/>
    <a:srgbClr val="0000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377" autoAdjust="0"/>
    <p:restoredTop sz="93734" autoAdjust="0"/>
  </p:normalViewPr>
  <p:slideViewPr>
    <p:cSldViewPr>
      <p:cViewPr>
        <p:scale>
          <a:sx n="70" d="100"/>
          <a:sy n="70" d="100"/>
        </p:scale>
        <p:origin x="-10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974" y="-108"/>
      </p:cViewPr>
      <p:guideLst>
        <p:guide orient="horz" pos="3132"/>
        <p:guide pos="214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23E404-7A43-45AD-A551-92B7669E5C83}" type="datetimeFigureOut">
              <a:rPr lang="th-TH"/>
              <a:pPr>
                <a:defRPr/>
              </a:pPr>
              <a:t>02/09/56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70F2474-E1DB-4E8C-855B-0D1C5E57777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D4C321-87EC-48F7-8037-728B196B7D90}" type="datetimeFigureOut">
              <a:rPr lang="th-TH"/>
              <a:pPr>
                <a:defRPr/>
              </a:pPr>
              <a:t>02/09/56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404FC3B-B5A5-4A06-9DB8-07BF93EA098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white">
          <a:xfrm>
            <a:off x="0" y="5562600"/>
            <a:ext cx="9144000" cy="1295400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Freeform 20"/>
          <p:cNvSpPr>
            <a:spLocks/>
          </p:cNvSpPr>
          <p:nvPr/>
        </p:nvSpPr>
        <p:spPr bwMode="gray">
          <a:xfrm>
            <a:off x="0" y="0"/>
            <a:ext cx="91440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 userDrawn="1"/>
        </p:nvGrpSpPr>
        <p:grpSpPr bwMode="auto">
          <a:xfrm rot="10800000">
            <a:off x="152400" y="5657850"/>
            <a:ext cx="1143000" cy="1123950"/>
            <a:chOff x="4848" y="3552"/>
            <a:chExt cx="720" cy="708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gray">
            <a:xfrm>
              <a:off x="4848" y="374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gray">
            <a:xfrm>
              <a:off x="5184" y="3552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gray">
            <a:xfrm>
              <a:off x="5183" y="392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</p:grpSp>
      <p:sp>
        <p:nvSpPr>
          <p:cNvPr id="10" name="Rectangle 19"/>
          <p:cNvSpPr>
            <a:spLocks noChangeArrowheads="1"/>
          </p:cNvSpPr>
          <p:nvPr userDrawn="1"/>
        </p:nvSpPr>
        <p:spPr bwMode="gray">
          <a:xfrm>
            <a:off x="0" y="0"/>
            <a:ext cx="89916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wheel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th.wikipedia.org/wiki/%E0%B8%A0%E0%B8%B2%E0%B8%9E:Prem-Tinsulanonda.jpg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th.wikipedia.org/wiki/%E0%B8%A0%E0%B8%B2%E0%B8%9E:Chatchai.jpg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th.wikipedia.org/wiki/%E0%B8%A0%E0%B8%B2%E0%B8%9E:Thaksin.jpg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th.wikipedia.org/wiki/%E0%B8%A0%E0%B8%B2%E0%B8%9E:Pahol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.th/imgres?imgurl=http://www.marinerthai.net/sara/pics/94002.JPG&amp;imgrefurl=http://www.marinerthai.net/sara/view.php?No=1149&amp;h=387&amp;w=268&amp;sz=67&amp;hl=th&amp;start=4&amp;um=1&amp;tbnid=IYRPbOrbdL_xjM:&amp;tbnh=123&amp;tbnw=85&amp;prev=/images?q=%E0%B8%88%E0%B8%AD%E0%B8%A1%E0%B8%9E%E0%B8%A5+%E0%B8%9B.%E0%B8%9E%E0%B8%B4%E0%B8%9A%E0%B8%B9%E0%B8%A5%E0%B8%AA%E0%B8%87%E0%B8%84%E0%B8%A3%E0%B8%B2%E0%B8%A1+&amp;um=1&amp;hl=th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.th/imgres?imgurl=http://www.oknation.net/blog/home/blog_data/281/281/images/Sarit.jpg&amp;imgrefurl=http://www.oknation.net/blog/Anti-Corruption/2007/11/19/entry-1&amp;h=276&amp;w=217&amp;sz=19&amp;hl=th&amp;start=17&amp;um=1&amp;tbnid=Ne9bJ4-hDijuQM:&amp;tbnh=114&amp;tbnw=90&amp;prev=/images?q=%E0%B8%88%E0%B8%AD%E0%B8%A1%E0%B8%9E%E0%B8%A5%E0%B8%AA%E0%B8%A4%E0%B8%A9%E0%B8%94%E0%B8%B4%E0%B9%8C++%E0%B8%98%E0%B8%99%E0%B8%B0%E0%B8%A3%E0%B8%B1%E0%B8%8A%E0%B8%95%E0%B9%8C&amp;um=1&amp;hl=t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1350" y="304800"/>
            <a:ext cx="850265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รหัสวิชา  </a:t>
            </a: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01999141 </a:t>
            </a: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มนุษย์กับสังคม (</a:t>
            </a:r>
            <a:r>
              <a:rPr lang="en-US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Man and Society</a:t>
            </a: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endParaRPr lang="th-TH" sz="60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รศ.</a:t>
            </a:r>
            <a:r>
              <a:rPr lang="th-TH" sz="5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น.ท.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ดร.สุมิตร  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สุวรรณ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ประธานรายวิชา </a:t>
            </a:r>
          </a:p>
        </p:txBody>
      </p:sp>
      <p:pic>
        <p:nvPicPr>
          <p:cNvPr id="9" name="Picture 6" descr="ku_color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438400"/>
            <a:ext cx="1282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53988" y="1686747"/>
            <a:ext cx="8069838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h-TH" sz="44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เกิด</a:t>
            </a:r>
            <a:r>
              <a:rPr lang="th-TH" sz="4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เหตุการณ์ 14 ตุลาคม พ.ศ. 2516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h-TH" sz="4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รัฐบาลได้ใช้อาวุธสงครามเข้าปราบปราม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h-TH" sz="4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นักศึกษาประชาชนชุมนุมเรียกร้องรัฐธรรมนูญ 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h-TH" sz="4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มีผู้เสียชีวิตเป็นจำนวนมาก </a:t>
            </a:r>
          </a:p>
        </p:txBody>
      </p:sp>
      <p:pic>
        <p:nvPicPr>
          <p:cNvPr id="3" name="Picture 5" descr="w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300162"/>
            <a:ext cx="1733550" cy="2205038"/>
          </a:xfrm>
          <a:prstGeom prst="rect">
            <a:avLst/>
          </a:prstGeom>
          <a:noFill/>
        </p:spPr>
      </p:pic>
      <p:sp>
        <p:nvSpPr>
          <p:cNvPr id="4" name="สี่เหลี่ยมผืนผ้า 3"/>
          <p:cNvSpPr/>
          <p:nvPr/>
        </p:nvSpPr>
        <p:spPr>
          <a:xfrm>
            <a:off x="2070100" y="161937"/>
            <a:ext cx="49403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th-TH" sz="4400" b="1" dirty="0" smtClean="0">
                <a:solidFill>
                  <a:srgbClr val="FF33CC"/>
                </a:solidFill>
                <a:cs typeface="FreesiaUPC" pitchFamily="34" charset="-34"/>
              </a:rPr>
              <a:t>จอมพลถนอม กิตติขจร </a:t>
            </a:r>
            <a:endParaRPr lang="th-TH" sz="4400" b="1" dirty="0">
              <a:solidFill>
                <a:srgbClr val="FF33CC"/>
              </a:solidFill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55637" y="1371600"/>
            <a:ext cx="8640763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จอม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พลถนอมกลับไทยโดยบวชเป็นสามเณร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นักศึกษาประชาชนได้ออกมาประท้วงขับไล่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พลเรือเอก สงัด ชะลออยู่ ก่อรัฐประหาร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ทำการล้อมปราบนักศึกษาประชาชน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   ในมหาวิทยาลัยธรรมศาสตร์</a:t>
            </a:r>
            <a:endParaRPr lang="th-TH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758950" y="229648"/>
            <a:ext cx="5632450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th-TH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เหตุการณ์ 6 ตุลาคม 2519</a:t>
            </a:r>
            <a:endParaRPr lang="th-TH" sz="44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28800" y="2175808"/>
            <a:ext cx="80581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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ใช้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คำสั่งสำนักนายกรัฐมนตรี ที่ </a:t>
            </a: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66/23 เรื่อง</a:t>
            </a:r>
            <a:endParaRPr lang="th-TH" sz="40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spcBef>
                <a:spcPts val="0"/>
              </a:spcBef>
            </a:pP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</a:t>
            </a: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นโยบาย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การต่อสู้เพื่อเอาชนะคอมมิวนิสต์</a:t>
            </a:r>
          </a:p>
          <a:p>
            <a:pPr>
              <a:spcBef>
                <a:spcPts val="0"/>
              </a:spcBef>
            </a:pP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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ประธานองคมนตรีและรัฐบุรุษ </a:t>
            </a:r>
          </a:p>
        </p:txBody>
      </p:sp>
      <p:pic>
        <p:nvPicPr>
          <p:cNvPr id="3" name="Picture 5" descr="เปรม ติณสูลานนท์">
            <a:hlinkClick r:id="rId2" tooltip="เปรม ติณสูลานนท์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727200"/>
            <a:ext cx="1727200" cy="2159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สี่เหลี่ยมผืนผ้า 3"/>
          <p:cNvSpPr/>
          <p:nvPr/>
        </p:nvSpPr>
        <p:spPr>
          <a:xfrm>
            <a:off x="1854200" y="221159"/>
            <a:ext cx="546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th-TH" sz="4400" b="1" dirty="0" smtClean="0">
                <a:solidFill>
                  <a:srgbClr val="FF3399"/>
                </a:solidFill>
                <a:cs typeface="FreesiaUPC" pitchFamily="34" charset="-34"/>
              </a:rPr>
              <a:t>พลเอกเปรม ติณสูลานนท์</a:t>
            </a:r>
            <a:r>
              <a:rPr lang="th-TH" sz="4400" b="1" dirty="0" smtClean="0">
                <a:solidFill>
                  <a:srgbClr val="003366"/>
                </a:solidFill>
              </a:rPr>
              <a:t> </a:t>
            </a:r>
            <a:endParaRPr lang="th-TH" sz="4400" b="1" dirty="0">
              <a:solidFill>
                <a:srgbClr val="003366"/>
              </a:solidFill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9388" y="1466850"/>
            <a:ext cx="8928100" cy="429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นโยบาย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เปลี่ยนสนามรบเป็นสนามการค้า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เศรษฐกิจประเทศไทยเจริญเติบโต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จะเป็นเสือตัวที่ 5 ของ</a:t>
            </a: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เอเชียต่อ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จาก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 เกาหลีใต้ ฮ่องกง สิงคโปร์ และไต้หวัน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มีการฉ้อราษฎร์บังหลวงอย่างหนักในรัฐบาล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ถูกยึดอำนาจจากคณะทหาร  </a:t>
            </a:r>
          </a:p>
        </p:txBody>
      </p:sp>
      <p:pic>
        <p:nvPicPr>
          <p:cNvPr id="3" name="Picture 5" descr="ชาติชาย ชุณหะวัณ">
            <a:hlinkClick r:id="rId2" tooltip="ชาติชาย ชุณหะวัณ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409700"/>
            <a:ext cx="1611312" cy="1943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สี่เหลี่ยมผืนผ้า 3"/>
          <p:cNvSpPr/>
          <p:nvPr/>
        </p:nvSpPr>
        <p:spPr>
          <a:xfrm>
            <a:off x="1712912" y="449708"/>
            <a:ext cx="5678488" cy="61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พลเอกชาติชาย  </a:t>
            </a:r>
            <a:r>
              <a:rPr lang="th-TH" sz="4400" b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ชุณ</a:t>
            </a:r>
            <a:r>
              <a:rPr lang="th-TH" sz="4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หะวัณ</a:t>
            </a:r>
            <a:r>
              <a:rPr lang="th-TH" sz="4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th-TH" sz="4400" b="1" dirty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9388" y="1628775"/>
            <a:ext cx="9144000" cy="338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พล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เอกสุจินดา คราประยูร เข้ารับตำแหน่งนายกฯ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โดยเคยพูดว่าจะไม่รับตำแหน่งใดๆ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เสีย</a:t>
            </a:r>
            <a:r>
              <a:rPr lang="th-TH" sz="48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สัตย์เพื่อชาติ”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ประชาชนเดินขบวนขับไล่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62000" y="356580"/>
            <a:ext cx="7543800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reesiaUPC" pitchFamily="34" charset="-34"/>
              </a:rPr>
              <a:t>เหตุการณ์พฤษภาคม 2535 (พฤษภาทมิฬ)</a:t>
            </a:r>
            <a:endParaRPr lang="th-TH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FreesiaUPC" pitchFamily="34" charset="-34"/>
            </a:endParaRPr>
          </a:p>
        </p:txBody>
      </p:sp>
      <p:sp>
        <p:nvSpPr>
          <p:cNvPr id="33794" name="AutoShape 2" descr="data:image/jpeg;base64,/9j/4AAQSkZJRgABAQAAAQABAAD/2wCEAAkGBhQSERMUExQVFRUWGBgYFRgYGBUVGBUVFxQaGh0aGhYXHCceGhojHBcUIC8iIycpLCwsHB4xNTAsNSYrLSkBCQoKDgwOGg8PGiwkHyQsNDUsLiksLC8qLCwsKTAsLywsLiwsLCwvLCwsLCwsLCwsLCwsLCwvLCwsLCwpLCksLP/AABEIAKYAeAMBIgACEQEDEQH/xAAcAAACAwEBAQEAAAAAAAAAAAAEBgADBQcCAQj/xAA9EAACAQIEBAQDBAoBBAMAAAABAgMAEQQSITEFBkFREyJhcTKBsUJykaEHFCMzUmKywdHwgiTC4fEVQ5L/xAAaAQACAwEBAAAAAAAAAAAAAAADBAECBQAG/8QAMxEAAgIBAwICBwYHAAAAAAAAAQIAAxEEEiExURNBBRQiMnGRwSMzYYHh8BUkQmKhsdH/2gAMAwEAAhEDEQA/AFiaRj7V5w7EXua9S/7/AOqrb3FIMYZRiEZxY21JqgHrVsOHNun/AIr2kPQa0PdLyKbgf7evhi6k2tv/AL0q2V1jQu5VUXv9B3NI3HOYWnNhdYxsvf1NWrRnPEqWwJuz8ywo1rlrdhcfjRMPNGHYWLZfcEa0gkVBTR06mD3GdKicEXBBB6g3FXLaud8O4m8LXUm3UdDXQuH4hZY1kXYj8PQ/Ol7kNfPlLqd0taGoIiParB0vRCRdgKDunZmcYiDoK8MSR1rTkl6UIw1oiGQYHEhDLcdR9alEjcfL61KHfg4zLp0lk8AN+9UQwgHW3SiGn3rwT6VLGcIW0IIGlhX04a29qqikO1EFjY23G3qaETnicZz3mrjfiuEUjInb7R70wchfowfGATTXSG+gAOaQf2HrWFyPwNcXjoYpL5WJLdLhQSR+NfqDA4RUVVRbAaADYAdK0HJXFayFH9RiZF+j7CxLlXDx7aki5PuTWfxHlHDsCDAlvQWP4iuizL0tasbiGFNtqzr0YDIJjdTA8ECcS5n5JjjBMQK22G9zS1wHjpw75SLoT5h1HS4rqnNUdhauOcSTLK3vR9FabQUfmC1KgcidOgkDqGU3VhcHoRRKrpWFyBLmwxB+y5A+YBpmCfj0odnsuRFwIH4RvXx4jRDE3qZhfvV0bHE7EGTDjSvlEM2h/KpQruohFmabV9jcnTtVbLrrUU1LGcBDETWiVXUULCt9ugFaeDUHfehyPOLn6M+EsOLS2H7lZD7Emw12+1XWMVxeaFbmeBSdcshAP1rM5bwqCUSADO6eGxAtdVa4v66nWtXiPKkMws8KsS4clhqWGxJ9um1FFxsbcM/rD7AoAMJwHMDSq5IUlRc5dRbuPTel7FcZkxGYiZYIwSCTa7kb2HQDvTFheDLh4pcoAupvbSlbhvC0aORCinMWVrjUq2pH40s7uCFY9YUIuDiLPEY87XSdZe7A/wBq55zVw8xzejC/+a6xNypFGwdVy5VAAGgsOh7/ADpV4ukbSDMmcLc1Omv8OzI6TnrLjEq5Chy4Zj3dvyUCmRnNCcGwdkc2sGc/gOwo4ijO29t0UZNvEq8A9T7V6aOw2q0Gw1qu5J7VGZAgsh7VKIlh0v8A7/ulSq2c4llmMH79D71ZGRr71mriSdtATtRMJ9Nb1cydsPgGulHpprQMVrUUjXB7UItnmTtjHy7iLSAe5BvrsL08ti/Lpua5rweYLKrdL6/OnePGXHl1NjbW35iortCNjvCldyjHlJjsa6xyKYzJfQZWBY6G/l6dKWeX5n8Ry0fhgjYtm2Om2xo3i3FJhmu8CEaqp6G2923rB4VxeR3Ibw2UfaXMAT7bUO5hnPaHrUqIdx3E72NI/wCq55QLnzXGlM/GpxY31rH5ciMkrnoq2B/mYj+woNDZJaXc4XM2hGAAotoLVVNF9KK8KvDttemdxmeR3gkm1DZz7VoKvWoYQauh7ysBzGx9j9KlWvBYGvtDtPSXET4yKKEgoYrRmFw+bRQWPYAk+1lvR2OJMLifbSjox2v7UZw/k3EtvGYxveQhNPY+b8qY8JyHtnmv6ID/AFN/il+onRaS561sYTi5jyFtiSPUkb6ddO1ZvNjQ4LIAW82fykhm8gBDggDQnQVsTcPTExJmt4RRGUXsY3UA5lkU+RgHFtx3pa7gKx6d4ZNy8+Uvx3OeFAAcpc9xc/SlfivNcR/dEfIH/FLfMmHMbANe4LIzkZSSoByvH9mQA3upysDca3FB4XCNKUAYpdSSFAdyt9Gy/wD1ra3mc9dqe9XDruY8Q4KAAgGGYjirSEge/sO5ozlfHMCSf3ZsFNviJJBLDpYj5VXi+CNGYShFg5Z1Ot1A1d32BHT5WFV4vHIZYY1K5Z3Gd1IsBc3Gm17j61CqhXCfvEDY+7iOfi3uf9FeJEuK0YOEhQoJzXHmBuCD2vfze9WYjCIoBOYX00N7afSkPWkzzKGszKS1qpdrH0o//wCMEiho5Ab3suobQXJ7fnQ+IwbAWYH3Go066dKbV1PQwZBgMz6H2qVbIfLb0tUqHUmcozF/lDBpLi4UkUMrMbqevkJAsPUCuvTYELFljCwrrmyAJcDuVFxXIOUcJI2IQxmzhiQxswQDQtbrvoKcudOGBcDK0jyTuSnmlY2F31yxrZU69D71NrIW2kxg0MCufOGYrnLBYe6+KcQ4+zGDJr6tew+bGsDH/pMxD3EMaQj+Jj4r39hZR7G9KSxgDQADta1H8F4eZ5o4wbZjqewG5/CoAUcKPnN5fRlNa77TnHygGKdpZGkldpXb4mbW4HS2wHoNK0+GcyGGJYpVd4lNgyAF0j3KZdMwJA16Cq+NcO8Cd482bKbA6C4OouBsa+cP4W8zEINhcsTZVHqTtUuwxh+kbt09FtQPujyMo5p49FiosU0WqxjChbjKSQzljlOpIzZfma9rxvD4afEhxqxjkUKLsweNSU9genrW7g+XcNDIDjihjkUqMlzlJIsWYa20NZM/CVlxTjDoGu7ZSP4NLXY+nWrrZSU2jO34/D/k8+NGTbgNx5nHEHxPMry/uIyl2NnfvoAQm5YbC99K1OXP0dswMs3kVrliQM79Tpsopv4VyZHgwsmIu7nbykolvXb5mjMZxBWBs6qehuBY99aVs1JX2Kxgf5hAa04r5/uP0EAwmAQKBhpJAotbXxUNrDVZAdvQig+MccXCsElKSMfsxE5lFt3RiQB7N8qs4nJHAT/1JUFQLh1B8xu2XL3t9KTsaML5vAMrnv8AZJvuWYXJoYpG4iwE/vvK6anxDg5xG3AcbilbyzKqFbCM2je/fzaXv2qjmRhh4LpmGpVCSCzNIuUnTSwXMfkKSv1e63I06X3Jr5k8oBLEDZSSQD3196IunRWBB/KNNoS7YU5Am9HxSMhQp7AA7gbdetqlYCL50Ot8w/qFSmj0EQv0q1NgGNXIENnfuFQf/qRb1t/pPYjCqOhkQN+ZFY3IUv8A1DA9V+jA1s8/x58NJ6CNx8nynr6is5m+3Ge8f1K7NSMdMCc8pl5G4uIJmvBJNe3wLmKgEna2xpZU6U68i8bgiQow/aM/lGWRvEuPKPKdbE/KnwSrZmprj/Ln2c/hBuN4k8TxKpFGYwubMWAuAWGrAAbbAe1a0XD41tBFqoIMjH7QvclvWw0rSnVEaVo180jk76l29QdlB19a+jCFIntqSrXN93IFzrt10rI1OoNj/h9Zh2W5QIvCgdJkYrhX66I4gSGk/aOxH7uKMnYdzmFvSnDl3gEWHXKigd3O5Pz2rN5Kn8QhmADSRO9v5fGsPby5fwo3mDi6QRks+Un4R1Y9LD/NN1rtUZ6ZMSL2P9ip4mnxPiUUCGSRtB+Z7DvXIuauZHxr6+WMfDHpb3b+JvyrocgRsGJHAaX9XMgzDMFYre4B0Fc9xazyZr5L5DfQA7b2UWA1GtO7cHgjrGdFislmTJHymEmHv9m9tNNdbbaexozDcMdmACttfZvh66W+VavJsfhk3kjc+JCfIS1vJMtrhbXJbTX7NPEctsVAddY5B+EkZ/uaDrm9Xu8IHIxnMd/iR2nauPKcvx0TKwDKyj7III070I5pw/SQf2sJ/lcH3zD+1J71Sl96B5oadw1QwJ4ibzp95f6hUqRL51+8v1qUct0mXrB7Qm3yzicmJjPe6/Nl0/O1O3F1EyLsFlRoj2DOPLe21nQD51zbOQQRuCCPcG4p34PxESF4iuZXTxUX+JW+NV/mWRTbtekr1IO8eUb9IJhxYIiGJkZlcWYHUHSx6048pcHMaGdhZmuI7/ZXq/ueg9KPxxi3IWRvMFaRFYiwFgWuC3W19dNqtijaQZ5XtF9m9lRrWIIGhyjUetDtvNiccQN2uL17RCYHzHPY5RdUHUk6E27m9eRxFfCbM1yZWU2BK5/KMoPYXA67GqosV+sEpF+zhX95ObKqp1Ck6X6fOsrmri0ZwqDCXRElVENgcxSzXF/UDXreg06ct17iIgFjhf0mtzPx9sH4bRKpe4iAO2W1yDbYaUj4rijzuzym7Mbn09AOgo/mnGs7wq1iVjV2IAF3ca/3oHheDE08UZOXOwUnewvWhQuEA7zY0NC1obm6/QToqcWEfDIs4IzwtGrdB5WFyd+3zpPfmgBMucm6gEhSGItsWtfQnqfyrpEuAgjhCGIlY0ZUFizkEH4b6Zjc1zbl/h8LY+ESszKrCwc6FdbXX7K3yanetWzS4xk/vieap1ihmOOp8/zlnBOCCMYOVZS3itC7iQFFD+JIMua1i1ibA9m11FOPEF8OTDOxQBXIazrtJEdAOpBRabMXMrfspEBRrAXFxl77WFrfSl3njBReArJGDIJESLJZTm1ut+o0NV1WmXVHxWOSARALcQceRMSef8bHKiOjqcrsCOuptt8qT76Vr83cIMMhZkyBmJUBs/lPQkG1xrWJhnugPqR+dJJQKV2jvPU6G0NWMSyEedPvD+oVK+RfGvuP6qlWbEDqx7QljnStHgWHbEy4eFGKyB2AYbqjDPcexVvxrMZtK2P0ZzAcYgDaZo5gPfJcfQ1aqvecGO+kbfDq3jynTuKcHyBbSa6XvHEzSEC3xFdD60pcbx8McmWRmJ3Y3LOB2W5sGO1+gre5p48F8SU/CmiDudrDQ6kgUkQcD8XAz4x83ieIDpa2S9iCOwv+VZq1iywkcKOBMXTVbgPFPX6wTi/MTz2QARwr8Ma6KPVj9o+tajYBZcLgoo8wkeW9ytgzMTmseoVQKwOH4UMSzfAu/qegHv8ASmzEBXbhSBQWN3YageeW1t9OtOAAECamrRUxXWMYzn5E8zA5pJXFyLb4cir91VsD9aAw2JKsrA2YEEHsQb0TxWIePObD42AtsFBsAPwqjA8NeWRUQXZqkDBAEfoIFA3dMR5i5nx0ka2hAzZVEwBNs1xmAvYHfWl/mXl54PD1YkL+0ud3MjC469AbX63610DgUqwQphjIM6o2VGH7wX3K9ACQBc9aA5v4UY4zM+U+bMwvfW3xfdsoFulqdfxduSczynj1rbmtFAB+fziFiObsY0fhNO+S1raXI9WtciszFcUlcLnlkbJqgLE5bbWvsfWvM8DEeLnWQPr5LkKPc0KVJ21Pb0oALA4zPQUiqxN4UDvJi8dJKQXdmttmN7V54Z+7/wCTfWqUNW8MbyfNv6jV29wyK8BxjsYTB8S/eH9VSvMXxr94f1VKXYRXVn2hLXFHcncNLY0z62gTy26yS3UD2Ckms6U1nLzFNhHzRMLXBZWFwxAsD+dErVnBVDgkRr0jjwTmNvNmPzzLENViF2++QPoPrTBhuLBeHOuUNnjCAdyWyhSd9+npXPcBjDImdjdmJLH+YmtSPmCREWMfCDmAAHxC+pP/ACoPgmvCDyi9lAbTptPmDLMSmXKovZfi2N26kW3A2rfihK4zCAWJWGNhfUZhGz3vv29KV4cYDvofypgwnElOImlXZMOwW5/hwwT6k120jrHLkITA54OfiRF+I3FzqTr6a6/3qyB8pzE5cupI39AK8RRMxy9dvTbf5AV8xkg0UfCvtqe9WHXMJc2QKV6kc/gJv4fmcZUaQAzEFVsLZFJ+HQ31oLmHnWWdWiKZFF0JtqwXWw96wwLMCBqK+41/Ey5tgoB9SOtMJZjJmPZ6MwwxjH+pmYKVihFzYAgKNBvfbbrR+DlyklrKoBznc2C/Zt3uKCx0Byjw/LvmF7ZqFklIAEgCh1FmBuxy3uPY319gKYRQ/MHqLPV18MfPvDMSuUld7X12vY22r5wd7xD3P1oHxLgtmJUXy33sB1q3gBOUg9D9arYmEPxjOntzYuexmrD8a/eX61KsgHnX7y/WpSTGRrPeHwnmXal/jq+UetSpTOn4cRr0n9ywjp+jrh2HnLwTK4bRo3QjS62IN+mlOuI/RKLXjn6aBkHX1U1KlVsALGY3j2VKoRuJh43kSWLQvGe5uw/7azRwWRTluuvq2o7fDtUqUu3Bjya+1hziN/LnKCnCyyubuSUFibWsPY60ocT5daOV0UrYHTU/4qVK5+FBEXp1VnjMc9YO/BX7r+J/xQ0nCWH8P4n/ABUqULcQJoHUPK8TwhtrgbbE9flWbJyy/h+KzgoGyga5lLa6dLVKlMUXOOBFbT4nvSzjfB0w0d7lsy6dACRvahuFR2zf8T+K1KlNZLVEnvKVffj4TTi0ZfvL9alSpS5QECG1XLz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hQSERMUExQVFRUWGBgYFRgYGBUVGBUVFxQaGh0aGhYXHCceGhojHBcUIC8iIycpLCwsHB4xNTAsNSYrLSkBCQoKDgwOGg8PGiwkHyQsNDUsLiksLC8qLCwsKTAsLywsLiwsLCwvLCwsLCwsLCwsLCwsLCwvLCwsLCwpLCksLP/AABEIAKYAeAMBIgACEQEDEQH/xAAcAAACAwEBAQEAAAAAAAAAAAAEBgADBQcCAQj/xAA9EAACAQIEBAQDBAoBBAMAAAABAgMAEQQSITEFBkFREyJhcTKBsUJykaEHFCMzUmKywdHwgiTC4fEVQ5L/xAAaAQACAwEBAAAAAAAAAAAAAAADBAECBQAG/8QAMxEAAgIBAwICBwYHAAAAAAAAAQIAAxEEEiExURNBBRQiMnGRwSMzYYHh8BUkQmKhsdH/2gAMAwEAAhEDEQA/AFiaRj7V5w7EXua9S/7/AOqrb3FIMYZRiEZxY21JqgHrVsOHNun/AIr2kPQa0PdLyKbgf7evhi6k2tv/AL0q2V1jQu5VUXv9B3NI3HOYWnNhdYxsvf1NWrRnPEqWwJuz8ywo1rlrdhcfjRMPNGHYWLZfcEa0gkVBTR06mD3GdKicEXBBB6g3FXLaud8O4m8LXUm3UdDXQuH4hZY1kXYj8PQ/Ol7kNfPlLqd0taGoIiParB0vRCRdgKDunZmcYiDoK8MSR1rTkl6UIw1oiGQYHEhDLcdR9alEjcfL61KHfg4zLp0lk8AN+9UQwgHW3SiGn3rwT6VLGcIW0IIGlhX04a29qqikO1EFjY23G3qaETnicZz3mrjfiuEUjInb7R70wchfowfGATTXSG+gAOaQf2HrWFyPwNcXjoYpL5WJLdLhQSR+NfqDA4RUVVRbAaADYAdK0HJXFayFH9RiZF+j7CxLlXDx7aki5PuTWfxHlHDsCDAlvQWP4iuizL0tasbiGFNtqzr0YDIJjdTA8ECcS5n5JjjBMQK22G9zS1wHjpw75SLoT5h1HS4rqnNUdhauOcSTLK3vR9FabQUfmC1KgcidOgkDqGU3VhcHoRRKrpWFyBLmwxB+y5A+YBpmCfj0odnsuRFwIH4RvXx4jRDE3qZhfvV0bHE7EGTDjSvlEM2h/KpQruohFmabV9jcnTtVbLrrUU1LGcBDETWiVXUULCt9ugFaeDUHfehyPOLn6M+EsOLS2H7lZD7Emw12+1XWMVxeaFbmeBSdcshAP1rM5bwqCUSADO6eGxAtdVa4v66nWtXiPKkMws8KsS4clhqWGxJ9um1FFxsbcM/rD7AoAMJwHMDSq5IUlRc5dRbuPTel7FcZkxGYiZYIwSCTa7kb2HQDvTFheDLh4pcoAupvbSlbhvC0aORCinMWVrjUq2pH40s7uCFY9YUIuDiLPEY87XSdZe7A/wBq55zVw8xzejC/+a6xNypFGwdVy5VAAGgsOh7/ADpV4ukbSDMmcLc1Omv8OzI6TnrLjEq5Chy4Zj3dvyUCmRnNCcGwdkc2sGc/gOwo4ijO29t0UZNvEq8A9T7V6aOw2q0Gw1qu5J7VGZAgsh7VKIlh0v8A7/ulSq2c4llmMH79D71ZGRr71mriSdtATtRMJ9Nb1cydsPgGulHpprQMVrUUjXB7UItnmTtjHy7iLSAe5BvrsL08ti/Lpua5rweYLKrdL6/OnePGXHl1NjbW35iortCNjvCldyjHlJjsa6xyKYzJfQZWBY6G/l6dKWeX5n8Ry0fhgjYtm2Om2xo3i3FJhmu8CEaqp6G2923rB4VxeR3Ibw2UfaXMAT7bUO5hnPaHrUqIdx3E72NI/wCq55QLnzXGlM/GpxY31rH5ciMkrnoq2B/mYj+woNDZJaXc4XM2hGAAotoLVVNF9KK8KvDttemdxmeR3gkm1DZz7VoKvWoYQauh7ysBzGx9j9KlWvBYGvtDtPSXET4yKKEgoYrRmFw+bRQWPYAk+1lvR2OJMLifbSjox2v7UZw/k3EtvGYxveQhNPY+b8qY8JyHtnmv6ID/AFN/il+onRaS561sYTi5jyFtiSPUkb6ddO1ZvNjQ4LIAW82fykhm8gBDggDQnQVsTcPTExJmt4RRGUXsY3UA5lkU+RgHFtx3pa7gKx6d4ZNy8+Uvx3OeFAAcpc9xc/SlfivNcR/dEfIH/FLfMmHMbANe4LIzkZSSoByvH9mQA3upysDca3FB4XCNKUAYpdSSFAdyt9Gy/wD1ra3mc9dqe9XDruY8Q4KAAgGGYjirSEge/sO5ozlfHMCSf3ZsFNviJJBLDpYj5VXi+CNGYShFg5Z1Ot1A1d32BHT5WFV4vHIZYY1K5Z3Gd1IsBc3Gm17j61CqhXCfvEDY+7iOfi3uf9FeJEuK0YOEhQoJzXHmBuCD2vfze9WYjCIoBOYX00N7afSkPWkzzKGszKS1qpdrH0o//wCMEiho5Ab3suobQXJ7fnQ+IwbAWYH3Go066dKbV1PQwZBgMz6H2qVbIfLb0tUqHUmcozF/lDBpLi4UkUMrMbqevkJAsPUCuvTYELFljCwrrmyAJcDuVFxXIOUcJI2IQxmzhiQxswQDQtbrvoKcudOGBcDK0jyTuSnmlY2F31yxrZU69D71NrIW2kxg0MCufOGYrnLBYe6+KcQ4+zGDJr6tew+bGsDH/pMxD3EMaQj+Jj4r39hZR7G9KSxgDQADta1H8F4eZ5o4wbZjqewG5/CoAUcKPnN5fRlNa77TnHygGKdpZGkldpXb4mbW4HS2wHoNK0+GcyGGJYpVd4lNgyAF0j3KZdMwJA16Cq+NcO8Cd482bKbA6C4OouBsa+cP4W8zEINhcsTZVHqTtUuwxh+kbt09FtQPujyMo5p49FiosU0WqxjChbjKSQzljlOpIzZfma9rxvD4afEhxqxjkUKLsweNSU9genrW7g+XcNDIDjihjkUqMlzlJIsWYa20NZM/CVlxTjDoGu7ZSP4NLXY+nWrrZSU2jO34/D/k8+NGTbgNx5nHEHxPMry/uIyl2NnfvoAQm5YbC99K1OXP0dswMs3kVrliQM79Tpsopv4VyZHgwsmIu7nbykolvXb5mjMZxBWBs6qehuBY99aVs1JX2Kxgf5hAa04r5/uP0EAwmAQKBhpJAotbXxUNrDVZAdvQig+MccXCsElKSMfsxE5lFt3RiQB7N8qs4nJHAT/1JUFQLh1B8xu2XL3t9KTsaML5vAMrnv8AZJvuWYXJoYpG4iwE/vvK6anxDg5xG3AcbilbyzKqFbCM2je/fzaXv2qjmRhh4LpmGpVCSCzNIuUnTSwXMfkKSv1e63I06X3Jr5k8oBLEDZSSQD3196IunRWBB/KNNoS7YU5Am9HxSMhQp7AA7gbdetqlYCL50Ot8w/qFSmj0EQv0q1NgGNXIENnfuFQf/qRb1t/pPYjCqOhkQN+ZFY3IUv8A1DA9V+jA1s8/x58NJ6CNx8nynr6is5m+3Ge8f1K7NSMdMCc8pl5G4uIJmvBJNe3wLmKgEna2xpZU6U68i8bgiQow/aM/lGWRvEuPKPKdbE/KnwSrZmprj/Ln2c/hBuN4k8TxKpFGYwubMWAuAWGrAAbbAe1a0XD41tBFqoIMjH7QvclvWw0rSnVEaVo180jk76l29QdlB19a+jCFIntqSrXN93IFzrt10rI1OoNj/h9Zh2W5QIvCgdJkYrhX66I4gSGk/aOxH7uKMnYdzmFvSnDl3gEWHXKigd3O5Pz2rN5Kn8QhmADSRO9v5fGsPby5fwo3mDi6QRks+Un4R1Y9LD/NN1rtUZ6ZMSL2P9ip4mnxPiUUCGSRtB+Z7DvXIuauZHxr6+WMfDHpb3b+JvyrocgRsGJHAaX9XMgzDMFYre4B0Fc9xazyZr5L5DfQA7b2UWA1GtO7cHgjrGdFislmTJHymEmHv9m9tNNdbbaexozDcMdmACttfZvh66W+VavJsfhk3kjc+JCfIS1vJMtrhbXJbTX7NPEctsVAddY5B+EkZ/uaDrm9Xu8IHIxnMd/iR2nauPKcvx0TKwDKyj7III070I5pw/SQf2sJ/lcH3zD+1J71Sl96B5oadw1QwJ4ibzp95f6hUqRL51+8v1qUct0mXrB7Qm3yzicmJjPe6/Nl0/O1O3F1EyLsFlRoj2DOPLe21nQD51zbOQQRuCCPcG4p34PxESF4iuZXTxUX+JW+NV/mWRTbtekr1IO8eUb9IJhxYIiGJkZlcWYHUHSx6048pcHMaGdhZmuI7/ZXq/ueg9KPxxi3IWRvMFaRFYiwFgWuC3W19dNqtijaQZ5XtF9m9lRrWIIGhyjUetDtvNiccQN2uL17RCYHzHPY5RdUHUk6E27m9eRxFfCbM1yZWU2BK5/KMoPYXA67GqosV+sEpF+zhX95ObKqp1Ck6X6fOsrmri0ZwqDCXRElVENgcxSzXF/UDXreg06ct17iIgFjhf0mtzPx9sH4bRKpe4iAO2W1yDbYaUj4rijzuzym7Mbn09AOgo/mnGs7wq1iVjV2IAF3ca/3oHheDE08UZOXOwUnewvWhQuEA7zY0NC1obm6/QToqcWEfDIs4IzwtGrdB5WFyd+3zpPfmgBMucm6gEhSGItsWtfQnqfyrpEuAgjhCGIlY0ZUFizkEH4b6Zjc1zbl/h8LY+ESszKrCwc6FdbXX7K3yanetWzS4xk/vieap1ihmOOp8/zlnBOCCMYOVZS3itC7iQFFD+JIMua1i1ibA9m11FOPEF8OTDOxQBXIazrtJEdAOpBRabMXMrfspEBRrAXFxl77WFrfSl3njBReArJGDIJESLJZTm1ut+o0NV1WmXVHxWOSARALcQceRMSef8bHKiOjqcrsCOuptt8qT76Vr83cIMMhZkyBmJUBs/lPQkG1xrWJhnugPqR+dJJQKV2jvPU6G0NWMSyEedPvD+oVK+RfGvuP6qlWbEDqx7QljnStHgWHbEy4eFGKyB2AYbqjDPcexVvxrMZtK2P0ZzAcYgDaZo5gPfJcfQ1aqvecGO+kbfDq3jynTuKcHyBbSa6XvHEzSEC3xFdD60pcbx8McmWRmJ3Y3LOB2W5sGO1+gre5p48F8SU/CmiDudrDQ6kgUkQcD8XAz4x83ieIDpa2S9iCOwv+VZq1iywkcKOBMXTVbgPFPX6wTi/MTz2QARwr8Ma6KPVj9o+tajYBZcLgoo8wkeW9ytgzMTmseoVQKwOH4UMSzfAu/qegHv8ASmzEBXbhSBQWN3YageeW1t9OtOAAECamrRUxXWMYzn5E8zA5pJXFyLb4cir91VsD9aAw2JKsrA2YEEHsQb0TxWIePObD42AtsFBsAPwqjA8NeWRUQXZqkDBAEfoIFA3dMR5i5nx0ka2hAzZVEwBNs1xmAvYHfWl/mXl54PD1YkL+0ud3MjC469AbX63610DgUqwQphjIM6o2VGH7wX3K9ACQBc9aA5v4UY4zM+U+bMwvfW3xfdsoFulqdfxduSczynj1rbmtFAB+fziFiObsY0fhNO+S1raXI9WtciszFcUlcLnlkbJqgLE5bbWvsfWvM8DEeLnWQPr5LkKPc0KVJ21Pb0oALA4zPQUiqxN4UDvJi8dJKQXdmttmN7V54Z+7/wCTfWqUNW8MbyfNv6jV29wyK8BxjsYTB8S/eH9VSvMXxr94f1VKXYRXVn2hLXFHcncNLY0z62gTy26yS3UD2Ckms6U1nLzFNhHzRMLXBZWFwxAsD+dErVnBVDgkRr0jjwTmNvNmPzzLENViF2++QPoPrTBhuLBeHOuUNnjCAdyWyhSd9+npXPcBjDImdjdmJLH+YmtSPmCREWMfCDmAAHxC+pP/ACoPgmvCDyi9lAbTptPmDLMSmXKovZfi2N26kW3A2rfihK4zCAWJWGNhfUZhGz3vv29KV4cYDvofypgwnElOImlXZMOwW5/hwwT6k120jrHLkITA54OfiRF+I3FzqTr6a6/3qyB8pzE5cupI39AK8RRMxy9dvTbf5AV8xkg0UfCvtqe9WHXMJc2QKV6kc/gJv4fmcZUaQAzEFVsLZFJ+HQ31oLmHnWWdWiKZFF0JtqwXWw96wwLMCBqK+41/Ey5tgoB9SOtMJZjJmPZ6MwwxjH+pmYKVihFzYAgKNBvfbbrR+DlyklrKoBznc2C/Zt3uKCx0Byjw/LvmF7ZqFklIAEgCh1FmBuxy3uPY319gKYRQ/MHqLPV18MfPvDMSuUld7X12vY22r5wd7xD3P1oHxLgtmJUXy33sB1q3gBOUg9D9arYmEPxjOntzYuexmrD8a/eX61KsgHnX7y/WpSTGRrPeHwnmXal/jq+UetSpTOn4cRr0n9ywjp+jrh2HnLwTK4bRo3QjS62IN+mlOuI/RKLXjn6aBkHX1U1KlVsALGY3j2VKoRuJh43kSWLQvGe5uw/7azRwWRTluuvq2o7fDtUqUu3Bjya+1hziN/LnKCnCyyubuSUFibWsPY60ocT5daOV0UrYHTU/4qVK5+FBEXp1VnjMc9YO/BX7r+J/xQ0nCWH8P4n/ABUqULcQJoHUPK8TwhtrgbbE9flWbJyy/h+KzgoGyga5lLa6dLVKlMUXOOBFbT4nvSzjfB0w0d7lsy6dACRvahuFR2zf8T+K1KlNZLVEnvKVffj4TTi0ZfvL9alSpS5QECG1XLz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8" name="AutoShape 6" descr="data:image/jpeg;base64,/9j/4AAQSkZJRgABAQAAAQABAAD/2wCEAAkGBhQSERMUExQVFRUWGBgYFRgYGBUVGBUVFxQaGh0aGhYXHCceGhojHBcUIC8iIycpLCwsHB4xNTAsNSYrLSkBCQoKDgwOGg8PGiwkHyQsNDUsLiksLC8qLCwsKTAsLywsLiwsLCwvLCwsLCwsLCwsLCwsLCwvLCwsLCwpLCksLP/AABEIAKYAeAMBIgACEQEDEQH/xAAcAAACAwEBAQEAAAAAAAAAAAAEBgADBQcCAQj/xAA9EAACAQIEBAQDBAoBBAMAAAABAgMAEQQSITEFBkFREyJhcTKBsUJykaEHFCMzUmKywdHwgiTC4fEVQ5L/xAAaAQACAwEBAAAAAAAAAAAAAAADBAECBQAG/8QAMxEAAgIBAwICBwYHAAAAAAAAAQIAAxEEEiExURNBBRQiMnGRwSMzYYHh8BUkQmKhsdH/2gAMAwEAAhEDEQA/AFiaRj7V5w7EXua9S/7/AOqrb3FIMYZRiEZxY21JqgHrVsOHNun/AIr2kPQa0PdLyKbgf7evhi6k2tv/AL0q2V1jQu5VUXv9B3NI3HOYWnNhdYxsvf1NWrRnPEqWwJuz8ywo1rlrdhcfjRMPNGHYWLZfcEa0gkVBTR06mD3GdKicEXBBB6g3FXLaud8O4m8LXUm3UdDXQuH4hZY1kXYj8PQ/Ol7kNfPlLqd0taGoIiParB0vRCRdgKDunZmcYiDoK8MSR1rTkl6UIw1oiGQYHEhDLcdR9alEjcfL61KHfg4zLp0lk8AN+9UQwgHW3SiGn3rwT6VLGcIW0IIGlhX04a29qqikO1EFjY23G3qaETnicZz3mrjfiuEUjInb7R70wchfowfGATTXSG+gAOaQf2HrWFyPwNcXjoYpL5WJLdLhQSR+NfqDA4RUVVRbAaADYAdK0HJXFayFH9RiZF+j7CxLlXDx7aki5PuTWfxHlHDsCDAlvQWP4iuizL0tasbiGFNtqzr0YDIJjdTA8ECcS5n5JjjBMQK22G9zS1wHjpw75SLoT5h1HS4rqnNUdhauOcSTLK3vR9FabQUfmC1KgcidOgkDqGU3VhcHoRRKrpWFyBLmwxB+y5A+YBpmCfj0odnsuRFwIH4RvXx4jRDE3qZhfvV0bHE7EGTDjSvlEM2h/KpQruohFmabV9jcnTtVbLrrUU1LGcBDETWiVXUULCt9ugFaeDUHfehyPOLn6M+EsOLS2H7lZD7Emw12+1XWMVxeaFbmeBSdcshAP1rM5bwqCUSADO6eGxAtdVa4v66nWtXiPKkMws8KsS4clhqWGxJ9um1FFxsbcM/rD7AoAMJwHMDSq5IUlRc5dRbuPTel7FcZkxGYiZYIwSCTa7kb2HQDvTFheDLh4pcoAupvbSlbhvC0aORCinMWVrjUq2pH40s7uCFY9YUIuDiLPEY87XSdZe7A/wBq55zVw8xzejC/+a6xNypFGwdVy5VAAGgsOh7/ADpV4ukbSDMmcLc1Omv8OzI6TnrLjEq5Chy4Zj3dvyUCmRnNCcGwdkc2sGc/gOwo4ijO29t0UZNvEq8A9T7V6aOw2q0Gw1qu5J7VGZAgsh7VKIlh0v8A7/ulSq2c4llmMH79D71ZGRr71mriSdtATtRMJ9Nb1cydsPgGulHpprQMVrUUjXB7UItnmTtjHy7iLSAe5BvrsL08ti/Lpua5rweYLKrdL6/OnePGXHl1NjbW35iortCNjvCldyjHlJjsa6xyKYzJfQZWBY6G/l6dKWeX5n8Ry0fhgjYtm2Om2xo3i3FJhmu8CEaqp6G2923rB4VxeR3Ibw2UfaXMAT7bUO5hnPaHrUqIdx3E72NI/wCq55QLnzXGlM/GpxY31rH5ciMkrnoq2B/mYj+woNDZJaXc4XM2hGAAotoLVVNF9KK8KvDttemdxmeR3gkm1DZz7VoKvWoYQauh7ysBzGx9j9KlWvBYGvtDtPSXET4yKKEgoYrRmFw+bRQWPYAk+1lvR2OJMLifbSjox2v7UZw/k3EtvGYxveQhNPY+b8qY8JyHtnmv6ID/AFN/il+onRaS561sYTi5jyFtiSPUkb6ddO1ZvNjQ4LIAW82fykhm8gBDggDQnQVsTcPTExJmt4RRGUXsY3UA5lkU+RgHFtx3pa7gKx6d4ZNy8+Uvx3OeFAAcpc9xc/SlfivNcR/dEfIH/FLfMmHMbANe4LIzkZSSoByvH9mQA3upysDca3FB4XCNKUAYpdSSFAdyt9Gy/wD1ra3mc9dqe9XDruY8Q4KAAgGGYjirSEge/sO5ozlfHMCSf3ZsFNviJJBLDpYj5VXi+CNGYShFg5Z1Ot1A1d32BHT5WFV4vHIZYY1K5Z3Gd1IsBc3Gm17j61CqhXCfvEDY+7iOfi3uf9FeJEuK0YOEhQoJzXHmBuCD2vfze9WYjCIoBOYX00N7afSkPWkzzKGszKS1qpdrH0o//wCMEiho5Ab3suobQXJ7fnQ+IwbAWYH3Go066dKbV1PQwZBgMz6H2qVbIfLb0tUqHUmcozF/lDBpLi4UkUMrMbqevkJAsPUCuvTYELFljCwrrmyAJcDuVFxXIOUcJI2IQxmzhiQxswQDQtbrvoKcudOGBcDK0jyTuSnmlY2F31yxrZU69D71NrIW2kxg0MCufOGYrnLBYe6+KcQ4+zGDJr6tew+bGsDH/pMxD3EMaQj+Jj4r39hZR7G9KSxgDQADta1H8F4eZ5o4wbZjqewG5/CoAUcKPnN5fRlNa77TnHygGKdpZGkldpXb4mbW4HS2wHoNK0+GcyGGJYpVd4lNgyAF0j3KZdMwJA16Cq+NcO8Cd482bKbA6C4OouBsa+cP4W8zEINhcsTZVHqTtUuwxh+kbt09FtQPujyMo5p49FiosU0WqxjChbjKSQzljlOpIzZfma9rxvD4afEhxqxjkUKLsweNSU9genrW7g+XcNDIDjihjkUqMlzlJIsWYa20NZM/CVlxTjDoGu7ZSP4NLXY+nWrrZSU2jO34/D/k8+NGTbgNx5nHEHxPMry/uIyl2NnfvoAQm5YbC99K1OXP0dswMs3kVrliQM79Tpsopv4VyZHgwsmIu7nbykolvXb5mjMZxBWBs6qehuBY99aVs1JX2Kxgf5hAa04r5/uP0EAwmAQKBhpJAotbXxUNrDVZAdvQig+MccXCsElKSMfsxE5lFt3RiQB7N8qs4nJHAT/1JUFQLh1B8xu2XL3t9KTsaML5vAMrnv8AZJvuWYXJoYpG4iwE/vvK6anxDg5xG3AcbilbyzKqFbCM2je/fzaXv2qjmRhh4LpmGpVCSCzNIuUnTSwXMfkKSv1e63I06X3Jr5k8oBLEDZSSQD3196IunRWBB/KNNoS7YU5Am9HxSMhQp7AA7gbdetqlYCL50Ot8w/qFSmj0EQv0q1NgGNXIENnfuFQf/qRb1t/pPYjCqOhkQN+ZFY3IUv8A1DA9V+jA1s8/x58NJ6CNx8nynr6is5m+3Ge8f1K7NSMdMCc8pl5G4uIJmvBJNe3wLmKgEna2xpZU6U68i8bgiQow/aM/lGWRvEuPKPKdbE/KnwSrZmprj/Ln2c/hBuN4k8TxKpFGYwubMWAuAWGrAAbbAe1a0XD41tBFqoIMjH7QvclvWw0rSnVEaVo180jk76l29QdlB19a+jCFIntqSrXN93IFzrt10rI1OoNj/h9Zh2W5QIvCgdJkYrhX66I4gSGk/aOxH7uKMnYdzmFvSnDl3gEWHXKigd3O5Pz2rN5Kn8QhmADSRO9v5fGsPby5fwo3mDi6QRks+Un4R1Y9LD/NN1rtUZ6ZMSL2P9ip4mnxPiUUCGSRtB+Z7DvXIuauZHxr6+WMfDHpb3b+JvyrocgRsGJHAaX9XMgzDMFYre4B0Fc9xazyZr5L5DfQA7b2UWA1GtO7cHgjrGdFislmTJHymEmHv9m9tNNdbbaexozDcMdmACttfZvh66W+VavJsfhk3kjc+JCfIS1vJMtrhbXJbTX7NPEctsVAddY5B+EkZ/uaDrm9Xu8IHIxnMd/iR2nauPKcvx0TKwDKyj7III070I5pw/SQf2sJ/lcH3zD+1J71Sl96B5oadw1QwJ4ibzp95f6hUqRL51+8v1qUct0mXrB7Qm3yzicmJjPe6/Nl0/O1O3F1EyLsFlRoj2DOPLe21nQD51zbOQQRuCCPcG4p34PxESF4iuZXTxUX+JW+NV/mWRTbtekr1IO8eUb9IJhxYIiGJkZlcWYHUHSx6048pcHMaGdhZmuI7/ZXq/ueg9KPxxi3IWRvMFaRFYiwFgWuC3W19dNqtijaQZ5XtF9m9lRrWIIGhyjUetDtvNiccQN2uL17RCYHzHPY5RdUHUk6E27m9eRxFfCbM1yZWU2BK5/KMoPYXA67GqosV+sEpF+zhX95ObKqp1Ck6X6fOsrmri0ZwqDCXRElVENgcxSzXF/UDXreg06ct17iIgFjhf0mtzPx9sH4bRKpe4iAO2W1yDbYaUj4rijzuzym7Mbn09AOgo/mnGs7wq1iVjV2IAF3ca/3oHheDE08UZOXOwUnewvWhQuEA7zY0NC1obm6/QToqcWEfDIs4IzwtGrdB5WFyd+3zpPfmgBMucm6gEhSGItsWtfQnqfyrpEuAgjhCGIlY0ZUFizkEH4b6Zjc1zbl/h8LY+ESszKrCwc6FdbXX7K3yanetWzS4xk/vieap1ihmOOp8/zlnBOCCMYOVZS3itC7iQFFD+JIMua1i1ibA9m11FOPEF8OTDOxQBXIazrtJEdAOpBRabMXMrfspEBRrAXFxl77WFrfSl3njBReArJGDIJESLJZTm1ut+o0NV1WmXVHxWOSARALcQceRMSef8bHKiOjqcrsCOuptt8qT76Vr83cIMMhZkyBmJUBs/lPQkG1xrWJhnugPqR+dJJQKV2jvPU6G0NWMSyEedPvD+oVK+RfGvuP6qlWbEDqx7QljnStHgWHbEy4eFGKyB2AYbqjDPcexVvxrMZtK2P0ZzAcYgDaZo5gPfJcfQ1aqvecGO+kbfDq3jynTuKcHyBbSa6XvHEzSEC3xFdD60pcbx8McmWRmJ3Y3LOB2W5sGO1+gre5p48F8SU/CmiDudrDQ6kgUkQcD8XAz4x83ieIDpa2S9iCOwv+VZq1iywkcKOBMXTVbgPFPX6wTi/MTz2QARwr8Ma6KPVj9o+tajYBZcLgoo8wkeW9ytgzMTmseoVQKwOH4UMSzfAu/qegHv8ASmzEBXbhSBQWN3YageeW1t9OtOAAECamrRUxXWMYzn5E8zA5pJXFyLb4cir91VsD9aAw2JKsrA2YEEHsQb0TxWIePObD42AtsFBsAPwqjA8NeWRUQXZqkDBAEfoIFA3dMR5i5nx0ka2hAzZVEwBNs1xmAvYHfWl/mXl54PD1YkL+0ud3MjC469AbX63610DgUqwQphjIM6o2VGH7wX3K9ACQBc9aA5v4UY4zM+U+bMwvfW3xfdsoFulqdfxduSczynj1rbmtFAB+fziFiObsY0fhNO+S1raXI9WtciszFcUlcLnlkbJqgLE5bbWvsfWvM8DEeLnWQPr5LkKPc0KVJ21Pb0oALA4zPQUiqxN4UDvJi8dJKQXdmttmN7V54Z+7/wCTfWqUNW8MbyfNv6jV29wyK8BxjsYTB8S/eH9VSvMXxr94f1VKXYRXVn2hLXFHcncNLY0z62gTy26yS3UD2Ckms6U1nLzFNhHzRMLXBZWFwxAsD+dErVnBVDgkRr0jjwTmNvNmPzzLENViF2++QPoPrTBhuLBeHOuUNnjCAdyWyhSd9+npXPcBjDImdjdmJLH+YmtSPmCREWMfCDmAAHxC+pP/ACoPgmvCDyi9lAbTptPmDLMSmXKovZfi2N26kW3A2rfihK4zCAWJWGNhfUZhGz3vv29KV4cYDvofypgwnElOImlXZMOwW5/hwwT6k120jrHLkITA54OfiRF+I3FzqTr6a6/3qyB8pzE5cupI39AK8RRMxy9dvTbf5AV8xkg0UfCvtqe9WHXMJc2QKV6kc/gJv4fmcZUaQAzEFVsLZFJ+HQ31oLmHnWWdWiKZFF0JtqwXWw96wwLMCBqK+41/Ey5tgoB9SOtMJZjJmPZ6MwwxjH+pmYKVihFzYAgKNBvfbbrR+DlyklrKoBznc2C/Zt3uKCx0Byjw/LvmF7ZqFklIAEgCh1FmBuxy3uPY319gKYRQ/MHqLPV18MfPvDMSuUld7X12vY22r5wd7xD3P1oHxLgtmJUXy33sB1q3gBOUg9D9arYmEPxjOntzYuexmrD8a/eX61KsgHnX7y/WpSTGRrPeHwnmXal/jq+UetSpTOn4cRr0n9ywjp+jrh2HnLwTK4bRo3QjS62IN+mlOuI/RKLXjn6aBkHX1U1KlVsALGY3j2VKoRuJh43kSWLQvGe5uw/7azRwWRTluuvq2o7fDtUqUu3Bjya+1hziN/LnKCnCyyubuSUFibWsPY60ocT5daOV0UrYHTU/4qVK5+FBEXp1VnjMc9YO/BX7r+J/xQ0nCWH8P4n/ABUqULcQJoHUPK8TwhtrgbbE9flWbJyy/h+KzgoGyga5lLa6dLVKlMUXOOBFbT4nvSzjfB0w0d7lsy6dACRvahuFR2zf8T+K1KlNZLVEnvKVffj4TTi0ZfvL9alSpS5QECG1XLz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800" name="AutoShape 8" descr="data:image/jpeg;base64,/9j/4AAQSkZJRgABAQAAAQABAAD/2wCEAAkGBhQSERMUExQVFRUWGBgYFRgYGBUVGBUVFxQaGh0aGhYXHCceGhojHBcUIC8iIycpLCwsHB4xNTAsNSYrLSkBCQoKDgwOGg8PGiwkHyQsNDUsLiksLC8qLCwsKTAsLywsLiwsLCwvLCwsLCwsLCwsLCwsLCwvLCwsLCwpLCksLP/AABEIAKYAeAMBIgACEQEDEQH/xAAcAAACAwEBAQEAAAAAAAAAAAAEBgADBQcCAQj/xAA9EAACAQIEBAQDBAoBBAMAAAABAgMAEQQSITEFBkFREyJhcTKBsUJykaEHFCMzUmKywdHwgiTC4fEVQ5L/xAAaAQACAwEBAAAAAAAAAAAAAAADBAECBQAG/8QAMxEAAgIBAwICBwYHAAAAAAAAAQIAAxEEEiExURNBBRQiMnGRwSMzYYHh8BUkQmKhsdH/2gAMAwEAAhEDEQA/AFiaRj7V5w7EXua9S/7/AOqrb3FIMYZRiEZxY21JqgHrVsOHNun/AIr2kPQa0PdLyKbgf7evhi6k2tv/AL0q2V1jQu5VUXv9B3NI3HOYWnNhdYxsvf1NWrRnPEqWwJuz8ywo1rlrdhcfjRMPNGHYWLZfcEa0gkVBTR06mD3GdKicEXBBB6g3FXLaud8O4m8LXUm3UdDXQuH4hZY1kXYj8PQ/Ol7kNfPlLqd0taGoIiParB0vRCRdgKDunZmcYiDoK8MSR1rTkl6UIw1oiGQYHEhDLcdR9alEjcfL61KHfg4zLp0lk8AN+9UQwgHW3SiGn3rwT6VLGcIW0IIGlhX04a29qqikO1EFjY23G3qaETnicZz3mrjfiuEUjInb7R70wchfowfGATTXSG+gAOaQf2HrWFyPwNcXjoYpL5WJLdLhQSR+NfqDA4RUVVRbAaADYAdK0HJXFayFH9RiZF+j7CxLlXDx7aki5PuTWfxHlHDsCDAlvQWP4iuizL0tasbiGFNtqzr0YDIJjdTA8ECcS5n5JjjBMQK22G9zS1wHjpw75SLoT5h1HS4rqnNUdhauOcSTLK3vR9FabQUfmC1KgcidOgkDqGU3VhcHoRRKrpWFyBLmwxB+y5A+YBpmCfj0odnsuRFwIH4RvXx4jRDE3qZhfvV0bHE7EGTDjSvlEM2h/KpQruohFmabV9jcnTtVbLrrUU1LGcBDETWiVXUULCt9ugFaeDUHfehyPOLn6M+EsOLS2H7lZD7Emw12+1XWMVxeaFbmeBSdcshAP1rM5bwqCUSADO6eGxAtdVa4v66nWtXiPKkMws8KsS4clhqWGxJ9um1FFxsbcM/rD7AoAMJwHMDSq5IUlRc5dRbuPTel7FcZkxGYiZYIwSCTa7kb2HQDvTFheDLh4pcoAupvbSlbhvC0aORCinMWVrjUq2pH40s7uCFY9YUIuDiLPEY87XSdZe7A/wBq55zVw8xzejC/+a6xNypFGwdVy5VAAGgsOh7/ADpV4ukbSDMmcLc1Omv8OzI6TnrLjEq5Chy4Zj3dvyUCmRnNCcGwdkc2sGc/gOwo4ijO29t0UZNvEq8A9T7V6aOw2q0Gw1qu5J7VGZAgsh7VKIlh0v8A7/ulSq2c4llmMH79D71ZGRr71mriSdtATtRMJ9Nb1cydsPgGulHpprQMVrUUjXB7UItnmTtjHy7iLSAe5BvrsL08ti/Lpua5rweYLKrdL6/OnePGXHl1NjbW35iortCNjvCldyjHlJjsa6xyKYzJfQZWBY6G/l6dKWeX5n8Ry0fhgjYtm2Om2xo3i3FJhmu8CEaqp6G2923rB4VxeR3Ibw2UfaXMAT7bUO5hnPaHrUqIdx3E72NI/wCq55QLnzXGlM/GpxY31rH5ciMkrnoq2B/mYj+woNDZJaXc4XM2hGAAotoLVVNF9KK8KvDttemdxmeR3gkm1DZz7VoKvWoYQauh7ysBzGx9j9KlWvBYGvtDtPSXET4yKKEgoYrRmFw+bRQWPYAk+1lvR2OJMLifbSjox2v7UZw/k3EtvGYxveQhNPY+b8qY8JyHtnmv6ID/AFN/il+onRaS561sYTi5jyFtiSPUkb6ddO1ZvNjQ4LIAW82fykhm8gBDggDQnQVsTcPTExJmt4RRGUXsY3UA5lkU+RgHFtx3pa7gKx6d4ZNy8+Uvx3OeFAAcpc9xc/SlfivNcR/dEfIH/FLfMmHMbANe4LIzkZSSoByvH9mQA3upysDca3FB4XCNKUAYpdSSFAdyt9Gy/wD1ra3mc9dqe9XDruY8Q4KAAgGGYjirSEge/sO5ozlfHMCSf3ZsFNviJJBLDpYj5VXi+CNGYShFg5Z1Ot1A1d32BHT5WFV4vHIZYY1K5Z3Gd1IsBc3Gm17j61CqhXCfvEDY+7iOfi3uf9FeJEuK0YOEhQoJzXHmBuCD2vfze9WYjCIoBOYX00N7afSkPWkzzKGszKS1qpdrH0o//wCMEiho5Ab3suobQXJ7fnQ+IwbAWYH3Go066dKbV1PQwZBgMz6H2qVbIfLb0tUqHUmcozF/lDBpLi4UkUMrMbqevkJAsPUCuvTYELFljCwrrmyAJcDuVFxXIOUcJI2IQxmzhiQxswQDQtbrvoKcudOGBcDK0jyTuSnmlY2F31yxrZU69D71NrIW2kxg0MCufOGYrnLBYe6+KcQ4+zGDJr6tew+bGsDH/pMxD3EMaQj+Jj4r39hZR7G9KSxgDQADta1H8F4eZ5o4wbZjqewG5/CoAUcKPnN5fRlNa77TnHygGKdpZGkldpXb4mbW4HS2wHoNK0+GcyGGJYpVd4lNgyAF0j3KZdMwJA16Cq+NcO8Cd482bKbA6C4OouBsa+cP4W8zEINhcsTZVHqTtUuwxh+kbt09FtQPujyMo5p49FiosU0WqxjChbjKSQzljlOpIzZfma9rxvD4afEhxqxjkUKLsweNSU9genrW7g+XcNDIDjihjkUqMlzlJIsWYa20NZM/CVlxTjDoGu7ZSP4NLXY+nWrrZSU2jO34/D/k8+NGTbgNx5nHEHxPMry/uIyl2NnfvoAQm5YbC99K1OXP0dswMs3kVrliQM79Tpsopv4VyZHgwsmIu7nbykolvXb5mjMZxBWBs6qehuBY99aVs1JX2Kxgf5hAa04r5/uP0EAwmAQKBhpJAotbXxUNrDVZAdvQig+MccXCsElKSMfsxE5lFt3RiQB7N8qs4nJHAT/1JUFQLh1B8xu2XL3t9KTsaML5vAMrnv8AZJvuWYXJoYpG4iwE/vvK6anxDg5xG3AcbilbyzKqFbCM2je/fzaXv2qjmRhh4LpmGpVCSCzNIuUnTSwXMfkKSv1e63I06X3Jr5k8oBLEDZSSQD3196IunRWBB/KNNoS7YU5Am9HxSMhQp7AA7gbdetqlYCL50Ot8w/qFSmj0EQv0q1NgGNXIENnfuFQf/qRb1t/pPYjCqOhkQN+ZFY3IUv8A1DA9V+jA1s8/x58NJ6CNx8nynr6is5m+3Ge8f1K7NSMdMCc8pl5G4uIJmvBJNe3wLmKgEna2xpZU6U68i8bgiQow/aM/lGWRvEuPKPKdbE/KnwSrZmprj/Ln2c/hBuN4k8TxKpFGYwubMWAuAWGrAAbbAe1a0XD41tBFqoIMjH7QvclvWw0rSnVEaVo180jk76l29QdlB19a+jCFIntqSrXN93IFzrt10rI1OoNj/h9Zh2W5QIvCgdJkYrhX66I4gSGk/aOxH7uKMnYdzmFvSnDl3gEWHXKigd3O5Pz2rN5Kn8QhmADSRO9v5fGsPby5fwo3mDi6QRks+Un4R1Y9LD/NN1rtUZ6ZMSL2P9ip4mnxPiUUCGSRtB+Z7DvXIuauZHxr6+WMfDHpb3b+JvyrocgRsGJHAaX9XMgzDMFYre4B0Fc9xazyZr5L5DfQA7b2UWA1GtO7cHgjrGdFislmTJHymEmHv9m9tNNdbbaexozDcMdmACttfZvh66W+VavJsfhk3kjc+JCfIS1vJMtrhbXJbTX7NPEctsVAddY5B+EkZ/uaDrm9Xu8IHIxnMd/iR2nauPKcvx0TKwDKyj7III070I5pw/SQf2sJ/lcH3zD+1J71Sl96B5oadw1QwJ4ibzp95f6hUqRL51+8v1qUct0mXrB7Qm3yzicmJjPe6/Nl0/O1O3F1EyLsFlRoj2DOPLe21nQD51zbOQQRuCCPcG4p34PxESF4iuZXTxUX+JW+NV/mWRTbtekr1IO8eUb9IJhxYIiGJkZlcWYHUHSx6048pcHMaGdhZmuI7/ZXq/ueg9KPxxi3IWRvMFaRFYiwFgWuC3W19dNqtijaQZ5XtF9m9lRrWIIGhyjUetDtvNiccQN2uL17RCYHzHPY5RdUHUk6E27m9eRxFfCbM1yZWU2BK5/KMoPYXA67GqosV+sEpF+zhX95ObKqp1Ck6X6fOsrmri0ZwqDCXRElVENgcxSzXF/UDXreg06ct17iIgFjhf0mtzPx9sH4bRKpe4iAO2W1yDbYaUj4rijzuzym7Mbn09AOgo/mnGs7wq1iVjV2IAF3ca/3oHheDE08UZOXOwUnewvWhQuEA7zY0NC1obm6/QToqcWEfDIs4IzwtGrdB5WFyd+3zpPfmgBMucm6gEhSGItsWtfQnqfyrpEuAgjhCGIlY0ZUFizkEH4b6Zjc1zbl/h8LY+ESszKrCwc6FdbXX7K3yanetWzS4xk/vieap1ihmOOp8/zlnBOCCMYOVZS3itC7iQFFD+JIMua1i1ibA9m11FOPEF8OTDOxQBXIazrtJEdAOpBRabMXMrfspEBRrAXFxl77WFrfSl3njBReArJGDIJESLJZTm1ut+o0NV1WmXVHxWOSARALcQceRMSef8bHKiOjqcrsCOuptt8qT76Vr83cIMMhZkyBmJUBs/lPQkG1xrWJhnugPqR+dJJQKV2jvPU6G0NWMSyEedPvD+oVK+RfGvuP6qlWbEDqx7QljnStHgWHbEy4eFGKyB2AYbqjDPcexVvxrMZtK2P0ZzAcYgDaZo5gPfJcfQ1aqvecGO+kbfDq3jynTuKcHyBbSa6XvHEzSEC3xFdD60pcbx8McmWRmJ3Y3LOB2W5sGO1+gre5p48F8SU/CmiDudrDQ6kgUkQcD8XAz4x83ieIDpa2S9iCOwv+VZq1iywkcKOBMXTVbgPFPX6wTi/MTz2QARwr8Ma6KPVj9o+tajYBZcLgoo8wkeW9ytgzMTmseoVQKwOH4UMSzfAu/qegHv8ASmzEBXbhSBQWN3YageeW1t9OtOAAECamrRUxXWMYzn5E8zA5pJXFyLb4cir91VsD9aAw2JKsrA2YEEHsQb0TxWIePObD42AtsFBsAPwqjA8NeWRUQXZqkDBAEfoIFA3dMR5i5nx0ka2hAzZVEwBNs1xmAvYHfWl/mXl54PD1YkL+0ud3MjC469AbX63610DgUqwQphjIM6o2VGH7wX3K9ACQBc9aA5v4UY4zM+U+bMwvfW3xfdsoFulqdfxduSczynj1rbmtFAB+fziFiObsY0fhNO+S1raXI9WtciszFcUlcLnlkbJqgLE5bbWvsfWvM8DEeLnWQPr5LkKPc0KVJ21Pb0oALA4zPQUiqxN4UDvJi8dJKQXdmttmN7V54Z+7/wCTfWqUNW8MbyfNv6jV29wyK8BxjsYTB8S/eH9VSvMXxr94f1VKXYRXVn2hLXFHcncNLY0z62gTy26yS3UD2Ckms6U1nLzFNhHzRMLXBZWFwxAsD+dErVnBVDgkRr0jjwTmNvNmPzzLENViF2++QPoPrTBhuLBeHOuUNnjCAdyWyhSd9+npXPcBjDImdjdmJLH+YmtSPmCREWMfCDmAAHxC+pP/ACoPgmvCDyi9lAbTptPmDLMSmXKovZfi2N26kW3A2rfihK4zCAWJWGNhfUZhGz3vv29KV4cYDvofypgwnElOImlXZMOwW5/hwwT6k120jrHLkITA54OfiRF+I3FzqTr6a6/3qyB8pzE5cupI39AK8RRMxy9dvTbf5AV8xkg0UfCvtqe9WHXMJc2QKV6kc/gJv4fmcZUaQAzEFVsLZFJ+HQ31oLmHnWWdWiKZFF0JtqwXWw96wwLMCBqK+41/Ey5tgoB9SOtMJZjJmPZ6MwwxjH+pmYKVihFzYAgKNBvfbbrR+DlyklrKoBznc2C/Zt3uKCx0Byjw/LvmF7ZqFklIAEgCh1FmBuxy3uPY319gKYRQ/MHqLPV18MfPvDMSuUld7X12vY22r5wd7xD3P1oHxLgtmJUXy33sB1q3gBOUg9D9arYmEPxjOntzYuexmrD8a/eX61KsgHnX7y/WpSTGRrPeHwnmXal/jq+UetSpTOn4cRr0n9ywjp+jrh2HnLwTK4bRo3QjS62IN+mlOuI/RKLXjn6aBkHX1U1KlVsALGY3j2VKoRuJh43kSWLQvGe5uw/7azRwWRTluuvq2o7fDtUqUu3Bjya+1hziN/LnKCnCyyubuSUFibWsPY60ocT5daOV0UrYHTU/4qVK5+FBEXp1VnjMc9YO/BX7r+J/xQ0nCWH8P4n/ABUqULcQJoHUPK8TwhtrgbbE9flWbJyy/h+KzgoGyga5lLa6dLVKlMUXOOBFbT4nvSzjfB0w0d7lsy6dACRvahuFR2zf8T+K1KlNZLVEnvKVffj4TTi0ZfvL9alSpS5QECG1XLz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33802" name="Picture 10" descr="http://upload.wikimedia.org/wikipedia/th/5/59/%E0%B8%AA%E0%B8%B8%E0%B8%88%E0%B8%B4%E0%B8%99%E0%B8%94%E0%B8%B2_%E0%B8%84%E0%B8%A3%E0%B8%B2%E0%B8%9B%E0%B8%A3%E0%B8%B0%E0%B8%A2%E0%B8%B9%E0%B8%A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362200"/>
            <a:ext cx="1438275" cy="198120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57250" y="1219200"/>
            <a:ext cx="821055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ก่อตั้ง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พรรคไทยรักไทย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ใช้นโยบายประชานิยม 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เช่น</a:t>
            </a:r>
            <a:endParaRPr lang="th-TH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</a:t>
            </a:r>
            <a:r>
              <a:rPr lang="en-US" sz="40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30 </a:t>
            </a:r>
            <a:r>
              <a:rPr lang="th-TH" sz="40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รักษาทุก </a:t>
            </a:r>
            <a:r>
              <a:rPr lang="th-TH" sz="4000" b="1" i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(บาง)</a:t>
            </a:r>
            <a:r>
              <a:rPr lang="th-TH" sz="40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โรค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th-TH" sz="40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 กองทุน</a:t>
            </a:r>
            <a:r>
              <a:rPr lang="th-TH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หมู่บ้านและชุมชนเมือง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 </a:t>
            </a:r>
            <a:r>
              <a:rPr lang="th-TH" sz="40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แปลง</a:t>
            </a:r>
            <a:r>
              <a:rPr lang="th-TH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สินทรัพย์ให้เป็นทุน </a:t>
            </a:r>
            <a:r>
              <a:rPr lang="th-TH" sz="4000" b="1" i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(หนี้)</a:t>
            </a:r>
            <a:r>
              <a:rPr lang="th-TH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th-TH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 </a:t>
            </a:r>
            <a:r>
              <a:rPr lang="th-TH" sz="40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บ้าน</a:t>
            </a:r>
            <a:r>
              <a:rPr lang="th-TH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เอื้ออาทร พักหนี้เกษตรกร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สมัยที่ 2 ได้เสียงข้างมากเพียงพรรคเดียว</a:t>
            </a:r>
          </a:p>
        </p:txBody>
      </p:sp>
      <p:pic>
        <p:nvPicPr>
          <p:cNvPr id="3" name="Picture 6" descr="ทักษิณ ชินวัตร">
            <a:hlinkClick r:id="rId2" tooltip="ทักษิณ ชินวัตร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1937" y="1484313"/>
            <a:ext cx="2074863" cy="27368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สี่เหลี่ยมผืนผ้า 3"/>
          <p:cNvSpPr/>
          <p:nvPr/>
        </p:nvSpPr>
        <p:spPr>
          <a:xfrm>
            <a:off x="1676400" y="432780"/>
            <a:ext cx="5727700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FF3399"/>
                </a:solidFill>
                <a:cs typeface="FreesiaUPC" pitchFamily="34" charset="-34"/>
              </a:rPr>
              <a:t>พันตำรวจโท ดร.ทักษิณ  ชินวัตร</a:t>
            </a:r>
            <a:endParaRPr lang="th-TH" sz="4400" b="1" dirty="0">
              <a:solidFill>
                <a:srgbClr val="FF3399"/>
              </a:solidFill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73100" y="1686747"/>
            <a:ext cx="8928100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เอื้อ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ประโยชน์ให้ครอบครัว พรรคพวก บริวาร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ผลประโยชน์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ทับซ้อน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ขาย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หุ้นชิน</a:t>
            </a:r>
            <a:r>
              <a:rPr lang="th-TH" sz="4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คอร์ป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73,300 ล้าน โดยไม่เสีย</a:t>
            </a: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ภาษี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เกิด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กระแสต่อต้านจากสังคม ผู้นำไร้</a:t>
            </a:r>
            <a:r>
              <a:rPr lang="th-TH" sz="4400" b="1" u="sng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จริยธรรม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04800" y="161937"/>
            <a:ext cx="84582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th-TH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กิจกรรมทางการเมืองของ พ.ต.ท.ดร.ทักษิณ ชินวัตร</a:t>
            </a:r>
            <a:endParaRPr lang="th-TH" sz="44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73100" y="1295400"/>
            <a:ext cx="89281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1.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ทุจริตอย่างกว้างขวาง </a:t>
            </a:r>
          </a:p>
          <a:p>
            <a:pPr>
              <a:spcBef>
                <a:spcPts val="0"/>
              </a:spcBef>
            </a:pP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2.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แทรกแซงองค์กรอิสระ</a:t>
            </a:r>
          </a:p>
          <a:p>
            <a:pPr>
              <a:spcBef>
                <a:spcPts val="0"/>
              </a:spcBef>
            </a:pP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3.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หมิ่นสถาบันเบื้องสูง</a:t>
            </a:r>
          </a:p>
          <a:p>
            <a:pPr>
              <a:spcBef>
                <a:spcPts val="0"/>
              </a:spcBef>
            </a:pP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4.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สร้างความแตกแยกอย่างที่ไม่เคยปรากฏมาก่อน</a:t>
            </a:r>
          </a:p>
        </p:txBody>
      </p:sp>
      <p:pic>
        <p:nvPicPr>
          <p:cNvPr id="3" name="Picture 6" descr="4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162425"/>
            <a:ext cx="3673475" cy="23145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สี่เหลี่ยมผืนผ้า 3"/>
          <p:cNvSpPr/>
          <p:nvPr/>
        </p:nvSpPr>
        <p:spPr>
          <a:xfrm>
            <a:off x="304800" y="373508"/>
            <a:ext cx="8458200" cy="61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FF3399"/>
                </a:solidFill>
                <a:latin typeface="FreesiaUPC" pitchFamily="34" charset="-34"/>
                <a:cs typeface="FreesiaUPC" pitchFamily="34" charset="-34"/>
              </a:rPr>
              <a:t>ปฏิวัติ </a:t>
            </a:r>
            <a:r>
              <a:rPr lang="en-US" sz="4400" b="1" dirty="0" smtClean="0">
                <a:solidFill>
                  <a:srgbClr val="FF3399"/>
                </a:solidFill>
                <a:latin typeface="FreesiaUPC" pitchFamily="34" charset="-34"/>
                <a:cs typeface="FreesiaUPC" pitchFamily="34" charset="-34"/>
              </a:rPr>
              <a:t>19 </a:t>
            </a:r>
            <a:r>
              <a:rPr lang="th-TH" sz="4400" b="1" dirty="0" smtClean="0">
                <a:solidFill>
                  <a:srgbClr val="FF3399"/>
                </a:solidFill>
                <a:latin typeface="FreesiaUPC" pitchFamily="34" charset="-34"/>
                <a:cs typeface="FreesiaUPC" pitchFamily="34" charset="-34"/>
              </a:rPr>
              <a:t>กันยายน </a:t>
            </a:r>
            <a:r>
              <a:rPr lang="en-US" sz="4400" b="1" dirty="0" smtClean="0">
                <a:solidFill>
                  <a:srgbClr val="FF3399"/>
                </a:solidFill>
                <a:latin typeface="FreesiaUPC" pitchFamily="34" charset="-34"/>
                <a:cs typeface="FreesiaUPC" pitchFamily="34" charset="-34"/>
              </a:rPr>
              <a:t>2549</a:t>
            </a:r>
            <a:r>
              <a:rPr lang="en-US" sz="4400" b="1" dirty="0" smtClean="0">
                <a:solidFill>
                  <a:srgbClr val="003366"/>
                </a:solidFill>
                <a:latin typeface="FreesiaUPC" pitchFamily="34" charset="-34"/>
                <a:cs typeface="FreesiaUPC" pitchFamily="34" charset="-34"/>
              </a:rPr>
              <a:t> </a:t>
            </a:r>
            <a:endParaRPr lang="th-TH" sz="4400" b="1" dirty="0" smtClean="0">
              <a:solidFill>
                <a:srgbClr val="003366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773363" y="1484313"/>
            <a:ext cx="3743325" cy="833437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dirty="0" err="1">
                <a:solidFill>
                  <a:srgbClr val="0000CC"/>
                </a:solidFill>
                <a:cs typeface="FreesiaUPC" pitchFamily="34" charset="-34"/>
              </a:rPr>
              <a:t>ปฎิ</a:t>
            </a:r>
            <a:r>
              <a:rPr lang="th-TH" sz="4800" dirty="0">
                <a:solidFill>
                  <a:srgbClr val="0000CC"/>
                </a:solidFill>
                <a:cs typeface="FreesiaUPC" pitchFamily="34" charset="-34"/>
              </a:rPr>
              <a:t>วัติ/ยึดอำนาจ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292725" y="3325813"/>
            <a:ext cx="3671888" cy="833437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>
                <a:solidFill>
                  <a:srgbClr val="0000CC"/>
                </a:solidFill>
                <a:cs typeface="FreesiaUPC" pitchFamily="34" charset="-34"/>
              </a:rPr>
              <a:t>แก้ไขรัฐธรรมนูญ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00338" y="5197475"/>
            <a:ext cx="3744912" cy="83343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>
                <a:solidFill>
                  <a:srgbClr val="0000CC"/>
                </a:solidFill>
                <a:cs typeface="FreesiaUPC" pitchFamily="34" charset="-34"/>
              </a:rPr>
              <a:t>เลือกตั้ง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50825" y="3284538"/>
            <a:ext cx="3744913" cy="833437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dirty="0">
                <a:solidFill>
                  <a:srgbClr val="0000CC"/>
                </a:solidFill>
                <a:cs typeface="FreesiaUPC" pitchFamily="34" charset="-34"/>
              </a:rPr>
              <a:t>โกง/ทุจริตคอรัปชั่น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5400000">
            <a:off x="7073106" y="2043907"/>
            <a:ext cx="1044575" cy="935038"/>
          </a:xfrm>
          <a:custGeom>
            <a:avLst/>
            <a:gdLst>
              <a:gd name="G0" fmla="+- 15724 0 0"/>
              <a:gd name="G1" fmla="+- 2603 0 0"/>
              <a:gd name="G2" fmla="+- 12158 0 2603"/>
              <a:gd name="G3" fmla="+- G2 0 2603"/>
              <a:gd name="G4" fmla="*/ G3 32768 32059"/>
              <a:gd name="G5" fmla="*/ G4 1 2"/>
              <a:gd name="G6" fmla="+- 21600 0 15724"/>
              <a:gd name="G7" fmla="*/ G6 2603 6079"/>
              <a:gd name="G8" fmla="+- G7 15724 0"/>
              <a:gd name="T0" fmla="*/ 15724 w 21600"/>
              <a:gd name="T1" fmla="*/ 0 h 21600"/>
              <a:gd name="T2" fmla="*/ 15724 w 21600"/>
              <a:gd name="T3" fmla="*/ 12158 h 21600"/>
              <a:gd name="T4" fmla="*/ 3553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724" y="0"/>
                </a:lnTo>
                <a:lnTo>
                  <a:pt x="15724" y="2603"/>
                </a:lnTo>
                <a:lnTo>
                  <a:pt x="12427" y="2603"/>
                </a:lnTo>
                <a:cubicBezTo>
                  <a:pt x="5564" y="2603"/>
                  <a:pt x="0" y="6881"/>
                  <a:pt x="0" y="12158"/>
                </a:cubicBezTo>
                <a:lnTo>
                  <a:pt x="0" y="21600"/>
                </a:lnTo>
                <a:lnTo>
                  <a:pt x="7106" y="21600"/>
                </a:lnTo>
                <a:lnTo>
                  <a:pt x="7106" y="12158"/>
                </a:lnTo>
                <a:cubicBezTo>
                  <a:pt x="7106" y="10720"/>
                  <a:pt x="9488" y="9555"/>
                  <a:pt x="12427" y="9555"/>
                </a:cubicBezTo>
                <a:lnTo>
                  <a:pt x="15724" y="9555"/>
                </a:lnTo>
                <a:lnTo>
                  <a:pt x="15724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rot="10800000">
            <a:off x="6877050" y="4725988"/>
            <a:ext cx="1044575" cy="935037"/>
          </a:xfrm>
          <a:custGeom>
            <a:avLst/>
            <a:gdLst>
              <a:gd name="G0" fmla="+- 15724 0 0"/>
              <a:gd name="G1" fmla="+- 2603 0 0"/>
              <a:gd name="G2" fmla="+- 12158 0 2603"/>
              <a:gd name="G3" fmla="+- G2 0 2603"/>
              <a:gd name="G4" fmla="*/ G3 32768 32059"/>
              <a:gd name="G5" fmla="*/ G4 1 2"/>
              <a:gd name="G6" fmla="+- 21600 0 15724"/>
              <a:gd name="G7" fmla="*/ G6 2603 6079"/>
              <a:gd name="G8" fmla="+- G7 15724 0"/>
              <a:gd name="T0" fmla="*/ 15724 w 21600"/>
              <a:gd name="T1" fmla="*/ 0 h 21600"/>
              <a:gd name="T2" fmla="*/ 15724 w 21600"/>
              <a:gd name="T3" fmla="*/ 12158 h 21600"/>
              <a:gd name="T4" fmla="*/ 3553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724" y="0"/>
                </a:lnTo>
                <a:lnTo>
                  <a:pt x="15724" y="2603"/>
                </a:lnTo>
                <a:lnTo>
                  <a:pt x="12427" y="2603"/>
                </a:lnTo>
                <a:cubicBezTo>
                  <a:pt x="5564" y="2603"/>
                  <a:pt x="0" y="6881"/>
                  <a:pt x="0" y="12158"/>
                </a:cubicBezTo>
                <a:lnTo>
                  <a:pt x="0" y="21600"/>
                </a:lnTo>
                <a:lnTo>
                  <a:pt x="7106" y="21600"/>
                </a:lnTo>
                <a:lnTo>
                  <a:pt x="7106" y="12158"/>
                </a:lnTo>
                <a:cubicBezTo>
                  <a:pt x="7106" y="10720"/>
                  <a:pt x="9488" y="9555"/>
                  <a:pt x="12427" y="9555"/>
                </a:cubicBezTo>
                <a:lnTo>
                  <a:pt x="15724" y="9555"/>
                </a:lnTo>
                <a:lnTo>
                  <a:pt x="15724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16200000">
            <a:off x="1132681" y="4437857"/>
            <a:ext cx="1044575" cy="935038"/>
          </a:xfrm>
          <a:custGeom>
            <a:avLst/>
            <a:gdLst>
              <a:gd name="G0" fmla="+- 15724 0 0"/>
              <a:gd name="G1" fmla="+- 2603 0 0"/>
              <a:gd name="G2" fmla="+- 12158 0 2603"/>
              <a:gd name="G3" fmla="+- G2 0 2603"/>
              <a:gd name="G4" fmla="*/ G3 32768 32059"/>
              <a:gd name="G5" fmla="*/ G4 1 2"/>
              <a:gd name="G6" fmla="+- 21600 0 15724"/>
              <a:gd name="G7" fmla="*/ G6 2603 6079"/>
              <a:gd name="G8" fmla="+- G7 15724 0"/>
              <a:gd name="T0" fmla="*/ 15724 w 21600"/>
              <a:gd name="T1" fmla="*/ 0 h 21600"/>
              <a:gd name="T2" fmla="*/ 15724 w 21600"/>
              <a:gd name="T3" fmla="*/ 12158 h 21600"/>
              <a:gd name="T4" fmla="*/ 3553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724" y="0"/>
                </a:lnTo>
                <a:lnTo>
                  <a:pt x="15724" y="2603"/>
                </a:lnTo>
                <a:lnTo>
                  <a:pt x="12427" y="2603"/>
                </a:lnTo>
                <a:cubicBezTo>
                  <a:pt x="5564" y="2603"/>
                  <a:pt x="0" y="6881"/>
                  <a:pt x="0" y="12158"/>
                </a:cubicBezTo>
                <a:lnTo>
                  <a:pt x="0" y="21600"/>
                </a:lnTo>
                <a:lnTo>
                  <a:pt x="7106" y="21600"/>
                </a:lnTo>
                <a:lnTo>
                  <a:pt x="7106" y="12158"/>
                </a:lnTo>
                <a:cubicBezTo>
                  <a:pt x="7106" y="10720"/>
                  <a:pt x="9488" y="9555"/>
                  <a:pt x="12427" y="9555"/>
                </a:cubicBezTo>
                <a:lnTo>
                  <a:pt x="15724" y="9555"/>
                </a:lnTo>
                <a:lnTo>
                  <a:pt x="15724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1258888" y="1846263"/>
            <a:ext cx="1044575" cy="935037"/>
          </a:xfrm>
          <a:custGeom>
            <a:avLst/>
            <a:gdLst>
              <a:gd name="G0" fmla="+- 15724 0 0"/>
              <a:gd name="G1" fmla="+- 2603 0 0"/>
              <a:gd name="G2" fmla="+- 12158 0 2603"/>
              <a:gd name="G3" fmla="+- G2 0 2603"/>
              <a:gd name="G4" fmla="*/ G3 32768 32059"/>
              <a:gd name="G5" fmla="*/ G4 1 2"/>
              <a:gd name="G6" fmla="+- 21600 0 15724"/>
              <a:gd name="G7" fmla="*/ G6 2603 6079"/>
              <a:gd name="G8" fmla="+- G7 15724 0"/>
              <a:gd name="T0" fmla="*/ 15724 w 21600"/>
              <a:gd name="T1" fmla="*/ 0 h 21600"/>
              <a:gd name="T2" fmla="*/ 15724 w 21600"/>
              <a:gd name="T3" fmla="*/ 12158 h 21600"/>
              <a:gd name="T4" fmla="*/ 3553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724" y="0"/>
                </a:lnTo>
                <a:lnTo>
                  <a:pt x="15724" y="2603"/>
                </a:lnTo>
                <a:lnTo>
                  <a:pt x="12427" y="2603"/>
                </a:lnTo>
                <a:cubicBezTo>
                  <a:pt x="5564" y="2603"/>
                  <a:pt x="0" y="6881"/>
                  <a:pt x="0" y="12158"/>
                </a:cubicBezTo>
                <a:lnTo>
                  <a:pt x="0" y="21600"/>
                </a:lnTo>
                <a:lnTo>
                  <a:pt x="7106" y="21600"/>
                </a:lnTo>
                <a:lnTo>
                  <a:pt x="7106" y="12158"/>
                </a:lnTo>
                <a:cubicBezTo>
                  <a:pt x="7106" y="10720"/>
                  <a:pt x="9488" y="9555"/>
                  <a:pt x="12427" y="9555"/>
                </a:cubicBezTo>
                <a:lnTo>
                  <a:pt x="15724" y="9555"/>
                </a:lnTo>
                <a:lnTo>
                  <a:pt x="15724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990600" y="228600"/>
            <a:ext cx="71294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วงจรอุบาทว์การเมืองไทย</a:t>
            </a:r>
            <a:endParaRPr lang="th-TH" sz="54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smineUPC" pitchFamily="18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82638" y="1295400"/>
            <a:ext cx="82089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Tx/>
              <a:buChar char="•"/>
            </a:pPr>
            <a:r>
              <a:rPr lang="th-TH" altLang="zh-TW" sz="4800" b="1" dirty="0">
                <a:solidFill>
                  <a:srgbClr val="000000"/>
                </a:solidFill>
                <a:cs typeface="FreesiaUPC" pitchFamily="34" charset="-34"/>
              </a:rPr>
              <a:t> สร้างนักการเมืองเป็นปากเป็นเสียงต่อสู้</a:t>
            </a:r>
          </a:p>
          <a:p>
            <a:pPr>
              <a:spcBef>
                <a:spcPts val="0"/>
              </a:spcBef>
            </a:pPr>
            <a:r>
              <a:rPr lang="th-TH" altLang="zh-TW" sz="4800" b="1" dirty="0">
                <a:solidFill>
                  <a:srgbClr val="000000"/>
                </a:solidFill>
                <a:cs typeface="FreesiaUPC" pitchFamily="34" charset="-34"/>
              </a:rPr>
              <a:t>   ทั้งในระดับท้องถิ่นและระดับประเทศ</a:t>
            </a:r>
            <a:r>
              <a:rPr lang="en-US" altLang="zh-TW" sz="4800" b="1" dirty="0">
                <a:solidFill>
                  <a:srgbClr val="000000"/>
                </a:solidFill>
                <a:ea typeface="PMingLiU" pitchFamily="18" charset="-120"/>
              </a:rPr>
              <a:t> </a:t>
            </a:r>
            <a:endParaRPr lang="th-TH" altLang="zh-TW" sz="4800" b="1" dirty="0">
              <a:solidFill>
                <a:srgbClr val="000000"/>
              </a:solidFill>
              <a:cs typeface="FreesiaUPC" pitchFamily="34" charset="-34"/>
            </a:endParaRPr>
          </a:p>
          <a:p>
            <a:pPr>
              <a:spcBef>
                <a:spcPts val="0"/>
              </a:spcBef>
              <a:buFontTx/>
              <a:buChar char="•"/>
            </a:pPr>
            <a:r>
              <a:rPr lang="th-TH" altLang="zh-TW" sz="4800" b="1" dirty="0">
                <a:solidFill>
                  <a:srgbClr val="000000"/>
                </a:solidFill>
                <a:cs typeface="FreesiaUPC" pitchFamily="34" charset="-34"/>
              </a:rPr>
              <a:t> บิดเบือนหลักคำสอน</a:t>
            </a:r>
          </a:p>
          <a:p>
            <a:pPr>
              <a:spcBef>
                <a:spcPts val="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</a:t>
            </a: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ไม่ใช้ภาษาไทย </a:t>
            </a:r>
          </a:p>
          <a:p>
            <a:pPr>
              <a:spcBef>
                <a:spcPts val="0"/>
              </a:spcBef>
              <a:buFontTx/>
              <a:buChar char="•"/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 จัดตั้ง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กลุ่ม</a:t>
            </a:r>
            <a:r>
              <a:rPr lang="th-TH" sz="4800" b="1" dirty="0" err="1">
                <a:solidFill>
                  <a:srgbClr val="000000"/>
                </a:solidFill>
                <a:cs typeface="FreesiaUPC" pitchFamily="34" charset="-34"/>
              </a:rPr>
              <a:t>ยุว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อิสลาม</a:t>
            </a:r>
          </a:p>
          <a:p>
            <a:pPr>
              <a:spcBef>
                <a:spcPts val="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</a:t>
            </a: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ก่อความไม่สงบ</a:t>
            </a:r>
            <a:endParaRPr lang="th-TH" sz="4800" b="1" dirty="0">
              <a:solidFill>
                <a:srgbClr val="000000"/>
              </a:solidFill>
              <a:cs typeface="FreesiaUPC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43000" y="188913"/>
            <a:ext cx="6769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 dirty="0">
                <a:solidFill>
                  <a:schemeClr val="bg1"/>
                </a:solidFill>
                <a:cs typeface="FreesiaUPC" pitchFamily="34" charset="-34"/>
              </a:rPr>
              <a:t>วิธีการ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90600" y="228600"/>
            <a:ext cx="71294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cs typeface="FreesiaUPC" pitchFamily="34" charset="-34"/>
                <a:sym typeface="Wingdings" pitchFamily="2" charset="2"/>
              </a:rPr>
              <a:t>พัฒนาการการเมืองการปกครอง</a:t>
            </a:r>
            <a:endParaRPr lang="th-TH" sz="5400" b="1" dirty="0">
              <a:solidFill>
                <a:schemeClr val="bg1"/>
              </a:solidFill>
              <a:cs typeface="JasmineUPC" pitchFamily="18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27088" y="1371600"/>
            <a:ext cx="8027987" cy="411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สมัยกรุงสุโขทัย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สมัยกรุงศรีอยุธยา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สมัยกรุงธนบุรี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สมัยกรุงรัตนโกสินทร์ (ก่อน พ.ศ.2475)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สมัยกรุงรัตนโกสินทร์ (หลัง พ.ศ.2475)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429000" y="152400"/>
            <a:ext cx="41036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FF0000"/>
                </a:solidFill>
                <a:cs typeface="FreesiaUPC" pitchFamily="34" charset="-34"/>
              </a:rPr>
              <a:t>กลุ่มก่อความไม่สงบ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95288" y="1600200"/>
            <a:ext cx="87487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0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กลุ่มมูจาฮี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ดินปัตตานี (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BNP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องค์กรปลดปล่อย</a:t>
            </a:r>
            <a:r>
              <a:rPr lang="th-TH" sz="40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สห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ปัตตานี (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PULO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ขบวนการแนวร่วมปฏิวัติแห่งชาติมลายูปัตตานี (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BRN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ขบวนการแนวร่วมปลดแอกแห่งชาติปัตตานี (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BNPP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pPr>
              <a:buFontTx/>
              <a:buChar char="•"/>
            </a:pP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0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ญะมาอะห์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อิสลามี</a:t>
            </a:r>
            <a:r>
              <a:rPr lang="th-TH" sz="40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ยะห์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(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JI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pPr>
              <a:buFontTx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Runda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Kumpulan Kecil 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(</a:t>
            </a:r>
            <a:r>
              <a:rPr lang="en-US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RKK</a:t>
            </a:r>
            <a:r>
              <a:rPr lang="th-TH" sz="40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</p:txBody>
      </p:sp>
      <p:pic>
        <p:nvPicPr>
          <p:cNvPr id="4" name="Picture 4" descr="PUL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2667000" cy="1603174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8025" y="4665662"/>
            <a:ext cx="3203575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73113" y="1676400"/>
            <a:ext cx="867568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ร.1 แบ่งปัตตานี เป็น 7 หัวเมือง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ร.5 ให้ 7 หัวเมืองเก็บภาษีส่งสยามโดยตรง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ใช้</a:t>
            </a:r>
            <a:r>
              <a:rPr lang="th-TH" altLang="zh-TW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ระบบมณฑลเทศาภิบาล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h-TH" altLang="zh-TW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altLang="zh-TW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ตั้งข้าหลวง</a:t>
            </a:r>
            <a:r>
              <a:rPr lang="th-TH" altLang="zh-TW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เทศาภิบาล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h-TH" altLang="zh-TW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เจ้า</a:t>
            </a:r>
            <a:r>
              <a:rPr lang="th-TH" altLang="zh-TW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เมือง</a:t>
            </a:r>
            <a:r>
              <a:rPr lang="th-TH" altLang="zh-TW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ปัตตานีอับ</a:t>
            </a:r>
            <a:r>
              <a:rPr lang="th-TH" altLang="zh-TW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ดุลกา</a:t>
            </a:r>
            <a:r>
              <a:rPr lang="th-TH" altLang="zh-TW" sz="4400" b="1" dirty="0" err="1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เดร์</a:t>
            </a:r>
            <a:r>
              <a:rPr lang="th-TH" altLang="zh-TW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ไม่พอใจ” </a:t>
            </a:r>
            <a:endParaRPr lang="th-TH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188913"/>
            <a:ext cx="67691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 dirty="0" smtClean="0">
                <a:solidFill>
                  <a:schemeClr val="bg1"/>
                </a:solidFill>
                <a:cs typeface="FreesiaUPC" pitchFamily="34" charset="-34"/>
              </a:rPr>
              <a:t>ประวัติศาสตร์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55700" y="188913"/>
            <a:ext cx="6769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 dirty="0" smtClean="0">
                <a:solidFill>
                  <a:schemeClr val="bg1"/>
                </a:solidFill>
                <a:cs typeface="FreesiaUPC" pitchFamily="34" charset="-34"/>
              </a:rPr>
              <a:t>สรุปสาเหตุ</a:t>
            </a:r>
            <a:endParaRPr lang="th-TH" sz="5400" b="1" dirty="0">
              <a:solidFill>
                <a:schemeClr val="bg1"/>
              </a:solidFill>
              <a:cs typeface="FreesiaUPC" pitchFamily="34" charset="-34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82638" y="1447800"/>
            <a:ext cx="8208962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 ความ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แตกต่างด้านเชื้อชาติ ศาสนา ภาษา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 ถูก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กดขี่/เอาเปรียบจากเจ้าหน้าที่ของรัฐ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 ความ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ยากจน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82763" y="4267200"/>
            <a:ext cx="5303837" cy="110807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6600">
                <a:solidFill>
                  <a:schemeClr val="bg1"/>
                </a:solidFill>
                <a:cs typeface="FreesiaUPC" pitchFamily="34" charset="-34"/>
              </a:rPr>
              <a:t>การแบ่งแยกดินแดน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19087" y="1295400"/>
            <a:ext cx="87487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FF0000"/>
                </a:solidFill>
                <a:cs typeface="FreesiaUPC" pitchFamily="34" charset="-34"/>
              </a:rPr>
              <a:t>พ.ศ.2442 </a:t>
            </a:r>
            <a:r>
              <a:rPr lang="th-TH" sz="3600" b="1" dirty="0" smtClean="0">
                <a:solidFill>
                  <a:srgbClr val="000000"/>
                </a:solidFill>
                <a:cs typeface="FreesiaUPC" pitchFamily="34" charset="-34"/>
              </a:rPr>
              <a:t>พบ</a:t>
            </a:r>
            <a:r>
              <a:rPr lang="th-TH" sz="3600" b="1" dirty="0">
                <a:solidFill>
                  <a:srgbClr val="000000"/>
                </a:solidFill>
                <a:cs typeface="FreesiaUPC" pitchFamily="34" charset="-34"/>
              </a:rPr>
              <a:t>เขาพระวิหารในสมัยรัชกาลที่ 5</a:t>
            </a:r>
          </a:p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FF0000"/>
                </a:solidFill>
                <a:cs typeface="FreesiaUPC" pitchFamily="34" charset="-34"/>
              </a:rPr>
              <a:t>พ.ศ.</a:t>
            </a:r>
            <a:r>
              <a:rPr lang="th-TH" sz="3600" b="1" dirty="0">
                <a:solidFill>
                  <a:srgbClr val="FF0000"/>
                </a:solidFill>
                <a:cs typeface="FreesiaUPC" pitchFamily="34" charset="-34"/>
              </a:rPr>
              <a:t>2447 </a:t>
            </a:r>
            <a:r>
              <a:rPr lang="th-TH" sz="3600" b="1" dirty="0">
                <a:solidFill>
                  <a:srgbClr val="000000"/>
                </a:solidFill>
                <a:cs typeface="FreesiaUPC" pitchFamily="34" charset="-34"/>
              </a:rPr>
              <a:t>ฝรั่งเศสทำสนธิสัญญาปักปันเขตแดนกับสยาม</a:t>
            </a:r>
          </a:p>
          <a:p>
            <a:pPr>
              <a:spcBef>
                <a:spcPts val="0"/>
              </a:spcBef>
            </a:pPr>
            <a:r>
              <a:rPr lang="th-TH" sz="3600" b="1" dirty="0">
                <a:solidFill>
                  <a:srgbClr val="000000"/>
                </a:solidFill>
                <a:cs typeface="FreesiaUPC" pitchFamily="34" charset="-34"/>
              </a:rPr>
              <a:t>โดยใช้สันปันน้ำเป็นเส้นแบ่งเขต (เขาพระวิหารเป็นของสยาม)</a:t>
            </a:r>
          </a:p>
          <a:p>
            <a:pPr>
              <a:spcBef>
                <a:spcPts val="0"/>
              </a:spcBef>
            </a:pPr>
            <a:r>
              <a:rPr lang="th-TH" sz="3600" b="1" dirty="0">
                <a:solidFill>
                  <a:srgbClr val="FF0000"/>
                </a:solidFill>
                <a:cs typeface="FreesiaUPC" pitchFamily="34" charset="-34"/>
              </a:rPr>
              <a:t>พ.ศ.2451 </a:t>
            </a:r>
            <a:r>
              <a:rPr lang="th-TH" sz="3600" b="1" dirty="0">
                <a:solidFill>
                  <a:srgbClr val="000000"/>
                </a:solidFill>
                <a:cs typeface="FreesiaUPC" pitchFamily="34" charset="-34"/>
              </a:rPr>
              <a:t>ฝรั่งเศสทำแผนที่ใหม่ โดย</a:t>
            </a:r>
            <a:r>
              <a:rPr lang="th-TH" sz="3600" b="1" u="sng" dirty="0">
                <a:solidFill>
                  <a:srgbClr val="000000"/>
                </a:solidFill>
                <a:cs typeface="FreesiaUPC" pitchFamily="34" charset="-34"/>
              </a:rPr>
              <a:t>ไม่ใช้</a:t>
            </a:r>
            <a:r>
              <a:rPr lang="th-TH" sz="3600" b="1" dirty="0">
                <a:solidFill>
                  <a:srgbClr val="000000"/>
                </a:solidFill>
                <a:cs typeface="FreesiaUPC" pitchFamily="34" charset="-34"/>
              </a:rPr>
              <a:t>สันปัน</a:t>
            </a:r>
            <a:r>
              <a:rPr lang="th-TH" sz="3600" b="1" dirty="0" smtClean="0">
                <a:solidFill>
                  <a:srgbClr val="000000"/>
                </a:solidFill>
                <a:cs typeface="FreesiaUPC" pitchFamily="34" charset="-34"/>
              </a:rPr>
              <a:t>น้ำ</a:t>
            </a:r>
          </a:p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000000"/>
                </a:solidFill>
                <a:cs typeface="FreesiaUPC" pitchFamily="34" charset="-34"/>
              </a:rPr>
              <a:t>(เขาพระวิหารเป็นของฝรั่งเศส)</a:t>
            </a:r>
          </a:p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FF0000"/>
                </a:solidFill>
                <a:cs typeface="FreesiaUPC" pitchFamily="34" charset="-34"/>
              </a:rPr>
              <a:t>พ.ศ.2483 </a:t>
            </a:r>
            <a:r>
              <a:rPr lang="th-TH" sz="3600" b="1" dirty="0" smtClean="0">
                <a:solidFill>
                  <a:srgbClr val="000000"/>
                </a:solidFill>
                <a:cs typeface="FreesiaUPC" pitchFamily="34" charset="-34"/>
              </a:rPr>
              <a:t>ฝรั่งเศสแพ้สงครามในช่วงต้นสงครามโลกครั้งที่ 2 </a:t>
            </a:r>
          </a:p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000000"/>
                </a:solidFill>
                <a:cs typeface="FreesiaUPC" pitchFamily="34" charset="-34"/>
              </a:rPr>
              <a:t>ไทยขอเขาพระวิหารคืน</a:t>
            </a:r>
          </a:p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FF0000"/>
                </a:solidFill>
                <a:cs typeface="FreesiaUPC" pitchFamily="34" charset="-34"/>
              </a:rPr>
              <a:t>พ.ศ.2488 </a:t>
            </a:r>
            <a:r>
              <a:rPr lang="th-TH" sz="3600" b="1" dirty="0" smtClean="0">
                <a:solidFill>
                  <a:srgbClr val="000000"/>
                </a:solidFill>
                <a:cs typeface="FreesiaUPC" pitchFamily="34" charset="-34"/>
              </a:rPr>
              <a:t>จบสงครามโลกครั้งที่ 2 ไทยต้องคืนเขาพระวิหาร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188913"/>
            <a:ext cx="67691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 dirty="0" smtClean="0">
                <a:solidFill>
                  <a:schemeClr val="bg1"/>
                </a:solidFill>
                <a:cs typeface="FreesiaUPC" pitchFamily="34" charset="-34"/>
              </a:rPr>
              <a:t>ประวัติศาสตร์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1439882"/>
            <a:ext cx="80994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พ.ศ.2497 </a:t>
            </a:r>
            <a:r>
              <a:rPr lang="th-TH" sz="36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ฝรั่งเศสแพ้สงคราม</a:t>
            </a:r>
            <a:r>
              <a:rPr lang="th-TH" sz="3600" b="1" dirty="0" err="1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เดียน</a:t>
            </a:r>
            <a:r>
              <a:rPr lang="th-TH" sz="36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เบียนฟู ถอนทหารจาก</a:t>
            </a:r>
          </a:p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อินโดจีน และให้เอกราชกัมพูชา</a:t>
            </a:r>
          </a:p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พ.ศ.2501 </a:t>
            </a:r>
            <a:r>
              <a:rPr lang="th-TH" sz="36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เจ้า</a:t>
            </a:r>
            <a:r>
              <a:rPr lang="th-TH" sz="36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นโรดมสีหนุ ขอเขาพระวิหารคืน </a:t>
            </a:r>
          </a:p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พ.ศ.2502 </a:t>
            </a:r>
            <a:r>
              <a:rPr lang="th-TH" sz="36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กัมพูชายื่นฟ้องศาลโลก</a:t>
            </a:r>
          </a:p>
          <a:p>
            <a:pPr>
              <a:spcBef>
                <a:spcPts val="0"/>
              </a:spcBef>
            </a:pPr>
            <a:r>
              <a:rPr lang="th-TH" sz="36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พ.ศ.2505 </a:t>
            </a:r>
            <a:r>
              <a:rPr lang="th-TH" sz="36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ศาลโลกตัดสินให้เป็นของ</a:t>
            </a:r>
            <a:r>
              <a:rPr lang="th-TH" sz="36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กัมพูชา</a:t>
            </a:r>
          </a:p>
          <a:p>
            <a:pPr>
              <a:spcBef>
                <a:spcPts val="0"/>
              </a:spcBef>
            </a:pPr>
            <a:r>
              <a:rPr lang="th-TH" sz="36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8 กรกฎาคม พ.ศ.2551 </a:t>
            </a:r>
            <a:r>
              <a:rPr lang="th-TH" sz="36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องค์การยูเนสโกประกาศให้</a:t>
            </a:r>
            <a:br>
              <a:rPr lang="th-TH" sz="36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36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ตัวปราสาทพระวิหารเป็นมรดกโลก </a:t>
            </a:r>
            <a:endParaRPr lang="th-TH" sz="36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188913"/>
            <a:ext cx="67691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 dirty="0" smtClean="0">
                <a:solidFill>
                  <a:schemeClr val="bg1"/>
                </a:solidFill>
                <a:cs typeface="FreesiaUPC" pitchFamily="34" charset="-34"/>
              </a:rPr>
              <a:t>ประวัติศาสตร์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850" y="1295400"/>
            <a:ext cx="88201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อยู่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เหนือบริเวณลุ่มน้ำเจ้าพระยา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มีลักษณะเป็นแบบนครรัฐ/แคว้น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มีนครรัฐขนาดใหญ่ 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เช่น ละโว้ </a:t>
            </a:r>
            <a:r>
              <a:rPr lang="th-TH" sz="4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อโยธ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ยา สุพรรณภูมิ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ระบอบการปกครอง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แบบพ่อ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ปกครองลูก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FreesiaUPC" pitchFamily="34" charset="-34"/>
              </a:rPr>
              <a:t>”</a:t>
            </a:r>
            <a:endParaRPr lang="th-TH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ลักษณะ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สังคมแบบ</a:t>
            </a:r>
            <a:r>
              <a:rPr lang="th-TH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ไพร่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-ทาส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FreesiaUPC" pitchFamily="34" charset="-34"/>
              </a:rPr>
              <a:t>”</a:t>
            </a:r>
            <a:endParaRPr lang="th-TH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ความ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สัมพันธ์แบบ</a:t>
            </a:r>
            <a:r>
              <a:rPr lang="th-TH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เครือ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ญาติ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FreesiaUPC" pitchFamily="34" charset="-34"/>
              </a:rPr>
              <a:t>”</a:t>
            </a:r>
            <a:endParaRPr lang="th-TH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524001" y="312003"/>
            <a:ext cx="6019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85BA54"/>
              </a:buClr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กรุงสุโขทัย (พ.ศ.1781-1962)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84187" y="1548348"/>
            <a:ext cx="896461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อยู่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บริเวณลุ่มน้ำเจ้าพระยา</a:t>
            </a:r>
          </a:p>
          <a:p>
            <a:pPr>
              <a:buFont typeface="Arial" pitchFamily="34" charset="0"/>
              <a:buChar char="•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รวมศูนย์อำนาจอยู่ที่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พระมหากษัตริย์</a:t>
            </a:r>
          </a:p>
          <a:p>
            <a:pPr>
              <a:buFont typeface="Arial" pitchFamily="34" charset="0"/>
              <a:buChar char="•"/>
            </a:pP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ระบอบ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การปกครอง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แบบ</a:t>
            </a: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สมบูรณาญาสิทธิราชย์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endParaRPr lang="th-TH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ลักษณะ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สังคมแบบ</a:t>
            </a:r>
            <a:r>
              <a:rPr lang="th-TH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ไพร่</a:t>
            </a: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-ทาส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”</a:t>
            </a:r>
          </a:p>
          <a:p>
            <a:pPr>
              <a:buFont typeface="Arial" pitchFamily="34" charset="0"/>
              <a:buChar char="•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ความสัมพันธ์แบบ</a:t>
            </a:r>
            <a:r>
              <a:rPr lang="th-TH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ระบบศักดินา</a:t>
            </a:r>
            <a:endParaRPr lang="th-TH" sz="4800" b="1" dirty="0">
              <a:solidFill>
                <a:srgbClr val="FF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990600" y="235803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กรุงศรีอยุธยา (พ.ศ.1893-2310)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5900" y="1484313"/>
            <a:ext cx="8893175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ระบอบ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การปกครองแบบสมบูรณาญาสิทธิราชย์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การเข้ามาล่าอาณานิคมของตะวันตก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การปฏิรูปการบริหารราชการแผ่นดิน </a:t>
            </a: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12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กระทรวง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การปรับปรุงประเทศให้ทันสมัยแบบตะวันตก”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เกิดสงครามโลกครั้งที่ 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 </a:t>
            </a:r>
            <a:endParaRPr lang="th-TH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85800" y="161937"/>
            <a:ext cx="77724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กรุงรัตนโกสินทร์ (พ.ศ.2325-2475)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12850" y="1295400"/>
            <a:ext cx="83883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วันที่ </a:t>
            </a:r>
            <a:r>
              <a:rPr lang="th-TH" sz="4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24 มิถุนายน </a:t>
            </a:r>
            <a:r>
              <a:rPr lang="th-TH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2475 </a:t>
            </a:r>
            <a:br>
              <a:rPr lang="th-TH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</a:br>
            <a:r>
              <a:rPr lang="th-TH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คณะราษฎร</a:t>
            </a:r>
            <a:r>
              <a:rPr lang="th-TH" sz="4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ยึด</a:t>
            </a:r>
            <a:r>
              <a:rPr lang="th-TH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อำนาจเปลี่ยนแปลง</a:t>
            </a:r>
            <a:br>
              <a:rPr lang="th-TH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</a:br>
            <a:r>
              <a:rPr lang="th-TH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การปกครองเป็นระบอบ</a:t>
            </a:r>
            <a:r>
              <a:rPr lang="th-TH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ประชาธิปไตย</a:t>
            </a:r>
            <a:endParaRPr lang="th-TH" sz="4400" b="1" dirty="0">
              <a:solidFill>
                <a:srgbClr val="FF33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  <p:pic>
        <p:nvPicPr>
          <p:cNvPr id="3" name="Picture 5" descr="1933-Bavoradej-rebell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5662" y="3505200"/>
            <a:ext cx="3843338" cy="29178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สี่เหลี่ยมผืนผ้า 3"/>
          <p:cNvSpPr/>
          <p:nvPr/>
        </p:nvSpPr>
        <p:spPr>
          <a:xfrm>
            <a:off x="533400" y="235803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กรุงรัตนโกสินทร์ (พ.ศ.2475-ปัจจุบัน)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  <p:pic>
        <p:nvPicPr>
          <p:cNvPr id="5" name="Picture 5" descr="CATT2YM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538" y="3973512"/>
            <a:ext cx="1871662" cy="28082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6" name="Picture 6" descr="พระยาพหลพลพยุหเสนา (พจน์ พหลโยธิน)">
            <a:hlinkClick r:id="rId4" tooltip="พระยาพหลพลพยุหเสนา (พจน์ พหลโยธิน)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963" y="1430337"/>
            <a:ext cx="1900237" cy="2303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39813" y="1412875"/>
            <a:ext cx="795178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33400" indent="-533400"/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1.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จะต้องรักษาความเป็นเอกราชทั้งหลาย</a:t>
            </a:r>
          </a:p>
          <a:p>
            <a:pPr marL="533400" indent="-533400"/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2.จะรักษาความปลอดภัยในประเทศ </a:t>
            </a:r>
          </a:p>
          <a:p>
            <a:pPr marL="533400" indent="-533400"/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3.จะต้องบำรุงความสมบูรณ์ของราษฎร</a:t>
            </a:r>
          </a:p>
          <a:p>
            <a:pPr marL="533400" indent="-533400"/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4.จะต้องให้ราษฎรได้มีสิทธิเสมอภาคกัน </a:t>
            </a:r>
          </a:p>
          <a:p>
            <a:pPr marL="533400" indent="-533400"/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5.จะต้องให้ราษฎรได้มีเสรีภาพ</a:t>
            </a:r>
          </a:p>
          <a:p>
            <a:pPr marL="533400" indent="-533400"/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6.จะต้องให้มีการศึกษาอย่างเต็มที่แก่ราษฎร 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323975" y="297359"/>
            <a:ext cx="64484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 algn="ctr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หลัก 6 ประการของคณะราษฎร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6200" y="1268413"/>
            <a:ext cx="87852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altLang="zh-CN" sz="40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กำหนดให้</a:t>
            </a: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วันที่ 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24 </a:t>
            </a: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มิ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.</a:t>
            </a: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ย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. </a:t>
            </a: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เป็นวันชาติ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เปลี่ยนวันขึ้นปีใหม่จาก 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1 </a:t>
            </a: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เม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.</a:t>
            </a: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ย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. </a:t>
            </a: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เป็น 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1 </a:t>
            </a: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.</a:t>
            </a: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เปลี่ยนชื่อประเทศ</a:t>
            </a:r>
            <a:r>
              <a:rPr lang="th-TH" altLang="zh-CN" sz="40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จาก</a:t>
            </a:r>
            <a:r>
              <a:rPr lang="th-TH" altLang="zh-CN" sz="4000" dirty="0" smtClean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สยาม</a:t>
            </a:r>
            <a:r>
              <a:rPr lang="th-TH" altLang="zh-CN" sz="40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เป็น</a:t>
            </a:r>
            <a:r>
              <a:rPr lang="th-TH" altLang="zh-CN" sz="4000" dirty="0" smtClean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ไทย</a:t>
            </a:r>
            <a:r>
              <a:rPr lang="th-TH" altLang="zh-CN" sz="4000" dirty="0" smtClean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 </a:t>
            </a:r>
            <a:r>
              <a:rPr lang="th-TH" altLang="zh-CN" sz="40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พ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.</a:t>
            </a: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ศ</a:t>
            </a:r>
            <a:r>
              <a:rPr lang="en-US" altLang="zh-CN" sz="4000" dirty="0">
                <a:solidFill>
                  <a:srgbClr val="000000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.2482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ให้นุ่งกางเกง/กระโปรง สวมรองเท้า เลิกกินหมาก</a:t>
            </a:r>
            <a:endParaRPr lang="en-US" altLang="zh-CN" sz="4000" dirty="0">
              <a:solidFill>
                <a:srgbClr val="000000"/>
              </a:solidFill>
              <a:latin typeface="FreesiaUPC" pitchFamily="34" charset="-34"/>
              <a:ea typeface="SimSun" pitchFamily="2" charset="-122"/>
              <a:cs typeface="FreesiaUPC" pitchFamily="34" charset="-34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ใช้นโยบายชาตินิยมและสร้างชาติไทยให้ยิ่งใหญ่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h-TH" altLang="zh-CN" sz="4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เกิดสงครามโลกครั้งที่ 2 (พ.ศ.2481-2488)</a:t>
            </a:r>
            <a:endParaRPr lang="th-TH" sz="4000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3" name="Picture 5" descr="9400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75525" y="1268413"/>
            <a:ext cx="1692275" cy="2447925"/>
          </a:xfrm>
          <a:prstGeom prst="rect">
            <a:avLst/>
          </a:prstGeom>
          <a:noFill/>
        </p:spPr>
      </p:pic>
      <p:sp>
        <p:nvSpPr>
          <p:cNvPr id="4" name="สี่เหลี่ยมผืนผ้า 3"/>
          <p:cNvSpPr/>
          <p:nvPr/>
        </p:nvSpPr>
        <p:spPr>
          <a:xfrm>
            <a:off x="1295400" y="161937"/>
            <a:ext cx="639445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ct val="50000"/>
              </a:spcBef>
              <a:buClr>
                <a:srgbClr val="85BA54"/>
              </a:buClr>
            </a:pPr>
            <a:r>
              <a:rPr lang="th-TH" sz="4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จอมพล ป.พิบูลสงคราม</a:t>
            </a:r>
            <a:r>
              <a:rPr lang="en-US" sz="4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(พ.ศ.2481)</a:t>
            </a:r>
            <a:endParaRPr lang="th-TH" sz="44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7950" y="1747659"/>
            <a:ext cx="856773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h-TH" sz="44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ใช้</a:t>
            </a:r>
            <a:r>
              <a:rPr lang="th-TH" sz="4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กฎหมาย ม.17 ปราบปรามคอมมิวนิสต์ </a:t>
            </a:r>
          </a:p>
          <a:p>
            <a:pPr>
              <a:buFont typeface="Wingdings" pitchFamily="2" charset="2"/>
              <a:buChar char="§"/>
            </a:pPr>
            <a:r>
              <a:rPr lang="th-TH" sz="44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ประกาศใช้</a:t>
            </a:r>
            <a:r>
              <a:rPr lang="th-TH" sz="4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แผนพัฒนาเศรษฐกิจ ฉบับที่</a:t>
            </a:r>
            <a:r>
              <a:rPr lang="en-US" sz="44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1</a:t>
            </a:r>
          </a:p>
          <a:p>
            <a:pPr algn="ctr">
              <a:buFont typeface="Wingdings" pitchFamily="2" charset="2"/>
              <a:buNone/>
            </a:pPr>
            <a:r>
              <a:rPr lang="th-TH" altLang="zh-CN" sz="4800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น้ำ</a:t>
            </a:r>
            <a:r>
              <a:rPr lang="th-TH" altLang="zh-CN" sz="4800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ไหล ไฟสว่าง ทางสะดวก</a:t>
            </a:r>
          </a:p>
          <a:p>
            <a:pPr algn="ctr">
              <a:buFont typeface="Wingdings" pitchFamily="2" charset="2"/>
              <a:buNone/>
            </a:pPr>
            <a:r>
              <a:rPr lang="th-TH" altLang="zh-CN" sz="4800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มี</a:t>
            </a:r>
            <a:r>
              <a:rPr lang="th-TH" altLang="zh-CN" sz="4800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งานทำ มีเงิน</a:t>
            </a:r>
            <a:r>
              <a:rPr lang="th-TH" altLang="zh-CN" sz="4800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ใช้</a:t>
            </a:r>
            <a:endParaRPr lang="th-TH" altLang="zh-CN" sz="4800" i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  <a:p>
            <a:pPr algn="ctr">
              <a:buFont typeface="Wingdings" pitchFamily="2" charset="2"/>
              <a:buNone/>
            </a:pPr>
            <a:r>
              <a:rPr lang="th-TH" altLang="zh-CN" sz="4800" i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...</a:t>
            </a:r>
            <a:r>
              <a:rPr lang="th-TH" altLang="zh-CN" sz="4800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งานคือเงิน เงินคืองาน บันดาลสุข</a:t>
            </a:r>
            <a:r>
              <a:rPr lang="th-TH" altLang="zh-CN" sz="4800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...</a:t>
            </a:r>
            <a:endParaRPr lang="th-TH" sz="4800" i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3" name="Picture 4" descr="Sari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341438"/>
            <a:ext cx="1647825" cy="2087562"/>
          </a:xfrm>
          <a:prstGeom prst="rect">
            <a:avLst/>
          </a:prstGeom>
          <a:noFill/>
        </p:spPr>
      </p:pic>
      <p:sp>
        <p:nvSpPr>
          <p:cNvPr id="4" name="สี่เหลี่ยมผืนผ้า 3"/>
          <p:cNvSpPr/>
          <p:nvPr/>
        </p:nvSpPr>
        <p:spPr>
          <a:xfrm>
            <a:off x="2176462" y="161937"/>
            <a:ext cx="475773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ct val="50000"/>
              </a:spcBef>
              <a:buClr>
                <a:srgbClr val="85BA54"/>
              </a:buClr>
            </a:pPr>
            <a:r>
              <a:rPr lang="th-TH" sz="4400" b="1" dirty="0" smtClean="0">
                <a:solidFill>
                  <a:srgbClr val="FF3399"/>
                </a:solidFill>
                <a:cs typeface="FreesiaUPC" pitchFamily="34" charset="-34"/>
              </a:rPr>
              <a:t>จอม</a:t>
            </a:r>
            <a:r>
              <a:rPr lang="th-TH" sz="4400" b="1" dirty="0" err="1" smtClean="0">
                <a:solidFill>
                  <a:srgbClr val="FF3399"/>
                </a:solidFill>
                <a:cs typeface="FreesiaUPC" pitchFamily="34" charset="-34"/>
              </a:rPr>
              <a:t>พลสฤษดิ์</a:t>
            </a:r>
            <a:r>
              <a:rPr lang="th-TH" sz="4400" b="1" dirty="0" smtClean="0">
                <a:solidFill>
                  <a:srgbClr val="FF3399"/>
                </a:solidFill>
                <a:cs typeface="FreesiaUPC" pitchFamily="34" charset="-34"/>
              </a:rPr>
              <a:t> </a:t>
            </a:r>
            <a:r>
              <a:rPr lang="en-US" sz="4400" b="1" dirty="0" smtClean="0">
                <a:solidFill>
                  <a:srgbClr val="FF3399"/>
                </a:solidFill>
                <a:cs typeface="FreesiaUPC" pitchFamily="34" charset="-34"/>
              </a:rPr>
              <a:t> </a:t>
            </a:r>
            <a:r>
              <a:rPr lang="th-TH" sz="4400" b="1" dirty="0" err="1" smtClean="0">
                <a:solidFill>
                  <a:srgbClr val="FF3399"/>
                </a:solidFill>
                <a:cs typeface="FreesiaUPC" pitchFamily="34" charset="-34"/>
              </a:rPr>
              <a:t>ธนะรัชต์</a:t>
            </a:r>
            <a:endParaRPr lang="th-TH" sz="4400" b="1" dirty="0">
              <a:solidFill>
                <a:srgbClr val="003366"/>
              </a:solidFill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146TGp_biz_light_v2">
  <a:themeElements>
    <a:clrScheme name="146TGp_biz_light_v2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2_146TGp_biz_light_v2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6TGp_biz_light_v2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4031</TotalTime>
  <Words>987</Words>
  <Application>Microsoft Office PowerPoint</Application>
  <PresentationFormat>นำเสนอทางหน้าจอ (4:3)</PresentationFormat>
  <Paragraphs>141</Paragraphs>
  <Slides>24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5" baseType="lpstr">
      <vt:lpstr>2_146TGp_biz_light_v2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</vt:vector>
  </TitlesOfParts>
  <Company>nzn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WincoolV4</dc:creator>
  <cp:lastModifiedBy>DELL</cp:lastModifiedBy>
  <cp:revision>453</cp:revision>
  <dcterms:created xsi:type="dcterms:W3CDTF">2009-04-05T13:21:52Z</dcterms:created>
  <dcterms:modified xsi:type="dcterms:W3CDTF">2013-09-02T01:31:15Z</dcterms:modified>
</cp:coreProperties>
</file>