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381" r:id="rId2"/>
    <p:sldId id="482" r:id="rId3"/>
    <p:sldId id="527" r:id="rId4"/>
    <p:sldId id="530" r:id="rId5"/>
    <p:sldId id="534" r:id="rId6"/>
    <p:sldId id="539" r:id="rId7"/>
    <p:sldId id="541" r:id="rId8"/>
    <p:sldId id="540" r:id="rId9"/>
    <p:sldId id="543" r:id="rId10"/>
    <p:sldId id="542" r:id="rId11"/>
    <p:sldId id="544" r:id="rId12"/>
    <p:sldId id="547" r:id="rId13"/>
    <p:sldId id="550" r:id="rId14"/>
    <p:sldId id="551" r:id="rId15"/>
    <p:sldId id="552" r:id="rId16"/>
    <p:sldId id="553" r:id="rId17"/>
    <p:sldId id="554" r:id="rId18"/>
    <p:sldId id="559" r:id="rId19"/>
    <p:sldId id="561" r:id="rId20"/>
    <p:sldId id="565" r:id="rId21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00"/>
    <a:srgbClr val="0000CC"/>
    <a:srgbClr val="00FF00"/>
    <a:srgbClr val="000066"/>
    <a:srgbClr val="FFCCFF"/>
    <a:srgbClr val="8E84D8"/>
    <a:srgbClr val="00FFFF"/>
    <a:srgbClr val="0000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377" autoAdjust="0"/>
    <p:restoredTop sz="93734" autoAdjust="0"/>
  </p:normalViewPr>
  <p:slideViewPr>
    <p:cSldViewPr>
      <p:cViewPr>
        <p:scale>
          <a:sx n="70" d="100"/>
          <a:sy n="70" d="100"/>
        </p:scale>
        <p:origin x="-10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08"/>
    </p:cViewPr>
  </p:sorterViewPr>
  <p:notesViewPr>
    <p:cSldViewPr>
      <p:cViewPr varScale="1">
        <p:scale>
          <a:sx n="71" d="100"/>
          <a:sy n="71" d="100"/>
        </p:scale>
        <p:origin x="-1974" y="-108"/>
      </p:cViewPr>
      <p:guideLst>
        <p:guide orient="horz" pos="3132"/>
        <p:guide pos="214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23E404-7A43-45AD-A551-92B7669E5C83}" type="datetimeFigureOut">
              <a:rPr lang="th-TH"/>
              <a:pPr>
                <a:defRPr/>
              </a:pPr>
              <a:t>02/09/56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70F2474-E1DB-4E8C-855B-0D1C5E57777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D4C321-87EC-48F7-8037-728B196B7D90}" type="datetimeFigureOut">
              <a:rPr lang="th-TH"/>
              <a:pPr>
                <a:defRPr/>
              </a:pPr>
              <a:t>02/09/56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04FC3B-B5A5-4A06-9DB8-07BF93EA098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white">
          <a:xfrm>
            <a:off x="0" y="5562600"/>
            <a:ext cx="9144000" cy="1295400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10800000">
            <a:off x="152400" y="5657850"/>
            <a:ext cx="1143000" cy="1123950"/>
            <a:chOff x="4848" y="3552"/>
            <a:chExt cx="720" cy="708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>
              <a:off x="4848" y="374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>
              <a:off x="5184" y="3552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>
              <a:off x="5183" y="392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</p:grp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wheel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1350" y="304800"/>
            <a:ext cx="850265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รหัสวิชา  </a:t>
            </a: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01999141 </a:t>
            </a: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มนุษย์กับสังคม (</a:t>
            </a:r>
            <a:r>
              <a:rPr lang="en-US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Man and Society</a:t>
            </a: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endParaRPr lang="th-TH" sz="60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รศ.</a:t>
            </a: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น.ท.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ดร.สุมิตร  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สุวรรณ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ประธานรายวิชา </a:t>
            </a:r>
          </a:p>
        </p:txBody>
      </p:sp>
      <p:pic>
        <p:nvPicPr>
          <p:cNvPr id="9" name="Picture 6" descr="ku_color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438400"/>
            <a:ext cx="1282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20725" y="1371600"/>
            <a:ext cx="91090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กฎหมาย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สูงสุดในการปกครองประเทศที่บัญญัติถึง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1.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รูปแบบการปกครอง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2.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อำนาจอธิปไตย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3.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องค์กรทางการเมือง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4.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สิทธิเสรีภาพและหน้าที่พลเมือง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5.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การแก้ไขเพิ่มเติมรัฐธรรมนูญ</a:t>
            </a:r>
          </a:p>
        </p:txBody>
      </p:sp>
      <p:pic>
        <p:nvPicPr>
          <p:cNvPr id="3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สี่เหลี่ยมผืนผ้า 3"/>
          <p:cNvSpPr/>
          <p:nvPr/>
        </p:nvSpPr>
        <p:spPr>
          <a:xfrm>
            <a:off x="3352800" y="325928"/>
            <a:ext cx="2577950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">
              <a:lnSpc>
                <a:spcPct val="80000"/>
              </a:lnSpc>
              <a:spcBef>
                <a:spcPct val="50000"/>
              </a:spcBef>
              <a:buClr>
                <a:srgbClr val="FF33CC"/>
              </a:buClr>
              <a:buSzPct val="90000"/>
            </a:pPr>
            <a:r>
              <a:rPr lang="th-TH" sz="5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รัฐธรรมนูญ</a:t>
            </a:r>
            <a:endParaRPr lang="th-TH" sz="54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asmineUPC" pitchFamily="18" charset="-34"/>
              <a:cs typeface="FreesiaUPC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98512" y="1447800"/>
            <a:ext cx="8497888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ออก</a:t>
            </a:r>
            <a:r>
              <a:rPr lang="en-US" sz="4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กฎหมาย</a:t>
            </a:r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ตรวจสอบ</a:t>
            </a:r>
            <a:r>
              <a:rPr lang="en-US" sz="4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ควบคุม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</a:t>
            </a:r>
            <a:r>
              <a:rPr lang="en-US" sz="4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บริหารงานของรัฐบาล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มี</a:t>
            </a:r>
            <a:r>
              <a:rPr lang="en-US" sz="4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ส่วนร่วม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การ</a:t>
            </a:r>
            <a:r>
              <a:rPr lang="en-US" sz="4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บริหารราชการแผ่นดิน</a:t>
            </a:r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4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แก้ไข</a:t>
            </a:r>
            <a:r>
              <a:rPr lang="en-US" sz="4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รัฐธรรมนูญ</a:t>
            </a:r>
            <a:endParaRPr lang="th-TH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600200" y="152400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สถาบันนิติบัญญัติ/รัฐสภา </a:t>
            </a:r>
            <a:endParaRPr lang="th-TH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0825" y="1600200"/>
            <a:ext cx="8893175" cy="325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lnSpc>
                <a:spcPct val="120000"/>
              </a:lnSpc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en-US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กำหนดนโยบายการ</a:t>
            </a:r>
            <a:r>
              <a:rPr lang="en-US" sz="44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บริหาร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ราชการแผ่นดิน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fontAlgn="b">
              <a:lnSpc>
                <a:spcPct val="120000"/>
              </a:lnSpc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ควบคุมการปฏิบัติตามนโยบายและ</a:t>
            </a:r>
            <a:r>
              <a:rPr lang="en-US" sz="44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กฎหมาย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fontAlgn="b">
              <a:lnSpc>
                <a:spcPct val="120000"/>
              </a:lnSpc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ตราพระราชกำหนด พระราชกฤษฎีกา กฎระเบียบ</a:t>
            </a:r>
            <a:endParaRPr lang="en-US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fontAlgn="b">
              <a:lnSpc>
                <a:spcPct val="120000"/>
              </a:lnSpc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อื่นๆ เช่น ประกาศกฎอัยการศึก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endParaRPr lang="th-TH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593850" y="304800"/>
            <a:ext cx="587375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>
              <a:lnSpc>
                <a:spcPct val="90000"/>
              </a:lnSpc>
              <a:spcBef>
                <a:spcPct val="50000"/>
              </a:spcBef>
              <a:buClr>
                <a:srgbClr val="FF33CC"/>
              </a:buClr>
              <a:buSzPct val="90000"/>
            </a:pPr>
            <a:r>
              <a:rPr lang="th-TH" sz="5400" b="1" dirty="0" smtClean="0">
                <a:solidFill>
                  <a:schemeClr val="accent4">
                    <a:lumMod val="25000"/>
                    <a:lumOff val="75000"/>
                  </a:schemeClr>
                </a:solidFill>
                <a:latin typeface="JasmineUPC" pitchFamily="18" charset="-34"/>
                <a:cs typeface="FreesiaUPC" pitchFamily="34" charset="-34"/>
                <a:sym typeface="Wingdings" pitchFamily="2" charset="2"/>
              </a:rPr>
              <a:t>สถาบันบริหาร/รัฐบาล</a:t>
            </a:r>
            <a:endParaRPr lang="th-TH" sz="5400" b="1" dirty="0">
              <a:solidFill>
                <a:schemeClr val="accent4">
                  <a:lumMod val="25000"/>
                  <a:lumOff val="75000"/>
                </a:schemeClr>
              </a:solidFill>
              <a:latin typeface="JasmineUPC" pitchFamily="18" charset="-34"/>
              <a:cs typeface="FreesiaUPC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1331416"/>
            <a:ext cx="9372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ให้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ความยุติธรรม โดยใช้หลัก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กฎหมายใน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การป้องกันและคุ้มครองสิทธิ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เสรีภาพของ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ประชาชน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    1.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ศาลยุติธรรม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    2.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ศาลรัฐธรรมนูญ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    3.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ศาลปกครอง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    4.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ศาลทหาร</a:t>
            </a:r>
            <a:endParaRPr lang="th-TH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190750" y="307336"/>
            <a:ext cx="474345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>
              <a:lnSpc>
                <a:spcPct val="80000"/>
              </a:lnSpc>
              <a:spcBef>
                <a:spcPct val="50000"/>
              </a:spcBef>
              <a:buClr>
                <a:srgbClr val="FF33CC"/>
              </a:buClr>
              <a:buSzPct val="90000"/>
            </a:pPr>
            <a:r>
              <a:rPr lang="th-TH" sz="5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สถาบันตุลาการ/ศาล</a:t>
            </a:r>
            <a:endParaRPr lang="th-TH" sz="5400" b="1" dirty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asmineUPC" pitchFamily="18" charset="-34"/>
              <a:cs typeface="FreesiaUPC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112837" y="1627525"/>
            <a:ext cx="864076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Char char="§"/>
            </a:pPr>
            <a:r>
              <a:rPr lang="th-TH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เป็นศูนย์กลางในการแสดงความคิดเห็น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  และความต้องการของประชาชน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สรรหาและสร้างผู้นำทางการเมืองที่มีความรู้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  และคุณธรรม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เป็นกลไกทางการเมือง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065337" y="307336"/>
            <a:ext cx="502126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>
              <a:lnSpc>
                <a:spcPct val="80000"/>
              </a:lnSpc>
              <a:spcBef>
                <a:spcPct val="50000"/>
              </a:spcBef>
              <a:buClr>
                <a:srgbClr val="FF33CC"/>
              </a:buClr>
              <a:buSzPct val="90000"/>
            </a:pPr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พรรคการเมือง</a:t>
            </a:r>
            <a:endParaRPr lang="th-TH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asmineUPC" pitchFamily="18" charset="-34"/>
              <a:cs typeface="FreesiaUPC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371600" y="228600"/>
            <a:ext cx="6335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การมีส่วนร่วมทางการเมือง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35012" y="1470025"/>
            <a:ext cx="87137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h-TH" altLang="zh-CN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การ</a:t>
            </a:r>
            <a:r>
              <a:rPr lang="th-TH" altLang="zh-CN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กระทำใดๆ ที่เกิดโดยความเต็ม</a:t>
            </a:r>
            <a:r>
              <a:rPr lang="th-TH" altLang="zh-CN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ใจ ถูกต้อง</a:t>
            </a:r>
            <a:r>
              <a:rPr lang="th-TH" altLang="zh-CN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ตามกฎหมาย เพื่อมีอิทธิพล</a:t>
            </a:r>
            <a:r>
              <a:rPr lang="th-TH" altLang="zh-CN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ต่อ...</a:t>
            </a:r>
            <a:endParaRPr lang="th-TH" altLang="zh-CN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buClr>
                <a:srgbClr val="0000CC"/>
              </a:buClr>
              <a:buFontTx/>
              <a:buChar char="•"/>
            </a:pPr>
            <a:r>
              <a:rPr lang="th-TH" altLang="zh-CN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altLang="zh-CN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การเลือกนโยบายของรัฐ </a:t>
            </a:r>
          </a:p>
          <a:p>
            <a:pPr>
              <a:buFontTx/>
              <a:buChar char="•"/>
            </a:pPr>
            <a:r>
              <a:rPr lang="th-TH" altLang="zh-CN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การบริหารงานของรัฐ </a:t>
            </a:r>
          </a:p>
          <a:p>
            <a:pPr>
              <a:buFontTx/>
              <a:buChar char="•"/>
            </a:pPr>
            <a:r>
              <a:rPr lang="th-TH" altLang="zh-CN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การเลือกผู้นำทางการเมืองทั้งในระดับท้องถิ่น</a:t>
            </a:r>
            <a:br>
              <a:rPr lang="th-TH" altLang="zh-CN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altLang="zh-CN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 และระดับชาติ</a:t>
            </a:r>
            <a:r>
              <a:rPr lang="en-US" altLang="zh-CN" sz="4400" b="1" dirty="0">
                <a:solidFill>
                  <a:srgbClr val="0000CC"/>
                </a:solidFill>
                <a:latin typeface="FreesiaUPC" pitchFamily="34" charset="-34"/>
                <a:ea typeface="SimSun" pitchFamily="2" charset="-122"/>
                <a:cs typeface="FreesiaUPC" pitchFamily="34" charset="-34"/>
              </a:rPr>
              <a:t>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808038" y="1500188"/>
            <a:ext cx="8640762" cy="361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th-TH" altLang="zh-CN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altLang="zh-CN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ทำให้ผู้ปกครองและผู้ถูกปกครองได้ทราบ</a:t>
            </a:r>
            <a:br>
              <a:rPr lang="th-TH" altLang="zh-CN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altLang="zh-CN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ความต้องการของกันและกันอย่างแท้จริง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th-TH" altLang="zh-CN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ทำให้การดำเนินนโยบายของรัฐตอบสนองต่อ</a:t>
            </a:r>
            <a:br>
              <a:rPr lang="th-TH" altLang="zh-CN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altLang="zh-CN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ผู้เป็นเจ้าของ</a:t>
            </a:r>
            <a:r>
              <a:rPr lang="th-TH" altLang="zh-CN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ประเทศ”</a:t>
            </a:r>
            <a:endParaRPr lang="en-US" altLang="zh-CN" sz="4400" b="1" dirty="0">
              <a:solidFill>
                <a:srgbClr val="000000"/>
              </a:solidFill>
              <a:latin typeface="FreesiaUPC" pitchFamily="34" charset="-34"/>
              <a:ea typeface="SimSun" pitchFamily="2" charset="-122"/>
              <a:cs typeface="FreesiaUPC" pitchFamily="34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1000" y="2286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ความสำคัญของการ</a:t>
            </a:r>
            <a:r>
              <a:rPr lang="th-TH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มีส่วนร่วมทางการเมือง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100137" y="1516062"/>
            <a:ext cx="8424863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lnSpc>
                <a:spcPct val="70000"/>
              </a:lnSpc>
              <a:spcBef>
                <a:spcPct val="50000"/>
              </a:spcBef>
              <a:buClr>
                <a:srgbClr val="0000CC"/>
              </a:buClr>
              <a:buSzPct val="90000"/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การแสดงความคิดเห็น</a:t>
            </a:r>
          </a:p>
          <a:p>
            <a:pPr fontAlgn="b">
              <a:lnSpc>
                <a:spcPct val="70000"/>
              </a:lnSpc>
              <a:spcBef>
                <a:spcPct val="50000"/>
              </a:spcBef>
              <a:buClr>
                <a:srgbClr val="0000CC"/>
              </a:buClr>
              <a:buSzPct val="90000"/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การไปเลือกตั้ง</a:t>
            </a:r>
          </a:p>
          <a:p>
            <a:pPr fontAlgn="b">
              <a:lnSpc>
                <a:spcPct val="70000"/>
              </a:lnSpc>
              <a:spcBef>
                <a:spcPct val="50000"/>
              </a:spcBef>
              <a:buClr>
                <a:srgbClr val="0000CC"/>
              </a:buClr>
              <a:buSzPct val="90000"/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การออกเสียงประชามติ</a:t>
            </a:r>
            <a:endParaRPr lang="th-TH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  <a:p>
            <a:pPr fontAlgn="b">
              <a:lnSpc>
                <a:spcPct val="70000"/>
              </a:lnSpc>
              <a:spcBef>
                <a:spcPct val="50000"/>
              </a:spcBef>
              <a:buClr>
                <a:srgbClr val="0000CC"/>
              </a:buClr>
              <a:buSzPct val="90000"/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การเสนอกฎหมาย</a:t>
            </a:r>
          </a:p>
          <a:p>
            <a:pPr fontAlgn="b">
              <a:lnSpc>
                <a:spcPct val="70000"/>
              </a:lnSpc>
              <a:spcBef>
                <a:spcPct val="50000"/>
              </a:spcBef>
              <a:buClr>
                <a:srgbClr val="0000CC"/>
              </a:buClr>
              <a:buSzPct val="90000"/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 pitchFamily="2" charset="2"/>
              </a:rPr>
              <a:t>การถอดถอนผู้ดำรงตำแหน่งทางการเมือง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260350"/>
            <a:ext cx="7380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รูปแบบการมีส่วนร่วมทางการเมือง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228600"/>
            <a:ext cx="8245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สาเหตุที่ประชาชนไม่มีส่วนร่วมทางการเมือง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95400" y="1295400"/>
            <a:ext cx="713047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 </a:t>
            </a:r>
            <a:r>
              <a:rPr lang="th-TH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คิดว่าการเมือง</a:t>
            </a: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เป็นเรื่องของชนชั้นนำ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 เป็นอำนาจนิยมในบางสมัย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 วงจรอุบาทว์ทางการเมือง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 พฤติกรรมของนักการเมืองไทย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 สังคมไทย/บุคลิกภาพคนไทย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47813" y="260350"/>
            <a:ext cx="5680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พฤติกรรมของนักการเมืองไทย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300788" y="4108450"/>
            <a:ext cx="2592387" cy="25209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th-TH" sz="4400" b="1">
                <a:solidFill>
                  <a:srgbClr val="0000CC"/>
                </a:solidFill>
                <a:latin typeface="Arial" pitchFamily="34" charset="0"/>
                <a:cs typeface="FreesiaUPC" pitchFamily="34" charset="-34"/>
              </a:rPr>
              <a:t>..และอื่นๆ </a:t>
            </a:r>
            <a:br>
              <a:rPr lang="th-TH" sz="4400" b="1">
                <a:solidFill>
                  <a:srgbClr val="0000CC"/>
                </a:solidFill>
                <a:latin typeface="Arial" pitchFamily="34" charset="0"/>
                <a:cs typeface="FreesiaUPC" pitchFamily="34" charset="-34"/>
              </a:rPr>
            </a:br>
            <a:r>
              <a:rPr lang="th-TH" sz="4400" b="1">
                <a:solidFill>
                  <a:srgbClr val="0000CC"/>
                </a:solidFill>
                <a:latin typeface="Arial" pitchFamily="34" charset="0"/>
                <a:cs typeface="FreesiaUPC" pitchFamily="34" charset="-34"/>
              </a:rPr>
              <a:t>อีกมากมาย..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50925" y="1371600"/>
            <a:ext cx="75596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ไม่มีความรับผิดชอบต่อหน้าที่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เล่นพรรคเล่นพวก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ใช้อำนาจไม่ถูกต้องตามทำนองคลองธรรม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แย่งชิงอำนาจ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แสวงหาผลประโยชน์ส่วนตัว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ทุจริตคอร์รัปชั่น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19250" y="398462"/>
            <a:ext cx="583247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lnSpc>
                <a:spcPct val="70000"/>
              </a:lnSpc>
              <a:spcBef>
                <a:spcPct val="5000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องค์ประกอบของรัฐ</a:t>
            </a:r>
            <a:endParaRPr lang="th-TH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smineUPC" pitchFamily="18" charset="-34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84262" y="1829812"/>
            <a:ext cx="55451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ดินแดน (เส้นเขตแดน)</a:t>
            </a:r>
          </a:p>
          <a:p>
            <a:pPr>
              <a:spcBef>
                <a:spcPts val="0"/>
              </a:spcBef>
            </a:pP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ประชาชน</a:t>
            </a:r>
          </a:p>
          <a:p>
            <a:pPr>
              <a:spcBef>
                <a:spcPts val="0"/>
              </a:spcBef>
            </a:pP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รัฐบาล</a:t>
            </a:r>
          </a:p>
          <a:p>
            <a:pPr>
              <a:spcBef>
                <a:spcPts val="0"/>
              </a:spcBef>
            </a:pPr>
            <a:r>
              <a:rPr lang="en-US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4.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อำนาจอธิปไตย</a:t>
            </a:r>
          </a:p>
        </p:txBody>
      </p:sp>
      <p:pic>
        <p:nvPicPr>
          <p:cNvPr id="4" name="Picture 5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905000"/>
            <a:ext cx="2989503" cy="29829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Imagem 7" descr="matematic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84363" y="228600"/>
            <a:ext cx="54761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th-TH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FreesiaUPC" pitchFamily="34" charset="-34"/>
              </a:rPr>
              <a:t>สังคมไทย/บุคลิกภาพคนไทย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36725" y="1339956"/>
            <a:ext cx="7559675" cy="437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ระบบอุปถัมภ์/พรรคพวก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ระบบเครือญาติ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ระบบอาวุโส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ขาดระเบียบวินัย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รักสนุก/ความสบายในการทำงาน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มีน้ำใจเอื้อเฟื้อเผื่อแผ่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ความกตัญญู/บุญคุณ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01762" y="1524000"/>
            <a:ext cx="7208838" cy="349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th-TH" sz="4800" b="1" dirty="0" smtClean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1</a:t>
            </a:r>
            <a:r>
              <a:rPr lang="th-TH" sz="4800" b="1" dirty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. การสร้างสัญลักษณ์ร่วมกัน</a:t>
            </a:r>
          </a:p>
          <a:p>
            <a:pPr>
              <a:lnSpc>
                <a:spcPct val="110000"/>
              </a:lnSpc>
            </a:pPr>
            <a:r>
              <a:rPr lang="th-TH" sz="4800" b="1" dirty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     ธงชาติ/ภาษา/สัตว์สัญลักษณ์  </a:t>
            </a:r>
            <a:br>
              <a:rPr lang="th-TH" sz="4800" b="1" dirty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</a:br>
            <a:r>
              <a:rPr lang="th-TH" sz="4800" b="1" dirty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     เช่น หมีขาว นกอินทรี ไก่โต้ง ช้าง</a:t>
            </a:r>
          </a:p>
          <a:p>
            <a:pPr>
              <a:lnSpc>
                <a:spcPct val="130000"/>
              </a:lnSpc>
            </a:pPr>
            <a:r>
              <a:rPr lang="th-TH" sz="4800" b="1" dirty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2.การมีประวัติศาสตร์ร่วมกัน   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704975" y="161937"/>
            <a:ext cx="5610225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th-TH" sz="5400" b="1" dirty="0" smtClean="0">
                <a:solidFill>
                  <a:srgbClr val="FF33CC"/>
                </a:solidFill>
                <a:cs typeface="FreesiaUPC" pitchFamily="34" charset="-34"/>
              </a:rPr>
              <a:t>การปลูกฝังความเป็นชาติ</a:t>
            </a:r>
            <a:endParaRPr lang="th-TH" sz="5400" b="1" dirty="0">
              <a:solidFill>
                <a:srgbClr val="FF33CC"/>
              </a:solidFill>
              <a:latin typeface="Angsana New" pitchFamily="18" charset="-34"/>
              <a:cs typeface="FreesiaUPC" pitchFamily="34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9388" y="1570038"/>
            <a:ext cx="8893175" cy="313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1.ระบอบเผด็จการ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- </a:t>
            </a:r>
            <a:r>
              <a:rPr lang="en-US" sz="44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อำนาจเป็นของ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ผู้นำ/กลุ่มผู้นำ</a:t>
            </a:r>
          </a:p>
          <a:p>
            <a:pPr>
              <a:lnSpc>
                <a:spcPct val="130000"/>
              </a:lnSpc>
            </a:pPr>
            <a:r>
              <a:rPr lang="th-TH" sz="36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 -แบบ</a:t>
            </a:r>
            <a:r>
              <a:rPr lang="th-TH" sz="36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ฟาสซิสต์ เช่น เยอรมัน (ฮิต</a:t>
            </a:r>
            <a:r>
              <a:rPr lang="th-TH" sz="36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เลอร์</a:t>
            </a:r>
            <a:r>
              <a:rPr lang="th-TH" sz="36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th-TH" sz="36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 -แบบ</a:t>
            </a:r>
            <a:r>
              <a:rPr lang="th-TH" sz="36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คอมมิวนิสต์ เช่น จีน เกาหลีเหนือ เวียดนาม ลาว คิวบา</a:t>
            </a:r>
          </a:p>
          <a:p>
            <a:pPr>
              <a:lnSpc>
                <a:spcPct val="130000"/>
              </a:lnSpc>
            </a:pPr>
            <a:r>
              <a:rPr lang="th-TH" sz="36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 -แบบ</a:t>
            </a:r>
            <a:r>
              <a:rPr lang="th-TH" sz="36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ทหาร</a:t>
            </a:r>
            <a:r>
              <a:rPr lang="en-US" sz="36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36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เช่น พม่าและไทยในอดีต</a:t>
            </a:r>
            <a:endParaRPr lang="en-US" sz="36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00200" y="398462"/>
            <a:ext cx="583247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lnSpc>
                <a:spcPct val="70000"/>
              </a:lnSpc>
              <a:spcBef>
                <a:spcPct val="5000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ระบอบการปกครอง </a:t>
            </a:r>
            <a:endParaRPr lang="th-TH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smineUPC" pitchFamily="18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9388" y="1600200"/>
            <a:ext cx="8893175" cy="32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ระบอบประชาธิปไตย - อำนาจเป็นของประชาชน</a:t>
            </a:r>
          </a:p>
          <a:p>
            <a:pPr>
              <a:lnSpc>
                <a:spcPct val="120000"/>
              </a:lnSpc>
            </a:pP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-</a:t>
            </a:r>
            <a:r>
              <a:rPr lang="th-TH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แบบกษัตริย์เป็นประมุข นายกเป็นหัวหน้าฝ่ายบริหาร</a:t>
            </a:r>
          </a:p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-</a:t>
            </a:r>
            <a:r>
              <a:rPr lang="th-TH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แบบประธานาธิบดีเป็นประมุขและหัวหน้าฝ่าย</a:t>
            </a: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บริหาร </a:t>
            </a:r>
          </a:p>
          <a:p>
            <a:pPr>
              <a:lnSpc>
                <a:spcPct val="120000"/>
              </a:lnSpc>
            </a:pPr>
            <a:r>
              <a:rPr lang="th-TH" sz="40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-แบบประธานาธิบดีประมุข นายกเป็นหัวหน้าฝ่ายบริหาร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00200" y="398462"/>
            <a:ext cx="583247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lnSpc>
                <a:spcPct val="70000"/>
              </a:lnSpc>
              <a:spcBef>
                <a:spcPct val="5000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ระบอบการปกครอง </a:t>
            </a:r>
            <a:endParaRPr lang="th-TH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smineUPC" pitchFamily="18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9388" y="1341438"/>
            <a:ext cx="896461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การปกครองที่พลเมืองของรัฐสามารถหมุนเวียนกัน</a:t>
            </a:r>
            <a:b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</a:b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 มาเป็นผู้ปกครอง (</a:t>
            </a:r>
            <a:r>
              <a:rPr lang="th-TH" sz="4400" b="1" dirty="0" err="1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อริส</a:t>
            </a: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โต</a:t>
            </a:r>
            <a:r>
              <a:rPr lang="th-TH" sz="4400" b="1" dirty="0" err="1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เติล</a:t>
            </a: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) </a:t>
            </a:r>
          </a:p>
          <a:p>
            <a:pPr eaLnBrk="1" hangingPunct="1">
              <a:spcBef>
                <a:spcPts val="600"/>
              </a:spcBef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การปกครองของประชาชน โดยประชาชน และ</a:t>
            </a:r>
            <a:b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</a:b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 เพื่อประชาชน (อับรา</a:t>
            </a:r>
            <a:r>
              <a:rPr lang="th-TH" sz="4400" b="1" dirty="0" err="1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ฮัม</a:t>
            </a: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ลิ</a:t>
            </a:r>
            <a:r>
              <a:rPr lang="th-TH" sz="4400" b="1" dirty="0" err="1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นคอร์น</a:t>
            </a: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) </a:t>
            </a:r>
          </a:p>
          <a:p>
            <a:pPr eaLnBrk="1" hangingPunct="1">
              <a:spcBef>
                <a:spcPts val="600"/>
              </a:spcBef>
              <a:buFontTx/>
              <a:buChar char="•"/>
            </a:pP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การปกครองโดยเสียงของคนส่วนใหญ่ แต่คำนึงถึง</a:t>
            </a:r>
            <a:b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</a:br>
            <a:r>
              <a:rPr lang="th-TH" sz="44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 เสียงส่วนน้อย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9750" y="404813"/>
            <a:ext cx="8137525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lnSpc>
                <a:spcPct val="70000"/>
              </a:lnSpc>
              <a:spcBef>
                <a:spcPct val="5000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ระบอบประชาธิปไตย </a:t>
            </a:r>
            <a:endParaRPr lang="th-TH" sz="54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smineUPC" pitchFamily="18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0975" y="1601212"/>
            <a:ext cx="89630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1.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ประชาชนเป็นเจ้าของอำนาจอธิปไตย</a:t>
            </a: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2.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ทุกคนมีความเสมอภาคเท่าเทียมกันภายใต้กฎหมาย</a:t>
            </a: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3.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ยึดถือเสียงข้างมาก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ให้การเคารพคุ้มครองเสียงข้างน้อย</a:t>
            </a: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4.</a:t>
            </a: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ได้รับความยินยอมจากประชาชนส่วนใหญ่</a:t>
            </a: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404813"/>
            <a:ext cx="8137525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lnSpc>
                <a:spcPct val="70000"/>
              </a:lnSpc>
              <a:spcBef>
                <a:spcPct val="5000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ลักษณะสำคัญของประชาธิปไตย </a:t>
            </a:r>
            <a:endParaRPr lang="th-TH" sz="54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smineUPC" pitchFamily="18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22350" y="1626882"/>
            <a:ext cx="7740650" cy="385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 smtClean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</a:t>
            </a:r>
            <a:r>
              <a:rPr lang="th-TH" sz="48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หลักการเลือกตั้งโดยเสรี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หลักการใช้เหตุผล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หลักเสรีภาพ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หลักการปกครอง</a:t>
            </a:r>
            <a:r>
              <a:rPr lang="th-TH" sz="4800" b="1" u="sng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โดยยึดกฎหมาย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th-TH" sz="4800" b="1" dirty="0">
                <a:solidFill>
                  <a:srgbClr val="000000"/>
                </a:solidFill>
                <a:latin typeface="Arial" pitchFamily="34" charset="0"/>
                <a:cs typeface="FreesiaUPC" pitchFamily="34" charset="-34"/>
              </a:rPr>
              <a:t> หลักความเสมอภาค/ความเท่าเทียม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404813"/>
            <a:ext cx="8137525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lnSpc>
                <a:spcPct val="70000"/>
              </a:lnSpc>
              <a:spcBef>
                <a:spcPct val="50000"/>
              </a:spcBef>
              <a:buClr>
                <a:srgbClr val="FF33CC"/>
              </a:buClr>
              <a:buSzPct val="90000"/>
              <a:buFont typeface="Wingdings" pitchFamily="2" charset="2"/>
              <a:buNone/>
            </a:pPr>
            <a:r>
              <a:rPr lang="th-TH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หลักการสำคัญของประชาธิปไตย </a:t>
            </a:r>
            <a:endParaRPr lang="th-TH" sz="54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smineUPC" pitchFamily="18" charset="-34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824037" y="1295400"/>
            <a:ext cx="77771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Char char="v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รัฐธรรมนูญ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Char char="v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สถาบันพระมหากษัตริย์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Char char="v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สถาบันนิติบัญญัติ/รัฐสภา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Char char="v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สถาบันบริหาร/รัฐบาล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Char char="v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สถาบันตุลาการ/ศาล</a:t>
            </a:r>
          </a:p>
          <a:p>
            <a:pPr fontAlgn="b">
              <a:spcBef>
                <a:spcPts val="0"/>
              </a:spcBef>
              <a:buClr>
                <a:srgbClr val="FF33CC"/>
              </a:buClr>
              <a:buSzPct val="90000"/>
              <a:buFont typeface="Wingdings" pitchFamily="2" charset="2"/>
              <a:buChar char="v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FreesiaUPC" pitchFamily="34" charset="-34"/>
                <a:sym typeface="Wingdings" pitchFamily="2" charset="2"/>
              </a:rPr>
              <a:t> พรรคการเมือง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0" y="260350"/>
            <a:ext cx="6335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  <a:sym typeface="Wingdings" pitchFamily="2" charset="2"/>
              </a:rPr>
              <a:t>โครงสร้างทางการเมือง</a:t>
            </a:r>
          </a:p>
        </p:txBody>
      </p:sp>
      <p:pic>
        <p:nvPicPr>
          <p:cNvPr id="5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146TGp_biz_light_v2">
  <a:themeElements>
    <a:clrScheme name="146TGp_biz_light_v2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2_146TGp_biz_light_v2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6TGp_biz_light_v2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3971</TotalTime>
  <Words>614</Words>
  <Application>Microsoft Office PowerPoint</Application>
  <PresentationFormat>นำเสนอทางหน้าจอ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2_146TGp_biz_light_v2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WincoolV4</dc:creator>
  <cp:lastModifiedBy>DELL</cp:lastModifiedBy>
  <cp:revision>448</cp:revision>
  <dcterms:created xsi:type="dcterms:W3CDTF">2009-04-05T13:21:52Z</dcterms:created>
  <dcterms:modified xsi:type="dcterms:W3CDTF">2013-09-02T01:33:36Z</dcterms:modified>
</cp:coreProperties>
</file>