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1" r:id="rId1"/>
  </p:sldMasterIdLst>
  <p:notesMasterIdLst>
    <p:notesMasterId r:id="rId22"/>
  </p:notesMasterIdLst>
  <p:handoutMasterIdLst>
    <p:handoutMasterId r:id="rId23"/>
  </p:handoutMasterIdLst>
  <p:sldIdLst>
    <p:sldId id="381" r:id="rId2"/>
    <p:sldId id="482" r:id="rId3"/>
    <p:sldId id="527" r:id="rId4"/>
    <p:sldId id="530" r:id="rId5"/>
    <p:sldId id="534" r:id="rId6"/>
    <p:sldId id="539" r:id="rId7"/>
    <p:sldId id="541" r:id="rId8"/>
    <p:sldId id="540" r:id="rId9"/>
    <p:sldId id="543" r:id="rId10"/>
    <p:sldId id="542" r:id="rId11"/>
    <p:sldId id="544" r:id="rId12"/>
    <p:sldId id="547" r:id="rId13"/>
    <p:sldId id="550" r:id="rId14"/>
    <p:sldId id="551" r:id="rId15"/>
    <p:sldId id="552" r:id="rId16"/>
    <p:sldId id="553" r:id="rId17"/>
    <p:sldId id="554" r:id="rId18"/>
    <p:sldId id="559" r:id="rId19"/>
    <p:sldId id="561" r:id="rId20"/>
    <p:sldId id="565" r:id="rId21"/>
  </p:sldIdLst>
  <p:sldSz cx="9144000" cy="6858000" type="screen4x3"/>
  <p:notesSz cx="6815138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000000"/>
    <a:srgbClr val="0000CC"/>
    <a:srgbClr val="00FF00"/>
    <a:srgbClr val="000066"/>
    <a:srgbClr val="FFCCFF"/>
    <a:srgbClr val="8E84D8"/>
    <a:srgbClr val="00FFFF"/>
    <a:srgbClr val="000099"/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 horzBarState="maximized">
    <p:restoredLeft sz="15377" autoAdjust="0"/>
    <p:restoredTop sz="93734" autoAdjust="0"/>
  </p:normalViewPr>
  <p:slideViewPr>
    <p:cSldViewPr>
      <p:cViewPr>
        <p:scale>
          <a:sx n="70" d="100"/>
          <a:sy n="70" d="100"/>
        </p:scale>
        <p:origin x="-109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08"/>
    </p:cViewPr>
  </p:sorterViewPr>
  <p:notesViewPr>
    <p:cSldViewPr>
      <p:cViewPr varScale="1">
        <p:scale>
          <a:sx n="71" d="100"/>
          <a:sy n="71" d="100"/>
        </p:scale>
        <p:origin x="-1974" y="-108"/>
      </p:cViewPr>
      <p:guideLst>
        <p:guide orient="horz" pos="3132"/>
        <p:guide pos="2147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60335" y="0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423E404-7A43-45AD-A551-92B7669E5C83}" type="datetimeFigureOut">
              <a:rPr lang="th-TH"/>
              <a:pPr>
                <a:defRPr/>
              </a:pPr>
              <a:t>02/09/56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60335" y="9443662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70F2474-E1DB-4E8C-855B-0D1C5E577774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3D4C321-87EC-48F7-8037-728B196B7D90}" type="datetimeFigureOut">
              <a:rPr lang="th-TH"/>
              <a:pPr>
                <a:defRPr/>
              </a:pPr>
              <a:t>02/09/56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h-TH" noProof="0" smtClean="0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1514" y="4722694"/>
            <a:ext cx="545211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noProof="0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 smtClean="0"/>
              <a:t>ระดับที่สอง</a:t>
            </a:r>
          </a:p>
          <a:p>
            <a:pPr lvl="2"/>
            <a:r>
              <a:rPr lang="th-TH" noProof="0" smtClean="0"/>
              <a:t>ระดับที่สาม</a:t>
            </a:r>
          </a:p>
          <a:p>
            <a:pPr lvl="3"/>
            <a:r>
              <a:rPr lang="th-TH" noProof="0" smtClean="0"/>
              <a:t>ระดับที่สี่</a:t>
            </a:r>
          </a:p>
          <a:p>
            <a:pPr lvl="4"/>
            <a:r>
              <a:rPr lang="th-TH" noProof="0" smtClean="0"/>
              <a:t>ระดับที่ห้า</a:t>
            </a: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60335" y="9443662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404FC3B-B5A5-4A06-9DB8-07BF93EA098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7"/>
          <p:cNvSpPr>
            <a:spLocks noChangeArrowheads="1"/>
          </p:cNvSpPr>
          <p:nvPr/>
        </p:nvSpPr>
        <p:spPr bwMode="gray">
          <a:xfrm>
            <a:off x="0" y="0"/>
            <a:ext cx="1139825" cy="6858000"/>
          </a:xfrm>
          <a:prstGeom prst="rect">
            <a:avLst/>
          </a:prstGeom>
          <a:solidFill>
            <a:schemeClr val="bg2">
              <a:alpha val="39999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h-TH" sz="1800">
              <a:cs typeface="+mn-cs"/>
            </a:endParaRPr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white">
          <a:xfrm>
            <a:off x="0" y="5562600"/>
            <a:ext cx="9144000" cy="1295400"/>
          </a:xfrm>
          <a:prstGeom prst="rect">
            <a:avLst/>
          </a:prstGeom>
          <a:solidFill>
            <a:schemeClr val="folHlink">
              <a:alpha val="31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h-TH" sz="1800">
              <a:cs typeface="+mn-cs"/>
            </a:endParaRPr>
          </a:p>
        </p:txBody>
      </p:sp>
      <p:sp>
        <p:nvSpPr>
          <p:cNvPr id="5" name="Freeform 20"/>
          <p:cNvSpPr>
            <a:spLocks/>
          </p:cNvSpPr>
          <p:nvPr/>
        </p:nvSpPr>
        <p:spPr bwMode="gray">
          <a:xfrm>
            <a:off x="0" y="0"/>
            <a:ext cx="9144000" cy="1295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049" y="2"/>
              </a:cxn>
              <a:cxn ang="0">
                <a:pos x="5048" y="1458"/>
              </a:cxn>
              <a:cxn ang="0">
                <a:pos x="0" y="1471"/>
              </a:cxn>
              <a:cxn ang="0">
                <a:pos x="0" y="0"/>
              </a:cxn>
            </a:cxnLst>
            <a:rect l="0" t="0" r="r" b="b"/>
            <a:pathLst>
              <a:path w="5049" h="1471">
                <a:moveTo>
                  <a:pt x="0" y="0"/>
                </a:moveTo>
                <a:lnTo>
                  <a:pt x="5049" y="2"/>
                </a:lnTo>
                <a:lnTo>
                  <a:pt x="5048" y="1458"/>
                </a:lnTo>
                <a:lnTo>
                  <a:pt x="0" y="1471"/>
                </a:lnTo>
                <a:lnTo>
                  <a:pt x="0" y="0"/>
                </a:lnTo>
                <a:close/>
              </a:path>
            </a:pathLst>
          </a:custGeom>
          <a:solidFill>
            <a:schemeClr val="folHlink">
              <a:alpha val="73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h-TH" sz="1800">
              <a:cs typeface="+mn-cs"/>
            </a:endParaRPr>
          </a:p>
        </p:txBody>
      </p:sp>
      <p:grpSp>
        <p:nvGrpSpPr>
          <p:cNvPr id="6" name="Group 16"/>
          <p:cNvGrpSpPr>
            <a:grpSpLocks/>
          </p:cNvGrpSpPr>
          <p:nvPr userDrawn="1"/>
        </p:nvGrpSpPr>
        <p:grpSpPr bwMode="auto">
          <a:xfrm rot="10800000">
            <a:off x="152400" y="5657850"/>
            <a:ext cx="1143000" cy="1123950"/>
            <a:chOff x="4848" y="3552"/>
            <a:chExt cx="720" cy="708"/>
          </a:xfrm>
        </p:grpSpPr>
        <p:sp>
          <p:nvSpPr>
            <p:cNvPr id="7" name="AutoShape 21"/>
            <p:cNvSpPr>
              <a:spLocks noChangeArrowheads="1"/>
            </p:cNvSpPr>
            <p:nvPr/>
          </p:nvSpPr>
          <p:spPr bwMode="gray">
            <a:xfrm>
              <a:off x="4848" y="3744"/>
              <a:ext cx="384" cy="336"/>
            </a:xfrm>
            <a:prstGeom prst="hexagon">
              <a:avLst>
                <a:gd name="adj" fmla="val 28571"/>
                <a:gd name="vf" fmla="val 115470"/>
              </a:avLst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 sz="1800">
                <a:cs typeface="+mn-cs"/>
              </a:endParaRPr>
            </a:p>
          </p:txBody>
        </p:sp>
        <p:sp>
          <p:nvSpPr>
            <p:cNvPr id="8" name="AutoShape 22"/>
            <p:cNvSpPr>
              <a:spLocks noChangeArrowheads="1"/>
            </p:cNvSpPr>
            <p:nvPr/>
          </p:nvSpPr>
          <p:spPr bwMode="gray">
            <a:xfrm>
              <a:off x="5184" y="3552"/>
              <a:ext cx="384" cy="336"/>
            </a:xfrm>
            <a:prstGeom prst="hexagon">
              <a:avLst>
                <a:gd name="adj" fmla="val 28571"/>
                <a:gd name="vf" fmla="val 115470"/>
              </a:avLst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 sz="1800">
                <a:cs typeface="+mn-cs"/>
              </a:endParaRPr>
            </a:p>
          </p:txBody>
        </p:sp>
        <p:sp>
          <p:nvSpPr>
            <p:cNvPr id="9" name="AutoShape 23"/>
            <p:cNvSpPr>
              <a:spLocks noChangeArrowheads="1"/>
            </p:cNvSpPr>
            <p:nvPr/>
          </p:nvSpPr>
          <p:spPr bwMode="gray">
            <a:xfrm>
              <a:off x="5183" y="3924"/>
              <a:ext cx="384" cy="336"/>
            </a:xfrm>
            <a:prstGeom prst="hexagon">
              <a:avLst>
                <a:gd name="adj" fmla="val 28571"/>
                <a:gd name="vf" fmla="val 115470"/>
              </a:avLst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 sz="1800">
                <a:cs typeface="+mn-cs"/>
              </a:endParaRPr>
            </a:p>
          </p:txBody>
        </p:sp>
      </p:grpSp>
      <p:sp>
        <p:nvSpPr>
          <p:cNvPr id="10" name="Rectangle 19"/>
          <p:cNvSpPr>
            <a:spLocks noChangeArrowheads="1"/>
          </p:cNvSpPr>
          <p:nvPr userDrawn="1"/>
        </p:nvSpPr>
        <p:spPr bwMode="gray">
          <a:xfrm>
            <a:off x="0" y="0"/>
            <a:ext cx="8991600" cy="1143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h-TH" sz="1800"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3505200" y="2971800"/>
            <a:ext cx="4343400" cy="6858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>
    <p:wheel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</p:sldLayoutIdLst>
  <p:transition>
    <p:wheel/>
  </p:transition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7" descr="matematica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638800"/>
            <a:ext cx="1122362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41350" y="304800"/>
            <a:ext cx="8502650" cy="5576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60000"/>
              </a:spcBef>
              <a:buClr>
                <a:srgbClr val="000099"/>
              </a:buClr>
              <a:buFont typeface="Monotype Sorts" pitchFamily="2" charset="2"/>
              <a:buNone/>
              <a:defRPr/>
            </a:pPr>
            <a:r>
              <a:rPr lang="th-TH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รหัสวิชา  </a:t>
            </a:r>
            <a:r>
              <a:rPr lang="th-TH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01999141 </a:t>
            </a:r>
            <a:r>
              <a:rPr lang="th-TH" sz="6000" b="1" dirty="0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/>
            </a:r>
            <a:br>
              <a:rPr lang="th-TH" sz="6000" b="1" dirty="0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</a:br>
            <a:r>
              <a:rPr lang="th-TH" sz="60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มนุษย์กับสังคม (</a:t>
            </a:r>
            <a:r>
              <a:rPr lang="en-US" sz="60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Man and Society</a:t>
            </a:r>
            <a:r>
              <a:rPr lang="th-TH" sz="60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)</a:t>
            </a:r>
          </a:p>
          <a:p>
            <a:pPr algn="ctr" eaLnBrk="0" hangingPunct="0">
              <a:spcBef>
                <a:spcPct val="60000"/>
              </a:spcBef>
              <a:buClr>
                <a:srgbClr val="000099"/>
              </a:buClr>
              <a:buFont typeface="Monotype Sorts" pitchFamily="2" charset="2"/>
              <a:buNone/>
              <a:defRPr/>
            </a:pPr>
            <a:endParaRPr lang="th-TH" sz="6000" b="1" dirty="0">
              <a:solidFill>
                <a:srgbClr val="FF66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FreesiaUPC" pitchFamily="34" charset="-34"/>
              <a:cs typeface="FreesiaUPC" pitchFamily="34" charset="-34"/>
            </a:endParaRPr>
          </a:p>
          <a:p>
            <a:pPr algn="ctr" eaLnBrk="0" hangingPunct="0">
              <a:spcBef>
                <a:spcPct val="60000"/>
              </a:spcBef>
              <a:buClr>
                <a:srgbClr val="000099"/>
              </a:buClr>
              <a:buFont typeface="Monotype Sorts" pitchFamily="2" charset="2"/>
              <a:buNone/>
              <a:defRPr/>
            </a:pPr>
            <a:r>
              <a:rPr lang="th-TH" sz="5400" b="1" dirty="0" smtClean="0">
                <a:solidFill>
                  <a:srgbClr val="0000CC"/>
                </a:solidFill>
                <a:latin typeface="FreesiaUPC" pitchFamily="34" charset="-34"/>
                <a:cs typeface="FreesiaUPC" pitchFamily="34" charset="-34"/>
              </a:rPr>
              <a:t>รศ.</a:t>
            </a:r>
            <a:r>
              <a:rPr lang="th-TH" sz="5400" b="1" dirty="0" err="1">
                <a:solidFill>
                  <a:srgbClr val="0000CC"/>
                </a:solidFill>
                <a:latin typeface="FreesiaUPC" pitchFamily="34" charset="-34"/>
                <a:cs typeface="FreesiaUPC" pitchFamily="34" charset="-34"/>
              </a:rPr>
              <a:t>น.ท.</a:t>
            </a:r>
            <a:r>
              <a:rPr lang="th-TH" sz="54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ดร.สุมิตร  </a:t>
            </a:r>
            <a:r>
              <a:rPr lang="th-TH" sz="5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สุวรรณ</a:t>
            </a:r>
            <a:r>
              <a:rPr lang="th-TH" sz="54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/>
            </a:r>
            <a:br>
              <a:rPr lang="th-TH" sz="54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</a:br>
            <a:r>
              <a:rPr lang="th-TH" sz="54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ประธานรายวิชา </a:t>
            </a:r>
          </a:p>
        </p:txBody>
      </p:sp>
      <p:pic>
        <p:nvPicPr>
          <p:cNvPr id="9" name="Picture 6" descr="ku_color_sma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2438400"/>
            <a:ext cx="1282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720725" y="1371600"/>
            <a:ext cx="910907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None/>
            </a:pPr>
            <a:r>
              <a:rPr lang="th-TH" sz="4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  <a:sym typeface="Wingdings" pitchFamily="2" charset="2"/>
              </a:rPr>
              <a:t>กฎหมาย</a:t>
            </a:r>
            <a:r>
              <a:rPr lang="th-TH" sz="4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  <a:sym typeface="Wingdings" pitchFamily="2" charset="2"/>
              </a:rPr>
              <a:t>สูงสุดในการปกครองประเทศที่บัญญัติถึง</a:t>
            </a:r>
          </a:p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None/>
            </a:pPr>
            <a:r>
              <a:rPr lang="en-US" sz="4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  <a:sym typeface="Wingdings" pitchFamily="2" charset="2"/>
              </a:rPr>
              <a:t>1.</a:t>
            </a:r>
            <a:r>
              <a:rPr lang="th-TH" sz="4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  <a:sym typeface="Wingdings" pitchFamily="2" charset="2"/>
              </a:rPr>
              <a:t>รูปแบบการปกครอง</a:t>
            </a:r>
          </a:p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None/>
            </a:pPr>
            <a:r>
              <a:rPr lang="en-US" sz="4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  <a:sym typeface="Wingdings" pitchFamily="2" charset="2"/>
              </a:rPr>
              <a:t>2.</a:t>
            </a:r>
            <a:r>
              <a:rPr lang="th-TH" sz="4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  <a:sym typeface="Wingdings" pitchFamily="2" charset="2"/>
              </a:rPr>
              <a:t>อำนาจอธิปไตย</a:t>
            </a:r>
          </a:p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None/>
            </a:pPr>
            <a:r>
              <a:rPr lang="en-US" sz="4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  <a:sym typeface="Wingdings" pitchFamily="2" charset="2"/>
              </a:rPr>
              <a:t>3.</a:t>
            </a:r>
            <a:r>
              <a:rPr lang="th-TH" sz="4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  <a:sym typeface="Wingdings" pitchFamily="2" charset="2"/>
              </a:rPr>
              <a:t>องค์กรทางการเมือง</a:t>
            </a:r>
          </a:p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None/>
            </a:pPr>
            <a:r>
              <a:rPr lang="en-US" sz="4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  <a:sym typeface="Wingdings" pitchFamily="2" charset="2"/>
              </a:rPr>
              <a:t>4.</a:t>
            </a:r>
            <a:r>
              <a:rPr lang="th-TH" sz="4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  <a:sym typeface="Wingdings" pitchFamily="2" charset="2"/>
              </a:rPr>
              <a:t>สิทธิเสรีภาพและหน้าที่พลเมือง</a:t>
            </a:r>
          </a:p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None/>
            </a:pPr>
            <a:r>
              <a:rPr lang="en-US" sz="4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  <a:sym typeface="Wingdings" pitchFamily="2" charset="2"/>
              </a:rPr>
              <a:t>5.</a:t>
            </a:r>
            <a:r>
              <a:rPr lang="th-TH" sz="4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  <a:sym typeface="Wingdings" pitchFamily="2" charset="2"/>
              </a:rPr>
              <a:t>การแก้ไขเพิ่มเติมรัฐธรรมนูญ</a:t>
            </a:r>
          </a:p>
        </p:txBody>
      </p:sp>
      <p:pic>
        <p:nvPicPr>
          <p:cNvPr id="3" name="Imagem 7" descr="matematica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638800"/>
            <a:ext cx="1122362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สี่เหลี่ยมผืนผ้า 3"/>
          <p:cNvSpPr/>
          <p:nvPr/>
        </p:nvSpPr>
        <p:spPr>
          <a:xfrm>
            <a:off x="3352800" y="325928"/>
            <a:ext cx="2577950" cy="7571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">
              <a:lnSpc>
                <a:spcPct val="80000"/>
              </a:lnSpc>
              <a:spcBef>
                <a:spcPct val="50000"/>
              </a:spcBef>
              <a:buClr>
                <a:srgbClr val="FF33CC"/>
              </a:buClr>
              <a:buSzPct val="90000"/>
            </a:pPr>
            <a:r>
              <a:rPr lang="th-TH" sz="54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JasmineUPC" pitchFamily="18" charset="-34"/>
                <a:cs typeface="FreesiaUPC" pitchFamily="34" charset="-34"/>
                <a:sym typeface="Wingdings" pitchFamily="2" charset="2"/>
              </a:rPr>
              <a:t>รัฐธรรมนูญ</a:t>
            </a:r>
            <a:endParaRPr lang="th-TH" sz="5400" b="1" dirty="0">
              <a:solidFill>
                <a:srgbClr val="FF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JasmineUPC" pitchFamily="18" charset="-34"/>
              <a:cs typeface="FreesiaUPC" pitchFamily="34" charset="-34"/>
              <a:sym typeface="Wingdings" pitchFamily="2" charset="2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798512" y="1447800"/>
            <a:ext cx="8497888" cy="3342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  <a:buFont typeface="Wingdings" pitchFamily="2" charset="2"/>
              <a:buChar char="§"/>
            </a:pPr>
            <a:r>
              <a:rPr lang="th-TH" sz="4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 ออก</a:t>
            </a:r>
            <a:r>
              <a:rPr lang="en-US" sz="48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กฎหมาย</a:t>
            </a:r>
            <a:endParaRPr lang="en-US" sz="48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FreesiaUPC" pitchFamily="34" charset="-34"/>
              <a:cs typeface="FreesiaUPC" pitchFamily="34" charset="-34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4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 </a:t>
            </a:r>
            <a:r>
              <a:rPr lang="en-US" sz="4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ตรวจสอบ</a:t>
            </a:r>
            <a:r>
              <a:rPr lang="en-US" sz="48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ควบคุม</a:t>
            </a:r>
            <a:r>
              <a:rPr lang="th-TH" sz="4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การ</a:t>
            </a:r>
            <a:r>
              <a:rPr lang="en-US" sz="48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บริหารงานของรัฐบาล</a:t>
            </a:r>
            <a:r>
              <a:rPr lang="en-US" sz="4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 </a:t>
            </a:r>
          </a:p>
          <a:p>
            <a:pPr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4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 </a:t>
            </a:r>
            <a:r>
              <a:rPr lang="en-US" sz="4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มี</a:t>
            </a:r>
            <a:r>
              <a:rPr lang="en-US" sz="48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ส่วนร่วม</a:t>
            </a:r>
            <a:r>
              <a:rPr lang="th-TH" sz="4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การ</a:t>
            </a:r>
            <a:r>
              <a:rPr lang="en-US" sz="48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บริหารราชการแผ่นดิน</a:t>
            </a:r>
            <a:endParaRPr lang="en-US" sz="48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FreesiaUPC" pitchFamily="34" charset="-34"/>
              <a:cs typeface="FreesiaUPC" pitchFamily="34" charset="-34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4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 </a:t>
            </a:r>
            <a:r>
              <a:rPr lang="en-US" sz="4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แก้ไข</a:t>
            </a:r>
            <a:r>
              <a:rPr lang="en-US" sz="48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รัฐธรรมนูญ</a:t>
            </a:r>
            <a:endParaRPr lang="th-TH" sz="48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FreesiaUPC" pitchFamily="34" charset="-34"/>
              <a:cs typeface="FreesiaUPC" pitchFamily="34" charset="-34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1600200" y="152400"/>
            <a:ext cx="5867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JasmineUPC" pitchFamily="18" charset="-34"/>
                <a:cs typeface="FreesiaUPC" pitchFamily="34" charset="-34"/>
                <a:sym typeface="Wingdings" pitchFamily="2" charset="2"/>
              </a:rPr>
              <a:t>สถาบันนิติบัญญัติ/รัฐสภา </a:t>
            </a:r>
            <a:endParaRPr lang="th-TH" sz="5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50825" y="1600200"/>
            <a:ext cx="8893175" cy="325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">
              <a:lnSpc>
                <a:spcPct val="120000"/>
              </a:lnSpc>
              <a:spcBef>
                <a:spcPts val="0"/>
              </a:spcBef>
              <a:buSzPct val="90000"/>
              <a:buFont typeface="Wingdings" pitchFamily="2" charset="2"/>
              <a:buChar char="§"/>
            </a:pPr>
            <a:r>
              <a:rPr lang="en-US" sz="4400" b="1" dirty="0" smtClean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 </a:t>
            </a:r>
            <a:r>
              <a:rPr lang="th-TH" sz="44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กำหนดนโยบายการ</a:t>
            </a:r>
            <a:r>
              <a:rPr lang="en-US" sz="4400" b="1" dirty="0" err="1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บริหาร</a:t>
            </a:r>
            <a:r>
              <a:rPr lang="th-TH" sz="44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ราชการแผ่นดิน</a:t>
            </a:r>
            <a:endParaRPr lang="en-US" sz="4400" b="1" dirty="0">
              <a:solidFill>
                <a:srgbClr val="000000"/>
              </a:solidFill>
              <a:latin typeface="FreesiaUPC" pitchFamily="34" charset="-34"/>
              <a:cs typeface="FreesiaUPC" pitchFamily="34" charset="-34"/>
            </a:endParaRPr>
          </a:p>
          <a:p>
            <a:pPr fontAlgn="b">
              <a:lnSpc>
                <a:spcPct val="120000"/>
              </a:lnSpc>
              <a:spcBef>
                <a:spcPts val="0"/>
              </a:spcBef>
              <a:buSzPct val="90000"/>
              <a:buFont typeface="Wingdings" pitchFamily="2" charset="2"/>
              <a:buChar char="§"/>
            </a:pPr>
            <a:r>
              <a:rPr lang="en-US" sz="44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 </a:t>
            </a:r>
            <a:r>
              <a:rPr lang="th-TH" sz="44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ควบคุมการปฏิบัติตามนโยบายและ</a:t>
            </a:r>
            <a:r>
              <a:rPr lang="en-US" sz="4400" b="1" dirty="0" err="1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กฎหมาย</a:t>
            </a:r>
            <a:endParaRPr lang="en-US" sz="4400" b="1" dirty="0">
              <a:solidFill>
                <a:srgbClr val="000000"/>
              </a:solidFill>
              <a:latin typeface="FreesiaUPC" pitchFamily="34" charset="-34"/>
              <a:cs typeface="FreesiaUPC" pitchFamily="34" charset="-34"/>
            </a:endParaRPr>
          </a:p>
          <a:p>
            <a:pPr fontAlgn="b">
              <a:lnSpc>
                <a:spcPct val="120000"/>
              </a:lnSpc>
              <a:spcBef>
                <a:spcPts val="0"/>
              </a:spcBef>
              <a:buSzPct val="90000"/>
              <a:buFont typeface="Wingdings" pitchFamily="2" charset="2"/>
              <a:buChar char="§"/>
            </a:pPr>
            <a:r>
              <a:rPr lang="en-US" sz="44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 </a:t>
            </a:r>
            <a:r>
              <a:rPr lang="th-TH" sz="44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ตราพระราชกำหนด พระราชกฤษฎีกา กฎระเบียบ</a:t>
            </a:r>
            <a:endParaRPr lang="en-US" sz="4400" b="1" dirty="0">
              <a:solidFill>
                <a:srgbClr val="000000"/>
              </a:solidFill>
              <a:latin typeface="FreesiaUPC" pitchFamily="34" charset="-34"/>
              <a:cs typeface="FreesiaUPC" pitchFamily="34" charset="-34"/>
            </a:endParaRPr>
          </a:p>
          <a:p>
            <a:pPr fontAlgn="b">
              <a:lnSpc>
                <a:spcPct val="120000"/>
              </a:lnSpc>
              <a:spcBef>
                <a:spcPts val="0"/>
              </a:spcBef>
              <a:buSzPct val="90000"/>
              <a:buFont typeface="Wingdings" pitchFamily="2" charset="2"/>
              <a:buChar char="§"/>
            </a:pPr>
            <a:r>
              <a:rPr lang="en-US" sz="44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 </a:t>
            </a:r>
            <a:r>
              <a:rPr lang="th-TH" sz="44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อื่นๆ เช่น ประกาศกฎอัยการศึก</a:t>
            </a:r>
            <a:r>
              <a:rPr lang="en-US" sz="44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 </a:t>
            </a:r>
            <a:endParaRPr lang="th-TH" sz="4400" b="1" dirty="0">
              <a:solidFill>
                <a:srgbClr val="000000"/>
              </a:solidFill>
              <a:latin typeface="FreesiaUPC" pitchFamily="34" charset="-34"/>
              <a:cs typeface="FreesiaUPC" pitchFamily="34" charset="-34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1593850" y="304800"/>
            <a:ext cx="5873750" cy="840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">
              <a:lnSpc>
                <a:spcPct val="90000"/>
              </a:lnSpc>
              <a:spcBef>
                <a:spcPct val="50000"/>
              </a:spcBef>
              <a:buClr>
                <a:srgbClr val="FF33CC"/>
              </a:buClr>
              <a:buSzPct val="90000"/>
            </a:pPr>
            <a:r>
              <a:rPr lang="th-TH" sz="5400" b="1" dirty="0" smtClean="0">
                <a:solidFill>
                  <a:schemeClr val="accent4">
                    <a:lumMod val="25000"/>
                    <a:lumOff val="75000"/>
                  </a:schemeClr>
                </a:solidFill>
                <a:latin typeface="JasmineUPC" pitchFamily="18" charset="-34"/>
                <a:cs typeface="FreesiaUPC" pitchFamily="34" charset="-34"/>
                <a:sym typeface="Wingdings" pitchFamily="2" charset="2"/>
              </a:rPr>
              <a:t>สถาบันบริหาร/รัฐบาล</a:t>
            </a:r>
            <a:endParaRPr lang="th-TH" sz="5400" b="1" dirty="0">
              <a:solidFill>
                <a:schemeClr val="accent4">
                  <a:lumMod val="25000"/>
                  <a:lumOff val="75000"/>
                </a:schemeClr>
              </a:solidFill>
              <a:latin typeface="JasmineUPC" pitchFamily="18" charset="-34"/>
              <a:cs typeface="FreesiaUPC" pitchFamily="34" charset="-34"/>
              <a:sym typeface="Wingdings" pitchFamily="2" charset="2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52400" y="1331416"/>
            <a:ext cx="93726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None/>
            </a:pPr>
            <a:r>
              <a:rPr lang="th-TH" sz="4400" b="1" dirty="0" smtClean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  <a:sym typeface="Wingdings" pitchFamily="2" charset="2"/>
              </a:rPr>
              <a:t>ให้</a:t>
            </a:r>
            <a:r>
              <a:rPr lang="th-TH" sz="44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  <a:sym typeface="Wingdings" pitchFamily="2" charset="2"/>
              </a:rPr>
              <a:t>ความยุติธรรม โดยใช้หลัก</a:t>
            </a:r>
            <a:r>
              <a:rPr lang="th-TH" sz="4400" b="1" dirty="0" smtClean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  <a:sym typeface="Wingdings" pitchFamily="2" charset="2"/>
              </a:rPr>
              <a:t>กฎหมายใน</a:t>
            </a:r>
            <a:r>
              <a:rPr lang="th-TH" sz="44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  <a:sym typeface="Wingdings" pitchFamily="2" charset="2"/>
              </a:rPr>
              <a:t>การป้องกันและคุ้มครองสิทธิ</a:t>
            </a:r>
            <a:r>
              <a:rPr lang="th-TH" sz="4400" b="1" dirty="0" smtClean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  <a:sym typeface="Wingdings" pitchFamily="2" charset="2"/>
              </a:rPr>
              <a:t>เสรีภาพของ</a:t>
            </a:r>
            <a:r>
              <a:rPr lang="th-TH" sz="44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  <a:sym typeface="Wingdings" pitchFamily="2" charset="2"/>
              </a:rPr>
              <a:t>ประชาชน</a:t>
            </a:r>
          </a:p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None/>
            </a:pPr>
            <a:r>
              <a:rPr lang="en-US" sz="4400" b="1" dirty="0" smtClean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        1.</a:t>
            </a:r>
            <a:r>
              <a:rPr lang="en-US" sz="44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ศาลยุติธรรม</a:t>
            </a:r>
          </a:p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None/>
            </a:pPr>
            <a:r>
              <a:rPr lang="en-US" sz="4400" b="1" dirty="0" smtClean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        2.</a:t>
            </a:r>
            <a:r>
              <a:rPr lang="en-US" sz="44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ศาลรัฐธรรมนูญ</a:t>
            </a:r>
          </a:p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None/>
            </a:pPr>
            <a:r>
              <a:rPr lang="en-US" sz="4400" b="1" dirty="0" smtClean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        3.</a:t>
            </a:r>
            <a:r>
              <a:rPr lang="en-US" sz="44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ศาลปกครอง</a:t>
            </a:r>
          </a:p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None/>
            </a:pPr>
            <a:r>
              <a:rPr lang="en-US" sz="4400" b="1" dirty="0" smtClean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        4.</a:t>
            </a:r>
            <a:r>
              <a:rPr lang="en-US" sz="44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ศาลทหาร</a:t>
            </a:r>
            <a:endParaRPr lang="th-TH" sz="4400" b="1" dirty="0">
              <a:solidFill>
                <a:srgbClr val="000000"/>
              </a:solidFill>
              <a:latin typeface="FreesiaUPC" pitchFamily="34" charset="-34"/>
              <a:cs typeface="FreesiaUPC" pitchFamily="34" charset="-34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2190750" y="307336"/>
            <a:ext cx="474345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">
              <a:lnSpc>
                <a:spcPct val="80000"/>
              </a:lnSpc>
              <a:spcBef>
                <a:spcPct val="50000"/>
              </a:spcBef>
              <a:buClr>
                <a:srgbClr val="FF33CC"/>
              </a:buClr>
              <a:buSzPct val="90000"/>
            </a:pPr>
            <a:r>
              <a:rPr lang="th-TH" sz="5400" b="1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JasmineUPC" pitchFamily="18" charset="-34"/>
                <a:cs typeface="FreesiaUPC" pitchFamily="34" charset="-34"/>
                <a:sym typeface="Wingdings" pitchFamily="2" charset="2"/>
              </a:rPr>
              <a:t>สถาบันตุลาการ/ศาล</a:t>
            </a:r>
            <a:endParaRPr lang="th-TH" sz="5400" b="1" dirty="0">
              <a:solidFill>
                <a:srgbClr val="00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JasmineUPC" pitchFamily="18" charset="-34"/>
              <a:cs typeface="FreesiaUPC" pitchFamily="34" charset="-34"/>
              <a:sym typeface="Wingdings" pitchFamily="2" charset="2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112837" y="1627525"/>
            <a:ext cx="8640763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Char char="§"/>
            </a:pPr>
            <a:r>
              <a:rPr lang="th-TH" sz="4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JasmineUPC" pitchFamily="18" charset="-34"/>
                <a:cs typeface="FreesiaUPC" pitchFamily="34" charset="-34"/>
                <a:sym typeface="Wingdings" pitchFamily="2" charset="2"/>
              </a:rPr>
              <a:t> </a:t>
            </a:r>
            <a:r>
              <a:rPr lang="th-TH" sz="4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JasmineUPC" pitchFamily="18" charset="-34"/>
                <a:cs typeface="FreesiaUPC" pitchFamily="34" charset="-34"/>
                <a:sym typeface="Wingdings" pitchFamily="2" charset="2"/>
              </a:rPr>
              <a:t>เป็นศูนย์กลางในการแสดงความคิดเห็น</a:t>
            </a:r>
          </a:p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None/>
            </a:pPr>
            <a:r>
              <a:rPr lang="th-TH" sz="4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JasmineUPC" pitchFamily="18" charset="-34"/>
                <a:cs typeface="FreesiaUPC" pitchFamily="34" charset="-34"/>
                <a:sym typeface="Wingdings" pitchFamily="2" charset="2"/>
              </a:rPr>
              <a:t>   และความต้องการของประชาชน</a:t>
            </a:r>
          </a:p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Char char="§"/>
            </a:pPr>
            <a:r>
              <a:rPr lang="th-TH" sz="4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JasmineUPC" pitchFamily="18" charset="-34"/>
                <a:cs typeface="FreesiaUPC" pitchFamily="34" charset="-34"/>
                <a:sym typeface="Wingdings" pitchFamily="2" charset="2"/>
              </a:rPr>
              <a:t> สรรหาและสร้างผู้นำทางการเมืองที่มีความรู้</a:t>
            </a:r>
          </a:p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None/>
            </a:pPr>
            <a:r>
              <a:rPr lang="th-TH" sz="4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JasmineUPC" pitchFamily="18" charset="-34"/>
                <a:cs typeface="FreesiaUPC" pitchFamily="34" charset="-34"/>
                <a:sym typeface="Wingdings" pitchFamily="2" charset="2"/>
              </a:rPr>
              <a:t>   และคุณธรรม</a:t>
            </a:r>
          </a:p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Char char="§"/>
            </a:pPr>
            <a:r>
              <a:rPr lang="th-TH" sz="4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JasmineUPC" pitchFamily="18" charset="-34"/>
                <a:cs typeface="FreesiaUPC" pitchFamily="34" charset="-34"/>
                <a:sym typeface="Wingdings" pitchFamily="2" charset="2"/>
              </a:rPr>
              <a:t> เป็นกลไกทางการเมือง</a:t>
            </a: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2065337" y="307336"/>
            <a:ext cx="5021263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">
              <a:lnSpc>
                <a:spcPct val="80000"/>
              </a:lnSpc>
              <a:spcBef>
                <a:spcPct val="50000"/>
              </a:spcBef>
              <a:buClr>
                <a:srgbClr val="FF33CC"/>
              </a:buClr>
              <a:buSzPct val="90000"/>
            </a:pPr>
            <a:r>
              <a:rPr lang="th-TH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JasmineUPC" pitchFamily="18" charset="-34"/>
                <a:cs typeface="FreesiaUPC" pitchFamily="34" charset="-34"/>
                <a:sym typeface="Wingdings" pitchFamily="2" charset="2"/>
              </a:rPr>
              <a:t>พรรคการเมือง</a:t>
            </a:r>
            <a:endParaRPr lang="th-TH" sz="54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JasmineUPC" pitchFamily="18" charset="-34"/>
              <a:cs typeface="FreesiaUPC" pitchFamily="34" charset="-34"/>
              <a:sym typeface="Wingdings" pitchFamily="2" charset="2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371600" y="228600"/>
            <a:ext cx="633571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th-TH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FreesiaUPC" pitchFamily="34" charset="-34"/>
                <a:sym typeface="Wingdings" pitchFamily="2" charset="2"/>
              </a:rPr>
              <a:t>การมีส่วนร่วมทางการเมือง</a:t>
            </a: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735012" y="1470025"/>
            <a:ext cx="871378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th-TH" altLang="zh-CN" sz="4400" b="1" dirty="0" smtClean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การ</a:t>
            </a:r>
            <a:r>
              <a:rPr lang="th-TH" altLang="zh-CN" sz="44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กระทำใดๆ ที่เกิดโดยความเต็ม</a:t>
            </a:r>
            <a:r>
              <a:rPr lang="th-TH" altLang="zh-CN" sz="4400" b="1" dirty="0" smtClean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ใจ ถูกต้อง</a:t>
            </a:r>
            <a:r>
              <a:rPr lang="th-TH" altLang="zh-CN" sz="44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ตามกฎหมาย เพื่อมีอิทธิพล</a:t>
            </a:r>
            <a:r>
              <a:rPr lang="th-TH" altLang="zh-CN" sz="4400" b="1" dirty="0" smtClean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ต่อ...</a:t>
            </a:r>
            <a:endParaRPr lang="th-TH" altLang="zh-CN" sz="4400" b="1" dirty="0">
              <a:solidFill>
                <a:srgbClr val="000000"/>
              </a:solidFill>
              <a:latin typeface="FreesiaUPC" pitchFamily="34" charset="-34"/>
              <a:cs typeface="FreesiaUPC" pitchFamily="34" charset="-34"/>
            </a:endParaRPr>
          </a:p>
          <a:p>
            <a:pPr>
              <a:buClr>
                <a:srgbClr val="0000CC"/>
              </a:buClr>
              <a:buFontTx/>
              <a:buChar char="•"/>
            </a:pPr>
            <a:r>
              <a:rPr lang="th-TH" altLang="zh-CN" sz="44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 </a:t>
            </a:r>
            <a:r>
              <a:rPr lang="th-TH" altLang="zh-CN" sz="4400" b="1" dirty="0">
                <a:solidFill>
                  <a:srgbClr val="0000CC"/>
                </a:solidFill>
                <a:latin typeface="FreesiaUPC" pitchFamily="34" charset="-34"/>
                <a:cs typeface="FreesiaUPC" pitchFamily="34" charset="-34"/>
              </a:rPr>
              <a:t>การเลือกนโยบายของรัฐ </a:t>
            </a:r>
          </a:p>
          <a:p>
            <a:pPr>
              <a:buFontTx/>
              <a:buChar char="•"/>
            </a:pPr>
            <a:r>
              <a:rPr lang="th-TH" altLang="zh-CN" sz="4400" b="1" dirty="0">
                <a:solidFill>
                  <a:srgbClr val="0000CC"/>
                </a:solidFill>
                <a:latin typeface="FreesiaUPC" pitchFamily="34" charset="-34"/>
                <a:cs typeface="FreesiaUPC" pitchFamily="34" charset="-34"/>
              </a:rPr>
              <a:t> การบริหารงานของรัฐ </a:t>
            </a:r>
          </a:p>
          <a:p>
            <a:pPr>
              <a:buFontTx/>
              <a:buChar char="•"/>
            </a:pPr>
            <a:r>
              <a:rPr lang="th-TH" altLang="zh-CN" sz="4400" b="1" dirty="0">
                <a:solidFill>
                  <a:srgbClr val="0000CC"/>
                </a:solidFill>
                <a:latin typeface="FreesiaUPC" pitchFamily="34" charset="-34"/>
                <a:cs typeface="FreesiaUPC" pitchFamily="34" charset="-34"/>
              </a:rPr>
              <a:t> การเลือกผู้นำทางการเมืองทั้งในระดับท้องถิ่น</a:t>
            </a:r>
            <a:br>
              <a:rPr lang="th-TH" altLang="zh-CN" sz="4400" b="1" dirty="0">
                <a:solidFill>
                  <a:srgbClr val="0000CC"/>
                </a:solidFill>
                <a:latin typeface="FreesiaUPC" pitchFamily="34" charset="-34"/>
                <a:cs typeface="FreesiaUPC" pitchFamily="34" charset="-34"/>
              </a:rPr>
            </a:br>
            <a:r>
              <a:rPr lang="th-TH" altLang="zh-CN" sz="4400" b="1" dirty="0">
                <a:solidFill>
                  <a:srgbClr val="0000CC"/>
                </a:solidFill>
                <a:latin typeface="FreesiaUPC" pitchFamily="34" charset="-34"/>
                <a:cs typeface="FreesiaUPC" pitchFamily="34" charset="-34"/>
              </a:rPr>
              <a:t>   และระดับชาติ</a:t>
            </a:r>
            <a:r>
              <a:rPr lang="en-US" altLang="zh-CN" sz="4400" b="1" dirty="0">
                <a:solidFill>
                  <a:srgbClr val="0000CC"/>
                </a:solidFill>
                <a:latin typeface="FreesiaUPC" pitchFamily="34" charset="-34"/>
                <a:ea typeface="SimSun" pitchFamily="2" charset="-122"/>
                <a:cs typeface="FreesiaUPC" pitchFamily="34" charset="-34"/>
              </a:rPr>
              <a:t> 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808038" y="1500188"/>
            <a:ext cx="8640762" cy="3613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30000"/>
              </a:lnSpc>
              <a:buFontTx/>
              <a:buChar char="•"/>
            </a:pPr>
            <a:r>
              <a:rPr lang="th-TH" altLang="zh-CN" sz="4400" b="1" dirty="0" smtClean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 </a:t>
            </a:r>
            <a:r>
              <a:rPr lang="th-TH" altLang="zh-CN" sz="44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ทำให้ผู้ปกครองและผู้ถูกปกครองได้ทราบ</a:t>
            </a:r>
            <a:br>
              <a:rPr lang="th-TH" altLang="zh-CN" sz="44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</a:br>
            <a:r>
              <a:rPr lang="th-TH" altLang="zh-CN" sz="44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   ความต้องการของกันและกันอย่างแท้จริง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th-TH" altLang="zh-CN" sz="44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 ทำให้การดำเนินนโยบายของรัฐตอบสนองต่อ</a:t>
            </a:r>
            <a:br>
              <a:rPr lang="th-TH" altLang="zh-CN" sz="44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</a:br>
            <a:r>
              <a:rPr lang="th-TH" altLang="zh-CN" sz="44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   ผู้เป็นเจ้าของ</a:t>
            </a:r>
            <a:r>
              <a:rPr lang="th-TH" altLang="zh-CN" sz="4400" b="1" dirty="0" smtClean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ประเทศ”</a:t>
            </a:r>
            <a:endParaRPr lang="en-US" altLang="zh-CN" sz="4400" b="1" dirty="0">
              <a:solidFill>
                <a:srgbClr val="000000"/>
              </a:solidFill>
              <a:latin typeface="FreesiaUPC" pitchFamily="34" charset="-34"/>
              <a:ea typeface="SimSun" pitchFamily="2" charset="-122"/>
              <a:cs typeface="FreesiaUPC" pitchFamily="34" charset="-34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81000" y="228600"/>
            <a:ext cx="8382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th-TH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FreesiaUPC" pitchFamily="34" charset="-34"/>
                <a:sym typeface="Wingdings" pitchFamily="2" charset="2"/>
              </a:rPr>
              <a:t>ความสำคัญของการ</a:t>
            </a:r>
            <a:r>
              <a:rPr lang="th-TH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FreesiaUPC" pitchFamily="34" charset="-34"/>
                <a:sym typeface="Wingdings" pitchFamily="2" charset="2"/>
              </a:rPr>
              <a:t>มีส่วนร่วมทางการเมือง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100137" y="1516062"/>
            <a:ext cx="8424863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">
              <a:lnSpc>
                <a:spcPct val="70000"/>
              </a:lnSpc>
              <a:spcBef>
                <a:spcPct val="50000"/>
              </a:spcBef>
              <a:buClr>
                <a:srgbClr val="0000CC"/>
              </a:buClr>
              <a:buSzPct val="90000"/>
              <a:buFont typeface="Wingdings" pitchFamily="2" charset="2"/>
              <a:buChar char="Ø"/>
            </a:pPr>
            <a:r>
              <a:rPr lang="th-TH" sz="48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  <a:sym typeface="Wingdings" pitchFamily="2" charset="2"/>
              </a:rPr>
              <a:t>การแสดงความคิดเห็น</a:t>
            </a:r>
          </a:p>
          <a:p>
            <a:pPr fontAlgn="b">
              <a:lnSpc>
                <a:spcPct val="70000"/>
              </a:lnSpc>
              <a:spcBef>
                <a:spcPct val="50000"/>
              </a:spcBef>
              <a:buClr>
                <a:srgbClr val="0000CC"/>
              </a:buClr>
              <a:buSzPct val="90000"/>
              <a:buFont typeface="Wingdings" pitchFamily="2" charset="2"/>
              <a:buChar char="Ø"/>
            </a:pPr>
            <a:r>
              <a:rPr lang="th-TH" sz="48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  <a:sym typeface="Wingdings" pitchFamily="2" charset="2"/>
              </a:rPr>
              <a:t>การไปเลือกตั้ง</a:t>
            </a:r>
          </a:p>
          <a:p>
            <a:pPr fontAlgn="b">
              <a:lnSpc>
                <a:spcPct val="70000"/>
              </a:lnSpc>
              <a:spcBef>
                <a:spcPct val="50000"/>
              </a:spcBef>
              <a:buClr>
                <a:srgbClr val="0000CC"/>
              </a:buClr>
              <a:buSzPct val="90000"/>
              <a:buFont typeface="Wingdings" pitchFamily="2" charset="2"/>
              <a:buChar char="Ø"/>
            </a:pPr>
            <a:r>
              <a:rPr lang="th-TH" sz="48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  <a:sym typeface="Wingdings" pitchFamily="2" charset="2"/>
              </a:rPr>
              <a:t>การออกเสียงประชามติ</a:t>
            </a:r>
            <a:endParaRPr lang="th-TH" b="1" dirty="0">
              <a:solidFill>
                <a:srgbClr val="000000"/>
              </a:solidFill>
              <a:latin typeface="FreesiaUPC" pitchFamily="34" charset="-34"/>
              <a:cs typeface="FreesiaUPC" pitchFamily="34" charset="-34"/>
            </a:endParaRPr>
          </a:p>
          <a:p>
            <a:pPr fontAlgn="b">
              <a:lnSpc>
                <a:spcPct val="70000"/>
              </a:lnSpc>
              <a:spcBef>
                <a:spcPct val="50000"/>
              </a:spcBef>
              <a:buClr>
                <a:srgbClr val="0000CC"/>
              </a:buClr>
              <a:buSzPct val="90000"/>
              <a:buFont typeface="Wingdings" pitchFamily="2" charset="2"/>
              <a:buChar char="Ø"/>
            </a:pPr>
            <a:r>
              <a:rPr lang="th-TH" sz="48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  <a:sym typeface="Wingdings" pitchFamily="2" charset="2"/>
              </a:rPr>
              <a:t>การเสนอกฎหมาย</a:t>
            </a:r>
          </a:p>
          <a:p>
            <a:pPr fontAlgn="b">
              <a:lnSpc>
                <a:spcPct val="70000"/>
              </a:lnSpc>
              <a:spcBef>
                <a:spcPct val="50000"/>
              </a:spcBef>
              <a:buClr>
                <a:srgbClr val="0000CC"/>
              </a:buClr>
              <a:buSzPct val="90000"/>
              <a:buFont typeface="Wingdings" pitchFamily="2" charset="2"/>
              <a:buChar char="Ø"/>
            </a:pPr>
            <a:r>
              <a:rPr lang="th-TH" sz="48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  <a:sym typeface="Wingdings" pitchFamily="2" charset="2"/>
              </a:rPr>
              <a:t>การถอดถอนผู้ดำรงตำแหน่งทางการเมือง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838200" y="260350"/>
            <a:ext cx="7380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th-TH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FreesiaUPC" pitchFamily="34" charset="-34"/>
                <a:sym typeface="Wingdings" pitchFamily="2" charset="2"/>
              </a:rPr>
              <a:t>รูปแบบการมีส่วนร่วมทางการเมือง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57200" y="228600"/>
            <a:ext cx="82454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th-TH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FreesiaUPC" pitchFamily="34" charset="-34"/>
              </a:rPr>
              <a:t>สาเหตุที่ประชาชนไม่มีส่วนร่วมทางการเมือง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295400" y="1295400"/>
            <a:ext cx="713047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lnSpc>
                <a:spcPct val="120000"/>
              </a:lnSpc>
              <a:buFontTx/>
              <a:buChar char="•"/>
            </a:pPr>
            <a:r>
              <a:rPr lang="th-TH" sz="4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FreesiaUPC" pitchFamily="34" charset="-34"/>
              </a:rPr>
              <a:t> </a:t>
            </a:r>
            <a:r>
              <a:rPr lang="th-TH" sz="4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FreesiaUPC" pitchFamily="34" charset="-34"/>
              </a:rPr>
              <a:t>คิดว่าการเมือง</a:t>
            </a:r>
            <a:r>
              <a:rPr lang="th-TH" sz="4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FreesiaUPC" pitchFamily="34" charset="-34"/>
              </a:rPr>
              <a:t>เป็นเรื่องของชนชั้นนำ</a:t>
            </a:r>
          </a:p>
          <a:p>
            <a:pPr eaLnBrk="1" hangingPunct="1">
              <a:lnSpc>
                <a:spcPct val="120000"/>
              </a:lnSpc>
              <a:buFontTx/>
              <a:buChar char="•"/>
            </a:pPr>
            <a:r>
              <a:rPr lang="th-TH" sz="4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FreesiaUPC" pitchFamily="34" charset="-34"/>
              </a:rPr>
              <a:t> เป็นอำนาจนิยมในบางสมัย</a:t>
            </a:r>
          </a:p>
          <a:p>
            <a:pPr eaLnBrk="1" hangingPunct="1">
              <a:lnSpc>
                <a:spcPct val="120000"/>
              </a:lnSpc>
              <a:buFontTx/>
              <a:buChar char="•"/>
            </a:pPr>
            <a:r>
              <a:rPr lang="th-TH" sz="4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FreesiaUPC" pitchFamily="34" charset="-34"/>
              </a:rPr>
              <a:t> วงจรอุบาทว์ทางการเมือง</a:t>
            </a:r>
          </a:p>
          <a:p>
            <a:pPr eaLnBrk="1" hangingPunct="1">
              <a:lnSpc>
                <a:spcPct val="120000"/>
              </a:lnSpc>
              <a:buFontTx/>
              <a:buChar char="•"/>
            </a:pPr>
            <a:r>
              <a:rPr lang="th-TH" sz="4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FreesiaUPC" pitchFamily="34" charset="-34"/>
              </a:rPr>
              <a:t> พฤติกรรมของนักการเมืองไทย</a:t>
            </a:r>
          </a:p>
          <a:p>
            <a:pPr eaLnBrk="1" hangingPunct="1">
              <a:lnSpc>
                <a:spcPct val="120000"/>
              </a:lnSpc>
              <a:buFontTx/>
              <a:buChar char="•"/>
            </a:pPr>
            <a:r>
              <a:rPr lang="th-TH" sz="4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FreesiaUPC" pitchFamily="34" charset="-34"/>
              </a:rPr>
              <a:t> สังคมไทย/บุคลิกภาพคนไทย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547813" y="260350"/>
            <a:ext cx="56800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th-TH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FreesiaUPC" pitchFamily="34" charset="-34"/>
              </a:rPr>
              <a:t>พฤติกรรมของนักการเมืองไทย</a:t>
            </a:r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6300788" y="4108450"/>
            <a:ext cx="2592387" cy="252095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th-TH" sz="4400" b="1">
                <a:solidFill>
                  <a:srgbClr val="0000CC"/>
                </a:solidFill>
                <a:latin typeface="Arial" pitchFamily="34" charset="0"/>
                <a:cs typeface="FreesiaUPC" pitchFamily="34" charset="-34"/>
              </a:rPr>
              <a:t>..และอื่นๆ </a:t>
            </a:r>
            <a:br>
              <a:rPr lang="th-TH" sz="4400" b="1">
                <a:solidFill>
                  <a:srgbClr val="0000CC"/>
                </a:solidFill>
                <a:latin typeface="Arial" pitchFamily="34" charset="0"/>
                <a:cs typeface="FreesiaUPC" pitchFamily="34" charset="-34"/>
              </a:rPr>
            </a:br>
            <a:r>
              <a:rPr lang="th-TH" sz="4400" b="1">
                <a:solidFill>
                  <a:srgbClr val="0000CC"/>
                </a:solidFill>
                <a:latin typeface="Arial" pitchFamily="34" charset="0"/>
                <a:cs typeface="FreesiaUPC" pitchFamily="34" charset="-34"/>
              </a:rPr>
              <a:t>อีกมากมาย..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050925" y="1371600"/>
            <a:ext cx="755967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 ไม่มีความรับผิดชอบต่อหน้าที่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 เล่นพรรคเล่นพวก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 ใช้อำนาจไม่ถูกต้องตามทำนองคลองธรรม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 แย่งชิงอำนาจ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 แสวงหาผลประโยชน์ส่วนตัว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 ทุจริตคอร์รัปชั่น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619250" y="398462"/>
            <a:ext cx="5832475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">
              <a:lnSpc>
                <a:spcPct val="70000"/>
              </a:lnSpc>
              <a:spcBef>
                <a:spcPct val="50000"/>
              </a:spcBef>
              <a:buClr>
                <a:srgbClr val="FF33CC"/>
              </a:buClr>
              <a:buSzPct val="90000"/>
              <a:buFont typeface="Wingdings" pitchFamily="2" charset="2"/>
              <a:buNone/>
            </a:pPr>
            <a:r>
              <a:rPr lang="th-TH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FreesiaUPC" pitchFamily="34" charset="-34"/>
                <a:sym typeface="Wingdings" pitchFamily="2" charset="2"/>
              </a:rPr>
              <a:t>องค์ประกอบของรัฐ</a:t>
            </a:r>
            <a:endParaRPr lang="th-TH" sz="54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cs typeface="JasmineUPC" pitchFamily="18" charset="-34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084262" y="1829812"/>
            <a:ext cx="554513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en-US" sz="48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1.</a:t>
            </a:r>
            <a:r>
              <a:rPr lang="th-TH" sz="48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ดินแดน (เส้นเขตแดน)</a:t>
            </a:r>
          </a:p>
          <a:p>
            <a:pPr>
              <a:spcBef>
                <a:spcPts val="0"/>
              </a:spcBef>
            </a:pPr>
            <a:r>
              <a:rPr lang="en-US" sz="48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2.</a:t>
            </a:r>
            <a:r>
              <a:rPr lang="th-TH" sz="48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ประชาชน</a:t>
            </a:r>
          </a:p>
          <a:p>
            <a:pPr>
              <a:spcBef>
                <a:spcPts val="0"/>
              </a:spcBef>
            </a:pPr>
            <a:r>
              <a:rPr lang="en-US" sz="48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3.</a:t>
            </a:r>
            <a:r>
              <a:rPr lang="th-TH" sz="48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รัฐบาล</a:t>
            </a:r>
          </a:p>
          <a:p>
            <a:pPr>
              <a:spcBef>
                <a:spcPts val="0"/>
              </a:spcBef>
            </a:pPr>
            <a:r>
              <a:rPr lang="en-US" sz="48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4.</a:t>
            </a:r>
            <a:r>
              <a:rPr lang="th-TH" sz="48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อำนาจอธิปไตย</a:t>
            </a:r>
          </a:p>
        </p:txBody>
      </p:sp>
      <p:pic>
        <p:nvPicPr>
          <p:cNvPr id="4" name="Picture 5" descr="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1905000"/>
            <a:ext cx="2989503" cy="298291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" name="Imagem 7" descr="matematica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5638800"/>
            <a:ext cx="1122362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884363" y="228600"/>
            <a:ext cx="547617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th-TH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FreesiaUPC" pitchFamily="34" charset="-34"/>
              </a:rPr>
              <a:t>สังคมไทย/บุคลิกภาพคนไทย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36725" y="1339956"/>
            <a:ext cx="7559675" cy="4375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 ระบบอุปถัมภ์/พรรคพวก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 ระบบเครือญาติ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 ระบบอาวุโส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 ขาดระเบียบวินัย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 รักสนุก/ความสบายในการทำงาน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 มีน้ำใจเอื้อเฟื้อเผื่อแผ่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 ความกตัญญู/บุญคุณ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401762" y="1524000"/>
            <a:ext cx="7208838" cy="3490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th-TH" sz="4800" b="1" dirty="0" smtClean="0">
                <a:solidFill>
                  <a:srgbClr val="000000"/>
                </a:solidFill>
                <a:latin typeface="Angsana New" pitchFamily="18" charset="-34"/>
                <a:cs typeface="FreesiaUPC" pitchFamily="34" charset="-34"/>
              </a:rPr>
              <a:t>1</a:t>
            </a:r>
            <a:r>
              <a:rPr lang="th-TH" sz="4800" b="1" dirty="0">
                <a:solidFill>
                  <a:srgbClr val="000000"/>
                </a:solidFill>
                <a:latin typeface="Angsana New" pitchFamily="18" charset="-34"/>
                <a:cs typeface="FreesiaUPC" pitchFamily="34" charset="-34"/>
              </a:rPr>
              <a:t>. การสร้างสัญลักษณ์ร่วมกัน</a:t>
            </a:r>
          </a:p>
          <a:p>
            <a:pPr>
              <a:lnSpc>
                <a:spcPct val="110000"/>
              </a:lnSpc>
            </a:pPr>
            <a:r>
              <a:rPr lang="th-TH" sz="4800" b="1" dirty="0">
                <a:solidFill>
                  <a:srgbClr val="000000"/>
                </a:solidFill>
                <a:latin typeface="Angsana New" pitchFamily="18" charset="-34"/>
                <a:cs typeface="FreesiaUPC" pitchFamily="34" charset="-34"/>
              </a:rPr>
              <a:t>     ธงชาติ/ภาษา/สัตว์สัญลักษณ์  </a:t>
            </a:r>
            <a:br>
              <a:rPr lang="th-TH" sz="4800" b="1" dirty="0">
                <a:solidFill>
                  <a:srgbClr val="000000"/>
                </a:solidFill>
                <a:latin typeface="Angsana New" pitchFamily="18" charset="-34"/>
                <a:cs typeface="FreesiaUPC" pitchFamily="34" charset="-34"/>
              </a:rPr>
            </a:br>
            <a:r>
              <a:rPr lang="th-TH" sz="4800" b="1" dirty="0">
                <a:solidFill>
                  <a:srgbClr val="000000"/>
                </a:solidFill>
                <a:latin typeface="Angsana New" pitchFamily="18" charset="-34"/>
                <a:cs typeface="FreesiaUPC" pitchFamily="34" charset="-34"/>
              </a:rPr>
              <a:t>     เช่น หมีขาว นกอินทรี ไก่โต้ง ช้าง</a:t>
            </a:r>
          </a:p>
          <a:p>
            <a:pPr>
              <a:lnSpc>
                <a:spcPct val="130000"/>
              </a:lnSpc>
            </a:pPr>
            <a:r>
              <a:rPr lang="th-TH" sz="4800" b="1" dirty="0">
                <a:solidFill>
                  <a:srgbClr val="000000"/>
                </a:solidFill>
                <a:latin typeface="Angsana New" pitchFamily="18" charset="-34"/>
                <a:cs typeface="FreesiaUPC" pitchFamily="34" charset="-34"/>
              </a:rPr>
              <a:t>2.การมีประวัติศาสตร์ร่วมกัน   </a:t>
            </a: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1704975" y="161937"/>
            <a:ext cx="5610225" cy="100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0000"/>
              </a:lnSpc>
            </a:pPr>
            <a:r>
              <a:rPr lang="th-TH" sz="5400" b="1" dirty="0" smtClean="0">
                <a:solidFill>
                  <a:srgbClr val="FF33CC"/>
                </a:solidFill>
                <a:cs typeface="FreesiaUPC" pitchFamily="34" charset="-34"/>
              </a:rPr>
              <a:t>การปลูกฝังความเป็นชาติ</a:t>
            </a:r>
            <a:endParaRPr lang="th-TH" sz="5400" b="1" dirty="0">
              <a:solidFill>
                <a:srgbClr val="FF33CC"/>
              </a:solidFill>
              <a:latin typeface="Angsana New" pitchFamily="18" charset="-34"/>
              <a:cs typeface="FreesiaUPC" pitchFamily="34" charset="-34"/>
            </a:endParaRPr>
          </a:p>
        </p:txBody>
      </p:sp>
      <p:pic>
        <p:nvPicPr>
          <p:cNvPr id="4" name="Imagem 7" descr="matematica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638800"/>
            <a:ext cx="1122362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79388" y="1570038"/>
            <a:ext cx="8893175" cy="313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sz="44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1.ระบอบเผด็จการ </a:t>
            </a:r>
            <a:r>
              <a:rPr lang="th-TH" sz="44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- </a:t>
            </a:r>
            <a:r>
              <a:rPr lang="en-US" sz="4400" b="1" dirty="0" err="1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อำนาจเป็นของ</a:t>
            </a:r>
            <a:r>
              <a:rPr lang="th-TH" sz="44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ผู้นำ/กลุ่มผู้นำ</a:t>
            </a:r>
          </a:p>
          <a:p>
            <a:pPr>
              <a:lnSpc>
                <a:spcPct val="130000"/>
              </a:lnSpc>
            </a:pPr>
            <a:r>
              <a:rPr lang="th-TH" sz="3600" b="1" dirty="0" smtClean="0">
                <a:solidFill>
                  <a:srgbClr val="0000CC"/>
                </a:solidFill>
                <a:latin typeface="FreesiaUPC" pitchFamily="34" charset="-34"/>
                <a:cs typeface="FreesiaUPC" pitchFamily="34" charset="-34"/>
              </a:rPr>
              <a:t>   -แบบ</a:t>
            </a:r>
            <a:r>
              <a:rPr lang="th-TH" sz="3600" b="1" dirty="0">
                <a:solidFill>
                  <a:srgbClr val="0000CC"/>
                </a:solidFill>
                <a:latin typeface="FreesiaUPC" pitchFamily="34" charset="-34"/>
                <a:cs typeface="FreesiaUPC" pitchFamily="34" charset="-34"/>
              </a:rPr>
              <a:t>ฟาสซิสต์ เช่น เยอรมัน (ฮิต</a:t>
            </a:r>
            <a:r>
              <a:rPr lang="th-TH" sz="3600" b="1" dirty="0" err="1">
                <a:solidFill>
                  <a:srgbClr val="0000CC"/>
                </a:solidFill>
                <a:latin typeface="FreesiaUPC" pitchFamily="34" charset="-34"/>
                <a:cs typeface="FreesiaUPC" pitchFamily="34" charset="-34"/>
              </a:rPr>
              <a:t>เลอร์</a:t>
            </a:r>
            <a:r>
              <a:rPr lang="th-TH" sz="3600" b="1" dirty="0">
                <a:solidFill>
                  <a:srgbClr val="0000CC"/>
                </a:solidFill>
                <a:latin typeface="FreesiaUPC" pitchFamily="34" charset="-34"/>
                <a:cs typeface="FreesiaUPC" pitchFamily="34" charset="-34"/>
              </a:rPr>
              <a:t>)</a:t>
            </a:r>
          </a:p>
          <a:p>
            <a:pPr>
              <a:lnSpc>
                <a:spcPct val="130000"/>
              </a:lnSpc>
            </a:pPr>
            <a:r>
              <a:rPr lang="th-TH" sz="3600" b="1" dirty="0" smtClean="0">
                <a:solidFill>
                  <a:srgbClr val="0000CC"/>
                </a:solidFill>
                <a:latin typeface="FreesiaUPC" pitchFamily="34" charset="-34"/>
                <a:cs typeface="FreesiaUPC" pitchFamily="34" charset="-34"/>
              </a:rPr>
              <a:t>   -แบบ</a:t>
            </a:r>
            <a:r>
              <a:rPr lang="th-TH" sz="3600" b="1" dirty="0">
                <a:solidFill>
                  <a:srgbClr val="0000CC"/>
                </a:solidFill>
                <a:latin typeface="FreesiaUPC" pitchFamily="34" charset="-34"/>
                <a:cs typeface="FreesiaUPC" pitchFamily="34" charset="-34"/>
              </a:rPr>
              <a:t>คอมมิวนิสต์ เช่น จีน เกาหลีเหนือ เวียดนาม ลาว คิวบา</a:t>
            </a:r>
          </a:p>
          <a:p>
            <a:pPr>
              <a:lnSpc>
                <a:spcPct val="130000"/>
              </a:lnSpc>
            </a:pPr>
            <a:r>
              <a:rPr lang="th-TH" sz="3600" b="1" dirty="0" smtClean="0">
                <a:solidFill>
                  <a:srgbClr val="0000CC"/>
                </a:solidFill>
                <a:latin typeface="FreesiaUPC" pitchFamily="34" charset="-34"/>
                <a:cs typeface="FreesiaUPC" pitchFamily="34" charset="-34"/>
              </a:rPr>
              <a:t>   -แบบ</a:t>
            </a:r>
            <a:r>
              <a:rPr lang="th-TH" sz="3600" b="1" dirty="0">
                <a:solidFill>
                  <a:srgbClr val="0000CC"/>
                </a:solidFill>
                <a:latin typeface="FreesiaUPC" pitchFamily="34" charset="-34"/>
                <a:cs typeface="FreesiaUPC" pitchFamily="34" charset="-34"/>
              </a:rPr>
              <a:t>ทหาร</a:t>
            </a:r>
            <a:r>
              <a:rPr lang="en-US" sz="3600" b="1" dirty="0">
                <a:solidFill>
                  <a:srgbClr val="0000CC"/>
                </a:solidFill>
                <a:latin typeface="FreesiaUPC" pitchFamily="34" charset="-34"/>
                <a:cs typeface="FreesiaUPC" pitchFamily="34" charset="-34"/>
              </a:rPr>
              <a:t> </a:t>
            </a:r>
            <a:r>
              <a:rPr lang="th-TH" sz="3600" b="1" dirty="0" smtClean="0">
                <a:solidFill>
                  <a:srgbClr val="0000CC"/>
                </a:solidFill>
                <a:latin typeface="FreesiaUPC" pitchFamily="34" charset="-34"/>
                <a:cs typeface="FreesiaUPC" pitchFamily="34" charset="-34"/>
              </a:rPr>
              <a:t>เช่น พม่าและไทยในอดีต</a:t>
            </a:r>
            <a:endParaRPr lang="en-US" sz="3600" b="1" dirty="0">
              <a:solidFill>
                <a:srgbClr val="0000CC"/>
              </a:solidFill>
              <a:latin typeface="FreesiaUPC" pitchFamily="34" charset="-34"/>
              <a:cs typeface="FreesiaUPC" pitchFamily="34" charset="-34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00200" y="398462"/>
            <a:ext cx="5832475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">
              <a:lnSpc>
                <a:spcPct val="70000"/>
              </a:lnSpc>
              <a:spcBef>
                <a:spcPct val="50000"/>
              </a:spcBef>
              <a:buClr>
                <a:srgbClr val="FF33CC"/>
              </a:buClr>
              <a:buSzPct val="90000"/>
              <a:buFont typeface="Wingdings" pitchFamily="2" charset="2"/>
              <a:buNone/>
            </a:pPr>
            <a:r>
              <a:rPr lang="th-TH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FreesiaUPC" pitchFamily="34" charset="-34"/>
                <a:sym typeface="Wingdings" pitchFamily="2" charset="2"/>
              </a:rPr>
              <a:t>ระบอบการปกครอง </a:t>
            </a:r>
            <a:endParaRPr lang="th-TH" sz="54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cs typeface="JasmineUPC" pitchFamily="18" charset="-34"/>
            </a:endParaRPr>
          </a:p>
        </p:txBody>
      </p:sp>
      <p:pic>
        <p:nvPicPr>
          <p:cNvPr id="4" name="Imagem 7" descr="matematica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638800"/>
            <a:ext cx="1122362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79388" y="1600200"/>
            <a:ext cx="8893175" cy="326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sz="44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2.</a:t>
            </a:r>
            <a:r>
              <a:rPr lang="th-TH" sz="4400" b="1" dirty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ระบอบประชาธิปไตย - อำนาจเป็นของประชาชน</a:t>
            </a:r>
          </a:p>
          <a:p>
            <a:pPr>
              <a:lnSpc>
                <a:spcPct val="120000"/>
              </a:lnSpc>
            </a:pPr>
            <a:r>
              <a:rPr lang="th-TH" sz="4400" b="1" dirty="0">
                <a:solidFill>
                  <a:srgbClr val="0000CC"/>
                </a:solidFill>
                <a:latin typeface="FreesiaUPC" pitchFamily="34" charset="-34"/>
                <a:cs typeface="FreesiaUPC" pitchFamily="34" charset="-34"/>
              </a:rPr>
              <a:t>-</a:t>
            </a:r>
            <a:r>
              <a:rPr lang="th-TH" sz="4000" b="1" dirty="0">
                <a:solidFill>
                  <a:srgbClr val="0000CC"/>
                </a:solidFill>
                <a:latin typeface="FreesiaUPC" pitchFamily="34" charset="-34"/>
                <a:cs typeface="FreesiaUPC" pitchFamily="34" charset="-34"/>
              </a:rPr>
              <a:t>แบบกษัตริย์เป็นประมุข นายกเป็นหัวหน้าฝ่ายบริหาร</a:t>
            </a:r>
          </a:p>
          <a:p>
            <a:pPr>
              <a:lnSpc>
                <a:spcPct val="120000"/>
              </a:lnSpc>
            </a:pPr>
            <a:r>
              <a:rPr lang="en-US" sz="4000" b="1" dirty="0">
                <a:solidFill>
                  <a:srgbClr val="0000CC"/>
                </a:solidFill>
                <a:latin typeface="FreesiaUPC" pitchFamily="34" charset="-34"/>
                <a:cs typeface="FreesiaUPC" pitchFamily="34" charset="-34"/>
              </a:rPr>
              <a:t>-</a:t>
            </a:r>
            <a:r>
              <a:rPr lang="th-TH" sz="4000" b="1" dirty="0">
                <a:solidFill>
                  <a:srgbClr val="0000CC"/>
                </a:solidFill>
                <a:latin typeface="FreesiaUPC" pitchFamily="34" charset="-34"/>
                <a:cs typeface="FreesiaUPC" pitchFamily="34" charset="-34"/>
              </a:rPr>
              <a:t>แบบประธานาธิบดีเป็นประมุขและหัวหน้าฝ่าย</a:t>
            </a:r>
            <a:r>
              <a:rPr lang="th-TH" sz="4400" b="1" dirty="0">
                <a:solidFill>
                  <a:srgbClr val="0000CC"/>
                </a:solidFill>
                <a:latin typeface="FreesiaUPC" pitchFamily="34" charset="-34"/>
                <a:cs typeface="FreesiaUPC" pitchFamily="34" charset="-34"/>
              </a:rPr>
              <a:t>บริหาร </a:t>
            </a:r>
          </a:p>
          <a:p>
            <a:pPr>
              <a:lnSpc>
                <a:spcPct val="120000"/>
              </a:lnSpc>
            </a:pPr>
            <a:r>
              <a:rPr lang="th-TH" sz="4000" b="1" dirty="0">
                <a:solidFill>
                  <a:srgbClr val="0000CC"/>
                </a:solidFill>
                <a:latin typeface="FreesiaUPC" pitchFamily="34" charset="-34"/>
                <a:cs typeface="FreesiaUPC" pitchFamily="34" charset="-34"/>
              </a:rPr>
              <a:t>-แบบประธานาธิบดีประมุข นายกเป็นหัวหน้าฝ่ายบริหาร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00200" y="398462"/>
            <a:ext cx="5832475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">
              <a:lnSpc>
                <a:spcPct val="70000"/>
              </a:lnSpc>
              <a:spcBef>
                <a:spcPct val="50000"/>
              </a:spcBef>
              <a:buClr>
                <a:srgbClr val="FF33CC"/>
              </a:buClr>
              <a:buSzPct val="90000"/>
              <a:buFont typeface="Wingdings" pitchFamily="2" charset="2"/>
              <a:buNone/>
            </a:pPr>
            <a:r>
              <a:rPr lang="th-TH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FreesiaUPC" pitchFamily="34" charset="-34"/>
                <a:sym typeface="Wingdings" pitchFamily="2" charset="2"/>
              </a:rPr>
              <a:t>ระบอบการปกครอง </a:t>
            </a:r>
            <a:endParaRPr lang="th-TH" sz="54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cs typeface="JasmineUPC" pitchFamily="18" charset="-34"/>
            </a:endParaRPr>
          </a:p>
        </p:txBody>
      </p:sp>
      <p:pic>
        <p:nvPicPr>
          <p:cNvPr id="4" name="Imagem 7" descr="matematica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638800"/>
            <a:ext cx="1122362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79388" y="1341438"/>
            <a:ext cx="8964612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ts val="600"/>
              </a:spcBef>
              <a:buFontTx/>
              <a:buChar char="•"/>
            </a:pPr>
            <a:r>
              <a:rPr lang="th-TH" sz="4400" b="1" dirty="0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 การปกครองที่พลเมืองของรัฐสามารถหมุนเวียนกัน</a:t>
            </a:r>
            <a:br>
              <a:rPr lang="th-TH" sz="4400" b="1" dirty="0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</a:br>
            <a:r>
              <a:rPr lang="th-TH" sz="4400" b="1" dirty="0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  มาเป็นผู้ปกครอง (</a:t>
            </a:r>
            <a:r>
              <a:rPr lang="th-TH" sz="4400" b="1" dirty="0" err="1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อริส</a:t>
            </a:r>
            <a:r>
              <a:rPr lang="th-TH" sz="4400" b="1" dirty="0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โต</a:t>
            </a:r>
            <a:r>
              <a:rPr lang="th-TH" sz="4400" b="1" dirty="0" err="1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เติล</a:t>
            </a:r>
            <a:r>
              <a:rPr lang="th-TH" sz="4400" b="1" dirty="0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) </a:t>
            </a:r>
          </a:p>
          <a:p>
            <a:pPr eaLnBrk="1" hangingPunct="1">
              <a:spcBef>
                <a:spcPts val="600"/>
              </a:spcBef>
              <a:buFontTx/>
              <a:buChar char="•"/>
            </a:pPr>
            <a:r>
              <a:rPr lang="th-TH" sz="4400" b="1" dirty="0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 การปกครองของประชาชน โดยประชาชน และ</a:t>
            </a:r>
            <a:br>
              <a:rPr lang="th-TH" sz="4400" b="1" dirty="0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</a:br>
            <a:r>
              <a:rPr lang="th-TH" sz="4400" b="1" dirty="0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  เพื่อประชาชน (อับรา</a:t>
            </a:r>
            <a:r>
              <a:rPr lang="th-TH" sz="4400" b="1" dirty="0" err="1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ฮัม</a:t>
            </a:r>
            <a:r>
              <a:rPr lang="th-TH" sz="4400" b="1" dirty="0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 ลิ</a:t>
            </a:r>
            <a:r>
              <a:rPr lang="th-TH" sz="4400" b="1" dirty="0" err="1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นคอร์น</a:t>
            </a:r>
            <a:r>
              <a:rPr lang="th-TH" sz="4400" b="1" dirty="0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) </a:t>
            </a:r>
          </a:p>
          <a:p>
            <a:pPr eaLnBrk="1" hangingPunct="1">
              <a:spcBef>
                <a:spcPts val="600"/>
              </a:spcBef>
              <a:buFontTx/>
              <a:buChar char="•"/>
            </a:pPr>
            <a:r>
              <a:rPr lang="th-TH" sz="4400" b="1" dirty="0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 การปกครองโดยเสียงของคนส่วนใหญ่ แต่คำนึงถึง</a:t>
            </a:r>
            <a:br>
              <a:rPr lang="th-TH" sz="4400" b="1" dirty="0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</a:br>
            <a:r>
              <a:rPr lang="th-TH" sz="4400" b="1" dirty="0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  เสียงส่วนน้อย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39750" y="404813"/>
            <a:ext cx="8137525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">
              <a:lnSpc>
                <a:spcPct val="70000"/>
              </a:lnSpc>
              <a:spcBef>
                <a:spcPct val="50000"/>
              </a:spcBef>
              <a:buClr>
                <a:srgbClr val="FF33CC"/>
              </a:buClr>
              <a:buSzPct val="90000"/>
              <a:buFont typeface="Wingdings" pitchFamily="2" charset="2"/>
              <a:buNone/>
            </a:pPr>
            <a:r>
              <a:rPr lang="th-TH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FreesiaUPC" pitchFamily="34" charset="-34"/>
                <a:sym typeface="Wingdings" pitchFamily="2" charset="2"/>
              </a:rPr>
              <a:t>ระบอบประชาธิปไตย </a:t>
            </a:r>
            <a:endParaRPr lang="th-TH" sz="54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JasmineUPC" pitchFamily="18" charset="-34"/>
            </a:endParaRPr>
          </a:p>
        </p:txBody>
      </p:sp>
      <p:pic>
        <p:nvPicPr>
          <p:cNvPr id="4" name="Imagem 7" descr="matematica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638800"/>
            <a:ext cx="1122362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80975" y="1601212"/>
            <a:ext cx="896302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1.</a:t>
            </a:r>
            <a:r>
              <a:rPr lang="th-TH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ประชาชนเป็นเจ้าของอำนาจอธิปไตย</a:t>
            </a:r>
            <a:endParaRPr lang="en-US" sz="40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FreesiaUPC" pitchFamily="34" charset="-34"/>
              <a:cs typeface="FreesiaUPC" pitchFamily="34" charset="-34"/>
            </a:endParaRPr>
          </a:p>
          <a:p>
            <a:pPr>
              <a:lnSpc>
                <a:spcPct val="120000"/>
              </a:lnSpc>
            </a:pPr>
            <a:r>
              <a:rPr 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2.</a:t>
            </a:r>
            <a:r>
              <a:rPr lang="th-TH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ทุกคนมีความเสมอภาคเท่าเทียมกันภายใต้กฎหมาย</a:t>
            </a:r>
            <a:endParaRPr lang="en-US" sz="40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FreesiaUPC" pitchFamily="34" charset="-34"/>
              <a:cs typeface="FreesiaUPC" pitchFamily="34" charset="-34"/>
            </a:endParaRPr>
          </a:p>
          <a:p>
            <a:pPr>
              <a:lnSpc>
                <a:spcPct val="120000"/>
              </a:lnSpc>
            </a:pPr>
            <a:r>
              <a:rPr 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3.</a:t>
            </a:r>
            <a:r>
              <a:rPr lang="th-TH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ยึดถือเสียงข้างมาก</a:t>
            </a:r>
            <a:r>
              <a:rPr 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 </a:t>
            </a:r>
            <a:r>
              <a:rPr lang="th-TH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ให้การเคารพคุ้มครองเสียงข้างน้อย</a:t>
            </a:r>
            <a:endParaRPr lang="en-US" sz="40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FreesiaUPC" pitchFamily="34" charset="-34"/>
              <a:cs typeface="FreesiaUPC" pitchFamily="34" charset="-34"/>
            </a:endParaRPr>
          </a:p>
          <a:p>
            <a:pPr>
              <a:lnSpc>
                <a:spcPct val="120000"/>
              </a:lnSpc>
            </a:pPr>
            <a:r>
              <a:rPr 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4.</a:t>
            </a:r>
            <a:r>
              <a:rPr lang="th-TH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eesiaUPC" pitchFamily="34" charset="-34"/>
                <a:cs typeface="FreesiaUPC" pitchFamily="34" charset="-34"/>
              </a:rPr>
              <a:t>ได้รับความยินยอมจากประชาชนส่วนใหญ่</a:t>
            </a:r>
            <a:endParaRPr lang="en-US" sz="40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FreesiaUPC" pitchFamily="34" charset="-34"/>
              <a:cs typeface="FreesiaUPC" pitchFamily="34" charset="-34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539750" y="404813"/>
            <a:ext cx="8137525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">
              <a:lnSpc>
                <a:spcPct val="70000"/>
              </a:lnSpc>
              <a:spcBef>
                <a:spcPct val="50000"/>
              </a:spcBef>
              <a:buClr>
                <a:srgbClr val="FF33CC"/>
              </a:buClr>
              <a:buSzPct val="90000"/>
              <a:buFont typeface="Wingdings" pitchFamily="2" charset="2"/>
              <a:buNone/>
            </a:pPr>
            <a:r>
              <a:rPr lang="th-TH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FreesiaUPC" pitchFamily="34" charset="-34"/>
                <a:sym typeface="Wingdings" pitchFamily="2" charset="2"/>
              </a:rPr>
              <a:t>ลักษณะสำคัญของประชาธิปไตย </a:t>
            </a:r>
            <a:endParaRPr lang="th-TH" sz="54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JasmineUPC" pitchFamily="18" charset="-34"/>
            </a:endParaRPr>
          </a:p>
        </p:txBody>
      </p:sp>
      <p:pic>
        <p:nvPicPr>
          <p:cNvPr id="4" name="Imagem 7" descr="matematica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638800"/>
            <a:ext cx="1122362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022350" y="1626882"/>
            <a:ext cx="7740650" cy="3859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th-TH" sz="4800" b="1" dirty="0" smtClean="0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 </a:t>
            </a:r>
            <a:r>
              <a:rPr lang="th-TH" sz="4800" b="1" dirty="0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หลักการเลือกตั้งโดยเสรี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th-TH" sz="4800" b="1" dirty="0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 หลักการใช้เหตุผล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th-TH" sz="4800" b="1" dirty="0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 หลักเสรีภาพ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th-TH" sz="4800" b="1" dirty="0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 หลักการปกครอง</a:t>
            </a:r>
            <a:r>
              <a:rPr lang="th-TH" sz="4800" b="1" u="sng" dirty="0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โดยยึดกฎหมาย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th-TH" sz="4800" b="1" dirty="0">
                <a:solidFill>
                  <a:srgbClr val="000000"/>
                </a:solidFill>
                <a:latin typeface="Arial" pitchFamily="34" charset="0"/>
                <a:cs typeface="FreesiaUPC" pitchFamily="34" charset="-34"/>
              </a:rPr>
              <a:t> หลักความเสมอภาค/ความเท่าเทียม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539750" y="404813"/>
            <a:ext cx="8137525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">
              <a:lnSpc>
                <a:spcPct val="70000"/>
              </a:lnSpc>
              <a:spcBef>
                <a:spcPct val="50000"/>
              </a:spcBef>
              <a:buClr>
                <a:srgbClr val="FF33CC"/>
              </a:buClr>
              <a:buSzPct val="90000"/>
              <a:buFont typeface="Wingdings" pitchFamily="2" charset="2"/>
              <a:buNone/>
            </a:pPr>
            <a:r>
              <a:rPr lang="th-TH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FreesiaUPC" pitchFamily="34" charset="-34"/>
                <a:sym typeface="Wingdings" pitchFamily="2" charset="2"/>
              </a:rPr>
              <a:t>หลักการสำคัญของประชาธิปไตย </a:t>
            </a:r>
            <a:endParaRPr lang="th-TH" sz="54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JasmineUPC" pitchFamily="18" charset="-34"/>
            </a:endParaRPr>
          </a:p>
        </p:txBody>
      </p:sp>
      <p:pic>
        <p:nvPicPr>
          <p:cNvPr id="4" name="Imagem 7" descr="matematica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638800"/>
            <a:ext cx="1122362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824037" y="1295400"/>
            <a:ext cx="7777163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Char char="v"/>
            </a:pPr>
            <a:r>
              <a:rPr lang="th-TH" sz="4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JasmineUPC" pitchFamily="18" charset="-34"/>
                <a:cs typeface="FreesiaUPC" pitchFamily="34" charset="-34"/>
                <a:sym typeface="Wingdings" pitchFamily="2" charset="2"/>
              </a:rPr>
              <a:t> รัฐธรรมนูญ</a:t>
            </a:r>
          </a:p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Char char="v"/>
            </a:pPr>
            <a:r>
              <a:rPr lang="th-TH" sz="4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JasmineUPC" pitchFamily="18" charset="-34"/>
                <a:cs typeface="FreesiaUPC" pitchFamily="34" charset="-34"/>
                <a:sym typeface="Wingdings" pitchFamily="2" charset="2"/>
              </a:rPr>
              <a:t> สถาบันพระมหากษัตริย์</a:t>
            </a:r>
          </a:p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Char char="v"/>
            </a:pPr>
            <a:r>
              <a:rPr lang="th-TH" sz="4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JasmineUPC" pitchFamily="18" charset="-34"/>
                <a:cs typeface="FreesiaUPC" pitchFamily="34" charset="-34"/>
                <a:sym typeface="Wingdings" pitchFamily="2" charset="2"/>
              </a:rPr>
              <a:t> สถาบันนิติบัญญัติ/รัฐสภา</a:t>
            </a:r>
          </a:p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Char char="v"/>
            </a:pPr>
            <a:r>
              <a:rPr lang="th-TH" sz="4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JasmineUPC" pitchFamily="18" charset="-34"/>
                <a:cs typeface="FreesiaUPC" pitchFamily="34" charset="-34"/>
                <a:sym typeface="Wingdings" pitchFamily="2" charset="2"/>
              </a:rPr>
              <a:t> สถาบันบริหาร/รัฐบาล</a:t>
            </a:r>
          </a:p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Char char="v"/>
            </a:pPr>
            <a:r>
              <a:rPr lang="th-TH" sz="4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JasmineUPC" pitchFamily="18" charset="-34"/>
                <a:cs typeface="FreesiaUPC" pitchFamily="34" charset="-34"/>
                <a:sym typeface="Wingdings" pitchFamily="2" charset="2"/>
              </a:rPr>
              <a:t> สถาบันตุลาการ/ศาล</a:t>
            </a:r>
          </a:p>
          <a:p>
            <a:pPr fontAlgn="b">
              <a:spcBef>
                <a:spcPts val="0"/>
              </a:spcBef>
              <a:buClr>
                <a:srgbClr val="FF33CC"/>
              </a:buClr>
              <a:buSzPct val="90000"/>
              <a:buFont typeface="Wingdings" pitchFamily="2" charset="2"/>
              <a:buChar char="v"/>
            </a:pPr>
            <a:r>
              <a:rPr lang="th-TH" sz="4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JasmineUPC" pitchFamily="18" charset="-34"/>
                <a:cs typeface="FreesiaUPC" pitchFamily="34" charset="-34"/>
                <a:sym typeface="Wingdings" pitchFamily="2" charset="2"/>
              </a:rPr>
              <a:t> พรรคการเมือง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371600" y="260350"/>
            <a:ext cx="633571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th-TH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FreesiaUPC" pitchFamily="34" charset="-34"/>
                <a:sym typeface="Wingdings" pitchFamily="2" charset="2"/>
              </a:rPr>
              <a:t>โครงสร้างทางการเมือง</a:t>
            </a:r>
          </a:p>
        </p:txBody>
      </p:sp>
      <p:pic>
        <p:nvPicPr>
          <p:cNvPr id="5" name="Imagem 7" descr="matematica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638800"/>
            <a:ext cx="1122362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146TGp_biz_light_v2">
  <a:themeElements>
    <a:clrScheme name="146TGp_biz_light_v2 3">
      <a:dk1>
        <a:srgbClr val="003366"/>
      </a:dk1>
      <a:lt1>
        <a:srgbClr val="FFFFFF"/>
      </a:lt1>
      <a:dk2>
        <a:srgbClr val="5086C2"/>
      </a:dk2>
      <a:lt2>
        <a:srgbClr val="C0C0C0"/>
      </a:lt2>
      <a:accent1>
        <a:srgbClr val="DE8848"/>
      </a:accent1>
      <a:accent2>
        <a:srgbClr val="85BA54"/>
      </a:accent2>
      <a:accent3>
        <a:srgbClr val="FFFFFF"/>
      </a:accent3>
      <a:accent4>
        <a:srgbClr val="002A56"/>
      </a:accent4>
      <a:accent5>
        <a:srgbClr val="ECC3B1"/>
      </a:accent5>
      <a:accent6>
        <a:srgbClr val="78A84B"/>
      </a:accent6>
      <a:hlink>
        <a:srgbClr val="4C59D2"/>
      </a:hlink>
      <a:folHlink>
        <a:srgbClr val="A0B5C4"/>
      </a:folHlink>
    </a:clrScheme>
    <a:fontScheme name="2_146TGp_biz_light_v2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46TGp_biz_light_v2 1">
        <a:dk1>
          <a:srgbClr val="48806B"/>
        </a:dk1>
        <a:lt1>
          <a:srgbClr val="FFFFFF"/>
        </a:lt1>
        <a:dk2>
          <a:srgbClr val="77956D"/>
        </a:dk2>
        <a:lt2>
          <a:srgbClr val="C0C0C0"/>
        </a:lt2>
        <a:accent1>
          <a:srgbClr val="6BB9C3"/>
        </a:accent1>
        <a:accent2>
          <a:srgbClr val="E7BA15"/>
        </a:accent2>
        <a:accent3>
          <a:srgbClr val="FFFFFF"/>
        </a:accent3>
        <a:accent4>
          <a:srgbClr val="3C6C5A"/>
        </a:accent4>
        <a:accent5>
          <a:srgbClr val="BAD9DE"/>
        </a:accent5>
        <a:accent6>
          <a:srgbClr val="D1A812"/>
        </a:accent6>
        <a:hlink>
          <a:srgbClr val="76C14D"/>
        </a:hlink>
        <a:folHlink>
          <a:srgbClr val="B0C2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46TGp_biz_light_v2 2">
        <a:dk1>
          <a:srgbClr val="5F5F5F"/>
        </a:dk1>
        <a:lt1>
          <a:srgbClr val="FFFFFF"/>
        </a:lt1>
        <a:dk2>
          <a:srgbClr val="8D8D8D"/>
        </a:dk2>
        <a:lt2>
          <a:srgbClr val="C0C0C0"/>
        </a:lt2>
        <a:accent1>
          <a:srgbClr val="8EC072"/>
        </a:accent1>
        <a:accent2>
          <a:srgbClr val="5DB8CD"/>
        </a:accent2>
        <a:accent3>
          <a:srgbClr val="FFFFFF"/>
        </a:accent3>
        <a:accent4>
          <a:srgbClr val="505050"/>
        </a:accent4>
        <a:accent5>
          <a:srgbClr val="C6DCBC"/>
        </a:accent5>
        <a:accent6>
          <a:srgbClr val="53A6BA"/>
        </a:accent6>
        <a:hlink>
          <a:srgbClr val="D68B40"/>
        </a:hlink>
        <a:folHlink>
          <a:srgbClr val="D5D17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46TGp_biz_light_v2 3">
        <a:dk1>
          <a:srgbClr val="003366"/>
        </a:dk1>
        <a:lt1>
          <a:srgbClr val="FFFFFF"/>
        </a:lt1>
        <a:dk2>
          <a:srgbClr val="5086C2"/>
        </a:dk2>
        <a:lt2>
          <a:srgbClr val="C0C0C0"/>
        </a:lt2>
        <a:accent1>
          <a:srgbClr val="DE8848"/>
        </a:accent1>
        <a:accent2>
          <a:srgbClr val="85BA54"/>
        </a:accent2>
        <a:accent3>
          <a:srgbClr val="FFFFFF"/>
        </a:accent3>
        <a:accent4>
          <a:srgbClr val="002A56"/>
        </a:accent4>
        <a:accent5>
          <a:srgbClr val="ECC3B1"/>
        </a:accent5>
        <a:accent6>
          <a:srgbClr val="78A84B"/>
        </a:accent6>
        <a:hlink>
          <a:srgbClr val="4C59D2"/>
        </a:hlink>
        <a:folHlink>
          <a:srgbClr val="A0B5C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3971</TotalTime>
  <Words>614</Words>
  <Application>Microsoft Office PowerPoint</Application>
  <PresentationFormat>นำเสนอทางหน้าจอ (4:3)</PresentationFormat>
  <Paragraphs>109</Paragraphs>
  <Slides>20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20</vt:i4>
      </vt:variant>
    </vt:vector>
  </HeadingPairs>
  <TitlesOfParts>
    <vt:vector size="21" baseType="lpstr">
      <vt:lpstr>2_146TGp_biz_light_v2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ภาพนิ่ง 13</vt:lpstr>
      <vt:lpstr>ภาพนิ่ง 14</vt:lpstr>
      <vt:lpstr>ภาพนิ่ง 15</vt:lpstr>
      <vt:lpstr>ภาพนิ่ง 16</vt:lpstr>
      <vt:lpstr>ภาพนิ่ง 17</vt:lpstr>
      <vt:lpstr>ภาพนิ่ง 18</vt:lpstr>
      <vt:lpstr>ภาพนิ่ง 19</vt:lpstr>
      <vt:lpstr>ภาพนิ่ง 20</vt:lpstr>
    </vt:vector>
  </TitlesOfParts>
  <Company>nzn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WincoolV4</dc:creator>
  <cp:lastModifiedBy>DELL</cp:lastModifiedBy>
  <cp:revision>448</cp:revision>
  <dcterms:created xsi:type="dcterms:W3CDTF">2009-04-05T13:21:52Z</dcterms:created>
  <dcterms:modified xsi:type="dcterms:W3CDTF">2013-09-02T01:33:36Z</dcterms:modified>
</cp:coreProperties>
</file>