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1" r:id="rId1"/>
  </p:sldMasterIdLst>
  <p:notesMasterIdLst>
    <p:notesMasterId r:id="rId29"/>
  </p:notesMasterIdLst>
  <p:handoutMasterIdLst>
    <p:handoutMasterId r:id="rId30"/>
  </p:handoutMasterIdLst>
  <p:sldIdLst>
    <p:sldId id="381" r:id="rId2"/>
    <p:sldId id="564" r:id="rId3"/>
    <p:sldId id="606" r:id="rId4"/>
    <p:sldId id="607" r:id="rId5"/>
    <p:sldId id="609" r:id="rId6"/>
    <p:sldId id="614" r:id="rId7"/>
    <p:sldId id="615" r:id="rId8"/>
    <p:sldId id="616" r:id="rId9"/>
    <p:sldId id="618" r:id="rId10"/>
    <p:sldId id="619" r:id="rId11"/>
    <p:sldId id="622" r:id="rId12"/>
    <p:sldId id="623" r:id="rId13"/>
    <p:sldId id="648" r:id="rId14"/>
    <p:sldId id="629" r:id="rId15"/>
    <p:sldId id="630" r:id="rId16"/>
    <p:sldId id="632" r:id="rId17"/>
    <p:sldId id="633" r:id="rId18"/>
    <p:sldId id="634" r:id="rId19"/>
    <p:sldId id="635" r:id="rId20"/>
    <p:sldId id="636" r:id="rId21"/>
    <p:sldId id="637" r:id="rId22"/>
    <p:sldId id="638" r:id="rId23"/>
    <p:sldId id="639" r:id="rId24"/>
    <p:sldId id="640" r:id="rId25"/>
    <p:sldId id="642" r:id="rId26"/>
    <p:sldId id="644" r:id="rId27"/>
    <p:sldId id="645" r:id="rId28"/>
  </p:sldIdLst>
  <p:sldSz cx="9144000" cy="6858000" type="screen4x3"/>
  <p:notesSz cx="681513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CC"/>
    <a:srgbClr val="FF33CC"/>
    <a:srgbClr val="00FF00"/>
    <a:srgbClr val="000066"/>
    <a:srgbClr val="FFCCFF"/>
    <a:srgbClr val="8E84D8"/>
    <a:srgbClr val="00FFFF"/>
    <a:srgbClr val="0000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377" autoAdjust="0"/>
    <p:restoredTop sz="93662" autoAdjust="0"/>
  </p:normalViewPr>
  <p:slideViewPr>
    <p:cSldViewPr>
      <p:cViewPr>
        <p:scale>
          <a:sx n="70" d="100"/>
          <a:sy n="70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12"/>
    </p:cViewPr>
  </p:sorterViewPr>
  <p:notesViewPr>
    <p:cSldViewPr>
      <p:cViewPr varScale="1">
        <p:scale>
          <a:sx n="71" d="100"/>
          <a:sy n="71" d="100"/>
        </p:scale>
        <p:origin x="-1974" y="-108"/>
      </p:cViewPr>
      <p:guideLst>
        <p:guide orient="horz" pos="3132"/>
        <p:guide pos="214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23E404-7A43-45AD-A551-92B7669E5C83}" type="datetimeFigureOut">
              <a:rPr lang="th-TH"/>
              <a:pPr>
                <a:defRPr/>
              </a:pPr>
              <a:t>02/09/56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70F2474-E1DB-4E8C-855B-0D1C5E57777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D4C321-87EC-48F7-8037-728B196B7D90}" type="datetimeFigureOut">
              <a:rPr lang="th-TH"/>
              <a:pPr>
                <a:defRPr/>
              </a:pPr>
              <a:t>02/09/56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404FC3B-B5A5-4A06-9DB8-07BF93EA098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white">
          <a:xfrm>
            <a:off x="0" y="5562600"/>
            <a:ext cx="9144000" cy="1295400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5" name="Freeform 20"/>
          <p:cNvSpPr>
            <a:spLocks/>
          </p:cNvSpPr>
          <p:nvPr/>
        </p:nvSpPr>
        <p:spPr bwMode="gray">
          <a:xfrm>
            <a:off x="0" y="0"/>
            <a:ext cx="91440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grpSp>
        <p:nvGrpSpPr>
          <p:cNvPr id="6" name="Group 16"/>
          <p:cNvGrpSpPr>
            <a:grpSpLocks/>
          </p:cNvGrpSpPr>
          <p:nvPr userDrawn="1"/>
        </p:nvGrpSpPr>
        <p:grpSpPr bwMode="auto">
          <a:xfrm rot="10800000">
            <a:off x="152400" y="5657850"/>
            <a:ext cx="1143000" cy="1123950"/>
            <a:chOff x="4848" y="3552"/>
            <a:chExt cx="720" cy="708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gray">
            <a:xfrm>
              <a:off x="4848" y="374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gray">
            <a:xfrm>
              <a:off x="5184" y="3552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gray">
            <a:xfrm>
              <a:off x="5183" y="392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</p:grpSp>
      <p:sp>
        <p:nvSpPr>
          <p:cNvPr id="10" name="Rectangle 19"/>
          <p:cNvSpPr>
            <a:spLocks noChangeArrowheads="1"/>
          </p:cNvSpPr>
          <p:nvPr userDrawn="1"/>
        </p:nvSpPr>
        <p:spPr bwMode="gray">
          <a:xfrm>
            <a:off x="0" y="0"/>
            <a:ext cx="89916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>
    <p:wheel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1350" y="304800"/>
            <a:ext cx="850265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รหัสวิชา  </a:t>
            </a: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01999141 </a:t>
            </a:r>
            <a: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มนุษย์กับสังคม (</a:t>
            </a:r>
            <a:r>
              <a:rPr lang="en-US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Man and Society</a:t>
            </a: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)</a:t>
            </a: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endParaRPr lang="th-TH" sz="6000" b="1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รศ.</a:t>
            </a:r>
            <a:r>
              <a:rPr lang="th-TH" sz="54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น.ท.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ดร.สุมิตร  </a:t>
            </a: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สุวรรณ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ประธานรายวิชา </a:t>
            </a:r>
          </a:p>
        </p:txBody>
      </p:sp>
      <p:pic>
        <p:nvPicPr>
          <p:cNvPr id="9" name="Picture 6" descr="ku_color_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438400"/>
            <a:ext cx="1282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3025" y="1548348"/>
            <a:ext cx="90709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en-US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28</a:t>
            </a: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บุคคลย่อมอ้างศักดิ์ศรีความเป็นมนุษย์หรือใช้</a:t>
            </a:r>
            <a:r>
              <a:rPr lang="th-TH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สิทธิและเสรีภาพ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ของตนได้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เท่าที่ไม่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ละเมิดสิทธิและเสรีภาพของบุคคลอื่น 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ไม่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เป็นปฏิปักษ์ต่อรัฐธรรมนูญ </a:t>
            </a:r>
            <a:r>
              <a:rPr lang="th-TH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หรือไม่ขัดต่อ</a:t>
            </a:r>
            <a:r>
              <a:rPr lang="th-TH" sz="48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ศีลธรรม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อัน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ดีของ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ประชาชน</a:t>
            </a:r>
            <a:endParaRPr lang="th-TH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1531406"/>
            <a:ext cx="8605867" cy="144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h-TH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มาตรา </a:t>
            </a: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63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บุคคลย่อมมีเสรีภาพในการชุมนุม</a:t>
            </a:r>
            <a:b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</a:b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โดย</a:t>
            </a:r>
            <a:r>
              <a:rPr lang="th-TH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สงบและปราศจากอาวุธ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5288" y="1329184"/>
            <a:ext cx="8640762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en-US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30</a:t>
            </a: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บุคคลย่อมเสมอภาคกันในกฎหมายและได้รับความคุ้มครองตามกฎหมายโดยเท่าเทียมกัน</a:t>
            </a:r>
          </a:p>
          <a:p>
            <a:pPr>
              <a:lnSpc>
                <a:spcPct val="70000"/>
              </a:lnSpc>
              <a:spcBef>
                <a:spcPts val="1800"/>
              </a:spcBef>
            </a:pPr>
            <a:r>
              <a:rPr lang="th-TH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ชายหญิงมีสิทธิเท่าเทียมกัน</a:t>
            </a:r>
          </a:p>
          <a:p>
            <a:pPr>
              <a:lnSpc>
                <a:spcPct val="70000"/>
              </a:lnSpc>
              <a:spcBef>
                <a:spcPts val="1800"/>
              </a:spcBef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การเลือกปฏิบัติโดยไม่เป็นธรรมต่อบุคคล...</a:t>
            </a:r>
          </a:p>
          <a:p>
            <a:pPr>
              <a:lnSpc>
                <a:spcPct val="30000"/>
              </a:lnSpc>
              <a:spcBef>
                <a:spcPts val="1800"/>
              </a:spcBef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จะกระทำมิได้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00200" y="127337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ประมวลกฎหมายอาญา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5288" y="1407616"/>
            <a:ext cx="86407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th-TH" sz="4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en-US" sz="4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157</a:t>
            </a:r>
            <a:r>
              <a:rPr lang="th-TH" sz="4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ผู้ใดเป็นเจ้าพนักงาน ปฏิบัติหรือละเว้นการปฏิบัติหน้าที่โดยมิชอบ เพื่อให้เกิดความเสียหายแก่ผู้หนึ่งผู้ใด หรือปฏิบัติหรือละเว้นการปฏิบัติหน้าที่โดยทุจริต ต้องระวางโทษจำคุกตั้งแต่หนึ่งปีถึงสิบปี หรือปรับตั้งแต่สองพันบาทถึงสองหมื่นบาท หรือทั้งจำทั้งปรับ</a:t>
            </a:r>
            <a:endParaRPr lang="th-TH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4925" y="1447800"/>
            <a:ext cx="9217025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en-US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70</a:t>
            </a: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บุคคล</a:t>
            </a:r>
            <a:r>
              <a:rPr lang="th-TH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มีหน้าที่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พิทักษ์รักษาชาติ ศาสนาพระมหากษัตริย์ และการปกครองระบอบประชาธิปไตยอันมีพระมหากษัตริย์เป็นประมุข...</a:t>
            </a:r>
          </a:p>
          <a:p>
            <a:pPr>
              <a:spcBef>
                <a:spcPct val="5000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en-US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71</a:t>
            </a: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บุคคล</a:t>
            </a:r>
            <a:r>
              <a:rPr lang="th-TH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มีหน้าที่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ป้องกันประเทศ รักษาผลประโยชน์ของชาติ และปฏิบัติตามกฎหมาย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7950" y="1520825"/>
            <a:ext cx="8964613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en-US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72</a:t>
            </a: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บุคคล</a:t>
            </a:r>
            <a:r>
              <a:rPr lang="th-TH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มีหน้าที่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ไปใช้สิทธิเลือกตั้ง...</a:t>
            </a:r>
          </a:p>
          <a:p>
            <a:pPr>
              <a:spcBef>
                <a:spcPct val="5000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en-US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74</a:t>
            </a: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บุคคลผู้เป็นข้าราชการ  พนักงาน...หรือเจ้าหน้าที่อื่นของรัฐ  </a:t>
            </a:r>
            <a:r>
              <a:rPr lang="th-TH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มีหน้าที่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ดำเนินการให้เป็นไปตามกฎหมายเพื่อรักษาประโยชน์ส่วนรวม </a:t>
            </a:r>
            <a:r>
              <a:rPr lang="th-TH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อำนวยความสะดวก และให้บริการประชาชน...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116012" y="1295400"/>
            <a:ext cx="79517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th-TH" sz="4800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มาตรา 99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คุณสมบัติของผู้มีสิทธิเลือกตั้ง</a:t>
            </a:r>
            <a:endParaRPr lang="en-US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1.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มีสัญชาติไทย</a:t>
            </a:r>
            <a:endParaRPr lang="en-US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2.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มีอายุไม่ต่ำกว่า 18 ปี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บริบูรณ์</a:t>
            </a:r>
            <a:b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ใน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วันที่ 1 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มกราคมของ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ปีที่มีการเลือกตั้ง </a:t>
            </a:r>
          </a:p>
          <a:p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3.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มีชื่ออยู่ในทะเบียนบ้านในเขต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เลือกตั้ง</a:t>
            </a:r>
            <a:b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ไม่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น้อยกว่า 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90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วัน นับถึงวันเลือกตั้ง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28600" y="1295400"/>
            <a:ext cx="88677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th-TH" sz="4800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th-TH" sz="4800" b="1" dirty="0" smtClean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100</a:t>
            </a:r>
            <a:r>
              <a:rPr lang="en-US" sz="4800" b="1" dirty="0" smtClean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บุคคลต้อง</a:t>
            </a:r>
            <a:r>
              <a:rPr lang="th-TH" sz="4800" b="1" u="sng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ห้าม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มิให้ใช้สิทธิเลือกตั้ง</a:t>
            </a:r>
            <a:endParaRPr lang="en-US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1.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เป็นภิกษุ สามเณร นักพรต นักบวช</a:t>
            </a:r>
            <a:endParaRPr lang="en-US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2.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อยู่ในระหว่างถูกเพิกถอนสิทธิเลือกตั้ง</a:t>
            </a:r>
            <a:endParaRPr lang="en-US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3.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ต้องคุมขังอยู่โดยหมายของศาลหรือโดยคำสั่ง</a:t>
            </a:r>
            <a:b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ที่ชอบด้วยกฎหมาย</a:t>
            </a:r>
            <a:endParaRPr lang="en-US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4.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วิกลจริต/จิตฟั่นเฟือนไม่สมประกอบ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55638" y="1219200"/>
            <a:ext cx="8488362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h-TH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สมาชิกสภาผู้แทนราษฎร (ส.ส.) มี 500 คน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มาจากการเลือกตั้งแบบแบ่งเขต 375 คน 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มาจากการเลือกตั้งแบบสัดส่วน  125 คน 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มีวาระ 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4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ปี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อายุไม่ต่ำกว่า 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25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ปี</a:t>
            </a:r>
          </a:p>
          <a:p>
            <a:pPr algn="ctr">
              <a:buFont typeface="Wingdings" pitchFamily="2" charset="2"/>
              <a:buNone/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ข้อสังเกต</a:t>
            </a:r>
            <a:r>
              <a:rPr lang="en-US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ไม่กำหนดคุณวุฒิการศึกษา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9388" y="1295400"/>
            <a:ext cx="8893175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th-TH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สมาชิกวุฒิสภา (</a:t>
            </a:r>
            <a:r>
              <a:rPr lang="th-TH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ส.ว.</a:t>
            </a:r>
            <a:r>
              <a:rPr lang="th-TH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) มีจำนวน 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15</a:t>
            </a:r>
            <a:r>
              <a:rPr lang="th-TH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0 คน  </a:t>
            </a:r>
          </a:p>
          <a:p>
            <a:pPr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มาจากการเลือกตั้งจังหวัดละ 1 คน  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= 77 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คน  </a:t>
            </a:r>
          </a:p>
          <a:p>
            <a:pPr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มาจากการสรรหาจากกลุ่มสาขาอาชีพ 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= 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73 คน </a:t>
            </a:r>
          </a:p>
          <a:p>
            <a:pPr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มีวาระ 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6 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ปี (ดำรงตำแหน่งติดต่อกันเกิน 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1 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วาระ ไม่ได้)</a:t>
            </a:r>
          </a:p>
          <a:p>
            <a:pPr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อายุไม่ต่ำกว่า 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40 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ปี</a:t>
            </a:r>
          </a:p>
          <a:p>
            <a:pPr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สำเร็จการศึกษาไม่ต่ำกว่าปริญญาตรี</a:t>
            </a:r>
          </a:p>
          <a:p>
            <a:pPr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ไม่เป็นบุพการี คู่สมรส บุตรของ ส.ส./ผู้ดำรงตำแหน่งทางการเมือง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1979613" y="914400"/>
            <a:ext cx="5111750" cy="4724400"/>
          </a:xfrm>
          <a:prstGeom prst="triangle">
            <a:avLst>
              <a:gd name="adj" fmla="val 50000"/>
            </a:avLst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987675" y="1355725"/>
            <a:ext cx="3095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FreesiaUPC" pitchFamily="34" charset="-34"/>
              </a:rPr>
              <a:t>พระราชบัญญัติ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987675" y="2193925"/>
            <a:ext cx="3240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FreesiaUPC" pitchFamily="34" charset="-34"/>
              </a:rPr>
              <a:t>พระราชกำหนด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419475" y="3810000"/>
            <a:ext cx="2376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FreesiaUPC" pitchFamily="34" charset="-34"/>
              </a:rPr>
              <a:t>กฎกระทรวง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987675" y="3032125"/>
            <a:ext cx="3168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FreesiaUPC" pitchFamily="34" charset="-34"/>
              </a:rPr>
              <a:t>พระราชกฤษฎีกา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89038" y="4648200"/>
            <a:ext cx="6696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FreesiaUPC" pitchFamily="34" charset="-34"/>
              </a:rPr>
              <a:t>กฎหมายที่ออกโดยองค์กรส่วนท้องถิ่น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5800" y="1219200"/>
            <a:ext cx="8534400" cy="476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คณะรัฐมนตรี (ครม.) ประกอบด้วย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นายกรัฐมนตรี 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1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คน 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  </a:t>
            </a: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(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ต้องเป็น ส.ส. ดำรง</a:t>
            </a: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ตำแหน่งติดต่อกันไม่เกิน 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8 </a:t>
            </a: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ปี) </a:t>
            </a:r>
            <a:endParaRPr lang="th-TH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รัฐมนตรี ไม่เกิน 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35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คน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มีวาระ 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4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ปี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อายุไม่ต่ำกว่า 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35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ปี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สำเร็จการศึกษาไม่ต่ำกว่าปริญญาตรี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0825" y="1331416"/>
            <a:ext cx="87137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th-TH" sz="4400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มาตรา 172</a:t>
            </a:r>
            <a:r>
              <a:rPr lang="en-US" sz="4400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 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ให้สภาผู้แทนราษฎรพิจารณาให้ความเห็นชอบบุคคลซึ่งสมควรได้รับแต่งตั้งเป็นนายกรัฐมนตรี...</a:t>
            </a:r>
          </a:p>
          <a:p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  มติของสภาผู้แทนราษฎรที่เห็นชอบด้วยในการแต่งตั้งบุคคลใดให้เป็นนายกรัฐมนตรี ต้องมีคะแนนเสียงมากกว่า</a:t>
            </a:r>
            <a:r>
              <a:rPr lang="th-TH" sz="4400" b="1" u="sng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กึ่งหนึ่ง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ของจำนวนสมาชิกทั้งหมด...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47813" y="1447800"/>
            <a:ext cx="7272337" cy="421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0000CC"/>
                </a:solidFill>
                <a:cs typeface="FreesiaUPC" pitchFamily="34" charset="-34"/>
              </a:rPr>
              <a:t>ศาล </a:t>
            </a:r>
            <a:r>
              <a:rPr lang="th-TH" sz="4800" b="1" i="1" dirty="0">
                <a:solidFill>
                  <a:srgbClr val="0000CC"/>
                </a:solidFill>
                <a:cs typeface="FreesiaUPC" pitchFamily="34" charset="-34"/>
              </a:rPr>
              <a:t>ประกอบด้วย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 ศาล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รัฐธรรมนูญ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 ศาล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ยุติธรรม (ชั้นต้น อุทธรณ์ ฎีกา)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 ศาล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ปกครอง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 ศาล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ทหาร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9388" y="1551325"/>
            <a:ext cx="8964612" cy="352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องค์กรอิสระตามรัฐธรรมนูญ </a:t>
            </a:r>
            <a:r>
              <a:rPr lang="th-TH" sz="4400" b="1" i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ประกอบด้วย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1.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คณะกรรมการการเลือกตั้ง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2.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ผู้ตรวจการแผ่นดิน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3.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คณะกรรมการป้องกันและปราบปรามการทุจริตแห่งชาติ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4.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คณะกรรมการตรวจเงินแผ่นดิน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89037" y="1447800"/>
            <a:ext cx="8031163" cy="421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0000CC"/>
                </a:solidFill>
                <a:cs typeface="FreesiaUPC" pitchFamily="34" charset="-34"/>
              </a:rPr>
              <a:t>การตรวจสอบการใช้อำนาจรัฐ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ผู้ดำรงตำแหน่งทางการเมือง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ต้องยื่นบัญชีทรัพย์สินต่อ </a:t>
            </a:r>
            <a:r>
              <a:rPr lang="th-TH" sz="4800" b="1" dirty="0" err="1">
                <a:solidFill>
                  <a:srgbClr val="000000"/>
                </a:solidFill>
                <a:cs typeface="FreesiaUPC" pitchFamily="34" charset="-34"/>
              </a:rPr>
              <a:t>ปปช.</a:t>
            </a:r>
            <a:endParaRPr lang="th-TH" sz="4800" b="1" dirty="0">
              <a:solidFill>
                <a:srgbClr val="000000"/>
              </a:solidFill>
              <a:cs typeface="FreesiaUPC" pitchFamily="34" charset="-34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ไม่กระทำการขัดกันแห่งผลประโยชน์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ไม่เป็นผู้ถือหุ้นส่วนในบริษัท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850" y="1473784"/>
            <a:ext cx="86407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การยื่น</a:t>
            </a:r>
            <a:r>
              <a:rPr lang="th-TH" sz="4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รายชื่อเพื่อขอถ</a:t>
            </a: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อดถอนจาก</a:t>
            </a:r>
            <a:r>
              <a:rPr lang="th-TH" sz="4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ตำแหน่ง </a:t>
            </a:r>
          </a:p>
          <a:p>
            <a:pPr>
              <a:spcBef>
                <a:spcPts val="0"/>
              </a:spcBef>
            </a:pPr>
            <a:r>
              <a:rPr lang="th-TH" sz="4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ต่อประธานวุฒิสภา ทำได้โดยใช้...</a:t>
            </a:r>
            <a:endParaRPr lang="th-TH" sz="4400" b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spcBef>
                <a:spcPts val="0"/>
              </a:spcBef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1.ส.ส.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จำนวน 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ใน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4 = 125 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คน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spcBef>
                <a:spcPts val="0"/>
              </a:spcBef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2.</a:t>
            </a:r>
            <a:r>
              <a:rPr lang="th-TH" sz="4400" b="1" dirty="0" err="1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ส.ว.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จำนวน 1 ใน </a:t>
            </a:r>
            <a:r>
              <a:rPr lang="en-US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4 = 32 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คน</a:t>
            </a:r>
            <a:endParaRPr lang="th-TH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spcBef>
                <a:spcPts val="0"/>
              </a:spcBef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3.ประชาชน 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20,000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คน</a:t>
            </a:r>
          </a:p>
          <a:p>
            <a:pPr>
              <a:spcBef>
                <a:spcPts val="0"/>
              </a:spcBef>
            </a:pP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มติที่ให้ถอดถอนจากตำแหน่งได้ 3 ใน 5 ของ </a:t>
            </a:r>
            <a:r>
              <a:rPr lang="th-TH" sz="44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ส.ว.</a:t>
            </a: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</a:t>
            </a:r>
            <a:endParaRPr lang="th-TH" sz="4400" b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4282" y="1676400"/>
            <a:ext cx="87868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การยื่นญัตติขอแก้ไข</a:t>
            </a:r>
            <a:r>
              <a:rPr lang="th-TH" sz="48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รัฐธรรมนูญ ทำได้โดยใช้... </a:t>
            </a:r>
            <a:endParaRPr lang="th-TH" sz="4800" b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ส.ส. จำนวน 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ใน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5 </a:t>
            </a:r>
            <a:r>
              <a:rPr lang="en-US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= 100 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คน</a:t>
            </a:r>
            <a:endParaRPr lang="en-US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ส.ส.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+</a:t>
            </a:r>
            <a:r>
              <a:rPr lang="th-TH" sz="48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ส.ว.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จำนวน 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ใน </a:t>
            </a:r>
            <a:r>
              <a:rPr lang="en-US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5 = 130 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คน</a:t>
            </a:r>
            <a:endParaRPr lang="th-TH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ประชาชน 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50,000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คน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57200" y="127337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ประเด็นการแก้ไขรัฐธรรมนูญ</a:t>
            </a:r>
            <a:endParaRPr lang="th-TH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1406" y="12954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1.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การยุบพรรคการเมืองและการเพิกถอนสิทธิเลือกตั้ง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reesiaUPC" pitchFamily="34" charset="-34"/>
              <a:cs typeface="Frees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2.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ที่มาของ ส.ส.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reesiaUPC" pitchFamily="34" charset="-34"/>
              <a:cs typeface="Frees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3.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ที่มาของ </a:t>
            </a:r>
            <a:r>
              <a:rPr kumimoji="0" lang="th-TH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ส.ว.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reesiaUPC" pitchFamily="34" charset="-34"/>
              <a:cs typeface="Frees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4.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การทำหนังสือสัญญาที่ต้องได้รับความเห็นชอบของรัฐสภา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reesiaUPC" pitchFamily="34" charset="-34"/>
              <a:cs typeface="Frees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5.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การดำรงตำแหน่งทางการเมืองของ ส.ส.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6.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การแก้ไขปัญหาความเดือดร้อนให้กับประชาชนของ 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   ส.ส. และ </a:t>
            </a:r>
            <a:r>
              <a:rPr kumimoji="0" lang="th-TH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FreesiaUPC" pitchFamily="34" charset="-34"/>
                <a:ea typeface="Times New Roman" pitchFamily="18" charset="0"/>
                <a:cs typeface="FreesiaUPC" pitchFamily="34" charset="-34"/>
              </a:rPr>
              <a:t>ส.ว.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750" y="1600200"/>
            <a:ext cx="806450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กฎหมายสูงสุดในการปกครองประเทศ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ระเบียบการใช้อำนาจรัฐ</a:t>
            </a:r>
          </a:p>
        </p:txBody>
      </p:sp>
      <p:pic>
        <p:nvPicPr>
          <p:cNvPr id="4" name="Picture 5" descr="8446_p1_L_4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4700" y="2667000"/>
            <a:ext cx="3136900" cy="32210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43000" y="1676400"/>
            <a:ext cx="784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แบ่งเป็น 2 ประเภท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1.รัฐธรรมนูญแบบลายลักษณ์อักษร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2.รัฐธรรมนูญแบบไม่เป็นลายลักษณ์อักษร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  (จารีต ประเพณี ขนบธรรมเนียม)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81200" y="127337"/>
            <a:ext cx="518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ที่มาของรัฐธรรมนูญ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62100" y="1705213"/>
            <a:ext cx="72009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1.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วิวัฒนาการทางประวัติศาสตร์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2.การสถาปนารัฐใหม่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3.การช่วงชิงอำนาจ/ปฏิวัติ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4.ประชาชน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05000" y="127337"/>
            <a:ext cx="533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รัฐธรรมนูญบัญญัติถึง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79512" y="1295400"/>
            <a:ext cx="78120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1.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รูปแบบการปกครอง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2.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สิทธิเสรีภาพและหน้าที่พลเมือง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3.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อำนาจอธิปไตย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4.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องค์กรทางการเมือง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5.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การตรวจสอบการใช้อำนาจรัฐ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6.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การแก้ไขเพิ่มเติมรัฐธรรมนูญ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06575" y="1295400"/>
            <a:ext cx="6956425" cy="517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r>
              <a:rPr lang="th-TH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เนื้อหาสาระ </a:t>
            </a:r>
            <a:r>
              <a:rPr lang="en-US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15</a:t>
            </a:r>
            <a:r>
              <a:rPr lang="th-TH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 หมวด</a:t>
            </a:r>
            <a:r>
              <a:rPr lang="en-US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 309 </a:t>
            </a:r>
            <a:r>
              <a:rPr lang="th-TH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มาตรา</a:t>
            </a:r>
            <a:r>
              <a:rPr lang="en-US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 </a:t>
            </a:r>
            <a:endParaRPr lang="th-TH" b="1" dirty="0">
              <a:solidFill>
                <a:srgbClr val="FF33CC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1 บททั่วไป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2 พระมหากษัตริย์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3 สิทธิและเสรีภาพของชนชาวไทย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4 หน้าที่ของชนชาวไทย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5 แนวนโยบายพื้นฐานแห่งรัฐ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6 รัฐสภา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7 การมีส่วนร่วมทางการเมืองโดยตรงของประชาชน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8 การเงิน การคลัง และงบประมาณ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9 คณะรัฐมนตรี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10 ศาล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11 องค์กรตามรัฐธรรมนูญ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12 การตรวจสอบการใช้อำนาจรัฐ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13 จริยธรรมของผู้ดำรงตำแหน่งทางการเมืองและเจ้าหน้าที่ของรัฐ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14 การปกครองส่วนท้องถิ่น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หมวด 15 การแก้ไขเพิ่มเติมรัฐธรรมนูญ </a:t>
            </a:r>
          </a:p>
          <a:p>
            <a:pPr>
              <a:lnSpc>
                <a:spcPct val="80000"/>
              </a:lnSpc>
            </a:pPr>
            <a:r>
              <a:rPr lang="th-TH" sz="2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บทเฉพาะกาล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23938" y="1447800"/>
            <a:ext cx="8424862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en-US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1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ประเทศไทยเป็นราชอาณาจักรอันหนึ่งเดียวกัน จะแบ่งแยกมิได้</a:t>
            </a:r>
          </a:p>
          <a:p>
            <a:pPr>
              <a:spcBef>
                <a:spcPct val="5000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en-US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2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ประเทศไทยมีการปกครองระบอบประชาธิปไตยอันมี</a:t>
            </a:r>
            <a:r>
              <a:rPr lang="th-TH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พระมหากษัตริย์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ทรงเป็นประมุข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09800" y="127337"/>
            <a:ext cx="458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FreesiaUPC" pitchFamily="34" charset="-34"/>
              </a:rPr>
              <a:t>รัฐธรรมนูญ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19088" y="1295400"/>
            <a:ext cx="8748712" cy="460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en-US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4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ศักดิ์ศรีความเป็นมนุษย์ สิทธิ เสรีภาพ และความเสมอภาคของบุคคล ย่อมได้รับความคุ้มครอง</a:t>
            </a:r>
          </a:p>
          <a:p>
            <a:pPr>
              <a:spcBef>
                <a:spcPts val="60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มาตรา </a:t>
            </a:r>
            <a:r>
              <a:rPr lang="en-US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5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ประชาชนชาวไทยไม่ว่ากำเนิด เพศ หรือศาสนาใดย่อมอยู่ในความคุ้มครองแห่งรัฐธรรมนูญนี้เสมอกัน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146TGp_biz_light_v2">
  <a:themeElements>
    <a:clrScheme name="146TGp_biz_light_v2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2_146TGp_biz_light_v2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6TGp_biz_light_v2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4056</TotalTime>
  <Words>976</Words>
  <Application>Microsoft Office PowerPoint</Application>
  <PresentationFormat>นำเสนอทางหน้าจอ (4:3)</PresentationFormat>
  <Paragraphs>143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2_146TGp_biz_light_v2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</vt:vector>
  </TitlesOfParts>
  <Company>nzn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WincoolV4</dc:creator>
  <cp:lastModifiedBy>DELL</cp:lastModifiedBy>
  <cp:revision>460</cp:revision>
  <dcterms:created xsi:type="dcterms:W3CDTF">2009-04-05T13:21:52Z</dcterms:created>
  <dcterms:modified xsi:type="dcterms:W3CDTF">2013-09-02T01:34:46Z</dcterms:modified>
</cp:coreProperties>
</file>