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11" r:id="rId2"/>
    <p:sldId id="309" r:id="rId3"/>
    <p:sldId id="310" r:id="rId4"/>
    <p:sldId id="296" r:id="rId5"/>
    <p:sldId id="315" r:id="rId6"/>
    <p:sldId id="316" r:id="rId7"/>
    <p:sldId id="317" r:id="rId8"/>
    <p:sldId id="318" r:id="rId9"/>
    <p:sldId id="319" r:id="rId10"/>
    <p:sldId id="320" r:id="rId11"/>
    <p:sldId id="295" r:id="rId12"/>
    <p:sldId id="312" r:id="rId13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55E5"/>
    <a:srgbClr val="ACF3FA"/>
    <a:srgbClr val="FCAAF2"/>
    <a:srgbClr val="EDFD23"/>
    <a:srgbClr val="E5E2D1"/>
    <a:srgbClr val="3F3FFF"/>
    <a:srgbClr val="0AC23A"/>
    <a:srgbClr val="6EE9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0789" autoAdjust="0"/>
  </p:normalViewPr>
  <p:slideViewPr>
    <p:cSldViewPr>
      <p:cViewPr>
        <p:scale>
          <a:sx n="66" d="100"/>
          <a:sy n="66" d="100"/>
        </p:scale>
        <p:origin x="-12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2E2AE9F-B9E4-4810-99B9-B6CBEF366895}" type="datetimeFigureOut">
              <a:rPr lang="th-TH"/>
              <a:pPr>
                <a:defRPr/>
              </a:pPr>
              <a:t>25/07/56</a:t>
            </a:fld>
            <a:endParaRPr lang="th-TH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929BA6A-CC8D-4FA4-8288-1E97F7C9F92F}" type="slidenum">
              <a:rPr lang="en-US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8ED46-A864-4DB5-9A26-C35818348316}" type="datetimeFigureOut">
              <a:rPr lang="pt-BR"/>
              <a:pPr>
                <a:defRPr/>
              </a:pPr>
              <a:t>25/07/2013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D9A99-F11F-442F-A168-2840FB66779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AC471-60B2-435E-AB67-EF05359362D1}" type="datetimeFigureOut">
              <a:rPr lang="pt-BR"/>
              <a:pPr>
                <a:defRPr/>
              </a:pPr>
              <a:t>25/07/2013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BA705-19BE-4991-8028-C4E7F2DFEA9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21DBC-798C-4EC0-A7CB-6722F2B77243}" type="datetimeFigureOut">
              <a:rPr lang="pt-BR"/>
              <a:pPr>
                <a:defRPr/>
              </a:pPr>
              <a:t>25/07/2013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2C86-C493-4CC0-B6CE-CCB7BE3F1AB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3D761-B91C-4CFE-8EAC-865F4BA4D652}" type="datetimeFigureOut">
              <a:rPr lang="pt-BR"/>
              <a:pPr>
                <a:defRPr/>
              </a:pPr>
              <a:t>25/07/2013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CAABE-CEA3-4973-960A-A7A7DD70E0B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4CAA2-B8F4-4EA1-9BE8-146EB86715FC}" type="datetimeFigureOut">
              <a:rPr lang="pt-BR"/>
              <a:pPr>
                <a:defRPr/>
              </a:pPr>
              <a:t>25/07/2013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842F9-ED6E-41FF-8CD5-1EED00B811C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399D0-E169-4FB0-8AA9-AA843D70A64C}" type="datetimeFigureOut">
              <a:rPr lang="pt-BR"/>
              <a:pPr>
                <a:defRPr/>
              </a:pPr>
              <a:t>25/07/2013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21EF4-3347-44C8-A306-E7DABE632F5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7ACD-69B8-47A1-B582-A8EB489E4367}" type="datetimeFigureOut">
              <a:rPr lang="pt-BR"/>
              <a:pPr>
                <a:defRPr/>
              </a:pPr>
              <a:t>25/07/2013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2C713-3E47-48AB-A37A-0B0390EDE7B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4D6F5-0BFF-4062-B8D9-37C08AC1B655}" type="datetimeFigureOut">
              <a:rPr lang="pt-BR"/>
              <a:pPr>
                <a:defRPr/>
              </a:pPr>
              <a:t>25/07/2013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566A0-B9D5-4C9A-9484-E6E3CBF64C6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BB624-8CBB-4309-A457-3147FA2ED475}" type="datetimeFigureOut">
              <a:rPr lang="pt-BR"/>
              <a:pPr>
                <a:defRPr/>
              </a:pPr>
              <a:t>25/07/2013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527BF-9937-48CD-A9F1-43F1DC1B56B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BCD20-BA45-4327-94A1-5DDD8F21725B}" type="datetimeFigureOut">
              <a:rPr lang="pt-BR"/>
              <a:pPr>
                <a:defRPr/>
              </a:pPr>
              <a:t>25/07/2013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8DD1E-5E70-4988-9F18-98985D98327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E23D7-3371-4284-A4B0-5174ED9FCA3C}" type="datetimeFigureOut">
              <a:rPr lang="pt-BR"/>
              <a:pPr>
                <a:defRPr/>
              </a:pPr>
              <a:t>25/07/2013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628D2-E285-47A7-8551-9C0983CFAB5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2C2A49-325B-484D-9221-D6093C533998}" type="datetimeFigureOut">
              <a:rPr lang="pt-BR"/>
              <a:pPr>
                <a:defRPr/>
              </a:pPr>
              <a:t>25/07/2013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C2D6FA-9CDB-47BA-9A94-2F666D8ACE3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76200" y="838200"/>
            <a:ext cx="8991600" cy="533400"/>
            <a:chOff x="48" y="528"/>
            <a:chExt cx="5664" cy="336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944" y="528"/>
              <a:ext cx="768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3" name="Line 9"/>
            <p:cNvSpPr>
              <a:spLocks noChangeShapeType="1"/>
            </p:cNvSpPr>
            <p:nvPr/>
          </p:nvSpPr>
          <p:spPr bwMode="auto">
            <a:xfrm>
              <a:off x="48" y="720"/>
              <a:ext cx="5040" cy="0"/>
            </a:xfrm>
            <a:prstGeom prst="line">
              <a:avLst/>
            </a:prstGeom>
            <a:noFill/>
            <a:ln w="38100">
              <a:solidFill>
                <a:srgbClr val="FF99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th-TH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1023953" y="1285860"/>
            <a:ext cx="57626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533400" indent="-533400" eaLnBrk="0" fontAlgn="b" hangingPunct="0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Char char="F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เฉย ๆ </a:t>
            </a:r>
          </a:p>
          <a:p>
            <a:pPr marL="533400" indent="-533400" eaLnBrk="0" fontAlgn="b" hangingPunct="0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Char char="F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เช้าชามเย็นชาม</a:t>
            </a:r>
          </a:p>
          <a:p>
            <a:pPr marL="533400" indent="-533400" eaLnBrk="0" fontAlgn="b" hangingPunct="0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Char char="F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ไม่เป็นไร</a:t>
            </a:r>
          </a:p>
          <a:p>
            <a:pPr marL="533400" indent="-533400" eaLnBrk="0" fontAlgn="b" hangingPunct="0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Char char="F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ตามสบาย</a:t>
            </a:r>
          </a:p>
          <a:p>
            <a:pPr marL="533400" indent="-533400" eaLnBrk="0" fontAlgn="b" hangingPunct="0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Char char="F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เลยตามเลย</a:t>
            </a:r>
          </a:p>
          <a:p>
            <a:pPr marL="533400" indent="-533400" eaLnBrk="0" fontAlgn="b" hangingPunct="0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Char char="F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กินตามน้ำ</a:t>
            </a:r>
          </a:p>
          <a:p>
            <a:pPr marL="533400" indent="-533400" eaLnBrk="0" fontAlgn="b" hangingPunct="0">
              <a:spcBef>
                <a:spcPts val="0"/>
              </a:spcBef>
              <a:buClr>
                <a:schemeClr val="tx1"/>
              </a:buClr>
              <a:buSzPct val="80000"/>
              <a:buFont typeface="Wingdings" pitchFamily="2" charset="2"/>
              <a:buChar char="F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ไม่ใช่ธุระ </a:t>
            </a:r>
            <a:r>
              <a:rPr lang="th-TH" sz="4800" b="1" i="1" dirty="0">
                <a:latin typeface="FreesiaUPC" pitchFamily="34" charset="-34"/>
                <a:cs typeface="FreesiaUPC" pitchFamily="34" charset="-34"/>
              </a:rPr>
              <a:t>(โยนกลอง)</a:t>
            </a:r>
          </a:p>
        </p:txBody>
      </p:sp>
      <p:sp>
        <p:nvSpPr>
          <p:cNvPr id="111619" name="Text Box 3"/>
          <p:cNvSpPr txBox="1">
            <a:spLocks noChangeArrowheads="1"/>
          </p:cNvSpPr>
          <p:nvPr/>
        </p:nvSpPr>
        <p:spPr bwMode="auto">
          <a:xfrm>
            <a:off x="647700" y="115888"/>
            <a:ext cx="7092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h-TH" sz="5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พฤติกรรม/</a:t>
            </a:r>
            <a:r>
              <a:rPr lang="th-TH" sz="5400" b="1" dirty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บุคลิกภาพคนไทย</a:t>
            </a:r>
          </a:p>
        </p:txBody>
      </p:sp>
      <p:pic>
        <p:nvPicPr>
          <p:cNvPr id="3" name="Imagem 2" descr="33280-500-375.jpg"/>
          <p:cNvPicPr>
            <a:picLocks noChangeAspect="1"/>
          </p:cNvPicPr>
          <p:nvPr/>
        </p:nvPicPr>
        <p:blipFill>
          <a:blip r:embed="rId2"/>
          <a:srcRect r="4694" b="10957"/>
          <a:stretch>
            <a:fillRect/>
          </a:stretch>
        </p:blipFill>
        <p:spPr bwMode="auto">
          <a:xfrm>
            <a:off x="6183313" y="4365625"/>
            <a:ext cx="2852737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252444" y="338809"/>
            <a:ext cx="8820150" cy="822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defRPr/>
            </a:pPr>
            <a:r>
              <a:rPr lang="th-TH" sz="4800" b="1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สิ่งแวดล้อม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666752" y="1665637"/>
            <a:ext cx="819152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ความหมาย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สาเหตุ/ปัญหาสิ่งแวดล้อม 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สาเหตุ/ปัญหาภาวะโลกร้อน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การปล่อยก๊าซเรือนกระจก 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แนวทางแก้ไขปัญหาสิ่งแวดล้อม</a:t>
            </a: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95288" y="1611313"/>
            <a:ext cx="8567737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60000"/>
              </a:spcBef>
              <a:buClr>
                <a:srgbClr val="000099"/>
              </a:buClr>
              <a:buFont typeface="Monotype Sorts" pitchFamily="2" charset="2"/>
              <a:buNone/>
            </a:pPr>
            <a:r>
              <a:rPr lang="th-TH" sz="4800" b="1">
                <a:latin typeface="LilyDSE" pitchFamily="34" charset="0"/>
                <a:cs typeface="FreesiaUPC" pitchFamily="34" charset="-34"/>
              </a:rPr>
              <a:t>1.มีความรอบรู้กว้างขวางทันกับโลก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None/>
            </a:pPr>
            <a:r>
              <a:rPr lang="th-TH" sz="4800" b="1">
                <a:latin typeface="LilyDSE" pitchFamily="34" charset="0"/>
                <a:cs typeface="FreesiaUPC" pitchFamily="34" charset="-34"/>
              </a:rPr>
              <a:t>2.มีความเข้าใจธรรมชาติ ตนเอง และสังคม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None/>
            </a:pPr>
            <a:r>
              <a:rPr lang="th-TH" sz="4800" b="1">
                <a:latin typeface="LilyDSE" pitchFamily="34" charset="0"/>
                <a:cs typeface="FreesiaUPC" pitchFamily="34" charset="-34"/>
              </a:rPr>
              <a:t>3.มีปัญญาในการคิดวิเคราะห์ อย่างมีเหตุผล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None/>
            </a:pPr>
            <a:r>
              <a:rPr lang="th-TH" sz="4800" b="1">
                <a:latin typeface="LilyDSE" pitchFamily="34" charset="0"/>
                <a:cs typeface="FreesiaUPC" pitchFamily="34" charset="-34"/>
              </a:rPr>
              <a:t>4.มีคุณธรรม จริยธรรม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  <a:buClr>
                <a:srgbClr val="000099"/>
              </a:buClr>
              <a:buFont typeface="Monotype Sorts" pitchFamily="2" charset="2"/>
              <a:buNone/>
            </a:pPr>
            <a:r>
              <a:rPr lang="th-TH" sz="4800" b="1">
                <a:latin typeface="LilyDSE" pitchFamily="34" charset="0"/>
                <a:cs typeface="FreesiaUPC" pitchFamily="34" charset="-34"/>
              </a:rPr>
              <a:t>5.ดำรงชีวิตอยู่ในสังคมได้อย่างมีความสุข</a:t>
            </a:r>
          </a:p>
        </p:txBody>
      </p:sp>
      <p:sp>
        <p:nvSpPr>
          <p:cNvPr id="95235" name="Rectangle 3"/>
          <p:cNvSpPr>
            <a:spLocks noChangeArrowheads="1"/>
          </p:cNvSpPr>
          <p:nvPr/>
        </p:nvSpPr>
        <p:spPr bwMode="auto">
          <a:xfrm>
            <a:off x="2124075" y="115888"/>
            <a:ext cx="41767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th-TH" sz="6000" b="1">
                <a:solidFill>
                  <a:srgbClr val="F955E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จุดมุ่งหมาย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1116013" y="115888"/>
            <a:ext cx="55435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th-TH" sz="6000" b="1">
                <a:solidFill>
                  <a:srgbClr val="F955E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กาลามสูตร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089025" y="1268413"/>
            <a:ext cx="7500938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90000"/>
              </a:lnSpc>
            </a:pPr>
            <a:r>
              <a:rPr lang="th-TH" sz="4000">
                <a:cs typeface="FreesiaUPC" pitchFamily="34" charset="-34"/>
              </a:rPr>
              <a:t>1.อย่าเพิ่งเชื่อตามที่ฟังๆ กันมา </a:t>
            </a:r>
            <a:endParaRPr lang="pt-BR" sz="4000">
              <a:cs typeface="FreesiaUPC" pitchFamily="34" charset="-34"/>
            </a:endParaRPr>
          </a:p>
          <a:p>
            <a:pPr>
              <a:lnSpc>
                <a:spcPct val="90000"/>
              </a:lnSpc>
            </a:pPr>
            <a:r>
              <a:rPr lang="th-TH" sz="4000">
                <a:cs typeface="FreesiaUPC" pitchFamily="34" charset="-34"/>
              </a:rPr>
              <a:t>2.อย่าเพิ่งเชื่อตามที่ทำต่อๆ กันมา </a:t>
            </a:r>
            <a:endParaRPr lang="pt-BR" sz="4000">
              <a:cs typeface="FreesiaUPC" pitchFamily="34" charset="-34"/>
            </a:endParaRPr>
          </a:p>
          <a:p>
            <a:pPr>
              <a:lnSpc>
                <a:spcPct val="90000"/>
              </a:lnSpc>
            </a:pPr>
            <a:r>
              <a:rPr lang="th-TH" sz="4000">
                <a:cs typeface="FreesiaUPC" pitchFamily="34" charset="-34"/>
              </a:rPr>
              <a:t>3.อย่าเพิ่งเชื่อตามคำเล่าลือ </a:t>
            </a:r>
            <a:endParaRPr lang="pt-BR" sz="4000">
              <a:cs typeface="FreesiaUPC" pitchFamily="34" charset="-34"/>
            </a:endParaRPr>
          </a:p>
          <a:p>
            <a:pPr>
              <a:lnSpc>
                <a:spcPct val="90000"/>
              </a:lnSpc>
            </a:pPr>
            <a:r>
              <a:rPr lang="th-TH" sz="4000">
                <a:cs typeface="FreesiaUPC" pitchFamily="34" charset="-34"/>
              </a:rPr>
              <a:t>4.อย่าเพิ่งเชื่อโดยอ้างตำรา </a:t>
            </a:r>
            <a:endParaRPr lang="pt-BR" sz="4000">
              <a:cs typeface="FreesiaUPC" pitchFamily="34" charset="-34"/>
            </a:endParaRPr>
          </a:p>
          <a:p>
            <a:pPr>
              <a:lnSpc>
                <a:spcPct val="90000"/>
              </a:lnSpc>
            </a:pPr>
            <a:r>
              <a:rPr lang="th-TH" sz="4000">
                <a:cs typeface="FreesiaUPC" pitchFamily="34" charset="-34"/>
              </a:rPr>
              <a:t>5.อย่าเพิ่งเชื่อโดยนึกเดา </a:t>
            </a:r>
            <a:endParaRPr lang="pt-BR" sz="4000">
              <a:cs typeface="FreesiaUPC" pitchFamily="34" charset="-34"/>
            </a:endParaRPr>
          </a:p>
          <a:p>
            <a:pPr>
              <a:lnSpc>
                <a:spcPct val="90000"/>
              </a:lnSpc>
            </a:pPr>
            <a:r>
              <a:rPr lang="th-TH" sz="4000">
                <a:cs typeface="FreesiaUPC" pitchFamily="34" charset="-34"/>
              </a:rPr>
              <a:t>6.อย่าเพิ่งเชื่อโดยคาดคะเนเอา </a:t>
            </a:r>
            <a:endParaRPr lang="pt-BR" sz="4000">
              <a:cs typeface="FreesiaUPC" pitchFamily="34" charset="-34"/>
            </a:endParaRPr>
          </a:p>
          <a:p>
            <a:pPr>
              <a:lnSpc>
                <a:spcPct val="90000"/>
              </a:lnSpc>
            </a:pPr>
            <a:r>
              <a:rPr lang="th-TH" sz="4000">
                <a:cs typeface="FreesiaUPC" pitchFamily="34" charset="-34"/>
              </a:rPr>
              <a:t>7.อย่าเพิ่งเชื่อโดยนึกคิดตามแนวเหตุผล </a:t>
            </a:r>
            <a:endParaRPr lang="pt-BR" sz="4000">
              <a:cs typeface="FreesiaUPC" pitchFamily="34" charset="-34"/>
            </a:endParaRPr>
          </a:p>
          <a:p>
            <a:pPr>
              <a:lnSpc>
                <a:spcPct val="90000"/>
              </a:lnSpc>
            </a:pPr>
            <a:r>
              <a:rPr lang="th-TH" sz="4000">
                <a:cs typeface="FreesiaUPC" pitchFamily="34" charset="-34"/>
              </a:rPr>
              <a:t>8.อย่าเพิ่งเชื่อเพราะถูกกับทฤษฎีของตน </a:t>
            </a:r>
            <a:endParaRPr lang="pt-BR" sz="4000">
              <a:cs typeface="FreesiaUPC" pitchFamily="34" charset="-34"/>
            </a:endParaRPr>
          </a:p>
          <a:p>
            <a:pPr>
              <a:lnSpc>
                <a:spcPct val="90000"/>
              </a:lnSpc>
            </a:pPr>
            <a:r>
              <a:rPr lang="th-TH" sz="4000">
                <a:cs typeface="FreesiaUPC" pitchFamily="34" charset="-34"/>
              </a:rPr>
              <a:t>9.อย่าเพิ่งเชื่อเพราะมีรูปลักษณ์ที่ควรเชื่อได้ </a:t>
            </a:r>
            <a:endParaRPr lang="pt-BR" sz="4000">
              <a:cs typeface="FreesiaUPC" pitchFamily="34" charset="-34"/>
            </a:endParaRPr>
          </a:p>
          <a:p>
            <a:pPr>
              <a:lnSpc>
                <a:spcPct val="90000"/>
              </a:lnSpc>
            </a:pPr>
            <a:r>
              <a:rPr lang="th-TH" sz="4000">
                <a:cs typeface="FreesiaUPC" pitchFamily="34" charset="-34"/>
              </a:rPr>
              <a:t>10.อย่าเพิ่งเชื่อเพราะผู้พูดเป็น</a:t>
            </a:r>
            <a:r>
              <a:rPr lang="th-TH" sz="4000" u="sng">
                <a:solidFill>
                  <a:srgbClr val="FCAAF2"/>
                </a:solidFill>
                <a:cs typeface="FreesiaUPC" pitchFamily="34" charset="-34"/>
              </a:rPr>
              <a:t>ครูบาอาจารย์</a:t>
            </a:r>
            <a:r>
              <a:rPr lang="th-TH" sz="4000">
                <a:cs typeface="FreesiaUPC" pitchFamily="34" charset="-34"/>
              </a:rPr>
              <a:t>ของตน </a:t>
            </a:r>
            <a:endParaRPr lang="pt-BR" sz="4000">
              <a:cs typeface="FreesiaUPC" pitchFamily="34" charset="-34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611188" y="1754188"/>
            <a:ext cx="8135937" cy="419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4013" indent="-354013" eaLnBrk="0" fontAlgn="b" hangingPunct="0">
              <a:lnSpc>
                <a:spcPct val="80000"/>
              </a:lnSpc>
              <a:spcBef>
                <a:spcPct val="500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ไม่มีความเป็นระเบียบเรียบร้อย</a:t>
            </a:r>
          </a:p>
          <a:p>
            <a:pPr marL="354013" indent="-354013" eaLnBrk="0" fontAlgn="b" hangingPunct="0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ไม่เคารพกฎระเบียบ</a:t>
            </a:r>
          </a:p>
          <a:p>
            <a:pPr marL="354013" indent="-354013" eaLnBrk="0" fontAlgn="b" hangingPunct="0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ไม่คำนึงถึงคุณค่าของเวลา/ไม่รีบเร่ง</a:t>
            </a:r>
          </a:p>
          <a:p>
            <a:pPr marL="354013" indent="-354013" eaLnBrk="0" fontAlgn="b" hangingPunct="0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พูดกลับไปกลับมา/ไม่ตอบรับ-</a:t>
            </a:r>
            <a:r>
              <a:rPr lang="th-TH" sz="4800" b="1" dirty="0" err="1">
                <a:latin typeface="FreesiaUPC" pitchFamily="34" charset="-34"/>
                <a:cs typeface="FreesiaUPC" pitchFamily="34" charset="-34"/>
              </a:rPr>
              <a:t>ปฎิเสธ</a:t>
            </a:r>
            <a:endParaRPr lang="th-TH" sz="4800" b="1" dirty="0">
              <a:latin typeface="FreesiaUPC" pitchFamily="34" charset="-34"/>
              <a:cs typeface="FreesiaUPC" pitchFamily="34" charset="-34"/>
            </a:endParaRPr>
          </a:p>
          <a:p>
            <a:pPr marL="354013" indent="-354013" eaLnBrk="0" fontAlgn="b" hangingPunct="0">
              <a:lnSpc>
                <a:spcPct val="70000"/>
              </a:lnSpc>
              <a:spcBef>
                <a:spcPct val="500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ไม่ปลอดภัยในชีวิตและทรัพย์สิน</a:t>
            </a:r>
          </a:p>
        </p:txBody>
      </p:sp>
      <p:sp>
        <p:nvSpPr>
          <p:cNvPr id="109571" name="Text Box 3"/>
          <p:cNvSpPr txBox="1">
            <a:spLocks noChangeArrowheads="1"/>
          </p:cNvSpPr>
          <p:nvPr/>
        </p:nvSpPr>
        <p:spPr bwMode="auto">
          <a:xfrm>
            <a:off x="684213" y="115888"/>
            <a:ext cx="75961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h-TH" sz="5400" b="1" dirty="0">
                <a:solidFill>
                  <a:srgbClr val="F955E5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สังคมไทยในสายตาต่างชาติ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358775" y="1839913"/>
            <a:ext cx="8677275" cy="382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54013" indent="-354013" eaLnBrk="0" fontAlgn="b" hangingPunct="0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นิยมความสนุกในการทำงาน</a:t>
            </a:r>
          </a:p>
          <a:p>
            <a:pPr marL="354013" indent="-354013" eaLnBrk="0" fontAlgn="b" hangingPunct="0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ภูมิใจในเชื้อชาติ แต่ไม่พัฒนาตนเอง</a:t>
            </a:r>
          </a:p>
          <a:p>
            <a:pPr marL="354013" indent="-354013" eaLnBrk="0" fontAlgn="b" hangingPunct="0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การศึกษา คือ หน้าตา </a:t>
            </a:r>
          </a:p>
          <a:p>
            <a:pPr marL="354013" indent="-354013" eaLnBrk="0" fontAlgn="b" hangingPunct="0">
              <a:lnSpc>
                <a:spcPct val="90000"/>
              </a:lnSpc>
              <a:spcBef>
                <a:spcPct val="50000"/>
              </a:spcBef>
              <a:buClr>
                <a:schemeClr val="tx1"/>
              </a:buClr>
              <a:buSzPct val="80000"/>
              <a:buFont typeface="Wingdings" pitchFamily="2" charset="2"/>
              <a:buChar char="§"/>
              <a:defRPr/>
            </a:pPr>
            <a:r>
              <a:rPr lang="th-TH" sz="4800" b="1" dirty="0">
                <a:latin typeface="FreesiaUPC" pitchFamily="34" charset="-34"/>
                <a:cs typeface="FreesiaUPC" pitchFamily="34" charset="-34"/>
              </a:rPr>
              <a:t>นักเรียนไม่เคารพครู ไม่มีวินัยในชั้นเรียน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84213" y="115888"/>
            <a:ext cx="75961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th-TH" sz="5400" b="1" dirty="0">
                <a:solidFill>
                  <a:srgbClr val="F955E5"/>
                </a:solidFill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สังคมไทยในสายตาต่างชาติ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252444" y="338809"/>
            <a:ext cx="8820150" cy="5901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buFont typeface="Monotype Sorts" pitchFamily="2" charset="2"/>
              <a:buNone/>
              <a:defRPr/>
            </a:pPr>
            <a:r>
              <a:rPr lang="th-TH" sz="6000" b="1" dirty="0">
                <a:solidFill>
                  <a:srgbClr val="F955E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เนื้อหา </a:t>
            </a:r>
            <a:r>
              <a:rPr lang="th-TH" sz="6000" i="1" dirty="0">
                <a:solidFill>
                  <a:srgbClr val="F955E5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FreesiaUPC" pitchFamily="34" charset="-34"/>
                <a:cs typeface="FreesiaUPC" pitchFamily="34" charset="-34"/>
              </a:rPr>
              <a:t>(กลางภาค)</a:t>
            </a:r>
          </a:p>
          <a:p>
            <a:pPr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buFont typeface="Monotype Sorts" pitchFamily="2" charset="2"/>
              <a:buBlip>
                <a:blip r:embed="rId2"/>
              </a:buBlip>
              <a:defRPr/>
            </a:pPr>
            <a:r>
              <a:rPr lang="th-TH" sz="4800" b="1" dirty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 พฤติกรรมมนุษย์</a:t>
            </a:r>
          </a:p>
          <a:p>
            <a:pPr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buFont typeface="Monotype Sorts" pitchFamily="2" charset="2"/>
              <a:buBlip>
                <a:blip r:embed="rId2"/>
              </a:buBlip>
              <a:defRPr/>
            </a:pPr>
            <a:r>
              <a:rPr lang="th-TH" sz="4800" b="1" dirty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 การขัดเกลาทางสังคม</a:t>
            </a:r>
          </a:p>
          <a:p>
            <a:pPr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buFont typeface="Monotype Sorts" pitchFamily="2" charset="2"/>
              <a:buBlip>
                <a:blip r:embed="rId2"/>
              </a:buBlip>
              <a:defRPr/>
            </a:pPr>
            <a:r>
              <a:rPr lang="th-TH" sz="4800" b="1" dirty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 การจัดระเบียบทางสังคม</a:t>
            </a:r>
          </a:p>
          <a:p>
            <a:pPr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buFont typeface="Monotype Sorts" pitchFamily="2" charset="2"/>
              <a:buBlip>
                <a:blip r:embed="rId2"/>
              </a:buBlip>
              <a:defRPr/>
            </a:pPr>
            <a:r>
              <a:rPr lang="th-TH" sz="4800" b="1" dirty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 สังคมมนุษย์และการตั้งถิ่นฐาน</a:t>
            </a:r>
          </a:p>
          <a:p>
            <a:pPr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buFont typeface="Monotype Sorts" pitchFamily="2" charset="2"/>
              <a:buBlip>
                <a:blip r:embed="rId2"/>
              </a:buBlip>
              <a:defRPr/>
            </a:pPr>
            <a:r>
              <a:rPr lang="th-TH" sz="4800" b="1" dirty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 การเปลี่ยนแปลงทางสังคมและ</a:t>
            </a:r>
            <a:r>
              <a:rPr lang="th-TH" sz="4800" b="1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วัฒนธรรม</a:t>
            </a:r>
          </a:p>
          <a:p>
            <a:pPr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buFont typeface="Monotype Sorts" pitchFamily="2" charset="2"/>
              <a:buBlip>
                <a:blip r:embed="rId2"/>
              </a:buBlip>
              <a:defRPr/>
            </a:pPr>
            <a:r>
              <a:rPr lang="th-TH" sz="4800" b="1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 สิ่งแวดล้อม</a:t>
            </a: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252444" y="338809"/>
            <a:ext cx="8820150" cy="822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defRPr/>
            </a:pPr>
            <a:r>
              <a:rPr lang="th-TH" sz="4800" b="1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พฤติกรรมมนุษย์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30300" y="1295400"/>
            <a:ext cx="76327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ความเป็นมนุษย์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ลักษณะพฤติกรรม</a:t>
            </a:r>
            <a:r>
              <a:rPr lang="th-TH" sz="4400" b="1" dirty="0">
                <a:latin typeface="FreesiaUPC" pitchFamily="34" charset="-34"/>
                <a:cs typeface="FreesiaUPC" pitchFamily="34" charset="-34"/>
              </a:rPr>
              <a:t>มนุษย์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การแสดงพฤติกรรมมนุษย์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กลไก</a:t>
            </a:r>
            <a:r>
              <a:rPr lang="th-TH" sz="4400" b="1" dirty="0">
                <a:latin typeface="FreesiaUPC" pitchFamily="34" charset="-34"/>
                <a:cs typeface="FreesiaUPC" pitchFamily="34" charset="-34"/>
              </a:rPr>
              <a:t>การแสดงพฤติกรรม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ระบบ</a:t>
            </a:r>
            <a:r>
              <a:rPr lang="th-TH" sz="4400" b="1" dirty="0">
                <a:latin typeface="FreesiaUPC" pitchFamily="34" charset="-34"/>
                <a:cs typeface="FreesiaUPC" pitchFamily="34" charset="-34"/>
              </a:rPr>
              <a:t>ที่เกี่ยวข้องกับพฤติกรรมมนุษย์</a:t>
            </a:r>
          </a:p>
          <a:p>
            <a:pPr>
              <a:spcBef>
                <a:spcPts val="0"/>
              </a:spcBef>
            </a:pPr>
            <a:r>
              <a:rPr lang="th-TH" sz="4400" b="1" dirty="0"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 1.</a:t>
            </a:r>
            <a:r>
              <a:rPr lang="th-TH" sz="4400" b="1" dirty="0">
                <a:latin typeface="FreesiaUPC" pitchFamily="34" charset="-34"/>
                <a:cs typeface="FreesiaUPC" pitchFamily="34" charset="-34"/>
              </a:rPr>
              <a:t>ระบบชีววิทยา</a:t>
            </a:r>
          </a:p>
          <a:p>
            <a:pPr>
              <a:spcBef>
                <a:spcPts val="0"/>
              </a:spcBef>
            </a:pPr>
            <a:r>
              <a:rPr lang="th-TH" sz="4400" b="1" dirty="0"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 2.</a:t>
            </a:r>
            <a:r>
              <a:rPr lang="th-TH" sz="4400" b="1" dirty="0">
                <a:latin typeface="FreesiaUPC" pitchFamily="34" charset="-34"/>
                <a:cs typeface="FreesiaUPC" pitchFamily="34" charset="-34"/>
              </a:rPr>
              <a:t>ระบบจิตวิทยา</a:t>
            </a:r>
          </a:p>
          <a:p>
            <a:pPr>
              <a:spcBef>
                <a:spcPts val="0"/>
              </a:spcBef>
            </a:pPr>
            <a:r>
              <a:rPr lang="th-TH" sz="4400" b="1" dirty="0">
                <a:latin typeface="FreesiaUPC" pitchFamily="34" charset="-34"/>
                <a:cs typeface="FreesiaUPC" pitchFamily="34" charset="-34"/>
              </a:rPr>
              <a:t> </a:t>
            </a: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 3.</a:t>
            </a:r>
            <a:r>
              <a:rPr lang="th-TH" sz="4400" b="1" dirty="0">
                <a:latin typeface="FreesiaUPC" pitchFamily="34" charset="-34"/>
                <a:cs typeface="FreesiaUPC" pitchFamily="34" charset="-34"/>
              </a:rPr>
              <a:t>ระบบ</a:t>
            </a: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สังคม</a:t>
            </a:r>
            <a:endParaRPr lang="th-TH" sz="4400" b="1" dirty="0">
              <a:latin typeface="FreesiaUPC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252444" y="338809"/>
            <a:ext cx="8820150" cy="822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defRPr/>
            </a:pPr>
            <a:r>
              <a:rPr lang="th-TH" sz="4800" b="1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การ</a:t>
            </a:r>
            <a:r>
              <a:rPr lang="th-TH" sz="4800" b="1" dirty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ขัดเกลาทาง</a:t>
            </a:r>
            <a:r>
              <a:rPr lang="th-TH" sz="4800" b="1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สังคม</a:t>
            </a:r>
            <a:endParaRPr lang="th-TH" sz="4800" b="1" dirty="0">
              <a:effectLst>
                <a:outerShdw blurRad="38100" dist="38100" dir="2700000" algn="tl">
                  <a:srgbClr val="1F497D"/>
                </a:outerShdw>
              </a:effectLst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30300" y="1699803"/>
            <a:ext cx="76327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รูปแบบการขัดเกลาทางสังคม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ความมุ่งหมายของการขัดเกลา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การปลูกฝังความมุ่งหวังในชีวิต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การแสดงบทบาท</a:t>
            </a:r>
            <a:endParaRPr lang="th-TH" sz="4400" b="1" dirty="0">
              <a:latin typeface="FreesiaUPC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252444" y="338809"/>
            <a:ext cx="8820150" cy="1635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defRPr/>
            </a:pPr>
            <a:r>
              <a:rPr lang="th-TH" sz="4800" b="1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การ</a:t>
            </a:r>
            <a:r>
              <a:rPr lang="th-TH" sz="4800" b="1" dirty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จัดระเบียบทางสังคม</a:t>
            </a:r>
          </a:p>
          <a:p>
            <a:pPr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defRPr/>
            </a:pPr>
            <a:endParaRPr lang="th-TH" sz="4800" b="1" dirty="0" smtClean="0">
              <a:effectLst>
                <a:outerShdw blurRad="38100" dist="38100" dir="2700000" algn="tl">
                  <a:srgbClr val="1F497D"/>
                </a:outerShdw>
              </a:effectLst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130300" y="1985555"/>
            <a:ext cx="76327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องค์ประกอบของการจัดระเบียบ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สถานภาพกับบทบาท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ระบบราชการ (</a:t>
            </a:r>
            <a:r>
              <a:rPr lang="en-US" sz="4400" b="1" dirty="0" smtClean="0">
                <a:latin typeface="FreesiaUPC" pitchFamily="34" charset="-34"/>
                <a:cs typeface="FreesiaUPC" pitchFamily="34" charset="-34"/>
              </a:rPr>
              <a:t>Bureaucracy</a:t>
            </a: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)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ศีลธรรมหรือจารีต วิถีประชา กฎหมาย</a:t>
            </a:r>
            <a:endParaRPr lang="th-TH" sz="4400" b="1" dirty="0">
              <a:latin typeface="FreesiaUPC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252444" y="338809"/>
            <a:ext cx="8820150" cy="822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defRPr/>
            </a:pPr>
            <a:r>
              <a:rPr lang="th-TH" sz="4800" b="1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สังคม</a:t>
            </a:r>
            <a:r>
              <a:rPr lang="th-TH" sz="4800" b="1" dirty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มนุษย์และการตั้งถิ่น</a:t>
            </a:r>
            <a:r>
              <a:rPr lang="th-TH" sz="4800" b="1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ฐาน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30300" y="1631470"/>
            <a:ext cx="76327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ครอบครัวเดี่ยว/ขยาย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การสืบทอด</a:t>
            </a:r>
            <a:r>
              <a:rPr lang="th-TH" sz="4400" b="1" dirty="0" err="1" smtClean="0">
                <a:latin typeface="FreesiaUPC" pitchFamily="34" charset="-34"/>
                <a:cs typeface="FreesiaUPC" pitchFamily="34" charset="-34"/>
              </a:rPr>
              <a:t>บรรพบุรุษ</a:t>
            </a:r>
            <a:endParaRPr lang="th-TH" sz="4400" b="1" dirty="0" smtClean="0">
              <a:latin typeface="FreesiaUPC" pitchFamily="34" charset="-34"/>
              <a:cs typeface="FreesiaUPC" pitchFamily="34" charset="-34"/>
            </a:endParaRP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สถาบันทางสังคม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การแบ่งกลุ่มทางสังคม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เอกลักษณ์ทางวัฒนธรรม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ชนชั้นวรรณะในอินเดีย</a:t>
            </a:r>
            <a:endParaRPr lang="th-TH" sz="4400" b="1" dirty="0">
              <a:latin typeface="FreesiaUPC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252444" y="338809"/>
            <a:ext cx="8820150" cy="1635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defRPr/>
            </a:pPr>
            <a:r>
              <a:rPr lang="th-TH" sz="4800" b="1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การ</a:t>
            </a:r>
            <a:r>
              <a:rPr lang="th-TH" sz="4800" b="1" dirty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เปลี่ยนแปลงทางสังคมและ</a:t>
            </a:r>
            <a:r>
              <a:rPr lang="th-TH" sz="4800" b="1" dirty="0" smtClean="0">
                <a:effectLst>
                  <a:outerShdw blurRad="38100" dist="38100" dir="2700000" algn="tl">
                    <a:srgbClr val="1F497D"/>
                  </a:outerShdw>
                </a:effectLst>
                <a:latin typeface="FreesiaUPC" pitchFamily="34" charset="-34"/>
                <a:cs typeface="FreesiaUPC" pitchFamily="34" charset="-34"/>
              </a:rPr>
              <a:t>วัฒนธรรม</a:t>
            </a:r>
          </a:p>
          <a:p>
            <a:pPr eaLnBrk="0" fontAlgn="b" hangingPunct="0">
              <a:lnSpc>
                <a:spcPct val="110000"/>
              </a:lnSpc>
              <a:spcBef>
                <a:spcPts val="0"/>
              </a:spcBef>
              <a:buClr>
                <a:srgbClr val="000099"/>
              </a:buClr>
              <a:defRPr/>
            </a:pPr>
            <a:endParaRPr lang="th-TH" sz="4800" b="1" dirty="0" smtClean="0">
              <a:effectLst>
                <a:outerShdw blurRad="38100" dist="38100" dir="2700000" algn="tl">
                  <a:srgbClr val="1F497D"/>
                </a:outerShdw>
              </a:effectLst>
              <a:latin typeface="FreesiaUPC" pitchFamily="34" charset="-34"/>
              <a:cs typeface="FreesiaUPC" pitchFamily="34" charset="-34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000100" y="1785926"/>
            <a:ext cx="76327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ความหมายการเปลี่ยนแปลง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ปัจจัยที่ทำให้เกิดการเปลี่ยนแปลง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รูปแบบ/ลักษณะของการเปลี่ยนแปลง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แนวคิดภาวะความทันมัย</a:t>
            </a:r>
          </a:p>
          <a:p>
            <a:pPr>
              <a:spcBef>
                <a:spcPts val="0"/>
              </a:spcBef>
              <a:buFont typeface="Wingdings" pitchFamily="2" charset="2"/>
              <a:buChar char="§"/>
            </a:pPr>
            <a:r>
              <a:rPr lang="th-TH" sz="4400" b="1" dirty="0" smtClean="0">
                <a:latin typeface="FreesiaUPC" pitchFamily="34" charset="-34"/>
                <a:cs typeface="FreesiaUPC" pitchFamily="34" charset="-34"/>
              </a:rPr>
              <a:t> ทฤษฎีการเปลี่ยนแปลงทางสังคม </a:t>
            </a:r>
            <a:endParaRPr lang="th-TH" sz="4400" b="1" dirty="0">
              <a:latin typeface="FreesiaUPC" pitchFamily="34" charset="-34"/>
              <a:cs typeface="FreesiaUPC" pitchFamily="34" charset="-34"/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464</Words>
  <PresentationFormat>นำเสนอทางหน้าจอ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12</vt:i4>
      </vt:variant>
    </vt:vector>
  </HeadingPairs>
  <TitlesOfParts>
    <vt:vector size="13" baseType="lpstr">
      <vt:lpstr>Tema do Office</vt:lpstr>
      <vt:lpstr>ภาพนิ่ง 1</vt:lpstr>
      <vt:lpstr>ภาพนิ่ง 2</vt:lpstr>
      <vt:lpstr>ภาพนิ่ง 3</vt:lpstr>
      <vt:lpstr>ภาพนิ่ง 4</vt:lpstr>
      <vt:lpstr>ภาพนิ่ง 5</vt:lpstr>
      <vt:lpstr>ภาพนิ่ง 6</vt:lpstr>
      <vt:lpstr>ภาพนิ่ง 7</vt:lpstr>
      <vt:lpstr>ภาพนิ่ง 8</vt:lpstr>
      <vt:lpstr>ภาพนิ่ง 9</vt:lpstr>
      <vt:lpstr>ภาพนิ่ง 10</vt:lpstr>
      <vt:lpstr>ภาพนิ่ง 11</vt:lpstr>
      <vt:lpstr>ภาพนิ่ง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DELL</dc:creator>
  <cp:lastModifiedBy>DELL</cp:lastModifiedBy>
  <cp:revision>27</cp:revision>
  <dcterms:modified xsi:type="dcterms:W3CDTF">2013-07-25T06:56:38Z</dcterms:modified>
</cp:coreProperties>
</file>