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312" r:id="rId3"/>
    <p:sldId id="313" r:id="rId4"/>
    <p:sldId id="330" r:id="rId5"/>
    <p:sldId id="325" r:id="rId6"/>
    <p:sldId id="329" r:id="rId7"/>
    <p:sldId id="314" r:id="rId8"/>
    <p:sldId id="327" r:id="rId9"/>
    <p:sldId id="317" r:id="rId10"/>
    <p:sldId id="328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ACF3FA"/>
    <a:srgbClr val="FCAAF2"/>
    <a:srgbClr val="EDFD23"/>
    <a:srgbClr val="E5E2D1"/>
    <a:srgbClr val="3F3FFF"/>
    <a:srgbClr val="5D5DFF"/>
    <a:srgbClr val="F95D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0789" autoAdjust="0"/>
  </p:normalViewPr>
  <p:slideViewPr>
    <p:cSldViewPr>
      <p:cViewPr>
        <p:scale>
          <a:sx n="66" d="100"/>
          <a:sy n="66" d="100"/>
        </p:scale>
        <p:origin x="-139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0C4BCA-13BE-4117-AFA2-C679BC200039}" type="datetimeFigureOut">
              <a:rPr lang="th-TH"/>
              <a:pPr>
                <a:defRPr/>
              </a:pPr>
              <a:t>20/09/56</a:t>
            </a:fld>
            <a:endParaRPr lang="th-TH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ED17F53-24C9-422D-AA28-4AD733E38FA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7038-2B2F-4684-97CC-714315582209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1851D-7524-4332-8D86-99A334BC76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77B9E-9E38-4EC3-816A-6F911CA2B443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59081-95CE-4A31-AB5B-56F260AE0F1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351D8-CF53-4C02-B4ED-F02726FD7069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BB7FA-BD3A-44AC-8EF3-05C21A50ADA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11F0B-7D74-403C-BCE6-9DCB61B59AB4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1930F-22E0-42D9-B337-AE0E5C5552A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E1CF0-5307-4EA5-9150-BFEBEAFD6E1D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93859-273A-4A49-BDC5-FC6C2E72D3F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B92A-737F-446A-9E46-2DFE784140D7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E78F-C836-437F-B4E8-56B6E54563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7118-1149-4CA3-ABF6-F2602E285618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E43B1-857B-480B-9314-5CB1CD02F50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FB25-A3E7-4043-AE19-CF0650072C6F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9BD76-9697-4578-A224-2474EEFEC1F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FBC1-DBBB-4C09-ADBF-98688F12AF17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D0E54-A3E5-423E-A9D9-9A32C30940B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BD84-7B02-472A-80CD-3A4A6248A8CE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C8125-D8D1-4093-8824-902BC949480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778B-8DAF-455E-ABA9-54DE70A97702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594C7-751C-4CB9-A9EE-9DF040401E4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74CC74-1646-4EF1-90C8-C780BE7750FA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CB8D25-5015-42DD-AAA3-A44FB05C82A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76200" y="838200"/>
            <a:ext cx="8991600" cy="533400"/>
            <a:chOff x="48" y="528"/>
            <a:chExt cx="5664" cy="336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528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" y="720"/>
              <a:ext cx="5040" cy="0"/>
            </a:xfrm>
            <a:prstGeom prst="line">
              <a:avLst/>
            </a:prstGeom>
            <a:noFill/>
            <a:ln w="38100">
              <a:solidFill>
                <a:srgbClr val="FF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5205413"/>
            <a:ext cx="1763712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m 3" descr="33282-500-375.jpg"/>
          <p:cNvPicPr>
            <a:picLocks noChangeAspect="1"/>
          </p:cNvPicPr>
          <p:nvPr/>
        </p:nvPicPr>
        <p:blipFill>
          <a:blip r:embed="rId3"/>
          <a:srcRect r="3143" b="8655"/>
          <a:stretch>
            <a:fillRect/>
          </a:stretch>
        </p:blipFill>
        <p:spPr bwMode="auto">
          <a:xfrm>
            <a:off x="-36513" y="34925"/>
            <a:ext cx="1441451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15900" y="244475"/>
            <a:ext cx="89281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60000"/>
              </a:spcBef>
              <a:buClr>
                <a:srgbClr val="000099"/>
              </a:buClr>
              <a:buFont typeface="Monotype Sorts" pitchFamily="2" charset="2"/>
              <a:buNone/>
              <a:defRPr/>
            </a:pP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 News" pitchFamily="34" charset="-34"/>
                <a:cs typeface="JasmineUPC" pitchFamily="18" charset="-34"/>
              </a:rPr>
              <a:t>สรุปวิชา  999141</a:t>
            </a: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Lily News" pitchFamily="34" charset="-34"/>
              </a:rPr>
              <a:t> </a:t>
            </a:r>
            <a:b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Lily News" pitchFamily="34" charset="-34"/>
              </a:rPr>
            </a:b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Jasmine News" pitchFamily="18" charset="-34"/>
                <a:cs typeface="Jasmine News" pitchFamily="18" charset="-34"/>
              </a:rPr>
              <a:t>มนุษย์กับสังคม</a:t>
            </a: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Man and Society</a:t>
            </a: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)</a:t>
            </a:r>
            <a:r>
              <a:rPr lang="th-TH" sz="60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th-TH" sz="60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sz="6600" b="1" dirty="0">
                <a:solidFill>
                  <a:srgbClr val="FFFF00"/>
                </a:solidFill>
                <a:latin typeface="Lily News" pitchFamily="34" charset="-34"/>
                <a:cs typeface="JasmineUPC" pitchFamily="18" charset="-34"/>
              </a:rPr>
              <a:t/>
            </a:r>
            <a:br>
              <a:rPr lang="th-TH" sz="6600" b="1" dirty="0">
                <a:solidFill>
                  <a:srgbClr val="FFFF00"/>
                </a:solidFill>
                <a:latin typeface="Lily News" pitchFamily="34" charset="-34"/>
                <a:cs typeface="JasmineUPC" pitchFamily="18" charset="-34"/>
              </a:rPr>
            </a:br>
            <a:r>
              <a:rPr lang="th-TH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  <a:t>รศ.</a:t>
            </a:r>
            <a:r>
              <a:rPr lang="th-TH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  <a:t>น.ท.</a:t>
            </a:r>
            <a:r>
              <a:rPr lang="th-TH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  <a:t>ดร.สุมิตร  สุวรรณ</a:t>
            </a:r>
            <a:br>
              <a:rPr lang="th-TH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</a:br>
            <a:r>
              <a:rPr lang="th-TH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  <a:t>ประธานรายวิชา</a:t>
            </a:r>
            <a:r>
              <a:rPr lang="th-TH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 News" pitchFamily="34" charset="-34"/>
                <a:cs typeface="JasmineUPC" pitchFamily="18" charset="-34"/>
              </a:rPr>
              <a:t> </a:t>
            </a: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4"/>
          <a:srcRect r="4694" b="10957"/>
          <a:stretch>
            <a:fillRect/>
          </a:stretch>
        </p:blipFill>
        <p:spPr bwMode="auto">
          <a:xfrm>
            <a:off x="0" y="4941888"/>
            <a:ext cx="248443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322295" y="1773238"/>
            <a:ext cx="8893175" cy="26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h-TH" sz="4400" b="1" dirty="0">
                <a:latin typeface="LilyDSE" pitchFamily="34" charset="0"/>
                <a:cs typeface="FreesiaUPC" pitchFamily="34" charset="-34"/>
              </a:rPr>
              <a:t> ให้ข้อเสนอแนะ</a:t>
            </a:r>
            <a:r>
              <a:rPr lang="th-TH" sz="4400" b="1" dirty="0" smtClean="0">
                <a:latin typeface="LilyDSE" pitchFamily="34" charset="0"/>
                <a:cs typeface="FreesiaUPC" pitchFamily="34" charset="-34"/>
              </a:rPr>
              <a:t>ที่</a:t>
            </a:r>
            <a:r>
              <a:rPr lang="th-TH" sz="4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สร้างสรรค์</a:t>
            </a:r>
            <a:r>
              <a:rPr lang="th-TH" sz="4400" b="1" dirty="0" smtClean="0">
                <a:latin typeface="LilyDSE" pitchFamily="34" charset="0"/>
                <a:cs typeface="FreesiaUPC" pitchFamily="34" charset="-34"/>
              </a:rPr>
              <a:t>เพื่อ</a:t>
            </a:r>
            <a:r>
              <a:rPr lang="th-TH" sz="4400" b="1" dirty="0">
                <a:latin typeface="LilyDSE" pitchFamily="34" charset="0"/>
                <a:cs typeface="FreesiaUPC" pitchFamily="34" charset="-34"/>
              </a:rPr>
              <a:t>ปรับปรุงต่อไป</a:t>
            </a:r>
          </a:p>
          <a:p>
            <a:pPr eaLnBrk="0" hangingPunct="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h-TH" sz="4400" b="1" dirty="0">
                <a:latin typeface="LilyDSE" pitchFamily="34" charset="0"/>
                <a:cs typeface="FreesiaUPC" pitchFamily="34" charset="-34"/>
              </a:rPr>
              <a:t> ไม่ใช่</a:t>
            </a:r>
            <a:r>
              <a:rPr lang="th-TH" sz="4400" b="1" dirty="0" smtClean="0">
                <a:latin typeface="LilyDSE" pitchFamily="34" charset="0"/>
                <a:cs typeface="FreesiaUPC" pitchFamily="34" charset="-34"/>
              </a:rPr>
              <a:t>ที่</a:t>
            </a:r>
            <a:r>
              <a:rPr lang="th-TH" sz="4400" b="1" dirty="0" smtClean="0">
                <a:solidFill>
                  <a:srgbClr val="F834E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ต่อ</a:t>
            </a:r>
            <a:r>
              <a:rPr lang="th-TH" sz="4400" b="1" dirty="0">
                <a:solidFill>
                  <a:srgbClr val="F834E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ว่า/ด่า/ลบ</a:t>
            </a:r>
            <a:r>
              <a:rPr lang="th-TH" sz="4400" b="1" dirty="0" smtClean="0">
                <a:solidFill>
                  <a:srgbClr val="F834E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หลู่</a:t>
            </a:r>
            <a:r>
              <a:rPr lang="th-TH" sz="4400" b="1" dirty="0" smtClean="0">
                <a:latin typeface="LilyDSE" pitchFamily="34" charset="0"/>
                <a:cs typeface="FreesiaUPC" pitchFamily="34" charset="-34"/>
              </a:rPr>
              <a:t>ครู</a:t>
            </a:r>
            <a:r>
              <a:rPr lang="th-TH" sz="4400" b="1" dirty="0">
                <a:latin typeface="LilyDSE" pitchFamily="34" charset="0"/>
                <a:cs typeface="FreesiaUPC" pitchFamily="34" charset="-34"/>
              </a:rPr>
              <a:t>บาอาจารย์</a:t>
            </a:r>
          </a:p>
          <a:p>
            <a:pPr eaLnBrk="0" hangingPunct="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h-TH" sz="4400" b="1" dirty="0">
                <a:latin typeface="LilyDSE" pitchFamily="34" charset="0"/>
                <a:cs typeface="FreesiaUPC" pitchFamily="34" charset="-34"/>
              </a:rPr>
              <a:t> </a:t>
            </a:r>
            <a:r>
              <a:rPr lang="th-TH" sz="4400" b="1" dirty="0" smtClean="0">
                <a:latin typeface="LilyDSE" pitchFamily="34" charset="0"/>
                <a:cs typeface="FreesiaUPC" pitchFamily="34" charset="-34"/>
              </a:rPr>
              <a:t>ปราศจาก</a:t>
            </a:r>
            <a:r>
              <a:rPr lang="th-TH" sz="4400" b="1" dirty="0" smtClean="0">
                <a:solidFill>
                  <a:srgbClr val="F834E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อคติ</a:t>
            </a:r>
            <a:r>
              <a:rPr lang="th-TH" sz="4400" b="1" dirty="0">
                <a:solidFill>
                  <a:srgbClr val="F834E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ilyDSE" pitchFamily="34" charset="0"/>
                <a:cs typeface="FreesiaUPC" pitchFamily="34" charset="-34"/>
              </a:rPr>
              <a:t>”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1404938" y="115888"/>
            <a:ext cx="5543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5400" b="1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JasmineUPC" pitchFamily="18" charset="-34"/>
              </a:rPr>
              <a:t>การประเมินการสอน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 dirty="0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173163" y="1746619"/>
            <a:ext cx="7431087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" hangingPunct="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60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มนุษย์กับเศรษฐกิจ</a:t>
            </a:r>
          </a:p>
          <a:p>
            <a:pPr eaLnBrk="0" fontAlgn="b" hangingPunct="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60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มนุษย์กับการเมือง</a:t>
            </a:r>
          </a:p>
          <a:p>
            <a:pPr eaLnBrk="0" fontAlgn="b" hangingPunct="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Blip>
                <a:blip r:embed="rId2"/>
              </a:buBlip>
              <a:defRPr/>
            </a:pPr>
            <a:r>
              <a:rPr lang="th-TH" sz="60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มนุษย์กับกฎหมาย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258888" y="188913"/>
            <a:ext cx="5543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6000" b="1" dirty="0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เนื้อหา </a:t>
            </a:r>
            <a:r>
              <a:rPr lang="th-TH" sz="6000" i="1" dirty="0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(ปลายภาค)</a:t>
            </a:r>
          </a:p>
        </p:txBody>
      </p:sp>
      <p:pic>
        <p:nvPicPr>
          <p:cNvPr id="6149" name="Imagem 7" descr="matematic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5205413"/>
            <a:ext cx="1763712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000100" y="1400175"/>
            <a:ext cx="69834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แนวคิดเศรษฐศาสตร์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การนำไปใช้ในการดำเนินชีวิต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หน่วยทางเศรษฐกิจ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อรรถประโยชน์ 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ปัจจัยทางการผลิต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 หลักการทางเศรษฐศาสตร์</a:t>
            </a:r>
            <a:endParaRPr lang="th-TH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539750" y="163513"/>
            <a:ext cx="74342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มนุษย์กับเศรษฐกิจ (ปรนัย 20 ข้อ)</a:t>
            </a: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659563" y="5048250"/>
            <a:ext cx="24844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71472" y="1357298"/>
            <a:ext cx="69834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 ปัญหาพื้นฐานทางเศรษฐกิจ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กลไกการจัดการทางเศรษฐกิจ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ระบบเศรษฐกิจ/แข่งขัน/พอเพียง </a:t>
            </a:r>
            <a:endParaRPr lang="th-TH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ดัชนีชี้วัดทาง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เศรษฐกิจ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GDP GNP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เสถียรภาพทางเศรษฐกิจ</a:t>
            </a: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ดุลการค้า/เกินดุล/ขาดดุล</a:t>
            </a:r>
            <a:endParaRPr lang="th-TH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28600" algn="l"/>
                <a:tab pos="457200" algn="l"/>
                <a:tab pos="2743200" algn="l"/>
                <a:tab pos="2971800" algn="l"/>
              </a:tabLst>
              <a:defRPr/>
            </a:pPr>
            <a:r>
              <a:rPr lang="th-TH" sz="4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การเจริญเติบโตทาง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เศรษฐกิจ</a:t>
            </a:r>
            <a:endParaRPr lang="th-TH" sz="4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539750" y="163513"/>
            <a:ext cx="74342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มนุษย์กับเศรษฐกิจ (ปรนัย 20 ข้อ)</a:t>
            </a: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659563" y="5048250"/>
            <a:ext cx="24844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611188" y="138113"/>
            <a:ext cx="72811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มนุษย์กับการเมือง </a:t>
            </a:r>
            <a:r>
              <a:rPr lang="th-TH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(ปรนัย 20 </a:t>
            </a: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ข้อ)</a:t>
            </a:r>
            <a:endParaRPr lang="en-US" sz="5400" b="1" dirty="0"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</a:endParaRP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443663" y="4868863"/>
            <a:ext cx="24844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00066" y="1357298"/>
            <a:ext cx="85725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นโยบายรัฐบาล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พรรคร่วมรัฐบาล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ความขัดแย้งทางการเมือง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การเสียเมือง/ดินแดน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การศึกษาประวัติศาสตร์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แผนพัฒนาเศรษฐกิจและสังคม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ปัญหาภาวะเศรษฐกิจตกต่ำ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611188" y="138113"/>
            <a:ext cx="72811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มนุษย์กับการเมือง </a:t>
            </a:r>
            <a:r>
              <a:rPr lang="th-TH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(ปรนัย 20 </a:t>
            </a: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ข้อ)</a:t>
            </a:r>
            <a:endParaRPr lang="en-US" sz="5400" b="1" dirty="0"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</a:endParaRP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443663" y="4868863"/>
            <a:ext cx="24844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2910" y="1451323"/>
            <a:ext cx="792958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สาเหตุการปฏิวัติ/ยึดอำนาจ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ความรุนแรงทางการเมือง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ความรุนแรง 3 จังหวัดภาคใต้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รัฐ/ระบอบ</a:t>
            </a:r>
            <a:r>
              <a:rPr lang="th-TH" sz="48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การปกครอง </a:t>
            </a:r>
            <a:endParaRPr lang="th-TH" sz="4800" dirty="0" smtClean="0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การปกครองในระบอบประชาธิปไตย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th-TH" sz="4800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การมีส่วนร่วมทางการเมือง</a:t>
            </a:r>
            <a:endParaRPr lang="th-TH" sz="4800" dirty="0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42908" y="1357298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รัฐธรรมนูญ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2550/สิทธิเสรีภาพ/หน้าที่</a:t>
            </a: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 คุณสมบัติผู้มีสิทธิ์เลือกตั้ง/สส./</a:t>
            </a:r>
            <a:r>
              <a:rPr lang="th-TH" sz="4800" dirty="0" err="1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สว.</a:t>
            </a:r>
            <a:endParaRPr lang="th-TH" sz="4800" dirty="0" smtClean="0">
              <a:solidFill>
                <a:srgbClr val="FCAAF2"/>
              </a:solidFill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 การถอดถอนผู้ดำรงตำแหน่งทางการเมือง</a:t>
            </a: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 การฟ้องร้องต่อศาล</a:t>
            </a:r>
            <a:endParaRPr lang="th-TH" sz="4800" dirty="0">
              <a:solidFill>
                <a:srgbClr val="FCAAF2"/>
              </a:solidFill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  <a:sym typeface="Wingdings" pitchFamily="2" charset="2"/>
            </a:endParaRP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การออกกฎหมาย</a:t>
            </a: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ลักษณะของกฎหมาย</a:t>
            </a:r>
          </a:p>
          <a:p>
            <a:pPr indent="228600"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  <a:sym typeface="Wingdings" pitchFamily="2" charset="2"/>
              </a:rPr>
              <a:t>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คดีแพ่ง/อาญา</a:t>
            </a:r>
            <a:endParaRPr lang="th-TH" sz="4800" dirty="0">
              <a:solidFill>
                <a:srgbClr val="FCAAF2"/>
              </a:solidFill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  <a:sym typeface="Wingdings" pitchFamily="2" charset="2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611188" y="138113"/>
            <a:ext cx="73263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มนุษย์กับกฎหมาย (ปรนัย 20 ข้อ)</a:t>
            </a:r>
            <a:endParaRPr lang="en-US" sz="5400" b="1" dirty="0"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</a:endParaRP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443663" y="4868863"/>
            <a:ext cx="24844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285720" y="1466739"/>
            <a:ext cx="8501122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การกระทำโดยเจตนา/ไม่เจตนา/ประมาท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การยกเว้น/ลดโทษ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ความผิดเกี่ยวกับเพศ/การข่มขืน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การตรวจค้น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ความผิดลหุโทษ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หมวก</a:t>
            </a:r>
            <a:r>
              <a:rPr lang="th-TH" sz="4800" dirty="0" err="1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กันน็อค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/เข็มขัดนิรภัย/โทรศัพท์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อาการเมาสุรา</a:t>
            </a:r>
          </a:p>
          <a:p>
            <a:pPr indent="228600">
              <a:lnSpc>
                <a:spcPct val="80000"/>
              </a:lnSpc>
              <a:buFontTx/>
              <a:buChar char="•"/>
              <a:tabLst>
                <a:tab pos="234950" algn="l"/>
                <a:tab pos="446088" algn="l"/>
                <a:tab pos="692150" algn="l"/>
              </a:tabLst>
              <a:defRPr/>
            </a:pP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 ลักษณะความผิดตาม </a:t>
            </a:r>
            <a:r>
              <a:rPr lang="th-TH" sz="4800" dirty="0" err="1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พรบ.</a:t>
            </a:r>
            <a:r>
              <a:rPr lang="th-TH" sz="4800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คอมพิวเตอร์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611188" y="138113"/>
            <a:ext cx="73263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มนุษย์กับกฎหมาย (ปรนัย 20 ข้อ)</a:t>
            </a:r>
            <a:endParaRPr lang="en-US" sz="5400" b="1" dirty="0"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140200" y="3789363"/>
            <a:ext cx="1150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endParaRPr lang="th-TH" sz="4000" b="1">
              <a:solidFill>
                <a:srgbClr val="000099"/>
              </a:solidFill>
              <a:latin typeface="JasmineUPC" pitchFamily="18" charset="-34"/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493699" y="1630963"/>
            <a:ext cx="8507457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สอบวันศุกร์ที่ 4 ต.ค.56 </a:t>
            </a:r>
            <a:endParaRPr lang="th-TH" sz="5400" b="1" dirty="0">
              <a:solidFill>
                <a:srgbClr val="FCAAF2"/>
              </a:solidFill>
              <a:effectLst>
                <a:outerShdw blurRad="38100" dist="38100" dir="2700000" algn="tl">
                  <a:srgbClr val="FFFFFF"/>
                </a:outerShdw>
              </a:effectLst>
              <a:cs typeface="FreesiaUPC" pitchFamily="34" charset="-34"/>
            </a:endParaRPr>
          </a:p>
          <a:p>
            <a:pPr eaLnBrk="0" hangingPunct="0">
              <a:lnSpc>
                <a:spcPct val="120000"/>
              </a:lnSpc>
              <a:defRPr/>
            </a:pPr>
            <a:r>
              <a:rPr lang="th-TH" sz="5400" b="1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เวลา </a:t>
            </a:r>
            <a:r>
              <a:rPr lang="th-TH" sz="5400" b="1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09.00 </a:t>
            </a:r>
            <a:r>
              <a:rPr lang="th-TH" sz="5400" b="1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– </a:t>
            </a:r>
            <a:r>
              <a:rPr lang="th-TH" sz="5400" b="1" dirty="0" smtClean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11.00 </a:t>
            </a:r>
            <a:r>
              <a:rPr lang="th-TH" sz="5400" b="1" dirty="0">
                <a:solidFill>
                  <a:srgbClr val="FCAAF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FreesiaUPC" pitchFamily="34" charset="-34"/>
              </a:rPr>
              <a:t>น.</a:t>
            </a:r>
          </a:p>
          <a:p>
            <a:pPr eaLnBrk="0" hangingPunct="0">
              <a:lnSpc>
                <a:spcPct val="120000"/>
              </a:lnSpc>
              <a:defRPr/>
            </a:pPr>
            <a:r>
              <a:rPr lang="th-TH" sz="5400" b="1" dirty="0">
                <a:effectLst>
                  <a:outerShdw blurRad="38100" dist="38100" dir="2700000" algn="tl">
                    <a:srgbClr val="1F497D"/>
                  </a:outerShdw>
                </a:effectLst>
                <a:cs typeface="FreesiaUPC" pitchFamily="34" charset="-34"/>
              </a:rPr>
              <a:t>ข้อสอบแบบปรนัย </a:t>
            </a:r>
            <a:r>
              <a:rPr lang="th-TH" sz="5400" b="1" dirty="0" smtClean="0">
                <a:effectLst>
                  <a:outerShdw blurRad="38100" dist="38100" dir="2700000" algn="tl">
                    <a:srgbClr val="1F497D"/>
                  </a:outerShdw>
                </a:effectLst>
                <a:cs typeface="FreesiaUPC" pitchFamily="34" charset="-34"/>
              </a:rPr>
              <a:t>60 </a:t>
            </a:r>
            <a:r>
              <a:rPr lang="th-TH" sz="5400" b="1" dirty="0">
                <a:effectLst>
                  <a:outerShdw blurRad="38100" dist="38100" dir="2700000" algn="tl">
                    <a:srgbClr val="1F497D"/>
                  </a:outerShdw>
                </a:effectLst>
                <a:cs typeface="FreesiaUPC" pitchFamily="34" charset="-34"/>
              </a:rPr>
              <a:t>ข้อ </a:t>
            </a:r>
            <a:r>
              <a:rPr lang="th-TH" sz="5400" b="1" dirty="0" smtClean="0">
                <a:effectLst>
                  <a:outerShdw blurRad="38100" dist="38100" dir="2700000" algn="tl">
                    <a:srgbClr val="1F497D"/>
                  </a:outerShdw>
                </a:effectLst>
                <a:cs typeface="FreesiaUPC" pitchFamily="34" charset="-34"/>
              </a:rPr>
              <a:t>(30 </a:t>
            </a:r>
            <a:r>
              <a:rPr lang="th-TH" sz="5400" b="1" dirty="0">
                <a:effectLst>
                  <a:outerShdw blurRad="38100" dist="38100" dir="2700000" algn="tl">
                    <a:srgbClr val="1F497D"/>
                  </a:outerShdw>
                </a:effectLst>
                <a:cs typeface="FreesiaUPC" pitchFamily="34" charset="-34"/>
              </a:rPr>
              <a:t>คะแนน) 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258888" y="115888"/>
            <a:ext cx="5543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6000" b="1">
                <a:solidFill>
                  <a:srgbClr val="00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JasmineUPC" pitchFamily="18" charset="-34"/>
              </a:rPr>
              <a:t>สอบปลายภาค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349</Words>
  <PresentationFormat>นำเสนอทางหน้าจอ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Tema do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DELL</dc:creator>
  <cp:lastModifiedBy>DELL</cp:lastModifiedBy>
  <cp:revision>22</cp:revision>
  <dcterms:modified xsi:type="dcterms:W3CDTF">2013-09-20T06:02:32Z</dcterms:modified>
</cp:coreProperties>
</file>